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57" r:id="rId3"/>
    <p:sldId id="258" r:id="rId4"/>
    <p:sldId id="308" r:id="rId5"/>
    <p:sldId id="295" r:id="rId6"/>
    <p:sldId id="296" r:id="rId7"/>
    <p:sldId id="297" r:id="rId8"/>
    <p:sldId id="294" r:id="rId9"/>
    <p:sldId id="311" r:id="rId10"/>
    <p:sldId id="312" r:id="rId11"/>
    <p:sldId id="313" r:id="rId12"/>
    <p:sldId id="310" r:id="rId13"/>
    <p:sldId id="290" r:id="rId14"/>
    <p:sldId id="299" r:id="rId15"/>
    <p:sldId id="291" r:id="rId16"/>
    <p:sldId id="292" r:id="rId17"/>
    <p:sldId id="302" r:id="rId18"/>
    <p:sldId id="314" r:id="rId19"/>
    <p:sldId id="303" r:id="rId20"/>
    <p:sldId id="293" r:id="rId21"/>
    <p:sldId id="306" r:id="rId22"/>
    <p:sldId id="300" r:id="rId23"/>
    <p:sldId id="309" r:id="rId24"/>
  </p:sldIdLst>
  <p:sldSz cx="9144000" cy="6858000" type="screen4x3"/>
  <p:notesSz cx="6858000" cy="9144000"/>
  <p:embeddedFontLst>
    <p:embeddedFont>
      <p:font typeface="Aldhabi" panose="01000000000000000000" pitchFamily="2" charset="-78"/>
      <p:regular r:id="rId26"/>
    </p:embeddedFont>
    <p:embeddedFont>
      <p:font typeface="Cambria Math" panose="02040503050406030204" pitchFamily="18" charset="0"/>
      <p:regular r:id="rId27"/>
    </p:embeddedFont>
    <p:embeddedFont>
      <p:font typeface="Microsoft JhengHei" panose="020B0604030504040204" pitchFamily="34" charset="-120"/>
      <p:regular r:id="rId28"/>
      <p:bold r:id="rId29"/>
    </p:embeddedFont>
    <p:embeddedFont>
      <p:font typeface="Microsoft JhengHei" panose="020B0604030504040204" pitchFamily="34" charset="-12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88218" autoAdjust="0"/>
  </p:normalViewPr>
  <p:slideViewPr>
    <p:cSldViewPr snapToGrid="0">
      <p:cViewPr varScale="1">
        <p:scale>
          <a:sx n="66" d="100"/>
          <a:sy n="66" d="100"/>
        </p:scale>
        <p:origin x="141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Josephson_phase"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Josephson_phas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609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566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375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100" dirty="0">
                <a:latin typeface="Times New Roman" panose="02020603050405020304" pitchFamily="18" charset="0"/>
                <a:cs typeface="Times New Roman" panose="02020603050405020304" pitchFamily="18" charset="0"/>
              </a:rPr>
              <a:t>s-wave superconductors have a superconducting gap which is isotropic in all directions, whereas  d</a:t>
            </a:r>
            <a:r>
              <a:rPr lang="en-US" sz="1100" baseline="-25000" dirty="0">
                <a:latin typeface="Times New Roman" panose="02020603050405020304" pitchFamily="18" charset="0"/>
                <a:cs typeface="Times New Roman" panose="02020603050405020304" pitchFamily="18" charset="0"/>
              </a:rPr>
              <a:t>x2−y2</a:t>
            </a:r>
            <a:r>
              <a:rPr lang="en-US" sz="1100" dirty="0">
                <a:latin typeface="Times New Roman" panose="02020603050405020304" pitchFamily="18" charset="0"/>
                <a:cs typeface="Times New Roman" panose="02020603050405020304" pitchFamily="18" charset="0"/>
              </a:rPr>
              <a:t>  superconductors have a superconducting gap which is anisotropic and is identically zero at four-line nodes located at the diagonals of the Brillouin zone.</a:t>
            </a:r>
          </a:p>
          <a:p>
            <a:pPr algn="l"/>
            <a:endParaRPr lang="en-US" sz="11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266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278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The long-lived temperature dependence of </a:t>
                </a:r>
                <a:r>
                  <a:rPr lang="en-US" dirty="0" err="1"/>
                  <a:t>Ic</a:t>
                </a:r>
                <a:r>
                  <a:rPr lang="en-US" dirty="0"/>
                  <a:t>(T) has been attributed to the topologically protected </a:t>
                </a:r>
                <a:r>
                  <a:rPr lang="en-US" dirty="0" err="1"/>
                  <a:t>Fermic</a:t>
                </a:r>
                <a:r>
                  <a:rPr lang="en-US" dirty="0"/>
                  <a:t> arc states in WSMs.</a:t>
                </a:r>
              </a:p>
              <a:p>
                <a:pPr marL="0" lvl="0" indent="0" algn="l" rtl="0">
                  <a:spcBef>
                    <a:spcPts val="0"/>
                  </a:spcBef>
                  <a:spcAft>
                    <a:spcPts val="0"/>
                  </a:spcAft>
                  <a:buNone/>
                </a:pPr>
                <a:r>
                  <a:rPr lang="en-US" dirty="0"/>
                  <a:t>3. </a:t>
                </a:r>
                <a:r>
                  <a:rPr lang="en-US" sz="1100" b="0" i="0" u="none" strike="noStrike" baseline="0" dirty="0">
                    <a:latin typeface="Times New Roman" panose="02020603050405020304" pitchFamily="18" charset="0"/>
                    <a:cs typeface="Times New Roman" panose="02020603050405020304" pitchFamily="18" charset="0"/>
                  </a:rPr>
                  <a:t>was observed in a nanowire JJ made of Dirac semimetal Cd3As2 and is also attributed to its surface Fermi arc states</a:t>
                </a:r>
              </a:p>
              <a:p>
                <a:pPr marL="0" lvl="0" indent="0" algn="l" rtl="0">
                  <a:spcBef>
                    <a:spcPts val="0"/>
                  </a:spcBef>
                  <a:spcAft>
                    <a:spcPts val="0"/>
                  </a:spcAft>
                  <a:buNone/>
                </a:pPr>
                <a:r>
                  <a:rPr lang="en-US" sz="1100" b="0" i="0" u="none" strike="noStrike" baseline="0" dirty="0">
                    <a:latin typeface="Times New Roman" panose="02020603050405020304" pitchFamily="18" charset="0"/>
                    <a:cs typeface="Times New Roman" panose="02020603050405020304" pitchFamily="18" charset="0"/>
                  </a:rPr>
                  <a:t>4. For example, graphene for its superb conductivity and 2D tunable nature</a:t>
                </a:r>
              </a:p>
              <a:p>
                <a:pPr marL="0" lvl="0" indent="0" algn="l" rtl="0">
                  <a:spcBef>
                    <a:spcPts val="0"/>
                  </a:spcBef>
                  <a:spcAft>
                    <a:spcPts val="0"/>
                  </a:spcAft>
                  <a:buNone/>
                </a:pPr>
                <a:r>
                  <a:rPr lang="en-US" sz="1100" b="0" i="0" u="none" strike="noStrike" baseline="0" dirty="0">
                    <a:latin typeface="Times New Roman" panose="02020603050405020304" pitchFamily="18" charset="0"/>
                    <a:cs typeface="Times New Roman" panose="02020603050405020304" pitchFamily="18" charset="0"/>
                  </a:rPr>
                  <a:t>6. S (superconductors) T (topological materials)</a:t>
                </a:r>
              </a:p>
              <a:p>
                <a:pPr marL="0" lvl="0" indent="0" algn="l" rtl="0">
                  <a:spcBef>
                    <a:spcPts val="0"/>
                  </a:spcBef>
                  <a:spcAft>
                    <a:spcPts val="0"/>
                  </a:spcAft>
                  <a:buNone/>
                </a:pPr>
                <a:endParaRPr lang="en-US" sz="1100" b="0" i="0" u="none" strike="noStrike" baseline="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b="1" i="0" dirty="0">
                    <a:solidFill>
                      <a:srgbClr val="202122"/>
                    </a:solidFill>
                    <a:effectLst/>
                    <a:latin typeface="Arial" panose="020B0604020202020204" pitchFamily="34" charset="0"/>
                  </a:rPr>
                  <a:t>short Josephson junction</a:t>
                </a:r>
                <a:r>
                  <a:rPr lang="en-US" b="0" i="0" dirty="0">
                    <a:solidFill>
                      <a:srgbClr val="202122"/>
                    </a:solidFill>
                    <a:effectLst/>
                    <a:latin typeface="Arial" panose="020B0604020202020204" pitchFamily="34" charset="0"/>
                  </a:rPr>
                  <a:t> is characterized by the </a:t>
                </a:r>
                <a:r>
                  <a:rPr lang="en-US" b="0" i="0" u="none" strike="noStrike" dirty="0">
                    <a:solidFill>
                      <a:srgbClr val="0B0080"/>
                    </a:solidFill>
                    <a:effectLst/>
                    <a:latin typeface="Arial" panose="020B0604020202020204" pitchFamily="34" charset="0"/>
                    <a:hlinkClick r:id="rId3" tooltip="Josephson phase"/>
                  </a:rPr>
                  <a:t>Josephson phase</a:t>
                </a:r>
                <a:r>
                  <a:rPr lang="en-US" b="0" i="0" dirty="0">
                    <a:solidFill>
                      <a:srgbClr val="202122"/>
                    </a:solidFill>
                    <a:effectLst/>
                    <a:latin typeface="Arial" panose="020B0604020202020204" pitchFamily="34" charset="0"/>
                  </a:rPr>
                  <a:t> </a:t>
                </a:r>
                <a14:m>
                  <m:oMath xmlns:m="http://schemas.openxmlformats.org/officeDocument/2006/math">
                    <m:r>
                      <a:rPr lang="en-US" b="0" i="1" smtClean="0">
                        <a:solidFill>
                          <a:srgbClr val="202122"/>
                        </a:solidFill>
                        <a:effectLst/>
                        <a:latin typeface="Cambria Math" panose="02040503050406030204" pitchFamily="18" charset="0"/>
                        <a:ea typeface="Cambria Math" panose="02040503050406030204" pitchFamily="18" charset="0"/>
                      </a:rPr>
                      <m:t>𝜑</m:t>
                    </m:r>
                    <m:r>
                      <a:rPr lang="en-US" b="0" i="1" smtClean="0">
                        <a:solidFill>
                          <a:srgbClr val="202122"/>
                        </a:solidFill>
                        <a:effectLst/>
                        <a:latin typeface="Cambria Math" panose="02040503050406030204" pitchFamily="18" charset="0"/>
                        <a:ea typeface="Cambria Math" panose="02040503050406030204" pitchFamily="18" charset="0"/>
                      </a:rPr>
                      <m:t>(</m:t>
                    </m:r>
                    <m:r>
                      <a:rPr lang="en-US" b="0" i="1" smtClean="0">
                        <a:solidFill>
                          <a:srgbClr val="202122"/>
                        </a:solidFill>
                        <a:effectLst/>
                        <a:latin typeface="Cambria Math" panose="02040503050406030204" pitchFamily="18" charset="0"/>
                        <a:ea typeface="Cambria Math" panose="02040503050406030204" pitchFamily="18" charset="0"/>
                      </a:rPr>
                      <m:t>𝑡</m:t>
                    </m:r>
                    <m:r>
                      <a:rPr lang="en-US" b="0" i="1" smtClean="0">
                        <a:solidFill>
                          <a:srgbClr val="202122"/>
                        </a:solidFill>
                        <a:effectLst/>
                        <a:latin typeface="Cambria Math" panose="02040503050406030204" pitchFamily="18" charset="0"/>
                        <a:ea typeface="Cambria Math" panose="02040503050406030204" pitchFamily="18" charset="0"/>
                      </a:rPr>
                      <m:t>)</m:t>
                    </m:r>
                  </m:oMath>
                </a14:m>
                <a:r>
                  <a:rPr lang="en-US" b="0" i="0" dirty="0">
                    <a:solidFill>
                      <a:srgbClr val="202122"/>
                    </a:solidFill>
                    <a:effectLst/>
                    <a:latin typeface="Arial" panose="020B0604020202020204" pitchFamily="34" charset="0"/>
                  </a:rPr>
                  <a:t> which is only a function of time, but not of coordinates the Josephson junction is assumed to be point-like in space</a:t>
                </a:r>
              </a:p>
              <a:p>
                <a:pPr marL="0" lvl="0" indent="0" algn="l" rtl="0">
                  <a:spcBef>
                    <a:spcPts val="0"/>
                  </a:spcBef>
                  <a:spcAft>
                    <a:spcPts val="0"/>
                  </a:spcAft>
                  <a:buNone/>
                </a:pPr>
                <a:r>
                  <a:rPr lang="en-US" b="0" i="0" dirty="0">
                    <a:solidFill>
                      <a:srgbClr val="202122"/>
                    </a:solidFill>
                    <a:effectLst/>
                    <a:latin typeface="Arial" panose="020B0604020202020204" pitchFamily="34" charset="0"/>
                  </a:rPr>
                  <a:t>In contrast, in the </a:t>
                </a:r>
                <a:r>
                  <a:rPr lang="en-US" b="1" i="0" dirty="0">
                    <a:solidFill>
                      <a:srgbClr val="202122"/>
                    </a:solidFill>
                    <a:effectLst/>
                    <a:latin typeface="Arial" panose="020B0604020202020204" pitchFamily="34" charset="0"/>
                  </a:rPr>
                  <a:t>long Josephson junction</a:t>
                </a:r>
                <a:r>
                  <a:rPr lang="en-US" b="0" i="0" dirty="0">
                    <a:solidFill>
                      <a:srgbClr val="202122"/>
                    </a:solidFill>
                    <a:effectLst/>
                    <a:latin typeface="Arial" panose="020B0604020202020204" pitchFamily="34" charset="0"/>
                  </a:rPr>
                  <a:t> the </a:t>
                </a:r>
                <a:r>
                  <a:rPr lang="en-US" b="0" i="0" u="none" strike="noStrike" dirty="0">
                    <a:solidFill>
                      <a:srgbClr val="0B0080"/>
                    </a:solidFill>
                    <a:effectLst/>
                    <a:latin typeface="Arial" panose="020B0604020202020204" pitchFamily="34" charset="0"/>
                    <a:hlinkClick r:id="rId3" tooltip="Josephson phase"/>
                  </a:rPr>
                  <a:t>Josephson phase</a:t>
                </a:r>
                <a:r>
                  <a:rPr lang="en-US" b="0" i="0" dirty="0">
                    <a:solidFill>
                      <a:srgbClr val="202122"/>
                    </a:solidFill>
                    <a:effectLst/>
                    <a:latin typeface="Arial" panose="020B0604020202020204" pitchFamily="34" charset="0"/>
                  </a:rPr>
                  <a:t> can be a function of one or two spatial coordinates, i.e., </a:t>
                </a:r>
                <a14:m>
                  <m:oMath xmlns:m="http://schemas.openxmlformats.org/officeDocument/2006/math">
                    <m:r>
                      <a:rPr lang="en-US" b="0" i="1" smtClean="0">
                        <a:solidFill>
                          <a:srgbClr val="202122"/>
                        </a:solidFill>
                        <a:effectLst/>
                        <a:latin typeface="Cambria Math" panose="02040503050406030204" pitchFamily="18" charset="0"/>
                        <a:ea typeface="Cambria Math" panose="02040503050406030204" pitchFamily="18" charset="0"/>
                      </a:rPr>
                      <m:t>𝜑</m:t>
                    </m:r>
                    <m:r>
                      <a:rPr lang="en-US" b="0" i="1" smtClean="0">
                        <a:solidFill>
                          <a:srgbClr val="202122"/>
                        </a:solidFill>
                        <a:effectLst/>
                        <a:latin typeface="Cambria Math" panose="02040503050406030204" pitchFamily="18" charset="0"/>
                        <a:ea typeface="Cambria Math" panose="02040503050406030204" pitchFamily="18" charset="0"/>
                      </a:rPr>
                      <m:t>(</m:t>
                    </m:r>
                    <m:r>
                      <a:rPr lang="en-US" b="0" i="1" smtClean="0">
                        <a:solidFill>
                          <a:srgbClr val="202122"/>
                        </a:solidFill>
                        <a:effectLst/>
                        <a:latin typeface="Cambria Math" panose="02040503050406030204" pitchFamily="18" charset="0"/>
                        <a:ea typeface="Cambria Math" panose="02040503050406030204" pitchFamily="18" charset="0"/>
                      </a:rPr>
                      <m:t>𝑥</m:t>
                    </m:r>
                    <m:r>
                      <a:rPr lang="en-US" b="0" i="1" smtClean="0">
                        <a:solidFill>
                          <a:srgbClr val="202122"/>
                        </a:solidFill>
                        <a:effectLst/>
                        <a:latin typeface="Cambria Math" panose="02040503050406030204" pitchFamily="18" charset="0"/>
                        <a:ea typeface="Cambria Math" panose="02040503050406030204" pitchFamily="18" charset="0"/>
                      </a:rPr>
                      <m:t>,</m:t>
                    </m:r>
                    <m:r>
                      <a:rPr lang="en-US" b="0" i="1" smtClean="0">
                        <a:solidFill>
                          <a:srgbClr val="202122"/>
                        </a:solidFill>
                        <a:effectLst/>
                        <a:latin typeface="Cambria Math" panose="02040503050406030204" pitchFamily="18" charset="0"/>
                        <a:ea typeface="Cambria Math" panose="02040503050406030204" pitchFamily="18" charset="0"/>
                      </a:rPr>
                      <m:t>𝑡</m:t>
                    </m:r>
                    <m:r>
                      <a:rPr lang="en-US" b="0" i="1" smtClean="0">
                        <a:solidFill>
                          <a:srgbClr val="202122"/>
                        </a:solidFill>
                        <a:effectLst/>
                        <a:latin typeface="Cambria Math" panose="02040503050406030204" pitchFamily="18" charset="0"/>
                        <a:ea typeface="Cambria Math" panose="02040503050406030204" pitchFamily="18" charset="0"/>
                      </a:rPr>
                      <m:t>)</m:t>
                    </m:r>
                  </m:oMath>
                </a14:m>
                <a:r>
                  <a:rPr lang="en-US" b="0" i="0" dirty="0">
                    <a:solidFill>
                      <a:srgbClr val="202122"/>
                    </a:solidFill>
                    <a:effectLst/>
                    <a:latin typeface="Arial" panose="020B0604020202020204" pitchFamily="34" charset="0"/>
                  </a:rPr>
                  <a:t> or </a:t>
                </a:r>
                <a14:m>
                  <m:oMath xmlns:m="http://schemas.openxmlformats.org/officeDocument/2006/math">
                    <m:r>
                      <a:rPr lang="en-US" b="0" i="1" smtClean="0">
                        <a:solidFill>
                          <a:srgbClr val="202122"/>
                        </a:solidFill>
                        <a:effectLst/>
                        <a:latin typeface="Cambria Math" panose="02040503050406030204" pitchFamily="18" charset="0"/>
                        <a:ea typeface="Cambria Math" panose="02040503050406030204" pitchFamily="18" charset="0"/>
                      </a:rPr>
                      <m:t>𝜑</m:t>
                    </m:r>
                    <m:r>
                      <a:rPr lang="en-US" b="0" i="1" smtClean="0">
                        <a:solidFill>
                          <a:srgbClr val="202122"/>
                        </a:solidFill>
                        <a:effectLst/>
                        <a:latin typeface="Cambria Math" panose="02040503050406030204" pitchFamily="18" charset="0"/>
                        <a:ea typeface="Cambria Math" panose="02040503050406030204" pitchFamily="18" charset="0"/>
                      </a:rPr>
                      <m:t>(</m:t>
                    </m:r>
                    <m:r>
                      <a:rPr lang="en-US" b="0" i="1" smtClean="0">
                        <a:solidFill>
                          <a:srgbClr val="202122"/>
                        </a:solidFill>
                        <a:effectLst/>
                        <a:latin typeface="Cambria Math" panose="02040503050406030204" pitchFamily="18" charset="0"/>
                        <a:ea typeface="Cambria Math" panose="02040503050406030204" pitchFamily="18" charset="0"/>
                      </a:rPr>
                      <m:t>𝑥</m:t>
                    </m:r>
                    <m:r>
                      <a:rPr lang="en-US" b="0" i="1" smtClean="0">
                        <a:solidFill>
                          <a:srgbClr val="202122"/>
                        </a:solidFill>
                        <a:effectLst/>
                        <a:latin typeface="Cambria Math" panose="02040503050406030204" pitchFamily="18" charset="0"/>
                        <a:ea typeface="Cambria Math" panose="02040503050406030204" pitchFamily="18" charset="0"/>
                      </a:rPr>
                      <m:t>,</m:t>
                    </m:r>
                    <m:r>
                      <a:rPr lang="en-US" b="0" i="1" smtClean="0">
                        <a:solidFill>
                          <a:srgbClr val="202122"/>
                        </a:solidFill>
                        <a:effectLst/>
                        <a:latin typeface="Cambria Math" panose="02040503050406030204" pitchFamily="18" charset="0"/>
                        <a:ea typeface="Cambria Math" panose="02040503050406030204" pitchFamily="18" charset="0"/>
                      </a:rPr>
                      <m:t>𝑦</m:t>
                    </m:r>
                    <m:r>
                      <a:rPr lang="en-US" b="0" i="1" smtClean="0">
                        <a:solidFill>
                          <a:srgbClr val="202122"/>
                        </a:solidFill>
                        <a:effectLst/>
                        <a:latin typeface="Cambria Math" panose="02040503050406030204" pitchFamily="18" charset="0"/>
                        <a:ea typeface="Cambria Math" panose="02040503050406030204" pitchFamily="18" charset="0"/>
                      </a:rPr>
                      <m:t>,</m:t>
                    </m:r>
                    <m:r>
                      <a:rPr lang="en-US" b="0" i="1" smtClean="0">
                        <a:solidFill>
                          <a:srgbClr val="202122"/>
                        </a:solidFill>
                        <a:effectLst/>
                        <a:latin typeface="Cambria Math" panose="02040503050406030204" pitchFamily="18" charset="0"/>
                        <a:ea typeface="Cambria Math" panose="02040503050406030204" pitchFamily="18" charset="0"/>
                      </a:rPr>
                      <m:t>𝑡</m:t>
                    </m:r>
                    <m:r>
                      <a:rPr lang="en-US" b="0" i="1" smtClean="0">
                        <a:solidFill>
                          <a:srgbClr val="202122"/>
                        </a:solidFill>
                        <a:effectLst/>
                        <a:latin typeface="Cambria Math" panose="02040503050406030204" pitchFamily="18" charset="0"/>
                        <a:ea typeface="Cambria Math" panose="02040503050406030204" pitchFamily="18" charset="0"/>
                      </a:rPr>
                      <m:t>)</m:t>
                    </m:r>
                  </m:oMath>
                </a14:m>
                <a:r>
                  <a:rPr lang="en-US" b="0" i="0" dirty="0">
                    <a:solidFill>
                      <a:srgbClr val="202122"/>
                    </a:solidFill>
                    <a:effectLst/>
                    <a:latin typeface="Arial" panose="020B0604020202020204" pitchFamily="34" charset="0"/>
                  </a:rPr>
                  <a:t> </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Shapiro steps are AC JJ behavior</a:t>
                </a:r>
                <a:endParaRPr dirty="0"/>
              </a:p>
            </p:txBody>
          </p:sp>
        </mc:Choice>
        <mc:Fallback xmlns="">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  The long-lived temperature dependence of </a:t>
                </a:r>
                <a:r>
                  <a:rPr lang="en-US" dirty="0" err="1"/>
                  <a:t>Ic</a:t>
                </a:r>
                <a:r>
                  <a:rPr lang="en-US" dirty="0"/>
                  <a:t>(T) has been attributed to the topologically protected </a:t>
                </a:r>
                <a:r>
                  <a:rPr lang="en-US" dirty="0" err="1"/>
                  <a:t>Fermic</a:t>
                </a:r>
                <a:r>
                  <a:rPr lang="en-US" dirty="0"/>
                  <a:t> arc states in WSMs.</a:t>
                </a:r>
              </a:p>
              <a:p>
                <a:pPr marL="0" lvl="0" indent="0" algn="l" rtl="0">
                  <a:spcBef>
                    <a:spcPts val="0"/>
                  </a:spcBef>
                  <a:spcAft>
                    <a:spcPts val="0"/>
                  </a:spcAft>
                  <a:buNone/>
                </a:pPr>
                <a:r>
                  <a:rPr lang="en-US" dirty="0"/>
                  <a:t>3. </a:t>
                </a:r>
                <a:r>
                  <a:rPr lang="en-US" sz="1100" b="0" i="0" u="none" strike="noStrike" baseline="0" dirty="0">
                    <a:latin typeface="Times New Roman" panose="02020603050405020304" pitchFamily="18" charset="0"/>
                    <a:cs typeface="Times New Roman" panose="02020603050405020304" pitchFamily="18" charset="0"/>
                  </a:rPr>
                  <a:t>was observed in a nanowire JJ made of Dirac semimetal Cd3As2 and is also attributed to its surface Fermi arc states</a:t>
                </a:r>
              </a:p>
              <a:p>
                <a:pPr marL="0" lvl="0" indent="0" algn="l" rtl="0">
                  <a:spcBef>
                    <a:spcPts val="0"/>
                  </a:spcBef>
                  <a:spcAft>
                    <a:spcPts val="0"/>
                  </a:spcAft>
                  <a:buNone/>
                </a:pPr>
                <a:r>
                  <a:rPr lang="en-US" sz="1100" b="0" i="0" u="none" strike="noStrike" baseline="0" dirty="0">
                    <a:latin typeface="Times New Roman" panose="02020603050405020304" pitchFamily="18" charset="0"/>
                    <a:cs typeface="Times New Roman" panose="02020603050405020304" pitchFamily="18" charset="0"/>
                  </a:rPr>
                  <a:t>4. For example, graphene for its superb conductivity and 2D tunable nature</a:t>
                </a:r>
              </a:p>
              <a:p>
                <a:pPr marL="0" lvl="0" indent="0" algn="l" rtl="0">
                  <a:spcBef>
                    <a:spcPts val="0"/>
                  </a:spcBef>
                  <a:spcAft>
                    <a:spcPts val="0"/>
                  </a:spcAft>
                  <a:buNone/>
                </a:pPr>
                <a:r>
                  <a:rPr lang="en-US" sz="1100" b="0" i="0" u="none" strike="noStrike" baseline="0" dirty="0">
                    <a:latin typeface="Times New Roman" panose="02020603050405020304" pitchFamily="18" charset="0"/>
                    <a:cs typeface="Times New Roman" panose="02020603050405020304" pitchFamily="18" charset="0"/>
                  </a:rPr>
                  <a:t>6. S (superconductors) T (topological materials)</a:t>
                </a:r>
              </a:p>
              <a:p>
                <a:pPr marL="0" lvl="0" indent="0" algn="l" rtl="0">
                  <a:spcBef>
                    <a:spcPts val="0"/>
                  </a:spcBef>
                  <a:spcAft>
                    <a:spcPts val="0"/>
                  </a:spcAft>
                  <a:buNone/>
                </a:pPr>
                <a:endParaRPr lang="en-US" sz="1100" b="0" i="0" u="none" strike="noStrike" baseline="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b="1" i="0" dirty="0">
                    <a:solidFill>
                      <a:srgbClr val="202122"/>
                    </a:solidFill>
                    <a:effectLst/>
                    <a:latin typeface="Arial" panose="020B0604020202020204" pitchFamily="34" charset="0"/>
                  </a:rPr>
                  <a:t>short Josephson junction</a:t>
                </a:r>
                <a:r>
                  <a:rPr lang="en-US" b="0" i="0" dirty="0">
                    <a:solidFill>
                      <a:srgbClr val="202122"/>
                    </a:solidFill>
                    <a:effectLst/>
                    <a:latin typeface="Arial" panose="020B0604020202020204" pitchFamily="34" charset="0"/>
                  </a:rPr>
                  <a:t> is characterized by the </a:t>
                </a:r>
                <a:r>
                  <a:rPr lang="en-US" b="0" i="0" u="none" strike="noStrike" dirty="0">
                    <a:solidFill>
                      <a:srgbClr val="0B0080"/>
                    </a:solidFill>
                    <a:effectLst/>
                    <a:latin typeface="Arial" panose="020B0604020202020204" pitchFamily="34" charset="0"/>
                    <a:hlinkClick r:id="rId4" tooltip="Josephson phase"/>
                  </a:rPr>
                  <a:t>Josephson phase</a:t>
                </a:r>
                <a:r>
                  <a:rPr lang="en-US" b="0" i="0" dirty="0">
                    <a:solidFill>
                      <a:srgbClr val="202122"/>
                    </a:solidFill>
                    <a:effectLst/>
                    <a:latin typeface="Arial" panose="020B0604020202020204" pitchFamily="34" charset="0"/>
                  </a:rPr>
                  <a:t> </a:t>
                </a:r>
                <a:r>
                  <a:rPr lang="en-US" b="0" i="0">
                    <a:solidFill>
                      <a:srgbClr val="202122"/>
                    </a:solidFill>
                    <a:effectLst/>
                    <a:latin typeface="Cambria Math" panose="02040503050406030204" pitchFamily="18" charset="0"/>
                    <a:ea typeface="Cambria Math" panose="02040503050406030204" pitchFamily="18" charset="0"/>
                  </a:rPr>
                  <a:t>𝜑(𝑡)</a:t>
                </a:r>
                <a:r>
                  <a:rPr lang="en-US" b="0" i="0" dirty="0">
                    <a:solidFill>
                      <a:srgbClr val="202122"/>
                    </a:solidFill>
                    <a:effectLst/>
                    <a:latin typeface="Arial" panose="020B0604020202020204" pitchFamily="34" charset="0"/>
                  </a:rPr>
                  <a:t> which is only a function of time, but not of coordinates the Josephson junction is assumed to be point-like in space</a:t>
                </a:r>
              </a:p>
              <a:p>
                <a:pPr marL="0" lvl="0" indent="0" algn="l" rtl="0">
                  <a:spcBef>
                    <a:spcPts val="0"/>
                  </a:spcBef>
                  <a:spcAft>
                    <a:spcPts val="0"/>
                  </a:spcAft>
                  <a:buNone/>
                </a:pPr>
                <a:r>
                  <a:rPr lang="en-US" b="0" i="0" dirty="0">
                    <a:solidFill>
                      <a:srgbClr val="202122"/>
                    </a:solidFill>
                    <a:effectLst/>
                    <a:latin typeface="Arial" panose="020B0604020202020204" pitchFamily="34" charset="0"/>
                  </a:rPr>
                  <a:t>In contrast, in the </a:t>
                </a:r>
                <a:r>
                  <a:rPr lang="en-US" b="1" i="0" dirty="0">
                    <a:solidFill>
                      <a:srgbClr val="202122"/>
                    </a:solidFill>
                    <a:effectLst/>
                    <a:latin typeface="Arial" panose="020B0604020202020204" pitchFamily="34" charset="0"/>
                  </a:rPr>
                  <a:t>long Josephson junction</a:t>
                </a:r>
                <a:r>
                  <a:rPr lang="en-US" b="0" i="0" dirty="0">
                    <a:solidFill>
                      <a:srgbClr val="202122"/>
                    </a:solidFill>
                    <a:effectLst/>
                    <a:latin typeface="Arial" panose="020B0604020202020204" pitchFamily="34" charset="0"/>
                  </a:rPr>
                  <a:t> the </a:t>
                </a:r>
                <a:r>
                  <a:rPr lang="en-US" b="0" i="0" u="none" strike="noStrike" dirty="0">
                    <a:solidFill>
                      <a:srgbClr val="0B0080"/>
                    </a:solidFill>
                    <a:effectLst/>
                    <a:latin typeface="Arial" panose="020B0604020202020204" pitchFamily="34" charset="0"/>
                    <a:hlinkClick r:id="rId4" tooltip="Josephson phase"/>
                  </a:rPr>
                  <a:t>Josephson phase</a:t>
                </a:r>
                <a:r>
                  <a:rPr lang="en-US" b="0" i="0" dirty="0">
                    <a:solidFill>
                      <a:srgbClr val="202122"/>
                    </a:solidFill>
                    <a:effectLst/>
                    <a:latin typeface="Arial" panose="020B0604020202020204" pitchFamily="34" charset="0"/>
                  </a:rPr>
                  <a:t> can be a function of one or two spatial coordinates, i.e., </a:t>
                </a:r>
                <a:r>
                  <a:rPr lang="en-US" b="0" i="0">
                    <a:solidFill>
                      <a:srgbClr val="202122"/>
                    </a:solidFill>
                    <a:effectLst/>
                    <a:latin typeface="Cambria Math" panose="02040503050406030204" pitchFamily="18" charset="0"/>
                    <a:ea typeface="Cambria Math" panose="02040503050406030204" pitchFamily="18" charset="0"/>
                  </a:rPr>
                  <a:t>𝜑(𝑥,𝑡)</a:t>
                </a:r>
                <a:r>
                  <a:rPr lang="en-US" b="0" i="0" dirty="0">
                    <a:solidFill>
                      <a:srgbClr val="202122"/>
                    </a:solidFill>
                    <a:effectLst/>
                    <a:latin typeface="Arial" panose="020B0604020202020204" pitchFamily="34" charset="0"/>
                  </a:rPr>
                  <a:t> or </a:t>
                </a:r>
                <a:r>
                  <a:rPr lang="en-US" b="0" i="0">
                    <a:solidFill>
                      <a:srgbClr val="202122"/>
                    </a:solidFill>
                    <a:effectLst/>
                    <a:latin typeface="Cambria Math" panose="02040503050406030204" pitchFamily="18" charset="0"/>
                    <a:ea typeface="Cambria Math" panose="02040503050406030204" pitchFamily="18" charset="0"/>
                  </a:rPr>
                  <a:t>𝜑(𝑥,𝑦,𝑡)</a:t>
                </a:r>
                <a:r>
                  <a:rPr lang="en-US" b="0" i="0" dirty="0">
                    <a:solidFill>
                      <a:srgbClr val="202122"/>
                    </a:solidFill>
                    <a:effectLst/>
                    <a:latin typeface="Arial" panose="020B0604020202020204" pitchFamily="34" charset="0"/>
                  </a:rPr>
                  <a:t> </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Shapiro steps are AC JJ behavior</a:t>
                </a:r>
                <a:endParaRPr dirty="0"/>
              </a:p>
            </p:txBody>
          </p:sp>
        </mc:Fallback>
      </mc:AlternateContent>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647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a). The MoTe2 SQUID is shunted by the T-shaped island to the surrounding ground plane and coupled to a reflective readout cavity made of </a:t>
            </a:r>
            <a:r>
              <a:rPr lang="en-US" sz="1800" b="0" i="0" u="none" strike="noStrike" baseline="0" dirty="0" err="1">
                <a:latin typeface="Times New Roman" panose="02020603050405020304" pitchFamily="18" charset="0"/>
                <a:cs typeface="Times New Roman" panose="02020603050405020304" pitchFamily="18" charset="0"/>
              </a:rPr>
              <a:t>MoRe</a:t>
            </a:r>
            <a:r>
              <a:rPr lang="en-US" sz="1800" b="0" i="0" u="none" strike="noStrike" baseline="0" dirty="0">
                <a:latin typeface="Times New Roman" panose="02020603050405020304" pitchFamily="18" charset="0"/>
                <a:cs typeface="Times New Roman" panose="02020603050405020304" pitchFamily="18" charset="0"/>
              </a:rPr>
              <a:t>. </a:t>
            </a:r>
          </a:p>
          <a:p>
            <a:pPr marL="457200" indent="-298450" algn="l"/>
            <a:r>
              <a:rPr lang="en-US" sz="1800" b="0" i="0" u="none" strike="noStrike" baseline="0" dirty="0">
                <a:latin typeface="Times New Roman" panose="02020603050405020304" pitchFamily="18" charset="0"/>
                <a:cs typeface="Times New Roman" panose="02020603050405020304" pitchFamily="18" charset="0"/>
              </a:rPr>
              <a:t>The SQUID and shunting capacitor is equipped with a DC line (Z-control) for flux tuning and an AC line (XY-control) for applying additional drive tone</a:t>
            </a:r>
          </a:p>
          <a:p>
            <a:pPr marL="15875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b). Optical micrograph showing the MoTe2 SQUID made of </a:t>
            </a:r>
            <a:r>
              <a:rPr lang="en-US" sz="1800" b="0" i="0" u="none" strike="noStrike" baseline="0" dirty="0" err="1">
                <a:latin typeface="Times New Roman" panose="02020603050405020304" pitchFamily="18" charset="0"/>
                <a:cs typeface="Times New Roman" panose="02020603050405020304" pitchFamily="18" charset="0"/>
              </a:rPr>
              <a:t>NbN</a:t>
            </a:r>
            <a:r>
              <a:rPr lang="en-US" sz="1800" b="0" i="0" u="none" strike="noStrike" baseline="0" dirty="0">
                <a:latin typeface="Times New Roman" panose="02020603050405020304" pitchFamily="18" charset="0"/>
                <a:cs typeface="Times New Roman" panose="02020603050405020304" pitchFamily="18" charset="0"/>
              </a:rPr>
              <a:t>, and the </a:t>
            </a:r>
            <a:r>
              <a:rPr lang="en-US" sz="1800" b="0" i="0" u="none" strike="noStrike" baseline="0" dirty="0" err="1">
                <a:latin typeface="Times New Roman" panose="02020603050405020304" pitchFamily="18" charset="0"/>
                <a:cs typeface="Times New Roman" panose="02020603050405020304" pitchFamily="18" charset="0"/>
              </a:rPr>
              <a:t>Zcontrol</a:t>
            </a:r>
            <a:r>
              <a:rPr lang="en-US" sz="1800" b="0" i="0" u="none" strike="noStrike" baseline="0" dirty="0">
                <a:latin typeface="Times New Roman" panose="02020603050405020304" pitchFamily="18" charset="0"/>
                <a:cs typeface="Times New Roman" panose="02020603050405020304" pitchFamily="18" charset="0"/>
              </a:rPr>
              <a:t> and XY-control lines made of </a:t>
            </a:r>
            <a:r>
              <a:rPr lang="en-US" sz="1800" b="0" i="0" u="none" strike="noStrike" baseline="0" dirty="0" err="1">
                <a:latin typeface="Times New Roman" panose="02020603050405020304" pitchFamily="18" charset="0"/>
                <a:cs typeface="Times New Roman" panose="02020603050405020304" pitchFamily="18" charset="0"/>
              </a:rPr>
              <a:t>MoRe</a:t>
            </a:r>
            <a:endParaRPr lang="en-US" sz="1800" b="0" i="0" u="none" strike="noStrike" baseline="0" dirty="0">
              <a:latin typeface="Times New Roman" panose="02020603050405020304" pitchFamily="18" charset="0"/>
              <a:cs typeface="Times New Roman" panose="02020603050405020304" pitchFamily="18" charset="0"/>
            </a:endParaRPr>
          </a:p>
          <a:p>
            <a:pPr marL="15875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c). The geometry of MoTe2 SQUID before the deposition of </a:t>
            </a:r>
            <a:r>
              <a:rPr lang="en-US" sz="1800" b="0" i="0" u="none" strike="noStrike" baseline="0" dirty="0" err="1">
                <a:latin typeface="Times New Roman" panose="02020603050405020304" pitchFamily="18" charset="0"/>
                <a:cs typeface="Times New Roman" panose="02020603050405020304" pitchFamily="18" charset="0"/>
              </a:rPr>
              <a:t>NbN</a:t>
            </a:r>
            <a:r>
              <a:rPr lang="en-US" sz="1800" b="0" i="0" u="none" strike="noStrike" baseline="0" dirty="0">
                <a:latin typeface="Times New Roman" panose="02020603050405020304" pitchFamily="18" charset="0"/>
                <a:cs typeface="Times New Roman" panose="02020603050405020304" pitchFamily="18" charset="0"/>
              </a:rPr>
              <a:t>.</a:t>
            </a:r>
          </a:p>
          <a:p>
            <a:pPr marL="457200" indent="-298450" algn="l"/>
            <a:r>
              <a:rPr lang="en-US" sz="1800" b="0" i="0" u="none" strike="noStrike" baseline="0" dirty="0">
                <a:latin typeface="Times New Roman" panose="02020603050405020304" pitchFamily="18" charset="0"/>
                <a:cs typeface="Times New Roman" panose="02020603050405020304" pitchFamily="18" charset="0"/>
              </a:rPr>
              <a:t>The SQUID is formed by a square loop (line width: 2 </a:t>
            </a:r>
            <a:r>
              <a:rPr lang="en-US" sz="1800" b="0" i="0" u="none" strike="noStrike" baseline="0" dirty="0" err="1">
                <a:latin typeface="Times New Roman" panose="02020603050405020304" pitchFamily="18" charset="0"/>
                <a:cs typeface="Times New Roman" panose="02020603050405020304" pitchFamily="18" charset="0"/>
              </a:rPr>
              <a:t>μm</a:t>
            </a:r>
            <a:r>
              <a:rPr lang="en-US" sz="1800" b="0" i="0" u="none" strike="noStrike" baseline="0" dirty="0">
                <a:latin typeface="Times New Roman" panose="02020603050405020304" pitchFamily="18" charset="0"/>
                <a:cs typeface="Times New Roman" panose="02020603050405020304" pitchFamily="18" charset="0"/>
              </a:rPr>
              <a:t>) with MoTe2 covering two 500 nm gaps. </a:t>
            </a:r>
          </a:p>
          <a:p>
            <a:pPr marL="457200" indent="-298450" algn="l"/>
            <a:r>
              <a:rPr lang="en-US" sz="1800" b="0" i="0" u="none" strike="noStrike" baseline="0" dirty="0">
                <a:latin typeface="Times New Roman" panose="02020603050405020304" pitchFamily="18" charset="0"/>
                <a:cs typeface="Times New Roman" panose="02020603050405020304" pitchFamily="18" charset="0"/>
              </a:rPr>
              <a:t>The right inset shows the cross-section across the gaps.</a:t>
            </a:r>
          </a:p>
          <a:p>
            <a:pPr marL="15875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d) Measurements: sample is mounted in an aluminum box and thermality anchored to a fridge at 10mK.</a:t>
            </a:r>
          </a:p>
          <a:p>
            <a:pPr marL="457200" indent="-298450" algn="l"/>
            <a:r>
              <a:rPr lang="en-US" sz="1800" b="0" i="0" u="none" strike="noStrike" baseline="0" dirty="0">
                <a:latin typeface="Times New Roman" panose="02020603050405020304" pitchFamily="18" charset="0"/>
                <a:cs typeface="Times New Roman" panose="02020603050405020304" pitchFamily="18" charset="0"/>
              </a:rPr>
              <a:t>The readout cavity of device is connected to the input and output of a network analyzer for scattering parameter (S21) measurement</a:t>
            </a:r>
          </a:p>
          <a:p>
            <a:pPr marL="457200" indent="-298450" algn="l"/>
            <a:r>
              <a:rPr lang="en-US" sz="1800" b="0" i="0" u="none" strike="noStrike" baseline="0" dirty="0">
                <a:latin typeface="Times New Roman" panose="02020603050405020304" pitchFamily="18" charset="0"/>
                <a:cs typeface="Times New Roman" panose="02020603050405020304" pitchFamily="18" charset="0"/>
              </a:rPr>
              <a:t>A digital-to-analog converter (DAC) used for applying DC voltage is connected to the Z-control line for magnetic flux tuning</a:t>
            </a:r>
          </a:p>
          <a:p>
            <a:pPr marL="457200" indent="-298450" algn="l"/>
            <a:r>
              <a:rPr lang="en-US" sz="1800" b="0" i="0" u="none" strike="noStrike" baseline="0" dirty="0">
                <a:latin typeface="Times New Roman" panose="02020603050405020304" pitchFamily="18" charset="0"/>
                <a:cs typeface="Times New Roman" panose="02020603050405020304" pitchFamily="18" charset="0"/>
              </a:rPr>
              <a:t>Whereas an RF source used for applying additional tone for two-tone measurements is connected to the XY-control line</a:t>
            </a:r>
            <a:endParaRPr lang="en-US" sz="1100" dirty="0">
              <a:latin typeface="Times New Roman" panose="02020603050405020304" pitchFamily="18" charset="0"/>
              <a:cs typeface="Times New Roman" panose="02020603050405020304" pitchFamily="18" charset="0"/>
            </a:endParaRPr>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031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Sputtering of 80nm </a:t>
            </a:r>
            <a:r>
              <a:rPr lang="en-US" dirty="0" err="1"/>
              <a:t>MoRe</a:t>
            </a:r>
            <a:r>
              <a:rPr lang="en-US" dirty="0"/>
              <a:t> onto intrinsic Si wafers capped with 285 nm SiO2.</a:t>
            </a:r>
          </a:p>
          <a:p>
            <a:pPr marL="228600" lvl="0" indent="-228600" algn="l" rtl="0">
              <a:spcBef>
                <a:spcPts val="0"/>
              </a:spcBef>
              <a:spcAft>
                <a:spcPts val="0"/>
              </a:spcAft>
              <a:buAutoNum type="arabicPeriod"/>
            </a:pPr>
            <a:r>
              <a:rPr lang="en-US" dirty="0"/>
              <a:t>2. The structures of cavity and feedlines are defined by a laser writer</a:t>
            </a:r>
          </a:p>
          <a:p>
            <a:pPr marL="228600" lvl="0" indent="-228600" algn="l" rtl="0">
              <a:spcBef>
                <a:spcPts val="0"/>
              </a:spcBef>
              <a:spcAft>
                <a:spcPts val="0"/>
              </a:spcAft>
              <a:buAutoNum type="arabicPeriod"/>
            </a:pPr>
            <a:r>
              <a:rPr lang="en-US" dirty="0"/>
              <a:t>ICP etching (Fig a.)</a:t>
            </a:r>
          </a:p>
          <a:p>
            <a:pPr marL="228600" lvl="0" indent="-228600" algn="l" rtl="0">
              <a:spcBef>
                <a:spcPts val="0"/>
              </a:spcBef>
              <a:spcAft>
                <a:spcPts val="0"/>
              </a:spcAft>
              <a:buAutoNum type="arabicPeriod"/>
            </a:pPr>
            <a:r>
              <a:rPr lang="en-US" dirty="0" err="1"/>
              <a:t>Afterwords</a:t>
            </a:r>
            <a:r>
              <a:rPr lang="en-US" dirty="0"/>
              <a:t>, a strip of multilayered MoTe2 was transferred onto the square area (b)</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After Electron Beam Lithography (</a:t>
            </a:r>
            <a:r>
              <a:rPr lang="zh-TW" altLang="en-US" b="0" i="0" u="none" strike="noStrike" dirty="0">
                <a:solidFill>
                  <a:srgbClr val="660099"/>
                </a:solidFill>
                <a:effectLst/>
                <a:latin typeface="arial" panose="020B0604020202020204" pitchFamily="34" charset="0"/>
              </a:rPr>
              <a:t>電子束微影</a:t>
            </a:r>
            <a:r>
              <a:rPr lang="en-US" dirty="0"/>
              <a:t>) and sputtering of superconducting leads (</a:t>
            </a:r>
            <a:r>
              <a:rPr lang="en-US" dirty="0" err="1"/>
              <a:t>NbN</a:t>
            </a:r>
            <a:r>
              <a:rPr lang="en-US" dirty="0"/>
              <a:t>), the SQUID is fabricated ©</a:t>
            </a:r>
          </a:p>
          <a:p>
            <a:pPr marL="228600" lvl="0" indent="-228600" algn="l" rtl="0">
              <a:spcBef>
                <a:spcPts val="0"/>
              </a:spcBef>
              <a:spcAft>
                <a:spcPts val="0"/>
              </a:spcAft>
              <a:buAutoNum type="arabicPeriod"/>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2329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(Fig 2b)The SQUID along with the shunting capacitor is coupled to a</a:t>
            </a:r>
            <a:r>
              <a:rPr lang="zh-TW" alt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λ/2 superconducting reflective cavity with a bare resonant</a:t>
            </a:r>
            <a:r>
              <a:rPr lang="zh-TW" alt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frequency fc ≈ 4.955 GHz</a:t>
            </a:r>
          </a:p>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 and a loaded quality factor Q ≈</a:t>
            </a:r>
            <a:r>
              <a:rPr lang="zh-TW" alt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3964 obtained via fc/</a:t>
            </a:r>
            <a:r>
              <a:rPr lang="en-US" sz="1800" b="0" i="0" u="none" strike="noStrike" baseline="0" dirty="0" err="1">
                <a:latin typeface="Times New Roman" panose="02020603050405020304" pitchFamily="18" charset="0"/>
                <a:cs typeface="Times New Roman" panose="02020603050405020304" pitchFamily="18" charset="0"/>
              </a:rPr>
              <a:t>Δf</a:t>
            </a:r>
            <a:r>
              <a:rPr lang="en-US" sz="1800" b="0" i="0" u="none" strike="noStrike" baseline="0" dirty="0">
                <a:latin typeface="Times New Roman" panose="02020603050405020304" pitchFamily="18" charset="0"/>
                <a:cs typeface="Times New Roman" panose="02020603050405020304" pitchFamily="18" charset="0"/>
              </a:rPr>
              <a:t> from the trace of P = 10 dB</a:t>
            </a:r>
          </a:p>
          <a:p>
            <a:pPr marL="15875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15875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research team</a:t>
            </a:r>
            <a:r>
              <a:rPr lang="en-US" sz="1800" b="0" i="0" u="none" strike="noStrike" baseline="0" dirty="0">
                <a:latin typeface="Times New Roman" panose="02020603050405020304" pitchFamily="18" charset="0"/>
                <a:cs typeface="Times New Roman" panose="02020603050405020304" pitchFamily="18" charset="0"/>
              </a:rPr>
              <a:t> first performed a standard qubit power-dependent</a:t>
            </a:r>
            <a:r>
              <a:rPr lang="en-US" sz="1800" b="0" i="0" u="none" strike="noStrike" baseline="0" dirty="0">
                <a:solidFill>
                  <a:srgbClr val="082EFF"/>
                </a:solidFill>
                <a:latin typeface="Times New Roman" panose="02020603050405020304" pitchFamily="18" charset="0"/>
                <a:cs typeface="Times New Roman" panose="02020603050405020304" pitchFamily="18" charset="0"/>
              </a:rPr>
              <a:t> experiment in which the S21 is measured as the function of the input power applied to the readout line. </a:t>
            </a:r>
          </a:p>
          <a:p>
            <a:pPr marL="158750" indent="0" algn="l">
              <a:buNone/>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 conventional way to confirm the existence of JJ in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transmon</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where the resonant frequency of the cavity shifts toward the </a:t>
            </a:r>
            <a:r>
              <a:rPr lang="en-US" sz="1800" b="0" i="0" u="none" strike="noStrike" baseline="0" dirty="0" err="1">
                <a:solidFill>
                  <a:srgbClr val="000000"/>
                </a:solidFill>
                <a:latin typeface="Times New Roman" panose="02020603050405020304" pitchFamily="18" charset="0"/>
                <a:cs typeface="Times New Roman" panose="02020603050405020304" pitchFamily="18" charset="0"/>
              </a:rPr>
              <a:t>transmon</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frequency at large enough power (here at around −5 dB)</a:t>
            </a:r>
          </a:p>
          <a:p>
            <a:pPr marL="158750" indent="0" algn="l">
              <a:buNone/>
            </a:pP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Here, we note that we have not demonstrated temporal coherence or energy-level spectroscopy in our device,</a:t>
            </a:r>
          </a:p>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which does not justify the device as a </a:t>
            </a:r>
            <a:r>
              <a:rPr lang="en-US" sz="1800" b="0" i="0" u="none" strike="noStrike" baseline="0" dirty="0" err="1">
                <a:latin typeface="Times New Roman" panose="02020603050405020304" pitchFamily="18" charset="0"/>
                <a:cs typeface="Times New Roman" panose="02020603050405020304" pitchFamily="18" charset="0"/>
              </a:rPr>
              <a:t>transmon</a:t>
            </a:r>
            <a:r>
              <a:rPr lang="en-US" sz="1800" b="0" i="0" u="none" strike="noStrike" baseline="0" dirty="0">
                <a:latin typeface="Times New Roman" panose="02020603050405020304" pitchFamily="18" charset="0"/>
                <a:cs typeface="Times New Roman" panose="02020603050405020304" pitchFamily="18" charset="0"/>
              </a:rPr>
              <a:t>.</a:t>
            </a:r>
          </a:p>
          <a:p>
            <a:pPr marL="158750" indent="0" algn="l">
              <a:buNone/>
            </a:pPr>
            <a:endParaRPr lang="en-US" sz="1800" b="0" i="0" u="none" strike="noStrike" baseline="0" dirty="0">
              <a:latin typeface="Times New Roman" panose="02020603050405020304" pitchFamily="18" charset="0"/>
              <a:cs typeface="Times New Roman" panose="02020603050405020304" pitchFamily="18" charset="0"/>
            </a:endParaRPr>
          </a:p>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The power dependent frequency shift is generally attributed to the nonlinearity that cavity inherits from JJs in which cavity can</a:t>
            </a:r>
          </a:p>
          <a:p>
            <a:pPr marL="158750" indent="0" algn="l">
              <a:buNone/>
            </a:pPr>
            <a:r>
              <a:rPr lang="en-US" sz="1800" b="0" i="0" u="none" strike="noStrike" baseline="0" dirty="0">
                <a:latin typeface="Times New Roman" panose="02020603050405020304" pitchFamily="18" charset="0"/>
                <a:cs typeface="Times New Roman" panose="02020603050405020304" pitchFamily="18" charset="0"/>
              </a:rPr>
              <a:t>not be approximated to a perfect harmonic oscillator as the photon occupation number increases</a:t>
            </a:r>
            <a:endParaRPr lang="en-US" dirty="0">
              <a:latin typeface="Times New Roman" panose="02020603050405020304" pitchFamily="18" charset="0"/>
              <a:cs typeface="Times New Roman" panose="02020603050405020304" pitchFamily="18" charset="0"/>
            </a:endParaRPr>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30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en-US" dirty="0">
              <a:latin typeface="Times New Roman" panose="02020603050405020304" pitchFamily="18" charset="0"/>
              <a:cs typeface="Times New Roman" panose="02020603050405020304" pitchFamily="18" charset="0"/>
            </a:endParaRPr>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93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7" name="Google Shape;6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018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dirty="0">
                <a:latin typeface="Times New Roman" panose="02020603050405020304" pitchFamily="18" charset="0"/>
                <a:cs typeface="Times New Roman" panose="02020603050405020304" pitchFamily="18" charset="0"/>
              </a:rPr>
              <a:t>The magnitude of the shift χ/2π, as shown in Figure 2a, allows us to estimate the </a:t>
            </a:r>
            <a:r>
              <a:rPr lang="en-US" sz="1100" dirty="0" err="1">
                <a:latin typeface="Times New Roman" panose="02020603050405020304" pitchFamily="18" charset="0"/>
                <a:cs typeface="Times New Roman" panose="02020603050405020304" pitchFamily="18" charset="0"/>
              </a:rPr>
              <a:t>transmon</a:t>
            </a:r>
            <a:r>
              <a:rPr lang="en-US" sz="1100" dirty="0">
                <a:latin typeface="Times New Roman" panose="02020603050405020304" pitchFamily="18" charset="0"/>
                <a:cs typeface="Times New Roman" panose="02020603050405020304" pitchFamily="18" charset="0"/>
              </a:rPr>
              <a:t> frequency via χ = g2/Δ </a:t>
            </a:r>
          </a:p>
          <a:p>
            <a:pPr marL="158750" indent="0">
              <a:buNone/>
            </a:pPr>
            <a:r>
              <a:rPr lang="en-US" sz="1100" dirty="0">
                <a:latin typeface="Times New Roman" panose="02020603050405020304" pitchFamily="18" charset="0"/>
                <a:cs typeface="Times New Roman" panose="02020603050405020304" pitchFamily="18" charset="0"/>
              </a:rPr>
              <a:t>where g is the </a:t>
            </a:r>
            <a:r>
              <a:rPr lang="en-US" sz="1100" dirty="0" err="1">
                <a:latin typeface="Times New Roman" panose="02020603050405020304" pitchFamily="18" charset="0"/>
                <a:cs typeface="Times New Roman" panose="02020603050405020304" pitchFamily="18" charset="0"/>
              </a:rPr>
              <a:t>transmon</a:t>
            </a:r>
            <a:r>
              <a:rPr lang="en-US" sz="1100" dirty="0">
                <a:latin typeface="Times New Roman" panose="02020603050405020304" pitchFamily="18" charset="0"/>
                <a:cs typeface="Times New Roman" panose="02020603050405020304" pitchFamily="18" charset="0"/>
              </a:rPr>
              <a:t>-cavity coupling strength and Δ/2π = f r − f t is the difference between f r and the </a:t>
            </a:r>
            <a:r>
              <a:rPr lang="en-US" sz="1100" dirty="0" err="1">
                <a:latin typeface="Times New Roman" panose="02020603050405020304" pitchFamily="18" charset="0"/>
                <a:cs typeface="Times New Roman" panose="02020603050405020304" pitchFamily="18" charset="0"/>
              </a:rPr>
              <a:t>transmon</a:t>
            </a:r>
            <a:r>
              <a:rPr lang="en-US" sz="1100" dirty="0">
                <a:latin typeface="Times New Roman" panose="02020603050405020304" pitchFamily="18" charset="0"/>
                <a:cs typeface="Times New Roman" panose="02020603050405020304" pitchFamily="18" charset="0"/>
              </a:rPr>
              <a:t> frequency f t.</a:t>
            </a:r>
          </a:p>
          <a:p>
            <a:pPr marL="158750" indent="0">
              <a:buNone/>
            </a:pPr>
            <a:endParaRPr lang="en-US" sz="1100" dirty="0">
              <a:latin typeface="Times New Roman" panose="02020603050405020304" pitchFamily="18" charset="0"/>
              <a:cs typeface="Times New Roman" panose="02020603050405020304" pitchFamily="18" charset="0"/>
            </a:endParaRPr>
          </a:p>
          <a:p>
            <a:pPr marL="158750" indent="0">
              <a:buNone/>
            </a:pPr>
            <a:r>
              <a:rPr lang="en-US" sz="1100" dirty="0">
                <a:latin typeface="Times New Roman" panose="02020603050405020304" pitchFamily="18" charset="0"/>
                <a:cs typeface="Times New Roman" panose="02020603050405020304" pitchFamily="18" charset="0"/>
              </a:rPr>
              <a:t>In our system, g/2π is estimated to be 116 MHz from which we can infer f t ≈ 6.29 GHz.</a:t>
            </a:r>
          </a:p>
          <a:p>
            <a:pPr marL="158750" indent="0">
              <a:buNone/>
            </a:pPr>
            <a:r>
              <a:rPr lang="en-US" sz="1100" dirty="0">
                <a:latin typeface="Times New Roman" panose="02020603050405020304" pitchFamily="18" charset="0"/>
                <a:cs typeface="Times New Roman" panose="02020603050405020304" pitchFamily="18" charset="0"/>
              </a:rPr>
              <a:t>The fact that |g/Δ| ≪ 1 indicates our </a:t>
            </a:r>
            <a:r>
              <a:rPr lang="en-US" sz="1100" dirty="0" err="1">
                <a:latin typeface="Times New Roman" panose="02020603050405020304" pitchFamily="18" charset="0"/>
                <a:cs typeface="Times New Roman" panose="02020603050405020304" pitchFamily="18" charset="0"/>
              </a:rPr>
              <a:t>transmon</a:t>
            </a:r>
            <a:r>
              <a:rPr lang="en-US" sz="1100" dirty="0">
                <a:latin typeface="Times New Roman" panose="02020603050405020304" pitchFamily="18" charset="0"/>
                <a:cs typeface="Times New Roman" panose="02020603050405020304" pitchFamily="18" charset="0"/>
              </a:rPr>
              <a:t> is working in the dispersive regime. </a:t>
            </a:r>
          </a:p>
          <a:p>
            <a:pPr marL="158750" indent="0">
              <a:buNone/>
            </a:pPr>
            <a:r>
              <a:rPr lang="en-US" sz="1100" dirty="0">
                <a:latin typeface="Times New Roman" panose="02020603050405020304" pitchFamily="18" charset="0"/>
                <a:cs typeface="Times New Roman" panose="02020603050405020304" pitchFamily="18" charset="0"/>
              </a:rPr>
              <a:t>However, |g2/Δ| is close to the cavity decay rate κ, which does not satisfy the strong</a:t>
            </a:r>
            <a:r>
              <a:rPr lang="zh-TW" alt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dispersive condition of g2/ Δ ≫ κ and may in fact place a limitation for us to perform the state-dependent readout of cavity.</a:t>
            </a:r>
          </a:p>
          <a:p>
            <a:pPr marL="0" lvl="0" indent="0" algn="l" rtl="0">
              <a:spcBef>
                <a:spcPts val="0"/>
              </a:spcBef>
              <a:spcAft>
                <a:spcPts val="0"/>
              </a:spcAft>
              <a:buNone/>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9944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8323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00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dirty="0"/>
              <a:t>Topological properties: topologically protected, electron effective mass = 0 (high mobility), topological phase conduction (Insulator/conductor), non-zero spin current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Transition metal dichalcogenide (TMD) </a:t>
            </a:r>
            <a:r>
              <a:rPr lang="zh-TW" altLang="en-US" b="0" i="0" dirty="0">
                <a:solidFill>
                  <a:srgbClr val="000000"/>
                </a:solidFill>
                <a:effectLst/>
                <a:latin typeface="微軟正黑體" panose="020B0604030504040204" pitchFamily="34" charset="-120"/>
                <a:ea typeface="微軟正黑體" panose="020B0604030504040204" pitchFamily="34" charset="-120"/>
              </a:rPr>
              <a:t>過渡金屬二硫屬化合物</a:t>
            </a:r>
            <a:r>
              <a:rPr lang="en-US" altLang="zh-TW" b="0" i="0" dirty="0">
                <a:solidFill>
                  <a:srgbClr val="000000"/>
                </a:solidFill>
                <a:effectLst/>
                <a:latin typeface="微軟正黑體" panose="020B0604030504040204" pitchFamily="34" charset="-120"/>
                <a:ea typeface="微軟正黑體" panose="020B0604030504040204" pitchFamily="34" charset="-120"/>
              </a:rPr>
              <a:t>, </a:t>
            </a:r>
            <a:r>
              <a:rPr lang="zh-TW" altLang="en-US" b="1" i="0" dirty="0">
                <a:solidFill>
                  <a:srgbClr val="000000"/>
                </a:solidFill>
                <a:effectLst/>
                <a:latin typeface="微軟正黑體" panose="020B0604030504040204" pitchFamily="34" charset="-120"/>
                <a:ea typeface="微軟正黑體" panose="020B0604030504040204" pitchFamily="34" charset="-120"/>
              </a:rPr>
              <a:t>二維維度</a:t>
            </a:r>
            <a:r>
              <a:rPr lang="zh-TW" altLang="en-US" b="0" i="0" dirty="0">
                <a:solidFill>
                  <a:srgbClr val="000000"/>
                </a:solidFill>
                <a:effectLst/>
                <a:latin typeface="微軟正黑體" panose="020B0604030504040204" pitchFamily="34" charset="-120"/>
                <a:ea typeface="微軟正黑體" panose="020B0604030504040204" pitchFamily="34" charset="-120"/>
              </a:rPr>
              <a:t> 及 具有材料特性</a:t>
            </a:r>
            <a:r>
              <a:rPr lang="en-US" altLang="zh-TW" b="0" i="0" dirty="0">
                <a:solidFill>
                  <a:srgbClr val="000000"/>
                </a:solidFill>
                <a:effectLst/>
                <a:latin typeface="微軟正黑體" panose="020B0604030504040204" pitchFamily="34" charset="-120"/>
                <a:ea typeface="微軟正黑體" panose="020B0604030504040204" pitchFamily="34" charset="-120"/>
              </a:rPr>
              <a:t>:</a:t>
            </a:r>
            <a:r>
              <a:rPr lang="zh-TW" altLang="en-US" b="0" i="0" dirty="0">
                <a:solidFill>
                  <a:srgbClr val="000000"/>
                </a:solidFill>
                <a:effectLst/>
                <a:latin typeface="微軟正黑體" panose="020B0604030504040204" pitchFamily="34" charset="-120"/>
                <a:ea typeface="微軟正黑體" panose="020B0604030504040204" pitchFamily="34" charset="-120"/>
              </a:rPr>
              <a:t> </a:t>
            </a:r>
            <a:r>
              <a:rPr lang="zh-TW" altLang="en-US" b="1" i="0" dirty="0">
                <a:solidFill>
                  <a:srgbClr val="000000"/>
                </a:solidFill>
                <a:effectLst/>
                <a:latin typeface="微軟正黑體" panose="020B0604030504040204" pitchFamily="34" charset="-120"/>
                <a:ea typeface="微軟正黑體" panose="020B0604030504040204" pitchFamily="34" charset="-120"/>
              </a:rPr>
              <a:t>高電子流動性</a:t>
            </a:r>
            <a:r>
              <a:rPr lang="en-US" altLang="zh-TW" b="1" i="0" dirty="0">
                <a:solidFill>
                  <a:srgbClr val="000000"/>
                </a:solidFill>
                <a:effectLst/>
                <a:latin typeface="微軟正黑體" panose="020B0604030504040204" pitchFamily="34" charset="-120"/>
                <a:ea typeface="微軟正黑體" panose="020B0604030504040204" pitchFamily="34" charset="-120"/>
              </a:rPr>
              <a:t>(</a:t>
            </a:r>
            <a:r>
              <a:rPr lang="en-US" b="1" i="0" dirty="0">
                <a:solidFill>
                  <a:srgbClr val="000000"/>
                </a:solidFill>
                <a:effectLst/>
                <a:latin typeface="微軟正黑體" panose="020B0604030504040204" pitchFamily="34" charset="-120"/>
                <a:ea typeface="微軟正黑體" panose="020B0604030504040204" pitchFamily="34" charset="-120"/>
              </a:rPr>
              <a:t>mobility)、</a:t>
            </a:r>
            <a:r>
              <a:rPr lang="zh-TW" altLang="en-US" b="1" i="0" dirty="0">
                <a:solidFill>
                  <a:srgbClr val="000000"/>
                </a:solidFill>
                <a:effectLst/>
                <a:latin typeface="微軟正黑體" panose="020B0604030504040204" pitchFamily="34" charset="-120"/>
                <a:ea typeface="微軟正黑體" panose="020B0604030504040204" pitchFamily="34" charset="-120"/>
              </a:rPr>
              <a:t>低漏電流</a:t>
            </a:r>
            <a:r>
              <a:rPr lang="en-US" altLang="zh-TW" b="1" i="0" dirty="0">
                <a:solidFill>
                  <a:srgbClr val="000000"/>
                </a:solidFill>
                <a:effectLst/>
                <a:latin typeface="微軟正黑體" panose="020B0604030504040204" pitchFamily="34" charset="-120"/>
                <a:ea typeface="微軟正黑體" panose="020B0604030504040204" pitchFamily="34" charset="-120"/>
              </a:rPr>
              <a:t>(</a:t>
            </a:r>
            <a:r>
              <a:rPr lang="en-US" b="1" i="0" dirty="0">
                <a:solidFill>
                  <a:srgbClr val="000000"/>
                </a:solidFill>
                <a:effectLst/>
                <a:latin typeface="微軟正黑體" panose="020B0604030504040204" pitchFamily="34" charset="-120"/>
                <a:ea typeface="微軟正黑體" panose="020B0604030504040204" pitchFamily="34" charset="-120"/>
              </a:rPr>
              <a:t>leakage current)、</a:t>
            </a:r>
            <a:r>
              <a:rPr lang="zh-TW" altLang="en-US" b="1" i="0" dirty="0">
                <a:solidFill>
                  <a:srgbClr val="000000"/>
                </a:solidFill>
                <a:effectLst/>
                <a:latin typeface="微軟正黑體" panose="020B0604030504040204" pitchFamily="34" charset="-120"/>
                <a:ea typeface="微軟正黑體" panose="020B0604030504040204" pitchFamily="34" charset="-120"/>
              </a:rPr>
              <a:t>高可撓性</a:t>
            </a:r>
            <a:r>
              <a:rPr lang="en-US" altLang="zh-TW" b="1" i="0" dirty="0">
                <a:solidFill>
                  <a:srgbClr val="000000"/>
                </a:solidFill>
                <a:effectLst/>
                <a:latin typeface="微軟正黑體" panose="020B0604030504040204" pitchFamily="34" charset="-120"/>
                <a:ea typeface="微軟正黑體" panose="020B0604030504040204" pitchFamily="34" charset="-120"/>
              </a:rPr>
              <a:t>(</a:t>
            </a:r>
            <a:r>
              <a:rPr lang="en-US" b="1" i="0" dirty="0">
                <a:solidFill>
                  <a:srgbClr val="000000"/>
                </a:solidFill>
                <a:effectLst/>
                <a:latin typeface="微軟正黑體" panose="020B0604030504040204" pitchFamily="34" charset="-120"/>
                <a:ea typeface="微軟正黑體" panose="020B0604030504040204" pitchFamily="34" charset="-120"/>
              </a:rPr>
              <a:t>flexibility)</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When combined with s-wave superconductors, the supercurrent can be carried by their topological surface channels</a:t>
            </a:r>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79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3588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1360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14313" indent="-214313">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Herring (1937) found accidental twofold degeneracies of bands even in the absence of any symmetry in a three-dimensional solid.</a:t>
            </a:r>
          </a:p>
          <a:p>
            <a:pPr algn="l"/>
            <a:endParaRPr lang="en-US" sz="11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The dispersion in the vicinity of these band touching points is generically linear and resembles the Weyl equation! </a:t>
            </a:r>
          </a:p>
          <a:p>
            <a:pPr algn="l"/>
            <a:r>
              <a:rPr lang="en-US" sz="1100" dirty="0">
                <a:latin typeface="Times New Roman" panose="02020603050405020304" pitchFamily="18" charset="0"/>
                <a:cs typeface="Times New Roman" panose="02020603050405020304" pitchFamily="18" charset="0"/>
              </a:rPr>
              <a:t>	Exhibit many of Weyl fermion physical properties (e.g., chiral anomaly)</a:t>
            </a:r>
          </a:p>
          <a:p>
            <a:pPr algn="l"/>
            <a:r>
              <a:rPr lang="en-US" sz="1100" dirty="0">
                <a:latin typeface="Times New Roman" panose="02020603050405020304" pitchFamily="18" charset="0"/>
                <a:cs typeface="Times New Roman" panose="02020603050405020304" pitchFamily="18" charset="0"/>
              </a:rPr>
              <a:t>	These band </a:t>
            </a:r>
            <a:r>
              <a:rPr lang="en-US" sz="1100" dirty="0" err="1">
                <a:latin typeface="Times New Roman" panose="02020603050405020304" pitchFamily="18" charset="0"/>
                <a:cs typeface="Times New Roman" panose="02020603050405020304" pitchFamily="18" charset="0"/>
              </a:rPr>
              <a:t>touchings</a:t>
            </a:r>
            <a:r>
              <a:rPr lang="en-US" sz="1100" dirty="0">
                <a:latin typeface="Times New Roman" panose="02020603050405020304" pitchFamily="18" charset="0"/>
                <a:cs typeface="Times New Roman" panose="02020603050405020304" pitchFamily="18" charset="0"/>
              </a:rPr>
              <a:t> of Herring were named “</a:t>
            </a:r>
            <a:r>
              <a:rPr lang="en-US" sz="1100" b="1" dirty="0">
                <a:latin typeface="Times New Roman" panose="02020603050405020304" pitchFamily="18" charset="0"/>
                <a:cs typeface="Times New Roman" panose="02020603050405020304" pitchFamily="18" charset="0"/>
              </a:rPr>
              <a:t>Weyl Nodes</a:t>
            </a:r>
            <a:r>
              <a:rPr lang="en-US" sz="1100" dirty="0">
                <a:latin typeface="Times New Roman" panose="02020603050405020304" pitchFamily="18" charset="0"/>
                <a:cs typeface="Times New Roman" panose="02020603050405020304" pitchFamily="18" charset="0"/>
              </a:rPr>
              <a:t>”</a:t>
            </a:r>
          </a:p>
          <a:p>
            <a:pPr algn="l"/>
            <a:endParaRPr lang="en-US" sz="11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Topological consequences of Weyl nodes began to gain massive attention: </a:t>
            </a:r>
          </a:p>
          <a:p>
            <a:pPr algn="l"/>
            <a:r>
              <a:rPr lang="en-US" sz="1100" dirty="0">
                <a:latin typeface="Times New Roman" panose="02020603050405020304" pitchFamily="18" charset="0"/>
                <a:cs typeface="Times New Roman" panose="02020603050405020304" pitchFamily="18" charset="0"/>
              </a:rPr>
              <a:t>Realization that Berry curvature plays a key role in determining the Hall effect</a:t>
            </a:r>
          </a:p>
          <a:p>
            <a:pPr algn="l"/>
            <a:r>
              <a:rPr lang="en-US" sz="1100" dirty="0">
                <a:latin typeface="Times New Roman" panose="02020603050405020304" pitchFamily="18" charset="0"/>
                <a:cs typeface="Times New Roman" panose="02020603050405020304" pitchFamily="18" charset="0"/>
              </a:rPr>
              <a:t>Realization of Weyl nodes in </a:t>
            </a:r>
            <a:r>
              <a:rPr lang="en-US" sz="1100" dirty="0" err="1">
                <a:latin typeface="Times New Roman" panose="02020603050405020304" pitchFamily="18" charset="0"/>
                <a:cs typeface="Times New Roman" panose="02020603050405020304" pitchFamily="18" charset="0"/>
              </a:rPr>
              <a:t>superfluids</a:t>
            </a:r>
            <a:r>
              <a:rPr lang="en-US" sz="1100" dirty="0">
                <a:latin typeface="Times New Roman" panose="02020603050405020304" pitchFamily="18" charset="0"/>
                <a:cs typeface="Times New Roman" panose="02020603050405020304" pitchFamily="18" charset="0"/>
              </a:rPr>
              <a:t> (He3) (</a:t>
            </a:r>
            <a:r>
              <a:rPr lang="en-US" sz="1100" dirty="0" err="1">
                <a:solidFill>
                  <a:srgbClr val="0070C0"/>
                </a:solidFill>
                <a:latin typeface="Times New Roman" panose="02020603050405020304" pitchFamily="18" charset="0"/>
                <a:cs typeface="Times New Roman" panose="02020603050405020304" pitchFamily="18" charset="0"/>
              </a:rPr>
              <a:t>Volovik</a:t>
            </a:r>
            <a:r>
              <a:rPr lang="en-US" sz="1100" dirty="0">
                <a:solidFill>
                  <a:srgbClr val="0070C0"/>
                </a:solidFill>
                <a:latin typeface="Times New Roman" panose="02020603050405020304" pitchFamily="18" charset="0"/>
                <a:cs typeface="Times New Roman" panose="02020603050405020304" pitchFamily="18" charset="0"/>
              </a:rPr>
              <a:t> 1987</a:t>
            </a:r>
            <a:r>
              <a:rPr lang="en-US" sz="1100" dirty="0">
                <a:latin typeface="Times New Roman" panose="02020603050405020304" pitchFamily="18" charset="0"/>
                <a:cs typeface="Times New Roman" panose="02020603050405020304" pitchFamily="18" charset="0"/>
              </a:rPr>
              <a:t>) and superconductors </a:t>
            </a:r>
          </a:p>
          <a:p>
            <a:pPr algn="l"/>
            <a:r>
              <a:rPr lang="en-US" sz="1100" dirty="0">
                <a:latin typeface="Times New Roman" panose="02020603050405020304" pitchFamily="18" charset="0"/>
                <a:cs typeface="Times New Roman" panose="02020603050405020304" pitchFamily="18" charset="0"/>
              </a:rPr>
              <a:t>Prediction and discovery of Topological Insulators (TIs) in 2,3 dimensions</a:t>
            </a:r>
            <a:r>
              <a:rPr lang="en-US" altLang="zh-TW" sz="1100" dirty="0">
                <a:latin typeface="Times New Roman" panose="02020603050405020304" pitchFamily="18" charset="0"/>
                <a:cs typeface="Times New Roman" panose="02020603050405020304" pitchFamily="18" charset="0"/>
              </a:rPr>
              <a:t> </a:t>
            </a:r>
          </a:p>
          <a:p>
            <a:pPr algn="l"/>
            <a:r>
              <a:rPr lang="en-US" sz="1100" dirty="0">
                <a:latin typeface="Times New Roman" panose="02020603050405020304" pitchFamily="18" charset="0"/>
                <a:cs typeface="Times New Roman" panose="02020603050405020304" pitchFamily="18" charset="0"/>
              </a:rPr>
              <a:t>surfaces of TIs in 3D feature a gapless Dirac dispersion (analogous to 2D semimetal graphene with different number of nodal points)</a:t>
            </a:r>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632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在拓樸學上，球、碗這些沒有洞的幾何形狀屬於同一類，因為它們彼此可以藉由連續變化而轉變成對方，但馬克杯和甜甜圈這些有一個洞的幾何形狀則屬於另一類。</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簡單來說，這類幾何圖形中洞的數目並不會受到連續的形變而改變，而這個不變的量就稱為拓樸性質，另稱拓樸不變量，在拓樸學上，這些「洞」則稱為「虧格</a:t>
            </a:r>
            <a:r>
              <a:rPr lang="en-US" altLang="zh-TW" b="0" i="0" dirty="0">
                <a:solidFill>
                  <a:srgbClr val="333333"/>
                </a:solidFill>
                <a:effectLst/>
                <a:latin typeface="Microsoft JhengHei" panose="020B0604030504040204" pitchFamily="34" charset="-120"/>
                <a:ea typeface="Microsoft JhengHei" panose="020B0604030504040204" pitchFamily="34" charset="-120"/>
              </a:rPr>
              <a:t>(genus)</a:t>
            </a:r>
            <a:r>
              <a:rPr lang="zh-TW" altLang="en-US" b="0" i="0" dirty="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另外，從這個例子也可以看出，拓樸結構若要改變，須以整數倍變化。</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與氣態、液態、固態間的相變相似之處在於，隨著溫度降低，這系統會越來越有次序，並在相變時破壞了其原本具有的對稱性。而差異之處在於傳統相變是原子或分子的排列變得更有次序，但在超導或超流則是量子相位變得有次序。</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然而在</a:t>
            </a:r>
            <a:r>
              <a:rPr lang="en-US" altLang="zh-TW" b="0" i="0" dirty="0">
                <a:solidFill>
                  <a:srgbClr val="333333"/>
                </a:solidFill>
                <a:effectLst/>
                <a:latin typeface="Microsoft JhengHei" panose="020B0604030504040204" pitchFamily="34" charset="-120"/>
                <a:ea typeface="Microsoft JhengHei" panose="020B0604030504040204" pitchFamily="34" charset="-120"/>
              </a:rPr>
              <a:t>1960</a:t>
            </a:r>
            <a:r>
              <a:rPr lang="zh-TW" altLang="en-US" b="0" i="0" dirty="0">
                <a:solidFill>
                  <a:srgbClr val="333333"/>
                </a:solidFill>
                <a:effectLst/>
                <a:latin typeface="Microsoft JhengHei" panose="020B0604030504040204" pitchFamily="34" charset="-120"/>
                <a:ea typeface="Microsoft JhengHei" panose="020B0604030504040204" pitchFamily="34" charset="-120"/>
              </a:rPr>
              <a:t>年代時，如超導或超流這樣的相態，普遍認為無法存在於薄膜狀的二維度系統中，因為次序現象無法在低維度系統下形成，因此不可能會有任何相變存在。</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但在</a:t>
            </a:r>
            <a:r>
              <a:rPr lang="en-US" altLang="zh-TW" b="0" i="0" dirty="0">
                <a:solidFill>
                  <a:srgbClr val="333333"/>
                </a:solidFill>
                <a:effectLst/>
                <a:latin typeface="Microsoft JhengHei" panose="020B0604030504040204" pitchFamily="34" charset="-120"/>
                <a:ea typeface="Microsoft JhengHei" panose="020B0604030504040204" pitchFamily="34" charset="-120"/>
              </a:rPr>
              <a:t>1972</a:t>
            </a:r>
            <a:r>
              <a:rPr lang="zh-TW" altLang="en-US" b="0" i="0" dirty="0">
                <a:solidFill>
                  <a:srgbClr val="333333"/>
                </a:solidFill>
                <a:effectLst/>
                <a:latin typeface="Microsoft JhengHei" panose="020B0604030504040204" pitchFamily="34" charset="-120"/>
                <a:ea typeface="Microsoft JhengHei" panose="020B0604030504040204" pitchFamily="34" charset="-120"/>
              </a:rPr>
              <a:t>年，</a:t>
            </a:r>
            <a:r>
              <a:rPr lang="en-US" altLang="zh-TW" b="0" i="0" dirty="0">
                <a:solidFill>
                  <a:srgbClr val="333333"/>
                </a:solidFill>
                <a:effectLst/>
                <a:latin typeface="Microsoft JhengHei" panose="020B0604030504040204" pitchFamily="34" charset="-120"/>
                <a:ea typeface="Microsoft JhengHei" panose="020B0604030504040204" pitchFamily="34" charset="-120"/>
              </a:rPr>
              <a:t>Michael </a:t>
            </a:r>
            <a:r>
              <a:rPr lang="en-US" altLang="zh-TW" b="0" i="0" dirty="0" err="1">
                <a:solidFill>
                  <a:srgbClr val="333333"/>
                </a:solidFill>
                <a:effectLst/>
                <a:latin typeface="Microsoft JhengHei" panose="020B0604030504040204" pitchFamily="34" charset="-120"/>
                <a:ea typeface="Microsoft JhengHei" panose="020B0604030504040204" pitchFamily="34" charset="-120"/>
              </a:rPr>
              <a:t>Kosterlitz</a:t>
            </a:r>
            <a:r>
              <a:rPr lang="zh-TW" altLang="en-US" b="0" i="0" dirty="0">
                <a:solidFill>
                  <a:srgbClr val="333333"/>
                </a:solidFill>
                <a:effectLst/>
                <a:latin typeface="Microsoft JhengHei" panose="020B0604030504040204" pitchFamily="34" charset="-120"/>
                <a:ea typeface="Microsoft JhengHei" panose="020B0604030504040204" pitchFamily="34" charset="-120"/>
              </a:rPr>
              <a:t>和</a:t>
            </a:r>
            <a:r>
              <a:rPr lang="en-US" altLang="zh-TW" b="0" i="0" dirty="0">
                <a:solidFill>
                  <a:srgbClr val="333333"/>
                </a:solidFill>
                <a:effectLst/>
                <a:latin typeface="Microsoft JhengHei" panose="020B0604030504040204" pitchFamily="34" charset="-120"/>
                <a:ea typeface="Microsoft JhengHei" panose="020B0604030504040204" pitchFamily="34" charset="-120"/>
              </a:rPr>
              <a:t>David Thouless</a:t>
            </a:r>
            <a:r>
              <a:rPr lang="zh-TW" altLang="en-US" b="0" i="0" dirty="0">
                <a:solidFill>
                  <a:srgbClr val="333333"/>
                </a:solidFill>
                <a:effectLst/>
                <a:latin typeface="Microsoft JhengHei" panose="020B0604030504040204" pitchFamily="34" charset="-120"/>
                <a:ea typeface="Microsoft JhengHei" panose="020B0604030504040204" pitchFamily="34" charset="-120"/>
              </a:rPr>
              <a:t>這兩位諾貝爾獎的得主推翻了這個當時的主流理論，他們引進拓樸概念證明超導及超流確實可以存在於二維系統中，並以它解釋其機制及相變。</a:t>
            </a:r>
            <a:r>
              <a:rPr lang="en-US" altLang="zh-TW" b="0" i="0" dirty="0" err="1">
                <a:solidFill>
                  <a:srgbClr val="333333"/>
                </a:solidFill>
                <a:effectLst/>
                <a:latin typeface="Microsoft JhengHei" panose="020B0604030504040204" pitchFamily="34" charset="-120"/>
                <a:ea typeface="Microsoft JhengHei" panose="020B0604030504040204" pitchFamily="34" charset="-120"/>
              </a:rPr>
              <a:t>Kosterlitz</a:t>
            </a:r>
            <a:r>
              <a:rPr lang="en-US" altLang="zh-TW" b="0" i="0" dirty="0">
                <a:solidFill>
                  <a:srgbClr val="333333"/>
                </a:solidFill>
                <a:effectLst/>
                <a:latin typeface="Microsoft JhengHei" panose="020B0604030504040204" pitchFamily="34" charset="-120"/>
                <a:ea typeface="Microsoft JhengHei" panose="020B0604030504040204" pitchFamily="34" charset="-120"/>
              </a:rPr>
              <a:t>-Thouless</a:t>
            </a:r>
            <a:r>
              <a:rPr lang="zh-TW" altLang="en-US" b="0" i="0" dirty="0">
                <a:solidFill>
                  <a:srgbClr val="333333"/>
                </a:solidFill>
                <a:effectLst/>
                <a:latin typeface="Microsoft JhengHei" panose="020B0604030504040204" pitchFamily="34" charset="-120"/>
                <a:ea typeface="Microsoft JhengHei" panose="020B0604030504040204" pitchFamily="34" charset="-120"/>
              </a:rPr>
              <a:t>相變（簡稱</a:t>
            </a:r>
            <a:r>
              <a:rPr lang="en-US" altLang="zh-TW" b="0" i="0" dirty="0">
                <a:solidFill>
                  <a:srgbClr val="333333"/>
                </a:solidFill>
                <a:effectLst/>
                <a:latin typeface="Microsoft JhengHei" panose="020B0604030504040204" pitchFamily="34" charset="-120"/>
                <a:ea typeface="Microsoft JhengHei" panose="020B0604030504040204" pitchFamily="34" charset="-120"/>
              </a:rPr>
              <a:t>KT</a:t>
            </a:r>
            <a:r>
              <a:rPr lang="zh-TW" altLang="en-US" b="0" i="0" dirty="0">
                <a:solidFill>
                  <a:srgbClr val="333333"/>
                </a:solidFill>
                <a:effectLst/>
                <a:latin typeface="Microsoft JhengHei" panose="020B0604030504040204" pitchFamily="34" charset="-120"/>
                <a:ea typeface="Microsoft JhengHei" panose="020B0604030504040204" pitchFamily="34" charset="-120"/>
              </a:rPr>
              <a:t>相變）之所以重要，在於它與以往相變的觀念及機制完全不同，這</a:t>
            </a:r>
            <a:r>
              <a:rPr lang="en-US" altLang="zh-TW" b="0" i="0" dirty="0">
                <a:solidFill>
                  <a:srgbClr val="333333"/>
                </a:solidFill>
                <a:effectLst/>
                <a:latin typeface="Microsoft JhengHei" panose="020B0604030504040204" pitchFamily="34" charset="-120"/>
                <a:ea typeface="Microsoft JhengHei" panose="020B0604030504040204" pitchFamily="34" charset="-120"/>
              </a:rPr>
              <a:t>KT</a:t>
            </a:r>
            <a:r>
              <a:rPr lang="zh-TW" altLang="en-US" b="0" i="0" dirty="0">
                <a:solidFill>
                  <a:srgbClr val="333333"/>
                </a:solidFill>
                <a:effectLst/>
                <a:latin typeface="Microsoft JhengHei" panose="020B0604030504040204" pitchFamily="34" charset="-120"/>
                <a:ea typeface="Microsoft JhengHei" panose="020B0604030504040204" pitchFamily="34" charset="-120"/>
              </a:rPr>
              <a:t>相變是一個拓樸性質改變的相變，跟以往相變需破壞對稱性的機制完全不同。也就是說在拓樸相變前後該系統都處於一個相對無序的狀態，改變的是這系統的拓樸性質。</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b="0" i="0" dirty="0">
                <a:solidFill>
                  <a:srgbClr val="333333"/>
                </a:solidFill>
                <a:effectLst/>
                <a:latin typeface="Microsoft JhengHei" panose="020B0604030504040204" pitchFamily="34" charset="-120"/>
                <a:ea typeface="Microsoft JhengHei" panose="020B0604030504040204" pitchFamily="34" charset="-120"/>
              </a:rPr>
              <a:t>KT</a:t>
            </a:r>
            <a:r>
              <a:rPr lang="zh-TW" altLang="en-US" b="0" i="0" dirty="0">
                <a:solidFill>
                  <a:srgbClr val="333333"/>
                </a:solidFill>
                <a:effectLst/>
                <a:latin typeface="Microsoft JhengHei" panose="020B0604030504040204" pitchFamily="34" charset="-120"/>
                <a:ea typeface="Microsoft JhengHei" panose="020B0604030504040204" pitchFamily="34" charset="-120"/>
              </a:rPr>
              <a:t>相變可用一個簡單的圖像來解釋。在一平面系統中，量子相位（若以箭頭表示）會在各處形成漩渦狀結構，而這些漩渦就像是拓樸的洞。也就是說，當處理某個物理量需積分不同路徑時，沒有包含到漩渦的路徑跟有包含到一個漩渦的路徑會有不同的拓樸量。</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b="0" i="0" dirty="0" err="1">
                <a:solidFill>
                  <a:srgbClr val="333333"/>
                </a:solidFill>
                <a:effectLst/>
                <a:latin typeface="Microsoft JhengHei" panose="020B0604030504040204" pitchFamily="34" charset="-120"/>
                <a:ea typeface="Microsoft JhengHei" panose="020B0604030504040204" pitchFamily="34" charset="-120"/>
              </a:rPr>
              <a:t>Kosterlitz</a:t>
            </a:r>
            <a:r>
              <a:rPr lang="zh-TW" altLang="en-US" b="0" i="0" dirty="0">
                <a:solidFill>
                  <a:srgbClr val="333333"/>
                </a:solidFill>
                <a:effectLst/>
                <a:latin typeface="Microsoft JhengHei" panose="020B0604030504040204" pitchFamily="34" charset="-120"/>
                <a:ea typeface="Microsoft JhengHei" panose="020B0604030504040204" pitchFamily="34" charset="-120"/>
              </a:rPr>
              <a:t>和</a:t>
            </a:r>
            <a:r>
              <a:rPr lang="en-US" altLang="zh-TW" b="0" i="0" dirty="0">
                <a:solidFill>
                  <a:srgbClr val="333333"/>
                </a:solidFill>
                <a:effectLst/>
                <a:latin typeface="Microsoft JhengHei" panose="020B0604030504040204" pitchFamily="34" charset="-120"/>
                <a:ea typeface="Microsoft JhengHei" panose="020B0604030504040204" pitchFamily="34" charset="-120"/>
              </a:rPr>
              <a:t>Thouless</a:t>
            </a:r>
            <a:r>
              <a:rPr lang="zh-TW" altLang="en-US" b="0" i="0" dirty="0">
                <a:solidFill>
                  <a:srgbClr val="333333"/>
                </a:solidFill>
                <a:effectLst/>
                <a:latin typeface="Microsoft JhengHei" panose="020B0604030504040204" pitchFamily="34" charset="-120"/>
                <a:ea typeface="Microsoft JhengHei" panose="020B0604030504040204" pitchFamily="34" charset="-120"/>
              </a:rPr>
              <a:t>發現在極低溫的情形下，相反方向的漩渦會緊鄰在一起，使其總漩渦量為零。也就是說，絕大多數的路徑（除非你從兩緊鄰的漩渦中間穿過）都不會包含到漩渦量。而當溫度升高到某一相變溫度時，緊鄰的漩渦會突然分開，而這些獨立拓樸洞的增加顯然改變了這系統的拓樸性質及物理特性。</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b="0" i="0" dirty="0">
                <a:solidFill>
                  <a:srgbClr val="333333"/>
                </a:solidFill>
                <a:effectLst/>
                <a:latin typeface="Microsoft JhengHei" panose="020B0604030504040204" pitchFamily="34" charset="-120"/>
                <a:ea typeface="Microsoft JhengHei" panose="020B0604030504040204" pitchFamily="34" charset="-120"/>
              </a:rPr>
              <a:t>1982</a:t>
            </a:r>
            <a:r>
              <a:rPr lang="zh-TW" altLang="en-US" b="0" i="0" dirty="0">
                <a:solidFill>
                  <a:srgbClr val="333333"/>
                </a:solidFill>
                <a:effectLst/>
                <a:latin typeface="Microsoft JhengHei" panose="020B0604030504040204" pitchFamily="34" charset="-120"/>
                <a:ea typeface="Microsoft JhengHei" panose="020B0604030504040204" pitchFamily="34" charset="-120"/>
              </a:rPr>
              <a:t>年，</a:t>
            </a:r>
            <a:r>
              <a:rPr lang="en-US" altLang="zh-TW" b="0" i="0" dirty="0">
                <a:solidFill>
                  <a:srgbClr val="333333"/>
                </a:solidFill>
                <a:effectLst/>
                <a:latin typeface="Microsoft JhengHei" panose="020B0604030504040204" pitchFamily="34" charset="-120"/>
                <a:ea typeface="Microsoft JhengHei" panose="020B0604030504040204" pitchFamily="34" charset="-120"/>
              </a:rPr>
              <a:t>David Thouless</a:t>
            </a:r>
            <a:r>
              <a:rPr lang="zh-TW" altLang="en-US" b="0" i="0" dirty="0">
                <a:solidFill>
                  <a:srgbClr val="333333"/>
                </a:solidFill>
                <a:effectLst/>
                <a:latin typeface="Microsoft JhengHei" panose="020B0604030504040204" pitchFamily="34" charset="-120"/>
                <a:ea typeface="Microsoft JhengHei" panose="020B0604030504040204" pitchFamily="34" charset="-120"/>
              </a:rPr>
              <a:t>及其合作伙伴發展出一套理論，並用拓樸概念來解釋為什麼量子霍爾效應的平台會如此精準。在此，可用一個簡化的圖像來理解量子霍爾效應及其對應的拓樸態。</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在量子力學的運作下，當一個二維平面導體處在低溫強磁場下，電子只有在這物質的邊緣才能移動，在這物質中間區域的則都無法移動。也就是說，原本的導體變成了一個中間是無法導電的絕緣體，而邊緣是線性導體的奇異相態。除此之外，這邊緣導體也與傳統導體有所不同，如其電子只能存在於被量子化的能態，稱為邊緣態，以及電子只能以同一方向繞著中間的絕緣體移動。</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在固態物理的研究中，發現物質在極低溫的環境中常會產生一些奇異的現象，這物質會轉變成完全不同的狀態（或稱相態），譬如人們熟知的超導體或超流體。而從一般導態或流體態轉變成超導態或超流態的變化，稱為相變。</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這樣的相態其實就是個拓樸相態，中間那些電荷載子無法進入的區域就如同前例幾何圖形的洞，或把它想成一無限長的圓柱，電子能傳輸的那些邊緣態則可視為一個個套在這圓柱上的橡皮筋，邊緣態的數目（也就是橡皮筋的數目）將決定其導電率。可想而知，若要增加或減少橡皮筋的數目，非得進行剪斷、接合這種破壞其拓樸性質的非連續變化。</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333333"/>
                </a:solidFill>
                <a:effectLst/>
                <a:latin typeface="Microsoft JhengHei" panose="020B0604030504040204" pitchFamily="34" charset="-120"/>
                <a:ea typeface="Microsoft JhengHei" panose="020B0604030504040204" pitchFamily="34" charset="-120"/>
              </a:rPr>
              <a:t>在</a:t>
            </a:r>
            <a:r>
              <a:rPr lang="en-US" altLang="zh-TW" b="0" i="0" dirty="0">
                <a:solidFill>
                  <a:srgbClr val="333333"/>
                </a:solidFill>
                <a:effectLst/>
                <a:latin typeface="Microsoft JhengHei" panose="020B0604030504040204" pitchFamily="34" charset="-120"/>
                <a:ea typeface="Microsoft JhengHei" panose="020B0604030504040204" pitchFamily="34" charset="-120"/>
              </a:rPr>
              <a:t>Thouless</a:t>
            </a:r>
            <a:r>
              <a:rPr lang="zh-TW" altLang="en-US" b="0" i="0" dirty="0">
                <a:solidFill>
                  <a:srgbClr val="333333"/>
                </a:solidFill>
                <a:effectLst/>
                <a:latin typeface="Microsoft JhengHei" panose="020B0604030504040204" pitchFamily="34" charset="-120"/>
                <a:ea typeface="Microsoft JhengHei" panose="020B0604030504040204" pitchFamily="34" charset="-120"/>
              </a:rPr>
              <a:t>等人用拓樸概念解釋了量子霍爾效應的</a:t>
            </a:r>
            <a:r>
              <a:rPr lang="en-US" altLang="zh-TW" b="0" i="0" dirty="0">
                <a:solidFill>
                  <a:srgbClr val="333333"/>
                </a:solidFill>
                <a:effectLst/>
                <a:latin typeface="Microsoft JhengHei" panose="020B0604030504040204" pitchFamily="34" charset="-120"/>
                <a:ea typeface="Microsoft JhengHei" panose="020B0604030504040204" pitchFamily="34" charset="-120"/>
              </a:rPr>
              <a:t>6</a:t>
            </a:r>
            <a:r>
              <a:rPr lang="zh-TW" altLang="en-US" b="0" i="0" dirty="0">
                <a:solidFill>
                  <a:srgbClr val="333333"/>
                </a:solidFill>
                <a:effectLst/>
                <a:latin typeface="Microsoft JhengHei" panose="020B0604030504040204" pitchFamily="34" charset="-120"/>
                <a:ea typeface="Microsoft JhengHei" panose="020B0604030504040204" pitchFamily="34" charset="-120"/>
              </a:rPr>
              <a:t>年後，</a:t>
            </a:r>
            <a:r>
              <a:rPr lang="en-US" altLang="zh-TW" b="0" i="0" dirty="0">
                <a:solidFill>
                  <a:srgbClr val="333333"/>
                </a:solidFill>
                <a:effectLst/>
                <a:latin typeface="Microsoft JhengHei" panose="020B0604030504040204" pitchFamily="34" charset="-120"/>
                <a:ea typeface="Microsoft JhengHei" panose="020B0604030504040204" pitchFamily="34" charset="-120"/>
              </a:rPr>
              <a:t>1988</a:t>
            </a:r>
            <a:r>
              <a:rPr lang="zh-TW" altLang="en-US" b="0" i="0" dirty="0">
                <a:solidFill>
                  <a:srgbClr val="333333"/>
                </a:solidFill>
                <a:effectLst/>
                <a:latin typeface="Microsoft JhengHei" panose="020B0604030504040204" pitchFamily="34" charset="-120"/>
                <a:ea typeface="Microsoft JhengHei" panose="020B0604030504040204" pitchFamily="34" charset="-120"/>
              </a:rPr>
              <a:t>年</a:t>
            </a:r>
            <a:r>
              <a:rPr lang="en-US" altLang="zh-TW" b="0" i="0" dirty="0">
                <a:solidFill>
                  <a:srgbClr val="333333"/>
                </a:solidFill>
                <a:effectLst/>
                <a:latin typeface="Microsoft JhengHei" panose="020B0604030504040204" pitchFamily="34" charset="-120"/>
                <a:ea typeface="Microsoft JhengHei" panose="020B0604030504040204" pitchFamily="34" charset="-120"/>
              </a:rPr>
              <a:t>Duncan Haldane</a:t>
            </a:r>
            <a:r>
              <a:rPr lang="zh-TW" altLang="en-US" b="0" i="0" dirty="0">
                <a:solidFill>
                  <a:srgbClr val="333333"/>
                </a:solidFill>
                <a:effectLst/>
                <a:latin typeface="Microsoft JhengHei" panose="020B0604030504040204" pitchFamily="34" charset="-120"/>
                <a:ea typeface="Microsoft JhengHei" panose="020B0604030504040204" pitchFamily="34" charset="-120"/>
              </a:rPr>
              <a:t>另提出一模型證明不需要磁場及藍道能階，也能產生如量子霍爾效應這樣的拓樸相態。這個概念直到</a:t>
            </a:r>
            <a:r>
              <a:rPr lang="en-US" altLang="zh-TW" b="0" i="0" dirty="0">
                <a:solidFill>
                  <a:srgbClr val="333333"/>
                </a:solidFill>
                <a:effectLst/>
                <a:latin typeface="Microsoft JhengHei" panose="020B0604030504040204" pitchFamily="34" charset="-120"/>
                <a:ea typeface="Microsoft JhengHei" panose="020B0604030504040204" pitchFamily="34" charset="-120"/>
              </a:rPr>
              <a:t>2014</a:t>
            </a:r>
            <a:r>
              <a:rPr lang="zh-TW" altLang="en-US" b="0" i="0" dirty="0">
                <a:solidFill>
                  <a:srgbClr val="333333"/>
                </a:solidFill>
                <a:effectLst/>
                <a:latin typeface="Microsoft JhengHei" panose="020B0604030504040204" pitchFamily="34" charset="-120"/>
                <a:ea typeface="Microsoft JhengHei" panose="020B0604030504040204" pitchFamily="34" charset="-120"/>
              </a:rPr>
              <a:t>年才被實驗證實。除此之外，</a:t>
            </a:r>
            <a:r>
              <a:rPr lang="en-US" altLang="zh-TW" b="0" i="0" dirty="0">
                <a:solidFill>
                  <a:srgbClr val="333333"/>
                </a:solidFill>
                <a:effectLst/>
                <a:latin typeface="Microsoft JhengHei" panose="020B0604030504040204" pitchFamily="34" charset="-120"/>
                <a:ea typeface="Microsoft JhengHei" panose="020B0604030504040204" pitchFamily="34" charset="-120"/>
              </a:rPr>
              <a:t>Haldane</a:t>
            </a:r>
            <a:r>
              <a:rPr lang="zh-TW" altLang="en-US" b="0" i="0" dirty="0">
                <a:solidFill>
                  <a:srgbClr val="333333"/>
                </a:solidFill>
                <a:effectLst/>
                <a:latin typeface="Microsoft JhengHei" panose="020B0604030504040204" pitchFamily="34" charset="-120"/>
                <a:ea typeface="Microsoft JhengHei" panose="020B0604030504040204" pitchFamily="34" charset="-120"/>
              </a:rPr>
              <a:t>也在</a:t>
            </a:r>
            <a:r>
              <a:rPr lang="en-US" altLang="zh-TW" b="0" i="0" dirty="0">
                <a:solidFill>
                  <a:srgbClr val="333333"/>
                </a:solidFill>
                <a:effectLst/>
                <a:latin typeface="Microsoft JhengHei" panose="020B0604030504040204" pitchFamily="34" charset="-120"/>
                <a:ea typeface="Microsoft JhengHei" panose="020B0604030504040204" pitchFamily="34" charset="-120"/>
              </a:rPr>
              <a:t>1983</a:t>
            </a:r>
            <a:r>
              <a:rPr lang="zh-TW" altLang="en-US" b="0" i="0" dirty="0">
                <a:solidFill>
                  <a:srgbClr val="333333"/>
                </a:solidFill>
                <a:effectLst/>
                <a:latin typeface="Microsoft JhengHei" panose="020B0604030504040204" pitchFamily="34" charset="-120"/>
                <a:ea typeface="Microsoft JhengHei" panose="020B0604030504040204" pitchFamily="34" charset="-120"/>
              </a:rPr>
              <a:t>年證明了一維的磁性長鏈也具拓樸性質，這是一全新的拓樸態。</a:t>
            </a:r>
            <a:endParaRPr lang="en-US" b="0" i="0" dirty="0">
              <a:solidFill>
                <a:srgbClr val="333333"/>
              </a:solidFill>
              <a:effectLst/>
              <a:latin typeface="Microsoft JhengHei" panose="020B0604030504040204" pitchFamily="34" charset="-120"/>
              <a:ea typeface="Microsoft JhengHei" panose="020B0604030504040204" pitchFamily="34"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2016 Physics Nobel Prize </a:t>
            </a:r>
            <a:r>
              <a:rPr lang="en-US" sz="1100" dirty="0">
                <a:latin typeface="Times New Roman" panose="02020603050405020304" pitchFamily="18" charset="0"/>
                <a:cs typeface="Times New Roman" panose="02020603050405020304" pitchFamily="18" charset="0"/>
              </a:rPr>
              <a:t>Winners for</a:t>
            </a:r>
            <a:r>
              <a:rPr lang="en-US" altLang="zh-TW" sz="1100" dirty="0">
                <a:latin typeface="Times New Roman" panose="02020603050405020304" pitchFamily="18" charset="0"/>
                <a:cs typeface="Times New Roman" panose="02020603050405020304" pitchFamily="18" charset="0"/>
              </a:rPr>
              <a:t> the contributions for “</a:t>
            </a:r>
            <a:r>
              <a:rPr lang="en-US" altLang="zh-TW" sz="1100" b="1" dirty="0">
                <a:latin typeface="Times New Roman" panose="02020603050405020304" pitchFamily="18" charset="0"/>
                <a:cs typeface="Times New Roman" panose="02020603050405020304" pitchFamily="18" charset="0"/>
              </a:rPr>
              <a:t>theoretical discoveries of topological phase transitions and topological phases of matter</a:t>
            </a:r>
            <a:r>
              <a:rPr lang="en-US" altLang="zh-TW" sz="1100" dirty="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4362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2e8ed31d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 name="Google Shape;73;g82e8ed31d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1311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525"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5175"/>
            </a:lvl1pPr>
            <a:lvl2pPr lvl="1" algn="ctr">
              <a:spcBef>
                <a:spcPts val="0"/>
              </a:spcBef>
              <a:spcAft>
                <a:spcPts val="0"/>
              </a:spcAft>
              <a:buSzPts val="6900"/>
              <a:buNone/>
              <a:defRPr sz="5175"/>
            </a:lvl2pPr>
            <a:lvl3pPr lvl="2" algn="ctr">
              <a:spcBef>
                <a:spcPts val="0"/>
              </a:spcBef>
              <a:spcAft>
                <a:spcPts val="0"/>
              </a:spcAft>
              <a:buSzPts val="6900"/>
              <a:buNone/>
              <a:defRPr sz="5175"/>
            </a:lvl3pPr>
            <a:lvl4pPr lvl="3" algn="ctr">
              <a:spcBef>
                <a:spcPts val="0"/>
              </a:spcBef>
              <a:spcAft>
                <a:spcPts val="0"/>
              </a:spcAft>
              <a:buSzPts val="6900"/>
              <a:buNone/>
              <a:defRPr sz="5175"/>
            </a:lvl4pPr>
            <a:lvl5pPr lvl="4" algn="ctr">
              <a:spcBef>
                <a:spcPts val="0"/>
              </a:spcBef>
              <a:spcAft>
                <a:spcPts val="0"/>
              </a:spcAft>
              <a:buSzPts val="6900"/>
              <a:buNone/>
              <a:defRPr sz="5175"/>
            </a:lvl5pPr>
            <a:lvl6pPr lvl="5" algn="ctr">
              <a:spcBef>
                <a:spcPts val="0"/>
              </a:spcBef>
              <a:spcAft>
                <a:spcPts val="0"/>
              </a:spcAft>
              <a:buSzPts val="6900"/>
              <a:buNone/>
              <a:defRPr sz="5175"/>
            </a:lvl6pPr>
            <a:lvl7pPr lvl="6" algn="ctr">
              <a:spcBef>
                <a:spcPts val="0"/>
              </a:spcBef>
              <a:spcAft>
                <a:spcPts val="0"/>
              </a:spcAft>
              <a:buSzPts val="6900"/>
              <a:buNone/>
              <a:defRPr sz="5175"/>
            </a:lvl7pPr>
            <a:lvl8pPr lvl="7" algn="ctr">
              <a:spcBef>
                <a:spcPts val="0"/>
              </a:spcBef>
              <a:spcAft>
                <a:spcPts val="0"/>
              </a:spcAft>
              <a:buSzPts val="6900"/>
              <a:buNone/>
              <a:defRPr sz="5175"/>
            </a:lvl8pPr>
            <a:lvl9pPr lvl="8" algn="ctr">
              <a:spcBef>
                <a:spcPts val="0"/>
              </a:spcBef>
              <a:spcAft>
                <a:spcPts val="0"/>
              </a:spcAft>
              <a:buSzPts val="6900"/>
              <a:buNone/>
              <a:defRPr sz="5175"/>
            </a:lvl9pPr>
          </a:lstStyle>
          <a:p>
            <a:endParaRPr/>
          </a:p>
        </p:txBody>
      </p:sp>
      <p:sp>
        <p:nvSpPr>
          <p:cNvPr id="11" name="Google Shape;11;p2"/>
          <p:cNvSpPr txBox="1">
            <a:spLocks noGrp="1"/>
          </p:cNvSpPr>
          <p:nvPr>
            <p:ph type="subTitle" idx="1"/>
          </p:nvPr>
        </p:nvSpPr>
        <p:spPr>
          <a:xfrm>
            <a:off x="311701" y="3778833"/>
            <a:ext cx="8520525"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2775"/>
            </a:lvl1pPr>
            <a:lvl2pPr lvl="1" algn="ctr">
              <a:lnSpc>
                <a:spcPct val="100000"/>
              </a:lnSpc>
              <a:spcBef>
                <a:spcPts val="0"/>
              </a:spcBef>
              <a:spcAft>
                <a:spcPts val="0"/>
              </a:spcAft>
              <a:buSzPts val="3700"/>
              <a:buNone/>
              <a:defRPr sz="2775"/>
            </a:lvl2pPr>
            <a:lvl3pPr lvl="2" algn="ctr">
              <a:lnSpc>
                <a:spcPct val="100000"/>
              </a:lnSpc>
              <a:spcBef>
                <a:spcPts val="0"/>
              </a:spcBef>
              <a:spcAft>
                <a:spcPts val="0"/>
              </a:spcAft>
              <a:buSzPts val="3700"/>
              <a:buNone/>
              <a:defRPr sz="2775"/>
            </a:lvl3pPr>
            <a:lvl4pPr lvl="3" algn="ctr">
              <a:lnSpc>
                <a:spcPct val="100000"/>
              </a:lnSpc>
              <a:spcBef>
                <a:spcPts val="0"/>
              </a:spcBef>
              <a:spcAft>
                <a:spcPts val="0"/>
              </a:spcAft>
              <a:buSzPts val="3700"/>
              <a:buNone/>
              <a:defRPr sz="2775"/>
            </a:lvl4pPr>
            <a:lvl5pPr lvl="4" algn="ctr">
              <a:lnSpc>
                <a:spcPct val="100000"/>
              </a:lnSpc>
              <a:spcBef>
                <a:spcPts val="0"/>
              </a:spcBef>
              <a:spcAft>
                <a:spcPts val="0"/>
              </a:spcAft>
              <a:buSzPts val="3700"/>
              <a:buNone/>
              <a:defRPr sz="2775"/>
            </a:lvl5pPr>
            <a:lvl6pPr lvl="5" algn="ctr">
              <a:lnSpc>
                <a:spcPct val="100000"/>
              </a:lnSpc>
              <a:spcBef>
                <a:spcPts val="0"/>
              </a:spcBef>
              <a:spcAft>
                <a:spcPts val="0"/>
              </a:spcAft>
              <a:buSzPts val="3700"/>
              <a:buNone/>
              <a:defRPr sz="2775"/>
            </a:lvl6pPr>
            <a:lvl7pPr lvl="6" algn="ctr">
              <a:lnSpc>
                <a:spcPct val="100000"/>
              </a:lnSpc>
              <a:spcBef>
                <a:spcPts val="0"/>
              </a:spcBef>
              <a:spcAft>
                <a:spcPts val="0"/>
              </a:spcAft>
              <a:buSzPts val="3700"/>
              <a:buNone/>
              <a:defRPr sz="2775"/>
            </a:lvl7pPr>
            <a:lvl8pPr lvl="7" algn="ctr">
              <a:lnSpc>
                <a:spcPct val="100000"/>
              </a:lnSpc>
              <a:spcBef>
                <a:spcPts val="0"/>
              </a:spcBef>
              <a:spcAft>
                <a:spcPts val="0"/>
              </a:spcAft>
              <a:buSzPts val="3700"/>
              <a:buNone/>
              <a:defRPr sz="2775"/>
            </a:lvl8pPr>
            <a:lvl9pPr lvl="8" algn="ctr">
              <a:lnSpc>
                <a:spcPct val="100000"/>
              </a:lnSpc>
              <a:spcBef>
                <a:spcPts val="0"/>
              </a:spcBef>
              <a:spcAft>
                <a:spcPts val="0"/>
              </a:spcAft>
              <a:buSzPts val="3700"/>
              <a:buNone/>
              <a:defRPr sz="2775"/>
            </a:lvl9pPr>
          </a:lstStyle>
          <a:p>
            <a:endParaRPr/>
          </a:p>
        </p:txBody>
      </p:sp>
      <p:sp>
        <p:nvSpPr>
          <p:cNvPr id="12" name="Google Shape;12;p2"/>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1" y="1474833"/>
            <a:ext cx="8520525"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2000"/>
            </a:lvl1pPr>
            <a:lvl2pPr lvl="1" algn="ctr">
              <a:spcBef>
                <a:spcPts val="0"/>
              </a:spcBef>
              <a:spcAft>
                <a:spcPts val="0"/>
              </a:spcAft>
              <a:buSzPts val="16000"/>
              <a:buNone/>
              <a:defRPr sz="12000"/>
            </a:lvl2pPr>
            <a:lvl3pPr lvl="2" algn="ctr">
              <a:spcBef>
                <a:spcPts val="0"/>
              </a:spcBef>
              <a:spcAft>
                <a:spcPts val="0"/>
              </a:spcAft>
              <a:buSzPts val="16000"/>
              <a:buNone/>
              <a:defRPr sz="12000"/>
            </a:lvl3pPr>
            <a:lvl4pPr lvl="3" algn="ctr">
              <a:spcBef>
                <a:spcPts val="0"/>
              </a:spcBef>
              <a:spcAft>
                <a:spcPts val="0"/>
              </a:spcAft>
              <a:buSzPts val="16000"/>
              <a:buNone/>
              <a:defRPr sz="12000"/>
            </a:lvl4pPr>
            <a:lvl5pPr lvl="4" algn="ctr">
              <a:spcBef>
                <a:spcPts val="0"/>
              </a:spcBef>
              <a:spcAft>
                <a:spcPts val="0"/>
              </a:spcAft>
              <a:buSzPts val="16000"/>
              <a:buNone/>
              <a:defRPr sz="12000"/>
            </a:lvl5pPr>
            <a:lvl6pPr lvl="5" algn="ctr">
              <a:spcBef>
                <a:spcPts val="0"/>
              </a:spcBef>
              <a:spcAft>
                <a:spcPts val="0"/>
              </a:spcAft>
              <a:buSzPts val="16000"/>
              <a:buNone/>
              <a:defRPr sz="12000"/>
            </a:lvl6pPr>
            <a:lvl7pPr lvl="6" algn="ctr">
              <a:spcBef>
                <a:spcPts val="0"/>
              </a:spcBef>
              <a:spcAft>
                <a:spcPts val="0"/>
              </a:spcAft>
              <a:buSzPts val="16000"/>
              <a:buNone/>
              <a:defRPr sz="12000"/>
            </a:lvl7pPr>
            <a:lvl8pPr lvl="7" algn="ctr">
              <a:spcBef>
                <a:spcPts val="0"/>
              </a:spcBef>
              <a:spcAft>
                <a:spcPts val="0"/>
              </a:spcAft>
              <a:buSzPts val="16000"/>
              <a:buNone/>
              <a:defRPr sz="12000"/>
            </a:lvl8pPr>
            <a:lvl9pPr lvl="8" algn="ctr">
              <a:spcBef>
                <a:spcPts val="0"/>
              </a:spcBef>
              <a:spcAft>
                <a:spcPts val="0"/>
              </a:spcAft>
              <a:buSzPts val="16000"/>
              <a:buNone/>
              <a:defRPr sz="12000"/>
            </a:lvl9pPr>
          </a:lstStyle>
          <a:p>
            <a:r>
              <a:t>xx%</a:t>
            </a:r>
          </a:p>
        </p:txBody>
      </p:sp>
      <p:sp>
        <p:nvSpPr>
          <p:cNvPr id="46" name="Google Shape;46;p11"/>
          <p:cNvSpPr txBox="1">
            <a:spLocks noGrp="1"/>
          </p:cNvSpPr>
          <p:nvPr>
            <p:ph type="body" idx="1"/>
          </p:nvPr>
        </p:nvSpPr>
        <p:spPr>
          <a:xfrm>
            <a:off x="311701" y="4202967"/>
            <a:ext cx="8520525" cy="1734300"/>
          </a:xfrm>
          <a:prstGeom prst="rect">
            <a:avLst/>
          </a:prstGeom>
        </p:spPr>
        <p:txBody>
          <a:bodyPr spcFirstLastPara="1" wrap="square" lIns="121900" tIns="121900" rIns="121900" bIns="121900" anchor="t" anchorCtr="0">
            <a:noAutofit/>
          </a:bodyPr>
          <a:lstStyle>
            <a:lvl1pPr marL="342900" lvl="0" indent="-285750" algn="ctr">
              <a:spcBef>
                <a:spcPts val="0"/>
              </a:spcBef>
              <a:spcAft>
                <a:spcPts val="0"/>
              </a:spcAft>
              <a:buSzPts val="2400"/>
              <a:buChar char="●"/>
              <a:defRPr/>
            </a:lvl1pPr>
            <a:lvl2pPr marL="685800" lvl="1" indent="-261938" algn="ctr">
              <a:spcBef>
                <a:spcPts val="1575"/>
              </a:spcBef>
              <a:spcAft>
                <a:spcPts val="0"/>
              </a:spcAft>
              <a:buSzPts val="1900"/>
              <a:buChar char="○"/>
              <a:defRPr/>
            </a:lvl2pPr>
            <a:lvl3pPr marL="1028700" lvl="2" indent="-261938" algn="ctr">
              <a:spcBef>
                <a:spcPts val="1575"/>
              </a:spcBef>
              <a:spcAft>
                <a:spcPts val="0"/>
              </a:spcAft>
              <a:buSzPts val="1900"/>
              <a:buChar char="■"/>
              <a:defRPr/>
            </a:lvl3pPr>
            <a:lvl4pPr marL="1371600" lvl="3" indent="-261938" algn="ctr">
              <a:spcBef>
                <a:spcPts val="1575"/>
              </a:spcBef>
              <a:spcAft>
                <a:spcPts val="0"/>
              </a:spcAft>
              <a:buSzPts val="1900"/>
              <a:buChar char="●"/>
              <a:defRPr/>
            </a:lvl4pPr>
            <a:lvl5pPr marL="1714500" lvl="4" indent="-261938" algn="ctr">
              <a:spcBef>
                <a:spcPts val="1575"/>
              </a:spcBef>
              <a:spcAft>
                <a:spcPts val="0"/>
              </a:spcAft>
              <a:buSzPts val="1900"/>
              <a:buChar char="○"/>
              <a:defRPr/>
            </a:lvl5pPr>
            <a:lvl6pPr marL="2057400" lvl="5" indent="-261938" algn="ctr">
              <a:spcBef>
                <a:spcPts val="1575"/>
              </a:spcBef>
              <a:spcAft>
                <a:spcPts val="0"/>
              </a:spcAft>
              <a:buSzPts val="1900"/>
              <a:buChar char="■"/>
              <a:defRPr/>
            </a:lvl6pPr>
            <a:lvl7pPr marL="2400300" lvl="6" indent="-261938" algn="ctr">
              <a:spcBef>
                <a:spcPts val="1575"/>
              </a:spcBef>
              <a:spcAft>
                <a:spcPts val="0"/>
              </a:spcAft>
              <a:buSzPts val="1900"/>
              <a:buChar char="●"/>
              <a:defRPr/>
            </a:lvl7pPr>
            <a:lvl8pPr marL="2743200" lvl="7" indent="-261938" algn="ctr">
              <a:spcBef>
                <a:spcPts val="1575"/>
              </a:spcBef>
              <a:spcAft>
                <a:spcPts val="0"/>
              </a:spcAft>
              <a:buSzPts val="1900"/>
              <a:buChar char="○"/>
              <a:defRPr/>
            </a:lvl8pPr>
            <a:lvl9pPr marL="3086100" lvl="8" indent="-261938" algn="ctr">
              <a:spcBef>
                <a:spcPts val="1575"/>
              </a:spcBef>
              <a:spcAft>
                <a:spcPts val="1575"/>
              </a:spcAft>
              <a:buSzPts val="1900"/>
              <a:buChar char="■"/>
              <a:defRPr/>
            </a:lvl9pPr>
          </a:lstStyle>
          <a:p>
            <a:endParaRPr/>
          </a:p>
        </p:txBody>
      </p:sp>
      <p:sp>
        <p:nvSpPr>
          <p:cNvPr id="47" name="Google Shape;47;p11"/>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47703" y="953324"/>
            <a:ext cx="7202475" cy="1049100"/>
          </a:xfrm>
          <a:prstGeom prst="rect">
            <a:avLst/>
          </a:prstGeom>
          <a:noFill/>
          <a:ln>
            <a:noFill/>
          </a:ln>
        </p:spPr>
        <p:txBody>
          <a:bodyPr spcFirstLastPara="1" wrap="square" lIns="91425" tIns="45700" rIns="91425" bIns="45700" anchor="t" anchorCtr="0">
            <a:no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847703" y="2171769"/>
            <a:ext cx="7202475" cy="3294600"/>
          </a:xfrm>
          <a:prstGeom prst="rect">
            <a:avLst/>
          </a:prstGeom>
          <a:noFill/>
          <a:ln>
            <a:noFill/>
          </a:ln>
        </p:spPr>
        <p:txBody>
          <a:bodyPr spcFirstLastPara="1" wrap="square" lIns="91425" tIns="45700" rIns="91425" bIns="45700" anchor="t" anchorCtr="0">
            <a:noAutofit/>
          </a:bodyPr>
          <a:lstStyle>
            <a:lvl1pPr marL="342900" lvl="0" indent="-257175" algn="l" rtl="0">
              <a:lnSpc>
                <a:spcPct val="120000"/>
              </a:lnSpc>
              <a:spcBef>
                <a:spcPts val="750"/>
              </a:spcBef>
              <a:spcAft>
                <a:spcPts val="0"/>
              </a:spcAft>
              <a:buSzPts val="1800"/>
              <a:buChar char="●"/>
              <a:defRPr/>
            </a:lvl1pPr>
            <a:lvl2pPr marL="685800" lvl="1" indent="-257175" algn="l" rtl="0">
              <a:lnSpc>
                <a:spcPct val="120000"/>
              </a:lnSpc>
              <a:spcBef>
                <a:spcPts val="1575"/>
              </a:spcBef>
              <a:spcAft>
                <a:spcPts val="0"/>
              </a:spcAft>
              <a:buSzPts val="1800"/>
              <a:buChar char="○"/>
              <a:defRPr/>
            </a:lvl2pPr>
            <a:lvl3pPr marL="1028700" lvl="2" indent="-257175" algn="l" rtl="0">
              <a:lnSpc>
                <a:spcPct val="120000"/>
              </a:lnSpc>
              <a:spcBef>
                <a:spcPts val="1575"/>
              </a:spcBef>
              <a:spcAft>
                <a:spcPts val="0"/>
              </a:spcAft>
              <a:buSzPts val="1800"/>
              <a:buChar char="■"/>
              <a:defRPr/>
            </a:lvl3pPr>
            <a:lvl4pPr marL="1371600" lvl="3" indent="-257175" algn="l" rtl="0">
              <a:lnSpc>
                <a:spcPct val="120000"/>
              </a:lnSpc>
              <a:spcBef>
                <a:spcPts val="1575"/>
              </a:spcBef>
              <a:spcAft>
                <a:spcPts val="0"/>
              </a:spcAft>
              <a:buSzPts val="1800"/>
              <a:buChar char="●"/>
              <a:defRPr/>
            </a:lvl4pPr>
            <a:lvl5pPr marL="1714500" lvl="4" indent="-257175" algn="l" rtl="0">
              <a:lnSpc>
                <a:spcPct val="120000"/>
              </a:lnSpc>
              <a:spcBef>
                <a:spcPts val="1575"/>
              </a:spcBef>
              <a:spcAft>
                <a:spcPts val="0"/>
              </a:spcAft>
              <a:buSzPts val="1800"/>
              <a:buChar char="○"/>
              <a:defRPr/>
            </a:lvl5pPr>
            <a:lvl6pPr marL="2057400" lvl="5" indent="-257175" algn="l" rtl="0">
              <a:lnSpc>
                <a:spcPct val="120000"/>
              </a:lnSpc>
              <a:spcBef>
                <a:spcPts val="1575"/>
              </a:spcBef>
              <a:spcAft>
                <a:spcPts val="0"/>
              </a:spcAft>
              <a:buSzPts val="1800"/>
              <a:buChar char="■"/>
              <a:defRPr/>
            </a:lvl6pPr>
            <a:lvl7pPr marL="2400300" lvl="6" indent="-257175" algn="l" rtl="0">
              <a:lnSpc>
                <a:spcPct val="120000"/>
              </a:lnSpc>
              <a:spcBef>
                <a:spcPts val="1575"/>
              </a:spcBef>
              <a:spcAft>
                <a:spcPts val="0"/>
              </a:spcAft>
              <a:buSzPts val="1800"/>
              <a:buChar char="●"/>
              <a:defRPr/>
            </a:lvl7pPr>
            <a:lvl8pPr marL="2743200" lvl="7" indent="-257175" algn="l" rtl="0">
              <a:lnSpc>
                <a:spcPct val="120000"/>
              </a:lnSpc>
              <a:spcBef>
                <a:spcPts val="1575"/>
              </a:spcBef>
              <a:spcAft>
                <a:spcPts val="0"/>
              </a:spcAft>
              <a:buSzPts val="1800"/>
              <a:buChar char="○"/>
              <a:defRPr/>
            </a:lvl8pPr>
            <a:lvl9pPr marL="3086100" lvl="8" indent="-257175" algn="l" rtl="0">
              <a:lnSpc>
                <a:spcPct val="120000"/>
              </a:lnSpc>
              <a:spcBef>
                <a:spcPts val="1575"/>
              </a:spcBef>
              <a:spcAft>
                <a:spcPts val="1575"/>
              </a:spcAft>
              <a:buSzPts val="1800"/>
              <a:buChar char="■"/>
              <a:defRPr/>
            </a:lvl9pPr>
          </a:lstStyle>
          <a:p>
            <a:endParaRPr/>
          </a:p>
        </p:txBody>
      </p:sp>
      <p:sp>
        <p:nvSpPr>
          <p:cNvPr id="53" name="Google Shape;53;p13"/>
          <p:cNvSpPr txBox="1">
            <a:spLocks noGrp="1"/>
          </p:cNvSpPr>
          <p:nvPr>
            <p:ph type="dt" idx="10"/>
          </p:nvPr>
        </p:nvSpPr>
        <p:spPr>
          <a:xfrm>
            <a:off x="5424623" y="330370"/>
            <a:ext cx="1886625" cy="3093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sz="9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847703" y="329307"/>
            <a:ext cx="4454100" cy="309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9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7438558" y="137408"/>
            <a:ext cx="608175" cy="503700"/>
          </a:xfrm>
          <a:prstGeom prst="rect">
            <a:avLst/>
          </a:prstGeom>
          <a:noFill/>
          <a:ln>
            <a:noFill/>
          </a:ln>
        </p:spPr>
        <p:txBody>
          <a:bodyPr spcFirstLastPara="1" wrap="square" lIns="91425" tIns="45700" rIns="91425" bIns="45700" anchor="t"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fld id="{00000000-1234-1234-1234-123412341234}" type="slidenum">
              <a:rPr lang="en-US" smtClean="0"/>
              <a:pPr/>
              <a:t>‹#›</a:t>
            </a:fld>
            <a:endParaRPr lang="en-US"/>
          </a:p>
        </p:txBody>
      </p:sp>
      <p:pic>
        <p:nvPicPr>
          <p:cNvPr id="56" name="Google Shape;56;p13" descr="RedHashing.emf"/>
          <p:cNvPicPr preferRelativeResize="0"/>
          <p:nvPr/>
        </p:nvPicPr>
        <p:blipFill rotWithShape="1">
          <a:blip r:embed="rId2">
            <a:alphaModFix/>
          </a:blip>
          <a:srcRect l="-118" r="15829" b="36435"/>
          <a:stretch/>
        </p:blipFill>
        <p:spPr>
          <a:xfrm>
            <a:off x="844095" y="643464"/>
            <a:ext cx="7207762"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1" y="2867800"/>
            <a:ext cx="8520525"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3600"/>
            </a:lvl1pPr>
            <a:lvl2pPr lvl="1" algn="ctr">
              <a:spcBef>
                <a:spcPts val="0"/>
              </a:spcBef>
              <a:spcAft>
                <a:spcPts val="0"/>
              </a:spcAft>
              <a:buSzPts val="4800"/>
              <a:buNone/>
              <a:defRPr sz="3600"/>
            </a:lvl2pPr>
            <a:lvl3pPr lvl="2" algn="ctr">
              <a:spcBef>
                <a:spcPts val="0"/>
              </a:spcBef>
              <a:spcAft>
                <a:spcPts val="0"/>
              </a:spcAft>
              <a:buSzPts val="4800"/>
              <a:buNone/>
              <a:defRPr sz="3600"/>
            </a:lvl3pPr>
            <a:lvl4pPr lvl="3" algn="ctr">
              <a:spcBef>
                <a:spcPts val="0"/>
              </a:spcBef>
              <a:spcAft>
                <a:spcPts val="0"/>
              </a:spcAft>
              <a:buSzPts val="4800"/>
              <a:buNone/>
              <a:defRPr sz="3600"/>
            </a:lvl4pPr>
            <a:lvl5pPr lvl="4" algn="ctr">
              <a:spcBef>
                <a:spcPts val="0"/>
              </a:spcBef>
              <a:spcAft>
                <a:spcPts val="0"/>
              </a:spcAft>
              <a:buSzPts val="4800"/>
              <a:buNone/>
              <a:defRPr sz="3600"/>
            </a:lvl5pPr>
            <a:lvl6pPr lvl="5" algn="ctr">
              <a:spcBef>
                <a:spcPts val="0"/>
              </a:spcBef>
              <a:spcAft>
                <a:spcPts val="0"/>
              </a:spcAft>
              <a:buSzPts val="4800"/>
              <a:buNone/>
              <a:defRPr sz="3600"/>
            </a:lvl6pPr>
            <a:lvl7pPr lvl="6" algn="ctr">
              <a:spcBef>
                <a:spcPts val="0"/>
              </a:spcBef>
              <a:spcAft>
                <a:spcPts val="0"/>
              </a:spcAft>
              <a:buSzPts val="4800"/>
              <a:buNone/>
              <a:defRPr sz="3600"/>
            </a:lvl7pPr>
            <a:lvl8pPr lvl="7" algn="ctr">
              <a:spcBef>
                <a:spcPts val="0"/>
              </a:spcBef>
              <a:spcAft>
                <a:spcPts val="0"/>
              </a:spcAft>
              <a:buSzPts val="4800"/>
              <a:buNone/>
              <a:defRPr sz="3600"/>
            </a:lvl8pPr>
            <a:lvl9pPr lvl="8" algn="ctr">
              <a:spcBef>
                <a:spcPts val="0"/>
              </a:spcBef>
              <a:spcAft>
                <a:spcPts val="0"/>
              </a:spcAft>
              <a:buSzPts val="4800"/>
              <a:buNone/>
              <a:defRPr sz="3600"/>
            </a:lvl9pPr>
          </a:lstStyle>
          <a:p>
            <a:endParaRPr/>
          </a:p>
        </p:txBody>
      </p:sp>
      <p:sp>
        <p:nvSpPr>
          <p:cNvPr id="15" name="Google Shape;15;p3"/>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1" y="593367"/>
            <a:ext cx="8520525"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311701" y="1536633"/>
            <a:ext cx="8520525" cy="4555200"/>
          </a:xfrm>
          <a:prstGeom prst="rect">
            <a:avLst/>
          </a:prstGeom>
        </p:spPr>
        <p:txBody>
          <a:bodyPr spcFirstLastPara="1" wrap="square" lIns="121900" tIns="121900" rIns="121900" bIns="121900" anchor="t" anchorCtr="0">
            <a:noAutofit/>
          </a:bodyPr>
          <a:lstStyle>
            <a:lvl1pPr marL="342900" lvl="0" indent="-285750">
              <a:spcBef>
                <a:spcPts val="0"/>
              </a:spcBef>
              <a:spcAft>
                <a:spcPts val="0"/>
              </a:spcAft>
              <a:buSzPts val="2400"/>
              <a:buChar char="●"/>
              <a:defRPr/>
            </a:lvl1pPr>
            <a:lvl2pPr marL="685800" lvl="1" indent="-261938">
              <a:spcBef>
                <a:spcPts val="1575"/>
              </a:spcBef>
              <a:spcAft>
                <a:spcPts val="0"/>
              </a:spcAft>
              <a:buSzPts val="1900"/>
              <a:buChar char="○"/>
              <a:defRPr/>
            </a:lvl2pPr>
            <a:lvl3pPr marL="1028700" lvl="2" indent="-261938">
              <a:spcBef>
                <a:spcPts val="1575"/>
              </a:spcBef>
              <a:spcAft>
                <a:spcPts val="0"/>
              </a:spcAft>
              <a:buSzPts val="1900"/>
              <a:buChar char="■"/>
              <a:defRPr/>
            </a:lvl3pPr>
            <a:lvl4pPr marL="1371600" lvl="3" indent="-261938">
              <a:spcBef>
                <a:spcPts val="1575"/>
              </a:spcBef>
              <a:spcAft>
                <a:spcPts val="0"/>
              </a:spcAft>
              <a:buSzPts val="1900"/>
              <a:buChar char="●"/>
              <a:defRPr/>
            </a:lvl4pPr>
            <a:lvl5pPr marL="1714500" lvl="4" indent="-261938">
              <a:spcBef>
                <a:spcPts val="1575"/>
              </a:spcBef>
              <a:spcAft>
                <a:spcPts val="0"/>
              </a:spcAft>
              <a:buSzPts val="1900"/>
              <a:buChar char="○"/>
              <a:defRPr/>
            </a:lvl5pPr>
            <a:lvl6pPr marL="2057400" lvl="5" indent="-261938">
              <a:spcBef>
                <a:spcPts val="1575"/>
              </a:spcBef>
              <a:spcAft>
                <a:spcPts val="0"/>
              </a:spcAft>
              <a:buSzPts val="1900"/>
              <a:buChar char="■"/>
              <a:defRPr/>
            </a:lvl6pPr>
            <a:lvl7pPr marL="2400300" lvl="6" indent="-261938">
              <a:spcBef>
                <a:spcPts val="1575"/>
              </a:spcBef>
              <a:spcAft>
                <a:spcPts val="0"/>
              </a:spcAft>
              <a:buSzPts val="1900"/>
              <a:buChar char="●"/>
              <a:defRPr/>
            </a:lvl7pPr>
            <a:lvl8pPr marL="2743200" lvl="7" indent="-261938">
              <a:spcBef>
                <a:spcPts val="1575"/>
              </a:spcBef>
              <a:spcAft>
                <a:spcPts val="0"/>
              </a:spcAft>
              <a:buSzPts val="1900"/>
              <a:buChar char="○"/>
              <a:defRPr/>
            </a:lvl8pPr>
            <a:lvl9pPr marL="3086100" lvl="8" indent="-261938">
              <a:spcBef>
                <a:spcPts val="1575"/>
              </a:spcBef>
              <a:spcAft>
                <a:spcPts val="1575"/>
              </a:spcAft>
              <a:buSzPts val="1900"/>
              <a:buChar char="■"/>
              <a:defRPr/>
            </a:lvl9pPr>
          </a:lstStyle>
          <a:p>
            <a:endParaRPr/>
          </a:p>
        </p:txBody>
      </p:sp>
      <p:sp>
        <p:nvSpPr>
          <p:cNvPr id="19" name="Google Shape;19;p4"/>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1" y="593367"/>
            <a:ext cx="8520525"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311701" y="1536633"/>
            <a:ext cx="3999825" cy="4555200"/>
          </a:xfrm>
          <a:prstGeom prst="rect">
            <a:avLst/>
          </a:prstGeom>
        </p:spPr>
        <p:txBody>
          <a:bodyPr spcFirstLastPara="1" wrap="square" lIns="121900" tIns="121900" rIns="121900" bIns="121900" anchor="t" anchorCtr="0">
            <a:noAutofit/>
          </a:bodyPr>
          <a:lstStyle>
            <a:lvl1pPr marL="342900" lvl="0" indent="-261938">
              <a:spcBef>
                <a:spcPts val="0"/>
              </a:spcBef>
              <a:spcAft>
                <a:spcPts val="0"/>
              </a:spcAft>
              <a:buSzPts val="1900"/>
              <a:buChar char="●"/>
              <a:defRPr sz="1425"/>
            </a:lvl1pPr>
            <a:lvl2pPr marL="685800" lvl="1" indent="-247650">
              <a:spcBef>
                <a:spcPts val="1575"/>
              </a:spcBef>
              <a:spcAft>
                <a:spcPts val="0"/>
              </a:spcAft>
              <a:buSzPts val="1600"/>
              <a:buChar char="○"/>
              <a:defRPr sz="1200"/>
            </a:lvl2pPr>
            <a:lvl3pPr marL="1028700" lvl="2" indent="-247650">
              <a:spcBef>
                <a:spcPts val="1575"/>
              </a:spcBef>
              <a:spcAft>
                <a:spcPts val="0"/>
              </a:spcAft>
              <a:buSzPts val="1600"/>
              <a:buChar char="■"/>
              <a:defRPr sz="1200"/>
            </a:lvl3pPr>
            <a:lvl4pPr marL="1371600" lvl="3" indent="-247650">
              <a:spcBef>
                <a:spcPts val="1575"/>
              </a:spcBef>
              <a:spcAft>
                <a:spcPts val="0"/>
              </a:spcAft>
              <a:buSzPts val="1600"/>
              <a:buChar char="●"/>
              <a:defRPr sz="1200"/>
            </a:lvl4pPr>
            <a:lvl5pPr marL="1714500" lvl="4" indent="-247650">
              <a:spcBef>
                <a:spcPts val="1575"/>
              </a:spcBef>
              <a:spcAft>
                <a:spcPts val="0"/>
              </a:spcAft>
              <a:buSzPts val="1600"/>
              <a:buChar char="○"/>
              <a:defRPr sz="1200"/>
            </a:lvl5pPr>
            <a:lvl6pPr marL="2057400" lvl="5" indent="-247650">
              <a:spcBef>
                <a:spcPts val="1575"/>
              </a:spcBef>
              <a:spcAft>
                <a:spcPts val="0"/>
              </a:spcAft>
              <a:buSzPts val="1600"/>
              <a:buChar char="■"/>
              <a:defRPr sz="1200"/>
            </a:lvl6pPr>
            <a:lvl7pPr marL="2400300" lvl="6" indent="-247650">
              <a:spcBef>
                <a:spcPts val="1575"/>
              </a:spcBef>
              <a:spcAft>
                <a:spcPts val="0"/>
              </a:spcAft>
              <a:buSzPts val="1600"/>
              <a:buChar char="●"/>
              <a:defRPr sz="1200"/>
            </a:lvl7pPr>
            <a:lvl8pPr marL="2743200" lvl="7" indent="-247650">
              <a:spcBef>
                <a:spcPts val="1575"/>
              </a:spcBef>
              <a:spcAft>
                <a:spcPts val="0"/>
              </a:spcAft>
              <a:buSzPts val="1600"/>
              <a:buChar char="○"/>
              <a:defRPr sz="1200"/>
            </a:lvl8pPr>
            <a:lvl9pPr marL="3086100" lvl="8" indent="-247650">
              <a:spcBef>
                <a:spcPts val="1575"/>
              </a:spcBef>
              <a:spcAft>
                <a:spcPts val="1575"/>
              </a:spcAft>
              <a:buSzPts val="1600"/>
              <a:buChar char="■"/>
              <a:defRPr sz="1200"/>
            </a:lvl9pPr>
          </a:lstStyle>
          <a:p>
            <a:endParaRPr/>
          </a:p>
        </p:txBody>
      </p:sp>
      <p:sp>
        <p:nvSpPr>
          <p:cNvPr id="23" name="Google Shape;23;p5"/>
          <p:cNvSpPr txBox="1">
            <a:spLocks noGrp="1"/>
          </p:cNvSpPr>
          <p:nvPr>
            <p:ph type="body" idx="2"/>
          </p:nvPr>
        </p:nvSpPr>
        <p:spPr>
          <a:xfrm>
            <a:off x="4832401" y="1536633"/>
            <a:ext cx="3999825" cy="4555200"/>
          </a:xfrm>
          <a:prstGeom prst="rect">
            <a:avLst/>
          </a:prstGeom>
        </p:spPr>
        <p:txBody>
          <a:bodyPr spcFirstLastPara="1" wrap="square" lIns="121900" tIns="121900" rIns="121900" bIns="121900" anchor="t" anchorCtr="0">
            <a:noAutofit/>
          </a:bodyPr>
          <a:lstStyle>
            <a:lvl1pPr marL="342900" lvl="0" indent="-261938">
              <a:spcBef>
                <a:spcPts val="0"/>
              </a:spcBef>
              <a:spcAft>
                <a:spcPts val="0"/>
              </a:spcAft>
              <a:buSzPts val="1900"/>
              <a:buChar char="●"/>
              <a:defRPr sz="1425"/>
            </a:lvl1pPr>
            <a:lvl2pPr marL="685800" lvl="1" indent="-247650">
              <a:spcBef>
                <a:spcPts val="1575"/>
              </a:spcBef>
              <a:spcAft>
                <a:spcPts val="0"/>
              </a:spcAft>
              <a:buSzPts val="1600"/>
              <a:buChar char="○"/>
              <a:defRPr sz="1200"/>
            </a:lvl2pPr>
            <a:lvl3pPr marL="1028700" lvl="2" indent="-247650">
              <a:spcBef>
                <a:spcPts val="1575"/>
              </a:spcBef>
              <a:spcAft>
                <a:spcPts val="0"/>
              </a:spcAft>
              <a:buSzPts val="1600"/>
              <a:buChar char="■"/>
              <a:defRPr sz="1200"/>
            </a:lvl3pPr>
            <a:lvl4pPr marL="1371600" lvl="3" indent="-247650">
              <a:spcBef>
                <a:spcPts val="1575"/>
              </a:spcBef>
              <a:spcAft>
                <a:spcPts val="0"/>
              </a:spcAft>
              <a:buSzPts val="1600"/>
              <a:buChar char="●"/>
              <a:defRPr sz="1200"/>
            </a:lvl4pPr>
            <a:lvl5pPr marL="1714500" lvl="4" indent="-247650">
              <a:spcBef>
                <a:spcPts val="1575"/>
              </a:spcBef>
              <a:spcAft>
                <a:spcPts val="0"/>
              </a:spcAft>
              <a:buSzPts val="1600"/>
              <a:buChar char="○"/>
              <a:defRPr sz="1200"/>
            </a:lvl5pPr>
            <a:lvl6pPr marL="2057400" lvl="5" indent="-247650">
              <a:spcBef>
                <a:spcPts val="1575"/>
              </a:spcBef>
              <a:spcAft>
                <a:spcPts val="0"/>
              </a:spcAft>
              <a:buSzPts val="1600"/>
              <a:buChar char="■"/>
              <a:defRPr sz="1200"/>
            </a:lvl6pPr>
            <a:lvl7pPr marL="2400300" lvl="6" indent="-247650">
              <a:spcBef>
                <a:spcPts val="1575"/>
              </a:spcBef>
              <a:spcAft>
                <a:spcPts val="0"/>
              </a:spcAft>
              <a:buSzPts val="1600"/>
              <a:buChar char="●"/>
              <a:defRPr sz="1200"/>
            </a:lvl7pPr>
            <a:lvl8pPr marL="2743200" lvl="7" indent="-247650">
              <a:spcBef>
                <a:spcPts val="1575"/>
              </a:spcBef>
              <a:spcAft>
                <a:spcPts val="0"/>
              </a:spcAft>
              <a:buSzPts val="1600"/>
              <a:buChar char="○"/>
              <a:defRPr sz="1200"/>
            </a:lvl8pPr>
            <a:lvl9pPr marL="3086100" lvl="8" indent="-247650">
              <a:spcBef>
                <a:spcPts val="1575"/>
              </a:spcBef>
              <a:spcAft>
                <a:spcPts val="1575"/>
              </a:spcAft>
              <a:buSzPts val="1600"/>
              <a:buChar char="■"/>
              <a:defRPr sz="1200"/>
            </a:lvl9pPr>
          </a:lstStyle>
          <a:p>
            <a:endParaRPr/>
          </a:p>
        </p:txBody>
      </p:sp>
      <p:sp>
        <p:nvSpPr>
          <p:cNvPr id="24" name="Google Shape;24;p5"/>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1" y="593367"/>
            <a:ext cx="8520525"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p6"/>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2400"/>
            </a:lvl1pPr>
            <a:lvl2pPr lvl="1">
              <a:spcBef>
                <a:spcPts val="0"/>
              </a:spcBef>
              <a:spcAft>
                <a:spcPts val="0"/>
              </a:spcAft>
              <a:buSzPts val="3200"/>
              <a:buNone/>
              <a:defRPr sz="2400"/>
            </a:lvl2pPr>
            <a:lvl3pPr lvl="2">
              <a:spcBef>
                <a:spcPts val="0"/>
              </a:spcBef>
              <a:spcAft>
                <a:spcPts val="0"/>
              </a:spcAft>
              <a:buSzPts val="3200"/>
              <a:buNone/>
              <a:defRPr sz="2400"/>
            </a:lvl3pPr>
            <a:lvl4pPr lvl="3">
              <a:spcBef>
                <a:spcPts val="0"/>
              </a:spcBef>
              <a:spcAft>
                <a:spcPts val="0"/>
              </a:spcAft>
              <a:buSzPts val="3200"/>
              <a:buNone/>
              <a:defRPr sz="2400"/>
            </a:lvl4pPr>
            <a:lvl5pPr lvl="4">
              <a:spcBef>
                <a:spcPts val="0"/>
              </a:spcBef>
              <a:spcAft>
                <a:spcPts val="0"/>
              </a:spcAft>
              <a:buSzPts val="3200"/>
              <a:buNone/>
              <a:defRPr sz="2400"/>
            </a:lvl5pPr>
            <a:lvl6pPr lvl="5">
              <a:spcBef>
                <a:spcPts val="0"/>
              </a:spcBef>
              <a:spcAft>
                <a:spcPts val="0"/>
              </a:spcAft>
              <a:buSzPts val="3200"/>
              <a:buNone/>
              <a:defRPr sz="2400"/>
            </a:lvl6pPr>
            <a:lvl7pPr lvl="6">
              <a:spcBef>
                <a:spcPts val="0"/>
              </a:spcBef>
              <a:spcAft>
                <a:spcPts val="0"/>
              </a:spcAft>
              <a:buSzPts val="3200"/>
              <a:buNone/>
              <a:defRPr sz="2400"/>
            </a:lvl7pPr>
            <a:lvl8pPr lvl="7">
              <a:spcBef>
                <a:spcPts val="0"/>
              </a:spcBef>
              <a:spcAft>
                <a:spcPts val="0"/>
              </a:spcAft>
              <a:buSzPts val="3200"/>
              <a:buNone/>
              <a:defRPr sz="2400"/>
            </a:lvl8pPr>
            <a:lvl9pPr lvl="8">
              <a:spcBef>
                <a:spcPts val="0"/>
              </a:spcBef>
              <a:spcAft>
                <a:spcPts val="0"/>
              </a:spcAft>
              <a:buSzPts val="32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121900" tIns="121900" rIns="121900" bIns="121900" anchor="t" anchorCtr="0">
            <a:noAutofit/>
          </a:bodyPr>
          <a:lstStyle>
            <a:lvl1pPr marL="342900" lvl="0" indent="-247650">
              <a:spcBef>
                <a:spcPts val="0"/>
              </a:spcBef>
              <a:spcAft>
                <a:spcPts val="0"/>
              </a:spcAft>
              <a:buSzPts val="1600"/>
              <a:buChar char="●"/>
              <a:defRPr sz="1200"/>
            </a:lvl1pPr>
            <a:lvl2pPr marL="685800" lvl="1" indent="-247650">
              <a:spcBef>
                <a:spcPts val="1575"/>
              </a:spcBef>
              <a:spcAft>
                <a:spcPts val="0"/>
              </a:spcAft>
              <a:buSzPts val="1600"/>
              <a:buChar char="○"/>
              <a:defRPr sz="1200"/>
            </a:lvl2pPr>
            <a:lvl3pPr marL="1028700" lvl="2" indent="-247650">
              <a:spcBef>
                <a:spcPts val="1575"/>
              </a:spcBef>
              <a:spcAft>
                <a:spcPts val="0"/>
              </a:spcAft>
              <a:buSzPts val="1600"/>
              <a:buChar char="■"/>
              <a:defRPr sz="1200"/>
            </a:lvl3pPr>
            <a:lvl4pPr marL="1371600" lvl="3" indent="-247650">
              <a:spcBef>
                <a:spcPts val="1575"/>
              </a:spcBef>
              <a:spcAft>
                <a:spcPts val="0"/>
              </a:spcAft>
              <a:buSzPts val="1600"/>
              <a:buChar char="●"/>
              <a:defRPr sz="1200"/>
            </a:lvl4pPr>
            <a:lvl5pPr marL="1714500" lvl="4" indent="-247650">
              <a:spcBef>
                <a:spcPts val="1575"/>
              </a:spcBef>
              <a:spcAft>
                <a:spcPts val="0"/>
              </a:spcAft>
              <a:buSzPts val="1600"/>
              <a:buChar char="○"/>
              <a:defRPr sz="1200"/>
            </a:lvl5pPr>
            <a:lvl6pPr marL="2057400" lvl="5" indent="-247650">
              <a:spcBef>
                <a:spcPts val="1575"/>
              </a:spcBef>
              <a:spcAft>
                <a:spcPts val="0"/>
              </a:spcAft>
              <a:buSzPts val="1600"/>
              <a:buChar char="■"/>
              <a:defRPr sz="1200"/>
            </a:lvl6pPr>
            <a:lvl7pPr marL="2400300" lvl="6" indent="-247650">
              <a:spcBef>
                <a:spcPts val="1575"/>
              </a:spcBef>
              <a:spcAft>
                <a:spcPts val="0"/>
              </a:spcAft>
              <a:buSzPts val="1600"/>
              <a:buChar char="●"/>
              <a:defRPr sz="1200"/>
            </a:lvl7pPr>
            <a:lvl8pPr marL="2743200" lvl="7" indent="-247650">
              <a:spcBef>
                <a:spcPts val="1575"/>
              </a:spcBef>
              <a:spcAft>
                <a:spcPts val="0"/>
              </a:spcAft>
              <a:buSzPts val="1600"/>
              <a:buChar char="○"/>
              <a:defRPr sz="1200"/>
            </a:lvl8pPr>
            <a:lvl9pPr marL="3086100" lvl="8" indent="-247650">
              <a:spcBef>
                <a:spcPts val="1575"/>
              </a:spcBef>
              <a:spcAft>
                <a:spcPts val="1575"/>
              </a:spcAft>
              <a:buSzPts val="1600"/>
              <a:buChar char="■"/>
              <a:defRPr sz="1200"/>
            </a:lvl9pPr>
          </a:lstStyle>
          <a:p>
            <a:endParaRPr/>
          </a:p>
        </p:txBody>
      </p:sp>
      <p:sp>
        <p:nvSpPr>
          <p:cNvPr id="31" name="Google Shape;31;p7"/>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725"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4800"/>
            </a:lvl1pPr>
            <a:lvl2pPr lvl="1">
              <a:spcBef>
                <a:spcPts val="0"/>
              </a:spcBef>
              <a:spcAft>
                <a:spcPts val="0"/>
              </a:spcAft>
              <a:buSzPts val="6400"/>
              <a:buNone/>
              <a:defRPr sz="4800"/>
            </a:lvl2pPr>
            <a:lvl3pPr lvl="2">
              <a:spcBef>
                <a:spcPts val="0"/>
              </a:spcBef>
              <a:spcAft>
                <a:spcPts val="0"/>
              </a:spcAft>
              <a:buSzPts val="6400"/>
              <a:buNone/>
              <a:defRPr sz="4800"/>
            </a:lvl3pPr>
            <a:lvl4pPr lvl="3">
              <a:spcBef>
                <a:spcPts val="0"/>
              </a:spcBef>
              <a:spcAft>
                <a:spcPts val="0"/>
              </a:spcAft>
              <a:buSzPts val="6400"/>
              <a:buNone/>
              <a:defRPr sz="4800"/>
            </a:lvl4pPr>
            <a:lvl5pPr lvl="4">
              <a:spcBef>
                <a:spcPts val="0"/>
              </a:spcBef>
              <a:spcAft>
                <a:spcPts val="0"/>
              </a:spcAft>
              <a:buSzPts val="6400"/>
              <a:buNone/>
              <a:defRPr sz="4800"/>
            </a:lvl5pPr>
            <a:lvl6pPr lvl="5">
              <a:spcBef>
                <a:spcPts val="0"/>
              </a:spcBef>
              <a:spcAft>
                <a:spcPts val="0"/>
              </a:spcAft>
              <a:buSzPts val="6400"/>
              <a:buNone/>
              <a:defRPr sz="4800"/>
            </a:lvl6pPr>
            <a:lvl7pPr lvl="6">
              <a:spcBef>
                <a:spcPts val="0"/>
              </a:spcBef>
              <a:spcAft>
                <a:spcPts val="0"/>
              </a:spcAft>
              <a:buSzPts val="6400"/>
              <a:buNone/>
              <a:defRPr sz="4800"/>
            </a:lvl7pPr>
            <a:lvl8pPr lvl="7">
              <a:spcBef>
                <a:spcPts val="0"/>
              </a:spcBef>
              <a:spcAft>
                <a:spcPts val="0"/>
              </a:spcAft>
              <a:buSzPts val="6400"/>
              <a:buNone/>
              <a:defRPr sz="4800"/>
            </a:lvl8pPr>
            <a:lvl9pPr lvl="8">
              <a:spcBef>
                <a:spcPts val="0"/>
              </a:spcBef>
              <a:spcAft>
                <a:spcPts val="0"/>
              </a:spcAft>
              <a:buSzPts val="6400"/>
              <a:buNone/>
              <a:defRPr sz="4800"/>
            </a:lvl9pPr>
          </a:lstStyle>
          <a:p>
            <a:endParaRPr/>
          </a:p>
        </p:txBody>
      </p:sp>
      <p:sp>
        <p:nvSpPr>
          <p:cNvPr id="34" name="Google Shape;34;p8"/>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265501" y="1644233"/>
            <a:ext cx="4045275"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4200"/>
            </a:lvl1pPr>
            <a:lvl2pPr lvl="1" algn="ctr">
              <a:spcBef>
                <a:spcPts val="0"/>
              </a:spcBef>
              <a:spcAft>
                <a:spcPts val="0"/>
              </a:spcAft>
              <a:buSzPts val="5600"/>
              <a:buNone/>
              <a:defRPr sz="4200"/>
            </a:lvl2pPr>
            <a:lvl3pPr lvl="2" algn="ctr">
              <a:spcBef>
                <a:spcPts val="0"/>
              </a:spcBef>
              <a:spcAft>
                <a:spcPts val="0"/>
              </a:spcAft>
              <a:buSzPts val="5600"/>
              <a:buNone/>
              <a:defRPr sz="4200"/>
            </a:lvl3pPr>
            <a:lvl4pPr lvl="3" algn="ctr">
              <a:spcBef>
                <a:spcPts val="0"/>
              </a:spcBef>
              <a:spcAft>
                <a:spcPts val="0"/>
              </a:spcAft>
              <a:buSzPts val="5600"/>
              <a:buNone/>
              <a:defRPr sz="4200"/>
            </a:lvl4pPr>
            <a:lvl5pPr lvl="4" algn="ctr">
              <a:spcBef>
                <a:spcPts val="0"/>
              </a:spcBef>
              <a:spcAft>
                <a:spcPts val="0"/>
              </a:spcAft>
              <a:buSzPts val="5600"/>
              <a:buNone/>
              <a:defRPr sz="4200"/>
            </a:lvl5pPr>
            <a:lvl6pPr lvl="5" algn="ctr">
              <a:spcBef>
                <a:spcPts val="0"/>
              </a:spcBef>
              <a:spcAft>
                <a:spcPts val="0"/>
              </a:spcAft>
              <a:buSzPts val="5600"/>
              <a:buNone/>
              <a:defRPr sz="4200"/>
            </a:lvl6pPr>
            <a:lvl7pPr lvl="6" algn="ctr">
              <a:spcBef>
                <a:spcPts val="0"/>
              </a:spcBef>
              <a:spcAft>
                <a:spcPts val="0"/>
              </a:spcAft>
              <a:buSzPts val="5600"/>
              <a:buNone/>
              <a:defRPr sz="4200"/>
            </a:lvl7pPr>
            <a:lvl8pPr lvl="7" algn="ctr">
              <a:spcBef>
                <a:spcPts val="0"/>
              </a:spcBef>
              <a:spcAft>
                <a:spcPts val="0"/>
              </a:spcAft>
              <a:buSzPts val="5600"/>
              <a:buNone/>
              <a:defRPr sz="4200"/>
            </a:lvl8pPr>
            <a:lvl9pPr lvl="8" algn="ctr">
              <a:spcBef>
                <a:spcPts val="0"/>
              </a:spcBef>
              <a:spcAft>
                <a:spcPts val="0"/>
              </a:spcAft>
              <a:buSzPts val="5600"/>
              <a:buNone/>
              <a:defRPr sz="4200"/>
            </a:lvl9pPr>
          </a:lstStyle>
          <a:p>
            <a:endParaRPr/>
          </a:p>
        </p:txBody>
      </p:sp>
      <p:sp>
        <p:nvSpPr>
          <p:cNvPr id="38" name="Google Shape;38;p9"/>
          <p:cNvSpPr txBox="1">
            <a:spLocks noGrp="1"/>
          </p:cNvSpPr>
          <p:nvPr>
            <p:ph type="subTitle" idx="1"/>
          </p:nvPr>
        </p:nvSpPr>
        <p:spPr>
          <a:xfrm>
            <a:off x="265501" y="3737433"/>
            <a:ext cx="4045275"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39" name="Google Shape;39;p9"/>
          <p:cNvSpPr txBox="1">
            <a:spLocks noGrp="1"/>
          </p:cNvSpPr>
          <p:nvPr>
            <p:ph type="body" idx="2"/>
          </p:nvPr>
        </p:nvSpPr>
        <p:spPr>
          <a:xfrm>
            <a:off x="4939501" y="965433"/>
            <a:ext cx="3836925" cy="4926900"/>
          </a:xfrm>
          <a:prstGeom prst="rect">
            <a:avLst/>
          </a:prstGeom>
        </p:spPr>
        <p:txBody>
          <a:bodyPr spcFirstLastPara="1" wrap="square" lIns="121900" tIns="121900" rIns="121900" bIns="121900" anchor="ctr" anchorCtr="0">
            <a:noAutofit/>
          </a:bodyPr>
          <a:lstStyle>
            <a:lvl1pPr marL="342900" lvl="0" indent="-285750">
              <a:spcBef>
                <a:spcPts val="0"/>
              </a:spcBef>
              <a:spcAft>
                <a:spcPts val="0"/>
              </a:spcAft>
              <a:buSzPts val="2400"/>
              <a:buChar char="●"/>
              <a:defRPr/>
            </a:lvl1pPr>
            <a:lvl2pPr marL="685800" lvl="1" indent="-261938">
              <a:spcBef>
                <a:spcPts val="1575"/>
              </a:spcBef>
              <a:spcAft>
                <a:spcPts val="0"/>
              </a:spcAft>
              <a:buSzPts val="1900"/>
              <a:buChar char="○"/>
              <a:defRPr/>
            </a:lvl2pPr>
            <a:lvl3pPr marL="1028700" lvl="2" indent="-261938">
              <a:spcBef>
                <a:spcPts val="1575"/>
              </a:spcBef>
              <a:spcAft>
                <a:spcPts val="0"/>
              </a:spcAft>
              <a:buSzPts val="1900"/>
              <a:buChar char="■"/>
              <a:defRPr/>
            </a:lvl3pPr>
            <a:lvl4pPr marL="1371600" lvl="3" indent="-261938">
              <a:spcBef>
                <a:spcPts val="1575"/>
              </a:spcBef>
              <a:spcAft>
                <a:spcPts val="0"/>
              </a:spcAft>
              <a:buSzPts val="1900"/>
              <a:buChar char="●"/>
              <a:defRPr/>
            </a:lvl4pPr>
            <a:lvl5pPr marL="1714500" lvl="4" indent="-261938">
              <a:spcBef>
                <a:spcPts val="1575"/>
              </a:spcBef>
              <a:spcAft>
                <a:spcPts val="0"/>
              </a:spcAft>
              <a:buSzPts val="1900"/>
              <a:buChar char="○"/>
              <a:defRPr/>
            </a:lvl5pPr>
            <a:lvl6pPr marL="2057400" lvl="5" indent="-261938">
              <a:spcBef>
                <a:spcPts val="1575"/>
              </a:spcBef>
              <a:spcAft>
                <a:spcPts val="0"/>
              </a:spcAft>
              <a:buSzPts val="1900"/>
              <a:buChar char="■"/>
              <a:defRPr/>
            </a:lvl6pPr>
            <a:lvl7pPr marL="2400300" lvl="6" indent="-261938">
              <a:spcBef>
                <a:spcPts val="1575"/>
              </a:spcBef>
              <a:spcAft>
                <a:spcPts val="0"/>
              </a:spcAft>
              <a:buSzPts val="1900"/>
              <a:buChar char="●"/>
              <a:defRPr/>
            </a:lvl7pPr>
            <a:lvl8pPr marL="2743200" lvl="7" indent="-261938">
              <a:spcBef>
                <a:spcPts val="1575"/>
              </a:spcBef>
              <a:spcAft>
                <a:spcPts val="0"/>
              </a:spcAft>
              <a:buSzPts val="1900"/>
              <a:buChar char="○"/>
              <a:defRPr/>
            </a:lvl8pPr>
            <a:lvl9pPr marL="3086100" lvl="8" indent="-261938">
              <a:spcBef>
                <a:spcPts val="1575"/>
              </a:spcBef>
              <a:spcAft>
                <a:spcPts val="1575"/>
              </a:spcAft>
              <a:buSzPts val="1900"/>
              <a:buChar char="■"/>
              <a:defRPr/>
            </a:lvl9pPr>
          </a:lstStyle>
          <a:p>
            <a:endParaRPr/>
          </a:p>
        </p:txBody>
      </p:sp>
      <p:sp>
        <p:nvSpPr>
          <p:cNvPr id="40" name="Google Shape;40;p9"/>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1" y="5640767"/>
            <a:ext cx="5998725" cy="806700"/>
          </a:xfrm>
          <a:prstGeom prst="rect">
            <a:avLst/>
          </a:prstGeom>
        </p:spPr>
        <p:txBody>
          <a:bodyPr spcFirstLastPara="1" wrap="square" lIns="121900" tIns="121900" rIns="121900" bIns="121900" anchor="ctr" anchorCtr="0">
            <a:noAutofit/>
          </a:bodyPr>
          <a:lstStyle>
            <a:lvl1pPr marL="342900" lvl="0" indent="-17145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8472458" y="6217622"/>
            <a:ext cx="548775"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1" y="593367"/>
            <a:ext cx="8520525"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311701" y="1536633"/>
            <a:ext cx="8520525"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8472458" y="6217622"/>
            <a:ext cx="548775" cy="524700"/>
          </a:xfrm>
          <a:prstGeom prst="rect">
            <a:avLst/>
          </a:prstGeom>
          <a:noFill/>
          <a:ln>
            <a:noFill/>
          </a:ln>
        </p:spPr>
        <p:txBody>
          <a:bodyPr spcFirstLastPara="1" wrap="square" lIns="121900" tIns="121900" rIns="121900" bIns="121900" anchor="ctr" anchorCtr="0">
            <a:noAutofit/>
          </a:bodyPr>
          <a:lstStyle>
            <a:lvl1pPr lvl="0" algn="r">
              <a:buNone/>
              <a:defRPr sz="975">
                <a:solidFill>
                  <a:schemeClr val="dk2"/>
                </a:solidFill>
              </a:defRPr>
            </a:lvl1pPr>
            <a:lvl2pPr lvl="1" algn="r">
              <a:buNone/>
              <a:defRPr sz="975">
                <a:solidFill>
                  <a:schemeClr val="dk2"/>
                </a:solidFill>
              </a:defRPr>
            </a:lvl2pPr>
            <a:lvl3pPr lvl="2" algn="r">
              <a:buNone/>
              <a:defRPr sz="975">
                <a:solidFill>
                  <a:schemeClr val="dk2"/>
                </a:solidFill>
              </a:defRPr>
            </a:lvl3pPr>
            <a:lvl4pPr lvl="3" algn="r">
              <a:buNone/>
              <a:defRPr sz="975">
                <a:solidFill>
                  <a:schemeClr val="dk2"/>
                </a:solidFill>
              </a:defRPr>
            </a:lvl4pPr>
            <a:lvl5pPr lvl="4" algn="r">
              <a:buNone/>
              <a:defRPr sz="975">
                <a:solidFill>
                  <a:schemeClr val="dk2"/>
                </a:solidFill>
              </a:defRPr>
            </a:lvl5pPr>
            <a:lvl6pPr lvl="5" algn="r">
              <a:buNone/>
              <a:defRPr sz="975">
                <a:solidFill>
                  <a:schemeClr val="dk2"/>
                </a:solidFill>
              </a:defRPr>
            </a:lvl6pPr>
            <a:lvl7pPr lvl="6" algn="r">
              <a:buNone/>
              <a:defRPr sz="975">
                <a:solidFill>
                  <a:schemeClr val="dk2"/>
                </a:solidFill>
              </a:defRPr>
            </a:lvl7pPr>
            <a:lvl8pPr lvl="7" algn="r">
              <a:buNone/>
              <a:defRPr sz="975">
                <a:solidFill>
                  <a:schemeClr val="dk2"/>
                </a:solidFill>
              </a:defRPr>
            </a:lvl8pPr>
            <a:lvl9pPr lvl="8" algn="r">
              <a:buNone/>
              <a:defRPr sz="975">
                <a:solidFill>
                  <a:schemeClr val="dk2"/>
                </a:solidFil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20.xml"/><Relationship Id="rId16" Type="http://schemas.openxmlformats.org/officeDocument/2006/relationships/image" Target="../media/image40.png"/><Relationship Id="rId1" Type="http://schemas.openxmlformats.org/officeDocument/2006/relationships/slideLayout" Target="../slideLayouts/slideLayout1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1.png"/><Relationship Id="rId7"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22.png"/><Relationship Id="rId9"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Long_Josephson_junction" TargetMode="External"/><Relationship Id="rId3" Type="http://schemas.openxmlformats.org/officeDocument/2006/relationships/hyperlink" Target="https://scitechvista.nat.gov.tw/author/su6I.htm" TargetMode="External"/><Relationship Id="rId7" Type="http://schemas.openxmlformats.org/officeDocument/2006/relationships/hyperlink" Target="http://w3.phys.nthu.edu.tw/~spin/course/106F/Lecture%2012%20Topological%20materials%20-2.pdf" TargetMode="Externa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hyperlink" Target="https://www.nthu.edu.tw/" TargetMode="External"/><Relationship Id="rId5" Type="http://schemas.openxmlformats.org/officeDocument/2006/relationships/hyperlink" Target="https://www.digitimes.com.tw/col/article.asp?id=996" TargetMode="External"/><Relationship Id="rId4" Type="http://schemas.openxmlformats.org/officeDocument/2006/relationships/hyperlink" Target="https://scitechvista.nat.gov.tw/c/sfTh.ht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652146" y="172518"/>
            <a:ext cx="7839707" cy="1799842"/>
          </a:xfrm>
          <a:prstGeom prst="rect">
            <a:avLst/>
          </a:prstGeom>
          <a:noFill/>
          <a:ln>
            <a:noFill/>
          </a:ln>
        </p:spPr>
        <p:txBody>
          <a:bodyPr spcFirstLastPara="1" wrap="square" lIns="68569" tIns="34275" rIns="68569" bIns="0" anchor="b" anchorCtr="0">
            <a:noAutofit/>
          </a:bodyPr>
          <a:lstStyle/>
          <a:p>
            <a:pPr>
              <a:lnSpc>
                <a:spcPct val="90000"/>
              </a:lnSpc>
              <a:buSzPts val="4800"/>
            </a:pPr>
            <a:r>
              <a:rPr lang="en-US" sz="4400" b="1" dirty="0">
                <a:latin typeface="Times New Roman" panose="02020603050405020304" pitchFamily="18" charset="0"/>
                <a:cs typeface="Times New Roman" panose="02020603050405020304" pitchFamily="18" charset="0"/>
              </a:rPr>
              <a:t>Flux Tunable Superconducting Quantum Circuit Based on Weyl Semimetal MoTe2 (Part I)</a:t>
            </a:r>
            <a:endParaRPr sz="4400" b="1" dirty="0">
              <a:latin typeface="Times New Roman" panose="02020603050405020304" pitchFamily="18" charset="0"/>
              <a:cs typeface="Times New Roman" panose="02020603050405020304" pitchFamily="18" charset="0"/>
            </a:endParaRPr>
          </a:p>
        </p:txBody>
      </p:sp>
      <p:sp>
        <p:nvSpPr>
          <p:cNvPr id="62" name="Google Shape;62;p14"/>
          <p:cNvSpPr txBox="1">
            <a:spLocks noGrp="1"/>
          </p:cNvSpPr>
          <p:nvPr>
            <p:ph type="subTitle" idx="1"/>
          </p:nvPr>
        </p:nvSpPr>
        <p:spPr>
          <a:xfrm>
            <a:off x="353197" y="4722132"/>
            <a:ext cx="6907950" cy="1963350"/>
          </a:xfrm>
          <a:prstGeom prst="rect">
            <a:avLst/>
          </a:prstGeom>
          <a:noFill/>
          <a:ln>
            <a:noFill/>
          </a:ln>
        </p:spPr>
        <p:txBody>
          <a:bodyPr spcFirstLastPara="1" wrap="square" lIns="68569" tIns="68569" rIns="68569" bIns="68569" anchor="t" anchorCtr="0">
            <a:noAutofit/>
          </a:bodyPr>
          <a:lstStyle/>
          <a:p>
            <a:pPr marL="0" indent="0" algn="l">
              <a:lnSpc>
                <a:spcPct val="120000"/>
              </a:lnSpc>
              <a:buSzPts val="1200"/>
            </a:pPr>
            <a:r>
              <a:rPr lang="en-US" sz="2000" dirty="0">
                <a:latin typeface="Times New Roman" panose="02020603050405020304" pitchFamily="18" charset="0"/>
                <a:cs typeface="Times New Roman" panose="02020603050405020304" pitchFamily="18" charset="0"/>
              </a:rPr>
              <a:t>By </a:t>
            </a:r>
            <a:r>
              <a:rPr lang="en-US" sz="2000" dirty="0" err="1">
                <a:latin typeface="Times New Roman" panose="02020603050405020304" pitchFamily="18" charset="0"/>
                <a:cs typeface="Times New Roman" panose="02020603050405020304" pitchFamily="18" charset="0"/>
              </a:rPr>
              <a:t>Kuei</a:t>
            </a:r>
            <a:r>
              <a:rPr lang="en-US" sz="2000" dirty="0">
                <a:latin typeface="Times New Roman" panose="02020603050405020304" pitchFamily="18" charset="0"/>
                <a:cs typeface="Times New Roman" panose="02020603050405020304" pitchFamily="18" charset="0"/>
              </a:rPr>
              <a:t>-Lin Chiu </a:t>
            </a:r>
            <a:r>
              <a:rPr lang="en-US" sz="2000" i="1" dirty="0">
                <a:latin typeface="Times New Roman" panose="02020603050405020304" pitchFamily="18" charset="0"/>
                <a:cs typeface="Times New Roman" panose="02020603050405020304" pitchFamily="18" charset="0"/>
              </a:rPr>
              <a:t>et al</a:t>
            </a:r>
            <a:r>
              <a:rPr lang="en-US"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0" indent="0" algn="l">
              <a:lnSpc>
                <a:spcPct val="120000"/>
              </a:lnSpc>
              <a:buSzPts val="1200"/>
            </a:pPr>
            <a:r>
              <a:rPr lang="en-US" sz="2000" dirty="0">
                <a:latin typeface="Times New Roman" panose="02020603050405020304" pitchFamily="18" charset="0"/>
                <a:cs typeface="Times New Roman" panose="02020603050405020304" pitchFamily="18" charset="0"/>
              </a:rPr>
              <a:t>Presented by </a:t>
            </a:r>
            <a:r>
              <a:rPr lang="en-US" altLang="zh-TW" sz="2000" dirty="0">
                <a:latin typeface="Times New Roman" panose="02020603050405020304" pitchFamily="18" charset="0"/>
                <a:cs typeface="Times New Roman" panose="02020603050405020304" pitchFamily="18" charset="0"/>
              </a:rPr>
              <a:t>Thomas Kuo</a:t>
            </a:r>
            <a:r>
              <a:rPr lang="en-US" sz="2000" dirty="0">
                <a:latin typeface="Times New Roman" panose="02020603050405020304" pitchFamily="18" charset="0"/>
                <a:cs typeface="Times New Roman" panose="02020603050405020304" pitchFamily="18" charset="0"/>
              </a:rPr>
              <a:t>(Part I) ; </a:t>
            </a:r>
            <a:r>
              <a:rPr lang="zh-TW" altLang="en-US" sz="2000" dirty="0">
                <a:latin typeface="Times New Roman" panose="02020603050405020304" pitchFamily="18" charset="0"/>
                <a:cs typeface="Times New Roman" panose="02020603050405020304" pitchFamily="18" charset="0"/>
              </a:rPr>
              <a:t>謝凱閔</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PartII</a:t>
            </a:r>
            <a:r>
              <a:rPr lang="en-US" altLang="zh-TW"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0" indent="0" algn="l">
              <a:lnSpc>
                <a:spcPct val="120000"/>
              </a:lnSpc>
              <a:spcBef>
                <a:spcPts val="750"/>
              </a:spcBef>
              <a:buSzPts val="1200"/>
            </a:pPr>
            <a:r>
              <a:rPr lang="en-US" sz="2000" dirty="0">
                <a:latin typeface="Times New Roman" panose="02020603050405020304" pitchFamily="18" charset="0"/>
                <a:cs typeface="Times New Roman" panose="02020603050405020304" pitchFamily="18" charset="0"/>
              </a:rPr>
              <a:t>National Sun </a:t>
            </a:r>
            <a:r>
              <a:rPr lang="en-US" sz="2000" dirty="0" err="1">
                <a:latin typeface="Times New Roman" panose="02020603050405020304" pitchFamily="18" charset="0"/>
                <a:cs typeface="Times New Roman" panose="02020603050405020304" pitchFamily="18" charset="0"/>
              </a:rPr>
              <a:t>Yat</a:t>
            </a:r>
            <a:r>
              <a:rPr lang="en-US" sz="2000" dirty="0">
                <a:latin typeface="Times New Roman" panose="02020603050405020304" pitchFamily="18" charset="0"/>
                <a:cs typeface="Times New Roman" panose="02020603050405020304" pitchFamily="18" charset="0"/>
              </a:rPr>
              <a:t>-Sen University (</a:t>
            </a:r>
            <a:r>
              <a:rPr lang="en-US" sz="2000" dirty="0" err="1">
                <a:latin typeface="Times New Roman" panose="02020603050405020304" pitchFamily="18" charset="0"/>
                <a:cs typeface="Times New Roman" panose="02020603050405020304" pitchFamily="18" charset="0"/>
              </a:rPr>
              <a:t>中山大學</a:t>
            </a:r>
            <a:r>
              <a:rPr lang="en-US"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0" indent="0" algn="l">
              <a:lnSpc>
                <a:spcPct val="120000"/>
              </a:lnSpc>
              <a:spcBef>
                <a:spcPts val="750"/>
              </a:spcBef>
              <a:buSzPts val="1200"/>
            </a:pPr>
            <a:r>
              <a:rPr lang="en-US" sz="2000" dirty="0">
                <a:latin typeface="Times New Roman" panose="02020603050405020304" pitchFamily="18" charset="0"/>
                <a:cs typeface="Times New Roman" panose="02020603050405020304" pitchFamily="18" charset="0"/>
              </a:rPr>
              <a:t>12/29/2020</a:t>
            </a:r>
            <a:endParaRPr sz="2000" dirty="0">
              <a:latin typeface="Times New Roman" panose="02020603050405020304" pitchFamily="18" charset="0"/>
              <a:cs typeface="Times New Roman" panose="02020603050405020304" pitchFamily="18" charset="0"/>
            </a:endParaRPr>
          </a:p>
        </p:txBody>
      </p:sp>
      <p:pic>
        <p:nvPicPr>
          <p:cNvPr id="63" name="Google Shape;63;p14"/>
          <p:cNvPicPr preferRelativeResize="0"/>
          <p:nvPr/>
        </p:nvPicPr>
        <p:blipFill>
          <a:blip r:embed="rId3">
            <a:alphaModFix/>
          </a:blip>
          <a:stretch>
            <a:fillRect/>
          </a:stretch>
        </p:blipFill>
        <p:spPr>
          <a:xfrm>
            <a:off x="6998731" y="4521994"/>
            <a:ext cx="1935956" cy="1328738"/>
          </a:xfrm>
          <a:prstGeom prst="rect">
            <a:avLst/>
          </a:prstGeom>
          <a:noFill/>
          <a:ln>
            <a:noFill/>
          </a:ln>
        </p:spPr>
      </p:pic>
      <p:pic>
        <p:nvPicPr>
          <p:cNvPr id="3" name="圖片 2">
            <a:extLst>
              <a:ext uri="{FF2B5EF4-FFF2-40B4-BE49-F238E27FC236}">
                <a16:creationId xmlns:a16="http://schemas.microsoft.com/office/drawing/2014/main" id="{79DD3A87-3112-404B-BE63-126309A2F838}"/>
              </a:ext>
            </a:extLst>
          </p:cNvPr>
          <p:cNvPicPr>
            <a:picLocks noChangeAspect="1"/>
          </p:cNvPicPr>
          <p:nvPr/>
        </p:nvPicPr>
        <p:blipFill>
          <a:blip r:embed="rId4"/>
          <a:stretch>
            <a:fillRect/>
          </a:stretch>
        </p:blipFill>
        <p:spPr>
          <a:xfrm>
            <a:off x="3430518" y="2081212"/>
            <a:ext cx="2524125" cy="26955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95496" y="857250"/>
            <a:ext cx="7434104"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solidFill>
                  <a:schemeClr val="tx1"/>
                </a:solidFill>
                <a:latin typeface="Times New Roman" panose="02020603050405020304" pitchFamily="18" charset="0"/>
                <a:cs typeface="Times New Roman" panose="02020603050405020304" pitchFamily="18" charset="0"/>
              </a:rPr>
              <a:t>Weyl Semimetals and its properties</a:t>
            </a:r>
            <a:br>
              <a:rPr lang="en-US" altLang="zh-TW" sz="3200" b="1" dirty="0">
                <a:solidFill>
                  <a:schemeClr val="tx1"/>
                </a:solidFill>
                <a:latin typeface="Times New Roman" panose="02020603050405020304" pitchFamily="18" charset="0"/>
                <a:cs typeface="Times New Roman" panose="02020603050405020304" pitchFamily="18" charset="0"/>
              </a:rPr>
            </a:br>
            <a:endParaRPr sz="3200" b="1" dirty="0">
              <a:latin typeface="Times New Roman" panose="02020603050405020304" pitchFamily="18" charset="0"/>
              <a:cs typeface="Times New Roman" panose="02020603050405020304" pitchFamily="18" charset="0"/>
            </a:endParaRPr>
          </a:p>
        </p:txBody>
      </p:sp>
      <p:sp>
        <p:nvSpPr>
          <p:cNvPr id="76" name="Google Shape;76;p16"/>
          <p:cNvSpPr txBox="1"/>
          <p:nvPr/>
        </p:nvSpPr>
        <p:spPr>
          <a:xfrm>
            <a:off x="795496" y="1403389"/>
            <a:ext cx="7794398" cy="3782352"/>
          </a:xfrm>
          <a:prstGeom prst="rect">
            <a:avLst/>
          </a:prstGeom>
          <a:noFill/>
          <a:ln>
            <a:noFill/>
          </a:ln>
        </p:spPr>
        <p:txBody>
          <a:bodyPr spcFirstLastPara="1" wrap="square" lIns="68569" tIns="68569" rIns="68569" bIns="68569" anchor="t" anchorCtr="0">
            <a:noAutofit/>
          </a:bodyPr>
          <a:lstStyle/>
          <a:p>
            <a:pPr algn="l"/>
            <a:endParaRPr lang="en-US" sz="1800"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09955E14-8993-42AE-A7BA-50304F42E048}"/>
              </a:ext>
            </a:extLst>
          </p:cNvPr>
          <p:cNvPicPr>
            <a:picLocks noChangeAspect="1"/>
          </p:cNvPicPr>
          <p:nvPr/>
        </p:nvPicPr>
        <p:blipFill>
          <a:blip r:embed="rId3"/>
          <a:stretch>
            <a:fillRect/>
          </a:stretch>
        </p:blipFill>
        <p:spPr>
          <a:xfrm>
            <a:off x="0" y="1403389"/>
            <a:ext cx="9144000" cy="5356687"/>
          </a:xfrm>
          <a:prstGeom prst="rect">
            <a:avLst/>
          </a:prstGeom>
        </p:spPr>
      </p:pic>
    </p:spTree>
    <p:extLst>
      <p:ext uri="{BB962C8B-B14F-4D97-AF65-F5344CB8AC3E}">
        <p14:creationId xmlns:p14="http://schemas.microsoft.com/office/powerpoint/2010/main" val="3699454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95496" y="857250"/>
            <a:ext cx="7434104"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solidFill>
                  <a:schemeClr val="tx1"/>
                </a:solidFill>
                <a:latin typeface="Times New Roman" panose="02020603050405020304" pitchFamily="18" charset="0"/>
                <a:cs typeface="Times New Roman" panose="02020603050405020304" pitchFamily="18" charset="0"/>
              </a:rPr>
              <a:t>Weyl Semimetals annihilation</a:t>
            </a:r>
            <a:br>
              <a:rPr lang="en-US" altLang="zh-TW" sz="3200" b="1" dirty="0">
                <a:solidFill>
                  <a:schemeClr val="tx1"/>
                </a:solidFill>
                <a:latin typeface="Times New Roman" panose="02020603050405020304" pitchFamily="18" charset="0"/>
                <a:cs typeface="Times New Roman" panose="02020603050405020304" pitchFamily="18" charset="0"/>
              </a:rPr>
            </a:br>
            <a:endParaRPr sz="3200" b="1" dirty="0">
              <a:latin typeface="Times New Roman" panose="02020603050405020304" pitchFamily="18" charset="0"/>
              <a:cs typeface="Times New Roman" panose="02020603050405020304" pitchFamily="18" charset="0"/>
            </a:endParaRPr>
          </a:p>
        </p:txBody>
      </p:sp>
      <p:sp>
        <p:nvSpPr>
          <p:cNvPr id="76" name="Google Shape;76;p16"/>
          <p:cNvSpPr txBox="1"/>
          <p:nvPr/>
        </p:nvSpPr>
        <p:spPr>
          <a:xfrm>
            <a:off x="795496" y="1403389"/>
            <a:ext cx="7794398" cy="3782352"/>
          </a:xfrm>
          <a:prstGeom prst="rect">
            <a:avLst/>
          </a:prstGeom>
          <a:noFill/>
          <a:ln>
            <a:noFill/>
          </a:ln>
        </p:spPr>
        <p:txBody>
          <a:bodyPr spcFirstLastPara="1" wrap="square" lIns="68569" tIns="68569" rIns="68569" bIns="68569" anchor="t" anchorCtr="0">
            <a:noAutofit/>
          </a:bodyPr>
          <a:lstStyle/>
          <a:p>
            <a:pPr algn="l"/>
            <a:endParaRPr lang="en-US" sz="1800"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E669F3A2-EACE-4F93-A837-54E369BEE953}"/>
              </a:ext>
            </a:extLst>
          </p:cNvPr>
          <p:cNvPicPr>
            <a:picLocks noChangeAspect="1"/>
          </p:cNvPicPr>
          <p:nvPr/>
        </p:nvPicPr>
        <p:blipFill>
          <a:blip r:embed="rId3"/>
          <a:stretch>
            <a:fillRect/>
          </a:stretch>
        </p:blipFill>
        <p:spPr>
          <a:xfrm>
            <a:off x="115556" y="1478462"/>
            <a:ext cx="8912888" cy="5220296"/>
          </a:xfrm>
          <a:prstGeom prst="rect">
            <a:avLst/>
          </a:prstGeom>
        </p:spPr>
      </p:pic>
    </p:spTree>
    <p:extLst>
      <p:ext uri="{BB962C8B-B14F-4D97-AF65-F5344CB8AC3E}">
        <p14:creationId xmlns:p14="http://schemas.microsoft.com/office/powerpoint/2010/main" val="186108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95496" y="857250"/>
            <a:ext cx="7434104"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solidFill>
                  <a:schemeClr val="tx1"/>
                </a:solidFill>
                <a:latin typeface="Times New Roman" panose="02020603050405020304" pitchFamily="18" charset="0"/>
                <a:cs typeface="Times New Roman" panose="02020603050405020304" pitchFamily="18" charset="0"/>
              </a:rPr>
              <a:t>Weyl Semimetals and its properties</a:t>
            </a:r>
            <a:br>
              <a:rPr lang="en-US" altLang="zh-TW" sz="3200" b="1" dirty="0">
                <a:solidFill>
                  <a:schemeClr val="tx1"/>
                </a:solidFill>
                <a:latin typeface="Times New Roman" panose="02020603050405020304" pitchFamily="18" charset="0"/>
                <a:cs typeface="Times New Roman" panose="02020603050405020304" pitchFamily="18" charset="0"/>
              </a:rPr>
            </a:br>
            <a:endParaRPr sz="3200" b="1"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32111FC4-4424-474F-AB6D-1AA544531DC8}"/>
              </a:ext>
            </a:extLst>
          </p:cNvPr>
          <p:cNvPicPr>
            <a:picLocks noChangeAspect="1"/>
          </p:cNvPicPr>
          <p:nvPr/>
        </p:nvPicPr>
        <p:blipFill>
          <a:blip r:embed="rId3"/>
          <a:stretch>
            <a:fillRect/>
          </a:stretch>
        </p:blipFill>
        <p:spPr>
          <a:xfrm>
            <a:off x="0" y="1417024"/>
            <a:ext cx="9144000" cy="5229755"/>
          </a:xfrm>
          <a:prstGeom prst="rect">
            <a:avLst/>
          </a:prstGeom>
        </p:spPr>
      </p:pic>
    </p:spTree>
    <p:extLst>
      <p:ext uri="{BB962C8B-B14F-4D97-AF65-F5344CB8AC3E}">
        <p14:creationId xmlns:p14="http://schemas.microsoft.com/office/powerpoint/2010/main" val="2799652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120580" y="916683"/>
            <a:ext cx="7434104"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solidFill>
                  <a:schemeClr val="tx1"/>
                </a:solidFill>
                <a:latin typeface="Times New Roman" panose="02020603050405020304" pitchFamily="18" charset="0"/>
                <a:cs typeface="Times New Roman" panose="02020603050405020304" pitchFamily="18" charset="0"/>
              </a:rPr>
              <a:t>S-wave </a:t>
            </a:r>
            <a:br>
              <a:rPr lang="en-US" sz="3200" b="1"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Superconductors</a:t>
            </a:r>
            <a:endParaRPr sz="3200" b="1" dirty="0">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240B5551-BC5E-497E-A58E-AF88878752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6349" y="916683"/>
            <a:ext cx="5697071" cy="564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865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95496" y="857250"/>
            <a:ext cx="7434104" cy="786825"/>
          </a:xfrm>
          <a:prstGeom prst="rect">
            <a:avLst/>
          </a:prstGeom>
          <a:noFill/>
          <a:ln>
            <a:noFill/>
          </a:ln>
        </p:spPr>
        <p:txBody>
          <a:bodyPr spcFirstLastPara="1" wrap="square" lIns="68569" tIns="34275" rIns="68569" bIns="34275" anchor="t" anchorCtr="0">
            <a:noAutofit/>
          </a:bodyPr>
          <a:lstStyle/>
          <a:p>
            <a:pPr>
              <a:buSzPts val="3200"/>
            </a:pPr>
            <a:r>
              <a:rPr lang="en-US" b="1" dirty="0">
                <a:solidFill>
                  <a:schemeClr val="tx1"/>
                </a:solidFill>
                <a:latin typeface="Times New Roman" panose="02020603050405020304" pitchFamily="18" charset="0"/>
                <a:cs typeface="Times New Roman" panose="02020603050405020304" pitchFamily="18" charset="0"/>
              </a:rPr>
              <a:t>Weyl Semimetals types</a:t>
            </a:r>
            <a:br>
              <a:rPr lang="en-US" altLang="zh-TW" b="1" dirty="0">
                <a:solidFill>
                  <a:schemeClr val="tx1"/>
                </a:solidFill>
                <a:latin typeface="Times New Roman" panose="02020603050405020304" pitchFamily="18" charset="0"/>
                <a:cs typeface="Times New Roman" panose="02020603050405020304" pitchFamily="18" charset="0"/>
              </a:rPr>
            </a:br>
            <a:endParaRPr b="1" dirty="0">
              <a:latin typeface="Times New Roman" panose="02020603050405020304" pitchFamily="18" charset="0"/>
              <a:cs typeface="Times New Roman" panose="02020603050405020304" pitchFamily="18" charset="0"/>
            </a:endParaRPr>
          </a:p>
        </p:txBody>
      </p:sp>
      <p:sp>
        <p:nvSpPr>
          <p:cNvPr id="76" name="Google Shape;76;p16"/>
          <p:cNvSpPr txBox="1"/>
          <p:nvPr/>
        </p:nvSpPr>
        <p:spPr>
          <a:xfrm>
            <a:off x="795496" y="1403389"/>
            <a:ext cx="7794398" cy="3782352"/>
          </a:xfrm>
          <a:prstGeom prst="rect">
            <a:avLst/>
          </a:prstGeom>
          <a:noFill/>
          <a:ln>
            <a:noFill/>
          </a:ln>
        </p:spPr>
        <p:txBody>
          <a:bodyPr spcFirstLastPara="1" wrap="square" lIns="68569" tIns="68569" rIns="68569" bIns="68569" anchor="t" anchorCtr="0">
            <a:noAutofit/>
          </a:bodyPr>
          <a:lstStyle/>
          <a:p>
            <a:pPr algn="l"/>
            <a:endParaRPr lang="en-US" sz="1800"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13E8471F-2A63-4398-999F-B66B580B48F5}"/>
              </a:ext>
            </a:extLst>
          </p:cNvPr>
          <p:cNvPicPr>
            <a:picLocks noChangeAspect="1"/>
          </p:cNvPicPr>
          <p:nvPr/>
        </p:nvPicPr>
        <p:blipFill>
          <a:blip r:embed="rId3"/>
          <a:stretch>
            <a:fillRect/>
          </a:stretch>
        </p:blipFill>
        <p:spPr>
          <a:xfrm>
            <a:off x="1865864" y="2038350"/>
            <a:ext cx="5967246" cy="4605518"/>
          </a:xfrm>
          <a:prstGeom prst="rect">
            <a:avLst/>
          </a:prstGeom>
        </p:spPr>
      </p:pic>
    </p:spTree>
    <p:extLst>
      <p:ext uri="{BB962C8B-B14F-4D97-AF65-F5344CB8AC3E}">
        <p14:creationId xmlns:p14="http://schemas.microsoft.com/office/powerpoint/2010/main" val="164807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655982" y="804400"/>
            <a:ext cx="9809922" cy="786825"/>
          </a:xfrm>
          <a:prstGeom prst="rect">
            <a:avLst/>
          </a:prstGeom>
          <a:noFill/>
          <a:ln>
            <a:noFill/>
          </a:ln>
        </p:spPr>
        <p:txBody>
          <a:bodyPr spcFirstLastPara="1" wrap="square" lIns="68569" tIns="34275" rIns="68569" bIns="34275" anchor="t" anchorCtr="0">
            <a:noAutofit/>
          </a:bodyPr>
          <a:lstStyle/>
          <a:p>
            <a:pPr>
              <a:buSzPts val="3200"/>
            </a:pPr>
            <a:r>
              <a:rPr lang="en-US" sz="2400" b="1" dirty="0">
                <a:solidFill>
                  <a:schemeClr val="tx1"/>
                </a:solidFill>
                <a:latin typeface="Times New Roman" panose="02020603050405020304" pitchFamily="18" charset="0"/>
                <a:cs typeface="Times New Roman" panose="02020603050405020304" pitchFamily="18" charset="0"/>
              </a:rPr>
              <a:t>Candidacy as a Quantum Computation Device</a:t>
            </a:r>
            <a:br>
              <a:rPr lang="en-US" altLang="zh-TW" sz="2400" b="1" dirty="0">
                <a:solidFill>
                  <a:schemeClr val="tx1"/>
                </a:solidFill>
                <a:latin typeface="Times New Roman" panose="02020603050405020304" pitchFamily="18" charset="0"/>
                <a:cs typeface="Times New Roman" panose="02020603050405020304" pitchFamily="18" charset="0"/>
              </a:rPr>
            </a:br>
            <a:endParaRPr sz="2400" b="1" dirty="0">
              <a:latin typeface="Times New Roman" panose="02020603050405020304" pitchFamily="18" charset="0"/>
              <a:cs typeface="Times New Roman" panose="02020603050405020304" pitchFamily="18" charset="0"/>
            </a:endParaRPr>
          </a:p>
        </p:txBody>
      </p:sp>
      <p:sp>
        <p:nvSpPr>
          <p:cNvPr id="76" name="Google Shape;76;p16"/>
          <p:cNvSpPr txBox="1"/>
          <p:nvPr/>
        </p:nvSpPr>
        <p:spPr>
          <a:xfrm>
            <a:off x="855131" y="1403390"/>
            <a:ext cx="7781973" cy="6468402"/>
          </a:xfrm>
          <a:prstGeom prst="rect">
            <a:avLst/>
          </a:prstGeom>
          <a:noFill/>
          <a:ln>
            <a:noFill/>
          </a:ln>
        </p:spPr>
        <p:txBody>
          <a:bodyPr spcFirstLastPara="1" wrap="square" lIns="68569" tIns="68569" rIns="68569" bIns="68569" anchor="t" anchorCtr="0">
            <a:noAutofit/>
          </a:bodyPr>
          <a:lstStyle/>
          <a:p>
            <a:pPr marL="342900" indent="-342900" algn="l">
              <a:buFont typeface="+mj-lt"/>
              <a:buAutoNum type="arabicPeriod"/>
            </a:pPr>
            <a:r>
              <a:rPr lang="en-US" sz="1800" b="0" i="0" u="none" strike="noStrike" baseline="0" dirty="0">
                <a:latin typeface="Times New Roman" panose="02020603050405020304" pitchFamily="18" charset="0"/>
                <a:cs typeface="Times New Roman" panose="02020603050405020304" pitchFamily="18" charset="0"/>
              </a:rPr>
              <a:t>Could provide a robust weak link to carry supercurrent in Josephson junctions</a:t>
            </a:r>
          </a:p>
          <a:p>
            <a:pPr marL="342900" indent="-342900" algn="l">
              <a:buFont typeface="+mj-lt"/>
              <a:buAutoNum type="arabicPeriod"/>
            </a:pPr>
            <a:endParaRPr lang="en-US" sz="1800" dirty="0">
              <a:highlight>
                <a:srgbClr val="C0C0C0"/>
              </a:highligh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b="0" i="0" u="none" strike="noStrike" baseline="0" dirty="0">
                <a:latin typeface="Times New Roman" panose="02020603050405020304" pitchFamily="18" charset="0"/>
                <a:cs typeface="Times New Roman" panose="02020603050405020304" pitchFamily="18" charset="0"/>
              </a:rPr>
              <a:t>A recent study on a lateral junction made of Td-WTe2 has shown a nontrivial temperature dependence of critical current </a:t>
            </a:r>
            <a:r>
              <a:rPr lang="en-US" sz="1800" b="0" i="0" u="none" strike="noStrike" baseline="0" dirty="0" err="1">
                <a:latin typeface="Times New Roman" panose="02020603050405020304" pitchFamily="18" charset="0"/>
                <a:cs typeface="Times New Roman" panose="02020603050405020304" pitchFamily="18" charset="0"/>
              </a:rPr>
              <a:t>Ic</a:t>
            </a:r>
            <a:r>
              <a:rPr lang="en-US" sz="1800" b="0" i="0" u="none" strike="noStrike" baseline="0" dirty="0">
                <a:latin typeface="Times New Roman" panose="02020603050405020304" pitchFamily="18" charset="0"/>
                <a:cs typeface="Times New Roman" panose="02020603050405020304" pitchFamily="18" charset="0"/>
              </a:rPr>
              <a:t>(T) in which a short junction behavior was observed in a long junction device</a:t>
            </a:r>
          </a:p>
          <a:p>
            <a:pPr marL="342900" indent="-342900" algn="l">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b="0" i="0" u="none" strike="noStrike" baseline="0" dirty="0">
                <a:latin typeface="Times New Roman" panose="02020603050405020304" pitchFamily="18" charset="0"/>
                <a:cs typeface="Times New Roman" panose="02020603050405020304" pitchFamily="18" charset="0"/>
              </a:rPr>
              <a:t>Missing n = 1 Shapiro step indicates the existence of the nontrivial 4π-periodic supercurrent</a:t>
            </a:r>
            <a:endParaRPr lang="en-US" sz="1800" b="0" i="0" u="none" strike="noStrike" baseline="0" dirty="0">
              <a:highlight>
                <a:srgbClr val="C0C0C0"/>
              </a:highlight>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1800" dirty="0">
              <a:highlight>
                <a:srgbClr val="C0C0C0"/>
              </a:highligh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dirty="0">
                <a:latin typeface="Times New Roman" panose="02020603050405020304" pitchFamily="18" charset="0"/>
                <a:cs typeface="Times New Roman" panose="02020603050405020304" pitchFamily="18" charset="0"/>
              </a:rPr>
              <a:t>I</a:t>
            </a:r>
            <a:r>
              <a:rPr lang="en-US" sz="1800" b="0" i="0" u="none" strike="noStrike" baseline="0" dirty="0">
                <a:latin typeface="Times New Roman" panose="02020603050405020304" pitchFamily="18" charset="0"/>
                <a:cs typeface="Times New Roman" panose="02020603050405020304" pitchFamily="18" charset="0"/>
              </a:rPr>
              <a:t>ntegrating 2D materials with superconducting circuits is an emerging topic in searching of new types of quantum computing devices</a:t>
            </a:r>
            <a:endParaRPr lang="en-US" sz="1800" b="0" i="0" u="none" strike="noStrike" baseline="0" dirty="0">
              <a:highlight>
                <a:srgbClr val="C0C0C0"/>
              </a:highlight>
              <a:latin typeface="Times New Roman" panose="02020603050405020304" pitchFamily="18" charset="0"/>
              <a:cs typeface="Times New Roman" panose="02020603050405020304" pitchFamily="18" charset="0"/>
            </a:endParaRPr>
          </a:p>
          <a:p>
            <a:pPr marL="342900" indent="-342900" algn="l">
              <a:buFont typeface="+mj-lt"/>
              <a:buAutoNum type="arabicPeriod"/>
            </a:pPr>
            <a:endParaRPr lang="en-US" sz="1800" dirty="0">
              <a:highlight>
                <a:srgbClr val="C0C0C0"/>
              </a:highligh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Recently, a topological insulator nanoribbon has been reported for use in superconducting quantum circuits.</a:t>
            </a:r>
            <a:r>
              <a:rPr lang="en-US" sz="1800" b="0" i="0" u="none" strike="noStrike" baseline="0" dirty="0">
                <a:solidFill>
                  <a:srgbClr val="082EFF"/>
                </a:solidFill>
                <a:latin typeface="Times New Roman" panose="02020603050405020304" pitchFamily="18" charset="0"/>
                <a:cs typeface="Times New Roman" panose="02020603050405020304" pitchFamily="18" charset="0"/>
              </a:rPr>
              <a:t> </a:t>
            </a:r>
          </a:p>
          <a:p>
            <a:pPr marL="342900" indent="-342900" algn="l">
              <a:buFont typeface="+mj-lt"/>
              <a:buAutoNum type="arabicPeriod"/>
            </a:pPr>
            <a:endParaRPr lang="en-US" sz="1800" dirty="0">
              <a:solidFill>
                <a:srgbClr val="082EFF"/>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In addition, the S-T-S junction naturally provides a platform to explore the physics associated with Majorana bound states (MBS)</a:t>
            </a:r>
            <a:endParaRPr lang="en-US" sz="2000" dirty="0">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058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35253" y="754704"/>
            <a:ext cx="9054182"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latin typeface="Times New Roman" panose="02020603050405020304" pitchFamily="18" charset="0"/>
                <a:cs typeface="Times New Roman" panose="02020603050405020304" pitchFamily="18" charset="0"/>
              </a:rPr>
              <a:t>Device Layouts and Measurement Setups</a:t>
            </a:r>
            <a:endParaRPr sz="3200" b="1"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B16DB723-131B-410E-A7DD-FD9BBBF62E4E}"/>
              </a:ext>
            </a:extLst>
          </p:cNvPr>
          <p:cNvPicPr>
            <a:picLocks noChangeAspect="1"/>
          </p:cNvPicPr>
          <p:nvPr/>
        </p:nvPicPr>
        <p:blipFill>
          <a:blip r:embed="rId3"/>
          <a:stretch>
            <a:fillRect/>
          </a:stretch>
        </p:blipFill>
        <p:spPr>
          <a:xfrm>
            <a:off x="1222878" y="1277800"/>
            <a:ext cx="6887451" cy="5507680"/>
          </a:xfrm>
          <a:prstGeom prst="rect">
            <a:avLst/>
          </a:prstGeom>
        </p:spPr>
      </p:pic>
    </p:spTree>
    <p:extLst>
      <p:ext uri="{BB962C8B-B14F-4D97-AF65-F5344CB8AC3E}">
        <p14:creationId xmlns:p14="http://schemas.microsoft.com/office/powerpoint/2010/main" val="3205755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35253" y="754704"/>
            <a:ext cx="9054182"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latin typeface="Times New Roman" panose="02020603050405020304" pitchFamily="18" charset="0"/>
                <a:cs typeface="Times New Roman" panose="02020603050405020304" pitchFamily="18" charset="0"/>
              </a:rPr>
              <a:t>Device Fabrication</a:t>
            </a:r>
            <a:endParaRPr sz="3200" b="1"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49FE3C24-3270-41F6-9C41-31BCE36E6310}"/>
              </a:ext>
            </a:extLst>
          </p:cNvPr>
          <p:cNvPicPr>
            <a:picLocks noChangeAspect="1"/>
          </p:cNvPicPr>
          <p:nvPr/>
        </p:nvPicPr>
        <p:blipFill>
          <a:blip r:embed="rId3"/>
          <a:stretch>
            <a:fillRect/>
          </a:stretch>
        </p:blipFill>
        <p:spPr>
          <a:xfrm>
            <a:off x="0" y="1811569"/>
            <a:ext cx="9144000" cy="3632425"/>
          </a:xfrm>
          <a:prstGeom prst="rect">
            <a:avLst/>
          </a:prstGeom>
        </p:spPr>
      </p:pic>
    </p:spTree>
    <p:extLst>
      <p:ext uri="{BB962C8B-B14F-4D97-AF65-F5344CB8AC3E}">
        <p14:creationId xmlns:p14="http://schemas.microsoft.com/office/powerpoint/2010/main" val="2072265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65679" y="764643"/>
            <a:ext cx="7202475"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latin typeface="Times New Roman" panose="02020603050405020304" pitchFamily="18" charset="0"/>
                <a:cs typeface="Times New Roman" panose="02020603050405020304" pitchFamily="18" charset="0"/>
              </a:rPr>
              <a:t>Device Characterization and Results</a:t>
            </a:r>
            <a:br>
              <a:rPr lang="en-US" sz="32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 Power Dependence Measurement</a:t>
            </a:r>
            <a:endParaRPr sz="3200" b="1"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81C523A1-27FC-4357-9D28-7A76E74B651F}"/>
              </a:ext>
            </a:extLst>
          </p:cNvPr>
          <p:cNvPicPr>
            <a:picLocks noChangeAspect="1"/>
          </p:cNvPicPr>
          <p:nvPr/>
        </p:nvPicPr>
        <p:blipFill>
          <a:blip r:embed="rId3"/>
          <a:stretch>
            <a:fillRect/>
          </a:stretch>
        </p:blipFill>
        <p:spPr>
          <a:xfrm>
            <a:off x="0" y="1809196"/>
            <a:ext cx="4800600" cy="2876550"/>
          </a:xfrm>
          <a:prstGeom prst="rect">
            <a:avLst/>
          </a:prstGeom>
        </p:spPr>
      </p:pic>
      <p:pic>
        <p:nvPicPr>
          <p:cNvPr id="6" name="圖片 5">
            <a:extLst>
              <a:ext uri="{FF2B5EF4-FFF2-40B4-BE49-F238E27FC236}">
                <a16:creationId xmlns:a16="http://schemas.microsoft.com/office/drawing/2014/main" id="{2E39BBD5-A28B-4EF1-B2BB-34F1D29E83DA}"/>
              </a:ext>
            </a:extLst>
          </p:cNvPr>
          <p:cNvPicPr>
            <a:picLocks noChangeAspect="1"/>
          </p:cNvPicPr>
          <p:nvPr/>
        </p:nvPicPr>
        <p:blipFill>
          <a:blip r:embed="rId4"/>
          <a:stretch>
            <a:fillRect/>
          </a:stretch>
        </p:blipFill>
        <p:spPr>
          <a:xfrm>
            <a:off x="4248150" y="1809196"/>
            <a:ext cx="4895850" cy="2819400"/>
          </a:xfrm>
          <a:prstGeom prst="rect">
            <a:avLst/>
          </a:prstGeom>
        </p:spPr>
      </p:pic>
      <p:pic>
        <p:nvPicPr>
          <p:cNvPr id="8" name="圖片 7">
            <a:extLst>
              <a:ext uri="{FF2B5EF4-FFF2-40B4-BE49-F238E27FC236}">
                <a16:creationId xmlns:a16="http://schemas.microsoft.com/office/drawing/2014/main" id="{993E2E50-D41D-40ED-A7D0-633842EDFD79}"/>
              </a:ext>
            </a:extLst>
          </p:cNvPr>
          <p:cNvPicPr>
            <a:picLocks noChangeAspect="1"/>
          </p:cNvPicPr>
          <p:nvPr/>
        </p:nvPicPr>
        <p:blipFill>
          <a:blip r:embed="rId5"/>
          <a:stretch>
            <a:fillRect/>
          </a:stretch>
        </p:blipFill>
        <p:spPr>
          <a:xfrm>
            <a:off x="1533228" y="4943475"/>
            <a:ext cx="5667375" cy="1914525"/>
          </a:xfrm>
          <a:prstGeom prst="rect">
            <a:avLst/>
          </a:prstGeom>
        </p:spPr>
      </p:pic>
    </p:spTree>
    <p:extLst>
      <p:ext uri="{BB962C8B-B14F-4D97-AF65-F5344CB8AC3E}">
        <p14:creationId xmlns:p14="http://schemas.microsoft.com/office/powerpoint/2010/main" val="4046501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65679" y="764643"/>
            <a:ext cx="7202475"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latin typeface="Times New Roman" panose="02020603050405020304" pitchFamily="18" charset="0"/>
                <a:cs typeface="Times New Roman" panose="02020603050405020304" pitchFamily="18" charset="0"/>
              </a:rPr>
              <a:t>Device Characterization and Results</a:t>
            </a:r>
            <a:br>
              <a:rPr lang="en-US" sz="32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 Power Dependence Measurement</a:t>
            </a:r>
            <a:endParaRPr sz="3200" b="1"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B7DF7A91-E6C3-40E5-99D6-47D35802AD60}"/>
              </a:ext>
            </a:extLst>
          </p:cNvPr>
          <p:cNvPicPr>
            <a:picLocks noChangeAspect="1"/>
          </p:cNvPicPr>
          <p:nvPr/>
        </p:nvPicPr>
        <p:blipFill>
          <a:blip r:embed="rId3"/>
          <a:stretch>
            <a:fillRect/>
          </a:stretch>
        </p:blipFill>
        <p:spPr>
          <a:xfrm>
            <a:off x="0" y="1719502"/>
            <a:ext cx="9144000" cy="3955353"/>
          </a:xfrm>
          <a:prstGeom prst="rect">
            <a:avLst/>
          </a:prstGeom>
        </p:spPr>
      </p:pic>
      <p:pic>
        <p:nvPicPr>
          <p:cNvPr id="5" name="圖片 4">
            <a:extLst>
              <a:ext uri="{FF2B5EF4-FFF2-40B4-BE49-F238E27FC236}">
                <a16:creationId xmlns:a16="http://schemas.microsoft.com/office/drawing/2014/main" id="{7F3B9C7D-CF7F-4992-8B55-3F0CD6391B9E}"/>
              </a:ext>
            </a:extLst>
          </p:cNvPr>
          <p:cNvPicPr>
            <a:picLocks noChangeAspect="1"/>
          </p:cNvPicPr>
          <p:nvPr/>
        </p:nvPicPr>
        <p:blipFill>
          <a:blip r:embed="rId4"/>
          <a:stretch>
            <a:fillRect/>
          </a:stretch>
        </p:blipFill>
        <p:spPr>
          <a:xfrm>
            <a:off x="414655" y="5991336"/>
            <a:ext cx="3600450" cy="695325"/>
          </a:xfrm>
          <a:prstGeom prst="rect">
            <a:avLst/>
          </a:prstGeom>
        </p:spPr>
      </p:pic>
      <p:pic>
        <p:nvPicPr>
          <p:cNvPr id="3" name="圖片 2">
            <a:extLst>
              <a:ext uri="{FF2B5EF4-FFF2-40B4-BE49-F238E27FC236}">
                <a16:creationId xmlns:a16="http://schemas.microsoft.com/office/drawing/2014/main" id="{4784F297-DB85-46F1-8B62-F8A987EA3357}"/>
              </a:ext>
            </a:extLst>
          </p:cNvPr>
          <p:cNvPicPr>
            <a:picLocks noChangeAspect="1"/>
          </p:cNvPicPr>
          <p:nvPr/>
        </p:nvPicPr>
        <p:blipFill>
          <a:blip r:embed="rId5"/>
          <a:stretch>
            <a:fillRect/>
          </a:stretch>
        </p:blipFill>
        <p:spPr>
          <a:xfrm>
            <a:off x="3830320" y="6200885"/>
            <a:ext cx="3352800" cy="276225"/>
          </a:xfrm>
          <a:prstGeom prst="rect">
            <a:avLst/>
          </a:prstGeom>
        </p:spPr>
      </p:pic>
    </p:spTree>
    <p:extLst>
      <p:ext uri="{BB962C8B-B14F-4D97-AF65-F5344CB8AC3E}">
        <p14:creationId xmlns:p14="http://schemas.microsoft.com/office/powerpoint/2010/main" val="309908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47703" y="906322"/>
            <a:ext cx="7202456" cy="786926"/>
          </a:xfrm>
          <a:prstGeom prst="rect">
            <a:avLst/>
          </a:prstGeom>
          <a:noFill/>
          <a:ln>
            <a:noFill/>
          </a:ln>
        </p:spPr>
        <p:txBody>
          <a:bodyPr spcFirstLastPara="1" wrap="square" lIns="68569" tIns="34275" rIns="68569" bIns="34275" anchor="t" anchorCtr="0">
            <a:noAutofit/>
          </a:bodyPr>
          <a:lstStyle/>
          <a:p>
            <a:pPr>
              <a:buSzPts val="3200"/>
            </a:pPr>
            <a:r>
              <a:rPr lang="en-US" sz="3375" b="1" dirty="0">
                <a:latin typeface="Times New Roman" panose="02020603050405020304" pitchFamily="18" charset="0"/>
                <a:cs typeface="Times New Roman" panose="02020603050405020304" pitchFamily="18" charset="0"/>
              </a:rPr>
              <a:t>Outline</a:t>
            </a:r>
            <a:endParaRPr sz="3375" b="1" dirty="0">
              <a:latin typeface="Times New Roman" panose="02020603050405020304" pitchFamily="18" charset="0"/>
              <a:cs typeface="Times New Roman" panose="02020603050405020304" pitchFamily="18" charset="0"/>
            </a:endParaRPr>
          </a:p>
        </p:txBody>
      </p:sp>
      <p:sp>
        <p:nvSpPr>
          <p:cNvPr id="70" name="Google Shape;70;p15"/>
          <p:cNvSpPr txBox="1">
            <a:spLocks noGrp="1"/>
          </p:cNvSpPr>
          <p:nvPr>
            <p:ph type="body" idx="1"/>
          </p:nvPr>
        </p:nvSpPr>
        <p:spPr>
          <a:xfrm>
            <a:off x="847703" y="1552634"/>
            <a:ext cx="7661475" cy="3752731"/>
          </a:xfrm>
          <a:prstGeom prst="rect">
            <a:avLst/>
          </a:prstGeom>
          <a:noFill/>
          <a:ln>
            <a:noFill/>
          </a:ln>
        </p:spPr>
        <p:txBody>
          <a:bodyPr spcFirstLastPara="1" wrap="square" lIns="68569" tIns="34275" rIns="68569" bIns="34275" anchor="t" anchorCtr="0">
            <a:noAutofit/>
          </a:bodyPr>
          <a:lstStyle/>
          <a:p>
            <a:pPr marL="0" indent="0">
              <a:spcBef>
                <a:spcPts val="0"/>
              </a:spcBef>
              <a:buNone/>
            </a:pPr>
            <a:r>
              <a:rPr lang="en-US" altLang="zh-TW" sz="2000" b="1" dirty="0">
                <a:solidFill>
                  <a:schemeClr val="tx1"/>
                </a:solidFill>
                <a:latin typeface="Times New Roman" panose="02020603050405020304" pitchFamily="18" charset="0"/>
                <a:cs typeface="Times New Roman" panose="02020603050405020304" pitchFamily="18" charset="0"/>
              </a:rPr>
              <a:t>Abstract</a:t>
            </a:r>
          </a:p>
          <a:p>
            <a:pPr marL="0" indent="0">
              <a:spcBef>
                <a:spcPts val="0"/>
              </a:spcBef>
              <a:buNone/>
            </a:pPr>
            <a:r>
              <a:rPr lang="en-US" altLang="zh-TW" sz="2000" b="1" dirty="0">
                <a:solidFill>
                  <a:schemeClr val="tx1"/>
                </a:solidFill>
                <a:latin typeface="Times New Roman" panose="02020603050405020304" pitchFamily="18" charset="0"/>
                <a:cs typeface="Times New Roman" panose="02020603050405020304" pitchFamily="18" charset="0"/>
              </a:rPr>
              <a:t>Introduction</a:t>
            </a:r>
            <a:endParaRPr lang="en-US" altLang="zh-TW" sz="1000" b="1" dirty="0">
              <a:solidFill>
                <a:schemeClr val="tx1"/>
              </a:solidFill>
              <a:latin typeface="Times New Roman" panose="02020603050405020304" pitchFamily="18" charset="0"/>
              <a:cs typeface="Times New Roman" panose="02020603050405020304" pitchFamily="18" charset="0"/>
            </a:endParaRPr>
          </a:p>
          <a:p>
            <a:pPr indent="-342900">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Brief history of </a:t>
            </a:r>
            <a:r>
              <a:rPr lang="en-US" altLang="zh-TW" sz="1800" dirty="0">
                <a:solidFill>
                  <a:schemeClr val="tx1"/>
                </a:solidFill>
                <a:latin typeface="Times New Roman" panose="02020603050405020304" pitchFamily="18" charset="0"/>
                <a:cs typeface="Times New Roman" panose="02020603050405020304" pitchFamily="18" charset="0"/>
              </a:rPr>
              <a:t>Topological Physics</a:t>
            </a:r>
          </a:p>
          <a:p>
            <a:pPr indent="-342900">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Weyl semimetals and its properties</a:t>
            </a:r>
          </a:p>
          <a:p>
            <a:pPr indent="-342900">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Candidacy as a Quantum computation device 	</a:t>
            </a:r>
          </a:p>
          <a:p>
            <a:pPr marL="0" indent="0">
              <a:spcBef>
                <a:spcPts val="0"/>
              </a:spcBef>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US" sz="2000" b="1" dirty="0">
                <a:solidFill>
                  <a:schemeClr val="tx1"/>
                </a:solidFill>
                <a:latin typeface="Times New Roman" panose="02020603050405020304" pitchFamily="18" charset="0"/>
                <a:cs typeface="Times New Roman" panose="02020603050405020304" pitchFamily="18" charset="0"/>
              </a:rPr>
              <a:t>Device </a:t>
            </a:r>
            <a:r>
              <a:rPr lang="en-US" altLang="zh-TW" sz="2000" b="1" dirty="0">
                <a:solidFill>
                  <a:schemeClr val="tx1"/>
                </a:solidFill>
                <a:latin typeface="Times New Roman" panose="02020603050405020304" pitchFamily="18" charset="0"/>
                <a:cs typeface="Times New Roman" panose="02020603050405020304" pitchFamily="18" charset="0"/>
              </a:rPr>
              <a:t>Fabrication and Measurement Setup</a:t>
            </a:r>
            <a:endParaRPr lang="en-US" sz="2000" b="1" dirty="0">
              <a:solidFill>
                <a:schemeClr val="tx1"/>
              </a:solidFill>
              <a:latin typeface="Times New Roman" panose="02020603050405020304" pitchFamily="18" charset="0"/>
              <a:cs typeface="Times New Roman" panose="02020603050405020304" pitchFamily="18" charset="0"/>
            </a:endParaRPr>
          </a:p>
          <a:p>
            <a:pPr indent="-342900">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Device layouts and Measurement setup</a:t>
            </a:r>
          </a:p>
          <a:p>
            <a:pPr indent="-342900">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Stages of Fabrication 	</a:t>
            </a:r>
          </a:p>
          <a:p>
            <a:pPr marL="0" indent="0">
              <a:spcBef>
                <a:spcPts val="0"/>
              </a:spcBef>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US" sz="2000" b="1" dirty="0">
                <a:solidFill>
                  <a:schemeClr val="tx1"/>
                </a:solidFill>
                <a:latin typeface="Times New Roman" panose="02020603050405020304" pitchFamily="18" charset="0"/>
                <a:cs typeface="Times New Roman" panose="02020603050405020304" pitchFamily="18" charset="0"/>
              </a:rPr>
              <a:t>Device Characterization and Results </a:t>
            </a:r>
          </a:p>
          <a:p>
            <a:pPr indent="-342900">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Power dependence measurements</a:t>
            </a:r>
          </a:p>
          <a:p>
            <a:pPr indent="-342900">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Coupling strength estimations </a:t>
            </a:r>
          </a:p>
          <a:p>
            <a:pPr indent="-342900">
              <a:spcBef>
                <a:spcPts val="0"/>
              </a:spcBef>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0" indent="0">
              <a:spcBef>
                <a:spcPts val="0"/>
              </a:spcBef>
              <a:buNone/>
            </a:pPr>
            <a:r>
              <a:rPr lang="en-US" sz="2000" dirty="0">
                <a:solidFill>
                  <a:schemeClr val="tx1"/>
                </a:solidFill>
                <a:latin typeface="Times New Roman" panose="02020603050405020304" pitchFamily="18" charset="0"/>
                <a:cs typeface="Times New Roman" panose="02020603050405020304" pitchFamily="18" charset="0"/>
              </a:rPr>
              <a:t>	</a:t>
            </a:r>
            <a:endParaRPr sz="20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Topology and the 2016 Nobel Prize in Physics">
            <a:extLst>
              <a:ext uri="{FF2B5EF4-FFF2-40B4-BE49-F238E27FC236}">
                <a16:creationId xmlns:a16="http://schemas.microsoft.com/office/drawing/2014/main" id="{8B5442BC-14DA-44E7-A428-7E3001F5C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342" y="1160144"/>
            <a:ext cx="3862596" cy="15818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5" name="圖片 4">
            <a:extLst>
              <a:ext uri="{FF2B5EF4-FFF2-40B4-BE49-F238E27FC236}">
                <a16:creationId xmlns:a16="http://schemas.microsoft.com/office/drawing/2014/main" id="{0B12C4C8-3A17-419B-9BF8-6BD48C867133}"/>
              </a:ext>
            </a:extLst>
          </p:cNvPr>
          <p:cNvPicPr>
            <a:picLocks noChangeAspect="1"/>
          </p:cNvPicPr>
          <p:nvPr/>
        </p:nvPicPr>
        <p:blipFill>
          <a:blip r:embed="rId3"/>
          <a:stretch>
            <a:fillRect/>
          </a:stretch>
        </p:blipFill>
        <p:spPr>
          <a:xfrm>
            <a:off x="132627" y="1459412"/>
            <a:ext cx="5105400" cy="4438650"/>
          </a:xfrm>
          <a:prstGeom prst="rect">
            <a:avLst/>
          </a:prstGeom>
        </p:spPr>
      </p:pic>
      <p:sp>
        <p:nvSpPr>
          <p:cNvPr id="13" name="Google Shape;75;p16">
            <a:extLst>
              <a:ext uri="{FF2B5EF4-FFF2-40B4-BE49-F238E27FC236}">
                <a16:creationId xmlns:a16="http://schemas.microsoft.com/office/drawing/2014/main" id="{EA75B987-E025-4CEE-9876-83BF79E53494}"/>
              </a:ext>
            </a:extLst>
          </p:cNvPr>
          <p:cNvSpPr txBox="1">
            <a:spLocks noGrp="1"/>
          </p:cNvSpPr>
          <p:nvPr>
            <p:ph type="title"/>
          </p:nvPr>
        </p:nvSpPr>
        <p:spPr>
          <a:xfrm>
            <a:off x="837676" y="763169"/>
            <a:ext cx="7202488" cy="1047750"/>
          </a:xfrm>
          <a:prstGeom prst="rect">
            <a:avLst/>
          </a:prstGeom>
          <a:noFill/>
          <a:ln>
            <a:noFill/>
          </a:ln>
        </p:spPr>
        <p:txBody>
          <a:bodyPr spcFirstLastPara="1" wrap="square" lIns="68569" tIns="34275" rIns="68569" bIns="34275" anchor="t" anchorCtr="0">
            <a:noAutofit/>
          </a:bodyPr>
          <a:lstStyle/>
          <a:p>
            <a:pPr>
              <a:buSzPts val="3200"/>
            </a:pPr>
            <a:r>
              <a:rPr lang="en-US" sz="3200" b="1" dirty="0">
                <a:latin typeface="Times New Roman" panose="02020603050405020304" pitchFamily="18" charset="0"/>
                <a:cs typeface="Times New Roman" panose="02020603050405020304" pitchFamily="18" charset="0"/>
              </a:rPr>
              <a:t>Device Characterization and Results</a:t>
            </a:r>
            <a:br>
              <a:rPr lang="en-US" sz="32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II. Coupling Strength Estimation</a:t>
            </a:r>
            <a:endParaRPr sz="3200" b="1"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62F2BE47-5810-4121-8953-5622E5D5A41C}"/>
              </a:ext>
            </a:extLst>
          </p:cNvPr>
          <p:cNvPicPr>
            <a:picLocks noChangeAspect="1"/>
          </p:cNvPicPr>
          <p:nvPr/>
        </p:nvPicPr>
        <p:blipFill>
          <a:blip r:embed="rId4"/>
          <a:stretch>
            <a:fillRect/>
          </a:stretch>
        </p:blipFill>
        <p:spPr>
          <a:xfrm>
            <a:off x="0" y="5799792"/>
            <a:ext cx="9144000" cy="1058208"/>
          </a:xfrm>
          <a:prstGeom prst="rect">
            <a:avLst/>
          </a:prstGeom>
        </p:spPr>
      </p:pic>
      <p:pic>
        <p:nvPicPr>
          <p:cNvPr id="6" name="圖片 5">
            <a:extLst>
              <a:ext uri="{FF2B5EF4-FFF2-40B4-BE49-F238E27FC236}">
                <a16:creationId xmlns:a16="http://schemas.microsoft.com/office/drawing/2014/main" id="{5E1E4B03-A160-4EF4-A7B0-4B4B004D84A3}"/>
              </a:ext>
            </a:extLst>
          </p:cNvPr>
          <p:cNvPicPr>
            <a:picLocks noChangeAspect="1"/>
          </p:cNvPicPr>
          <p:nvPr/>
        </p:nvPicPr>
        <p:blipFill>
          <a:blip r:embed="rId5"/>
          <a:stretch>
            <a:fillRect/>
          </a:stretch>
        </p:blipFill>
        <p:spPr>
          <a:xfrm>
            <a:off x="5156220" y="1810919"/>
            <a:ext cx="1933575" cy="276225"/>
          </a:xfrm>
          <a:prstGeom prst="rect">
            <a:avLst/>
          </a:prstGeom>
        </p:spPr>
      </p:pic>
      <p:pic>
        <p:nvPicPr>
          <p:cNvPr id="8" name="圖片 7">
            <a:extLst>
              <a:ext uri="{FF2B5EF4-FFF2-40B4-BE49-F238E27FC236}">
                <a16:creationId xmlns:a16="http://schemas.microsoft.com/office/drawing/2014/main" id="{CD6C80DE-057D-4485-A34C-21ABE808E3E6}"/>
              </a:ext>
            </a:extLst>
          </p:cNvPr>
          <p:cNvPicPr>
            <a:picLocks noChangeAspect="1"/>
          </p:cNvPicPr>
          <p:nvPr/>
        </p:nvPicPr>
        <p:blipFill>
          <a:blip r:embed="rId6"/>
          <a:stretch>
            <a:fillRect/>
          </a:stretch>
        </p:blipFill>
        <p:spPr>
          <a:xfrm>
            <a:off x="5689619" y="2122735"/>
            <a:ext cx="1419225" cy="276225"/>
          </a:xfrm>
          <a:prstGeom prst="rect">
            <a:avLst/>
          </a:prstGeom>
        </p:spPr>
      </p:pic>
      <p:pic>
        <p:nvPicPr>
          <p:cNvPr id="10" name="圖片 9">
            <a:extLst>
              <a:ext uri="{FF2B5EF4-FFF2-40B4-BE49-F238E27FC236}">
                <a16:creationId xmlns:a16="http://schemas.microsoft.com/office/drawing/2014/main" id="{75B6B3C2-2112-4537-B993-C3E0E8EB5EA6}"/>
              </a:ext>
            </a:extLst>
          </p:cNvPr>
          <p:cNvPicPr>
            <a:picLocks noChangeAspect="1"/>
          </p:cNvPicPr>
          <p:nvPr/>
        </p:nvPicPr>
        <p:blipFill>
          <a:blip r:embed="rId7"/>
          <a:stretch>
            <a:fillRect/>
          </a:stretch>
        </p:blipFill>
        <p:spPr>
          <a:xfrm>
            <a:off x="5427682" y="2363369"/>
            <a:ext cx="3324225" cy="266700"/>
          </a:xfrm>
          <a:prstGeom prst="rect">
            <a:avLst/>
          </a:prstGeom>
        </p:spPr>
      </p:pic>
      <p:pic>
        <p:nvPicPr>
          <p:cNvPr id="12" name="圖片 11">
            <a:extLst>
              <a:ext uri="{FF2B5EF4-FFF2-40B4-BE49-F238E27FC236}">
                <a16:creationId xmlns:a16="http://schemas.microsoft.com/office/drawing/2014/main" id="{AFEFE673-EBE8-4809-89EB-2632D89344A2}"/>
              </a:ext>
            </a:extLst>
          </p:cNvPr>
          <p:cNvPicPr>
            <a:picLocks noChangeAspect="1"/>
          </p:cNvPicPr>
          <p:nvPr/>
        </p:nvPicPr>
        <p:blipFill>
          <a:blip r:embed="rId8"/>
          <a:stretch>
            <a:fillRect/>
          </a:stretch>
        </p:blipFill>
        <p:spPr>
          <a:xfrm>
            <a:off x="7063601" y="2066513"/>
            <a:ext cx="1733550" cy="257175"/>
          </a:xfrm>
          <a:prstGeom prst="rect">
            <a:avLst/>
          </a:prstGeom>
        </p:spPr>
      </p:pic>
      <p:pic>
        <p:nvPicPr>
          <p:cNvPr id="15" name="圖片 14">
            <a:extLst>
              <a:ext uri="{FF2B5EF4-FFF2-40B4-BE49-F238E27FC236}">
                <a16:creationId xmlns:a16="http://schemas.microsoft.com/office/drawing/2014/main" id="{4C7D1E69-6584-4F01-B808-0F6DA463A709}"/>
              </a:ext>
            </a:extLst>
          </p:cNvPr>
          <p:cNvPicPr>
            <a:picLocks noChangeAspect="1"/>
          </p:cNvPicPr>
          <p:nvPr/>
        </p:nvPicPr>
        <p:blipFill>
          <a:blip r:embed="rId9"/>
          <a:stretch>
            <a:fillRect/>
          </a:stretch>
        </p:blipFill>
        <p:spPr>
          <a:xfrm>
            <a:off x="5689619" y="2660680"/>
            <a:ext cx="1543050" cy="266700"/>
          </a:xfrm>
          <a:prstGeom prst="rect">
            <a:avLst/>
          </a:prstGeom>
        </p:spPr>
      </p:pic>
      <p:pic>
        <p:nvPicPr>
          <p:cNvPr id="17" name="圖片 16">
            <a:extLst>
              <a:ext uri="{FF2B5EF4-FFF2-40B4-BE49-F238E27FC236}">
                <a16:creationId xmlns:a16="http://schemas.microsoft.com/office/drawing/2014/main" id="{8CD813D2-DC3B-47A2-BEB0-0E57C094A3C7}"/>
              </a:ext>
            </a:extLst>
          </p:cNvPr>
          <p:cNvPicPr>
            <a:picLocks noChangeAspect="1"/>
          </p:cNvPicPr>
          <p:nvPr/>
        </p:nvPicPr>
        <p:blipFill>
          <a:blip r:embed="rId10"/>
          <a:stretch>
            <a:fillRect/>
          </a:stretch>
        </p:blipFill>
        <p:spPr>
          <a:xfrm>
            <a:off x="6299219" y="3093519"/>
            <a:ext cx="933450" cy="266700"/>
          </a:xfrm>
          <a:prstGeom prst="rect">
            <a:avLst/>
          </a:prstGeom>
        </p:spPr>
      </p:pic>
      <p:pic>
        <p:nvPicPr>
          <p:cNvPr id="19" name="圖片 18">
            <a:extLst>
              <a:ext uri="{FF2B5EF4-FFF2-40B4-BE49-F238E27FC236}">
                <a16:creationId xmlns:a16="http://schemas.microsoft.com/office/drawing/2014/main" id="{76223D43-BC4B-4AFA-B9EB-6FBB71772FF1}"/>
              </a:ext>
            </a:extLst>
          </p:cNvPr>
          <p:cNvPicPr>
            <a:picLocks noChangeAspect="1"/>
          </p:cNvPicPr>
          <p:nvPr/>
        </p:nvPicPr>
        <p:blipFill>
          <a:blip r:embed="rId11"/>
          <a:stretch>
            <a:fillRect/>
          </a:stretch>
        </p:blipFill>
        <p:spPr>
          <a:xfrm>
            <a:off x="7292179" y="3073263"/>
            <a:ext cx="800100" cy="266700"/>
          </a:xfrm>
          <a:prstGeom prst="rect">
            <a:avLst/>
          </a:prstGeom>
        </p:spPr>
      </p:pic>
      <p:pic>
        <p:nvPicPr>
          <p:cNvPr id="21" name="圖片 20">
            <a:extLst>
              <a:ext uri="{FF2B5EF4-FFF2-40B4-BE49-F238E27FC236}">
                <a16:creationId xmlns:a16="http://schemas.microsoft.com/office/drawing/2014/main" id="{A88DC07D-86C3-4CF2-8B07-248AA613CFB5}"/>
              </a:ext>
            </a:extLst>
          </p:cNvPr>
          <p:cNvPicPr>
            <a:picLocks noChangeAspect="1"/>
          </p:cNvPicPr>
          <p:nvPr/>
        </p:nvPicPr>
        <p:blipFill>
          <a:blip r:embed="rId12"/>
          <a:stretch>
            <a:fillRect/>
          </a:stretch>
        </p:blipFill>
        <p:spPr>
          <a:xfrm>
            <a:off x="4544259" y="3101838"/>
            <a:ext cx="1695450" cy="209550"/>
          </a:xfrm>
          <a:prstGeom prst="rect">
            <a:avLst/>
          </a:prstGeom>
        </p:spPr>
      </p:pic>
      <p:pic>
        <p:nvPicPr>
          <p:cNvPr id="23" name="圖片 22">
            <a:extLst>
              <a:ext uri="{FF2B5EF4-FFF2-40B4-BE49-F238E27FC236}">
                <a16:creationId xmlns:a16="http://schemas.microsoft.com/office/drawing/2014/main" id="{1E642A6F-6E9A-4ED7-8832-629A9D995E1E}"/>
              </a:ext>
            </a:extLst>
          </p:cNvPr>
          <p:cNvPicPr>
            <a:picLocks noChangeAspect="1"/>
          </p:cNvPicPr>
          <p:nvPr/>
        </p:nvPicPr>
        <p:blipFill>
          <a:blip r:embed="rId13"/>
          <a:stretch>
            <a:fillRect/>
          </a:stretch>
        </p:blipFill>
        <p:spPr>
          <a:xfrm>
            <a:off x="6118442" y="4014326"/>
            <a:ext cx="1238250" cy="390525"/>
          </a:xfrm>
          <a:prstGeom prst="rect">
            <a:avLst/>
          </a:prstGeom>
        </p:spPr>
      </p:pic>
      <p:pic>
        <p:nvPicPr>
          <p:cNvPr id="25" name="圖片 24">
            <a:extLst>
              <a:ext uri="{FF2B5EF4-FFF2-40B4-BE49-F238E27FC236}">
                <a16:creationId xmlns:a16="http://schemas.microsoft.com/office/drawing/2014/main" id="{1B0DC0F7-889B-4DC2-AE0B-E7F52562B0ED}"/>
              </a:ext>
            </a:extLst>
          </p:cNvPr>
          <p:cNvPicPr>
            <a:picLocks noChangeAspect="1"/>
          </p:cNvPicPr>
          <p:nvPr/>
        </p:nvPicPr>
        <p:blipFill>
          <a:blip r:embed="rId14"/>
          <a:stretch>
            <a:fillRect/>
          </a:stretch>
        </p:blipFill>
        <p:spPr>
          <a:xfrm>
            <a:off x="4241819" y="3740931"/>
            <a:ext cx="2847975" cy="266700"/>
          </a:xfrm>
          <a:prstGeom prst="rect">
            <a:avLst/>
          </a:prstGeom>
        </p:spPr>
      </p:pic>
      <p:pic>
        <p:nvPicPr>
          <p:cNvPr id="27" name="圖片 26">
            <a:extLst>
              <a:ext uri="{FF2B5EF4-FFF2-40B4-BE49-F238E27FC236}">
                <a16:creationId xmlns:a16="http://schemas.microsoft.com/office/drawing/2014/main" id="{11A4E619-1947-46C4-BE08-0AE977FBEC6B}"/>
              </a:ext>
            </a:extLst>
          </p:cNvPr>
          <p:cNvPicPr>
            <a:picLocks noChangeAspect="1"/>
          </p:cNvPicPr>
          <p:nvPr/>
        </p:nvPicPr>
        <p:blipFill>
          <a:blip r:embed="rId15"/>
          <a:stretch>
            <a:fillRect/>
          </a:stretch>
        </p:blipFill>
        <p:spPr>
          <a:xfrm>
            <a:off x="6673076" y="4488242"/>
            <a:ext cx="781050" cy="295275"/>
          </a:xfrm>
          <a:prstGeom prst="rect">
            <a:avLst/>
          </a:prstGeom>
        </p:spPr>
      </p:pic>
      <p:pic>
        <p:nvPicPr>
          <p:cNvPr id="29" name="圖片 28">
            <a:extLst>
              <a:ext uri="{FF2B5EF4-FFF2-40B4-BE49-F238E27FC236}">
                <a16:creationId xmlns:a16="http://schemas.microsoft.com/office/drawing/2014/main" id="{A22CDA29-86AD-463B-A69C-222132B23863}"/>
              </a:ext>
            </a:extLst>
          </p:cNvPr>
          <p:cNvPicPr>
            <a:picLocks noChangeAspect="1"/>
          </p:cNvPicPr>
          <p:nvPr/>
        </p:nvPicPr>
        <p:blipFill>
          <a:blip r:embed="rId16"/>
          <a:stretch>
            <a:fillRect/>
          </a:stretch>
        </p:blipFill>
        <p:spPr>
          <a:xfrm>
            <a:off x="7408807" y="4404851"/>
            <a:ext cx="885825" cy="400050"/>
          </a:xfrm>
          <a:prstGeom prst="rect">
            <a:avLst/>
          </a:prstGeom>
        </p:spPr>
      </p:pic>
      <p:pic>
        <p:nvPicPr>
          <p:cNvPr id="33" name="圖片 32">
            <a:extLst>
              <a:ext uri="{FF2B5EF4-FFF2-40B4-BE49-F238E27FC236}">
                <a16:creationId xmlns:a16="http://schemas.microsoft.com/office/drawing/2014/main" id="{EFECDA4F-501C-4941-AAA5-CC6DD321D0C1}"/>
              </a:ext>
            </a:extLst>
          </p:cNvPr>
          <p:cNvPicPr>
            <a:picLocks noChangeAspect="1"/>
          </p:cNvPicPr>
          <p:nvPr/>
        </p:nvPicPr>
        <p:blipFill>
          <a:blip r:embed="rId17"/>
          <a:stretch>
            <a:fillRect/>
          </a:stretch>
        </p:blipFill>
        <p:spPr>
          <a:xfrm>
            <a:off x="6673076" y="4864403"/>
            <a:ext cx="1543050" cy="257175"/>
          </a:xfrm>
          <a:prstGeom prst="rect">
            <a:avLst/>
          </a:prstGeom>
        </p:spPr>
      </p:pic>
    </p:spTree>
    <p:extLst>
      <p:ext uri="{BB962C8B-B14F-4D97-AF65-F5344CB8AC3E}">
        <p14:creationId xmlns:p14="http://schemas.microsoft.com/office/powerpoint/2010/main" val="283089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13" name="Google Shape;75;p16">
            <a:extLst>
              <a:ext uri="{FF2B5EF4-FFF2-40B4-BE49-F238E27FC236}">
                <a16:creationId xmlns:a16="http://schemas.microsoft.com/office/drawing/2014/main" id="{EA75B987-E025-4CEE-9876-83BF79E53494}"/>
              </a:ext>
            </a:extLst>
          </p:cNvPr>
          <p:cNvSpPr txBox="1">
            <a:spLocks noGrp="1"/>
          </p:cNvSpPr>
          <p:nvPr>
            <p:ph type="title"/>
          </p:nvPr>
        </p:nvSpPr>
        <p:spPr>
          <a:xfrm>
            <a:off x="837676" y="763169"/>
            <a:ext cx="7202488" cy="1047750"/>
          </a:xfrm>
          <a:prstGeom prst="rect">
            <a:avLst/>
          </a:prstGeom>
          <a:noFill/>
          <a:ln>
            <a:noFill/>
          </a:ln>
        </p:spPr>
        <p:txBody>
          <a:bodyPr spcFirstLastPara="1" wrap="square" lIns="68569" tIns="34275" rIns="68569" bIns="34275" anchor="t" anchorCtr="0">
            <a:noAutofit/>
          </a:bodyPr>
          <a:lstStyle/>
          <a:p>
            <a:pPr>
              <a:buSzPts val="3200"/>
            </a:pPr>
            <a:r>
              <a:rPr lang="en-US" sz="3200" b="1" dirty="0">
                <a:latin typeface="Times New Roman" panose="02020603050405020304" pitchFamily="18" charset="0"/>
                <a:cs typeface="Times New Roman" panose="02020603050405020304" pitchFamily="18" charset="0"/>
              </a:rPr>
              <a:t>Device Characterization and Results</a:t>
            </a:r>
            <a:br>
              <a:rPr lang="en-US" sz="32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II. </a:t>
            </a:r>
            <a:r>
              <a:rPr lang="en-US" altLang="zh-TW" sz="2400" b="1" dirty="0" err="1">
                <a:latin typeface="Times New Roman" panose="02020603050405020304" pitchFamily="18" charset="0"/>
                <a:cs typeface="Times New Roman" panose="02020603050405020304" pitchFamily="18" charset="0"/>
              </a:rPr>
              <a:t>Transmon</a:t>
            </a:r>
            <a:r>
              <a:rPr lang="en-US" altLang="zh-TW" sz="2400" b="1" dirty="0">
                <a:latin typeface="Times New Roman" panose="02020603050405020304" pitchFamily="18" charset="0"/>
                <a:cs typeface="Times New Roman" panose="02020603050405020304" pitchFamily="18" charset="0"/>
              </a:rPr>
              <a:t> frequency estimation</a:t>
            </a:r>
            <a:endParaRPr sz="3200" b="1" dirty="0">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0D4E913A-8AE4-432F-8B6A-282685E98781}"/>
              </a:ext>
            </a:extLst>
          </p:cNvPr>
          <p:cNvPicPr>
            <a:picLocks noChangeAspect="1"/>
          </p:cNvPicPr>
          <p:nvPr/>
        </p:nvPicPr>
        <p:blipFill>
          <a:blip r:embed="rId3"/>
          <a:stretch>
            <a:fillRect/>
          </a:stretch>
        </p:blipFill>
        <p:spPr>
          <a:xfrm>
            <a:off x="107754" y="1990725"/>
            <a:ext cx="4800600" cy="2876550"/>
          </a:xfrm>
          <a:prstGeom prst="rect">
            <a:avLst/>
          </a:prstGeom>
        </p:spPr>
      </p:pic>
      <p:pic>
        <p:nvPicPr>
          <p:cNvPr id="10" name="圖片 9">
            <a:extLst>
              <a:ext uri="{FF2B5EF4-FFF2-40B4-BE49-F238E27FC236}">
                <a16:creationId xmlns:a16="http://schemas.microsoft.com/office/drawing/2014/main" id="{FC512545-E992-4F90-86CE-71AB8F5C4D28}"/>
              </a:ext>
            </a:extLst>
          </p:cNvPr>
          <p:cNvPicPr>
            <a:picLocks noChangeAspect="1"/>
          </p:cNvPicPr>
          <p:nvPr/>
        </p:nvPicPr>
        <p:blipFill>
          <a:blip r:embed="rId4"/>
          <a:stretch>
            <a:fillRect/>
          </a:stretch>
        </p:blipFill>
        <p:spPr>
          <a:xfrm>
            <a:off x="4140396" y="2047875"/>
            <a:ext cx="4895850" cy="2819400"/>
          </a:xfrm>
          <a:prstGeom prst="rect">
            <a:avLst/>
          </a:prstGeom>
        </p:spPr>
      </p:pic>
      <p:pic>
        <p:nvPicPr>
          <p:cNvPr id="11" name="圖片 10">
            <a:extLst>
              <a:ext uri="{FF2B5EF4-FFF2-40B4-BE49-F238E27FC236}">
                <a16:creationId xmlns:a16="http://schemas.microsoft.com/office/drawing/2014/main" id="{80A53A3E-1298-4E10-9A41-53A23BFAC55E}"/>
              </a:ext>
            </a:extLst>
          </p:cNvPr>
          <p:cNvPicPr>
            <a:picLocks noChangeAspect="1"/>
          </p:cNvPicPr>
          <p:nvPr/>
        </p:nvPicPr>
        <p:blipFill>
          <a:blip r:embed="rId5"/>
          <a:stretch>
            <a:fillRect/>
          </a:stretch>
        </p:blipFill>
        <p:spPr>
          <a:xfrm>
            <a:off x="337613" y="5341307"/>
            <a:ext cx="1000125" cy="333375"/>
          </a:xfrm>
          <a:prstGeom prst="rect">
            <a:avLst/>
          </a:prstGeom>
        </p:spPr>
      </p:pic>
      <p:pic>
        <p:nvPicPr>
          <p:cNvPr id="16" name="圖片 15">
            <a:extLst>
              <a:ext uri="{FF2B5EF4-FFF2-40B4-BE49-F238E27FC236}">
                <a16:creationId xmlns:a16="http://schemas.microsoft.com/office/drawing/2014/main" id="{8D5F7697-1958-4EA7-BB82-A58FA8007153}"/>
              </a:ext>
            </a:extLst>
          </p:cNvPr>
          <p:cNvPicPr>
            <a:picLocks noChangeAspect="1"/>
          </p:cNvPicPr>
          <p:nvPr/>
        </p:nvPicPr>
        <p:blipFill>
          <a:blip r:embed="rId6"/>
          <a:stretch>
            <a:fillRect/>
          </a:stretch>
        </p:blipFill>
        <p:spPr>
          <a:xfrm>
            <a:off x="337613" y="5684726"/>
            <a:ext cx="1343025" cy="285750"/>
          </a:xfrm>
          <a:prstGeom prst="rect">
            <a:avLst/>
          </a:prstGeom>
        </p:spPr>
      </p:pic>
      <p:pic>
        <p:nvPicPr>
          <p:cNvPr id="18" name="圖片 17">
            <a:extLst>
              <a:ext uri="{FF2B5EF4-FFF2-40B4-BE49-F238E27FC236}">
                <a16:creationId xmlns:a16="http://schemas.microsoft.com/office/drawing/2014/main" id="{5A53C08B-91C1-43D7-8C3A-7A897C5C4245}"/>
              </a:ext>
            </a:extLst>
          </p:cNvPr>
          <p:cNvPicPr>
            <a:picLocks noChangeAspect="1"/>
          </p:cNvPicPr>
          <p:nvPr/>
        </p:nvPicPr>
        <p:blipFill>
          <a:blip r:embed="rId7"/>
          <a:stretch>
            <a:fillRect/>
          </a:stretch>
        </p:blipFill>
        <p:spPr>
          <a:xfrm>
            <a:off x="535244" y="6296714"/>
            <a:ext cx="1323975" cy="266700"/>
          </a:xfrm>
          <a:prstGeom prst="rect">
            <a:avLst/>
          </a:prstGeom>
        </p:spPr>
      </p:pic>
      <p:pic>
        <p:nvPicPr>
          <p:cNvPr id="22" name="圖片 21">
            <a:extLst>
              <a:ext uri="{FF2B5EF4-FFF2-40B4-BE49-F238E27FC236}">
                <a16:creationId xmlns:a16="http://schemas.microsoft.com/office/drawing/2014/main" id="{3C5529AB-98B4-4BBC-935C-2BE60E001BBC}"/>
              </a:ext>
            </a:extLst>
          </p:cNvPr>
          <p:cNvPicPr>
            <a:picLocks noChangeAspect="1"/>
          </p:cNvPicPr>
          <p:nvPr/>
        </p:nvPicPr>
        <p:blipFill>
          <a:blip r:embed="rId8"/>
          <a:stretch>
            <a:fillRect/>
          </a:stretch>
        </p:blipFill>
        <p:spPr>
          <a:xfrm>
            <a:off x="4808678" y="5153544"/>
            <a:ext cx="1123950" cy="285750"/>
          </a:xfrm>
          <a:prstGeom prst="rect">
            <a:avLst/>
          </a:prstGeom>
        </p:spPr>
      </p:pic>
      <p:pic>
        <p:nvPicPr>
          <p:cNvPr id="24" name="圖片 23">
            <a:extLst>
              <a:ext uri="{FF2B5EF4-FFF2-40B4-BE49-F238E27FC236}">
                <a16:creationId xmlns:a16="http://schemas.microsoft.com/office/drawing/2014/main" id="{594D6367-B7F8-4C80-97D3-0CD92DD0B974}"/>
              </a:ext>
            </a:extLst>
          </p:cNvPr>
          <p:cNvPicPr>
            <a:picLocks noChangeAspect="1"/>
          </p:cNvPicPr>
          <p:nvPr/>
        </p:nvPicPr>
        <p:blipFill>
          <a:blip r:embed="rId9"/>
          <a:stretch>
            <a:fillRect/>
          </a:stretch>
        </p:blipFill>
        <p:spPr>
          <a:xfrm>
            <a:off x="4908354" y="5782713"/>
            <a:ext cx="895350" cy="619125"/>
          </a:xfrm>
          <a:prstGeom prst="rect">
            <a:avLst/>
          </a:prstGeom>
        </p:spPr>
      </p:pic>
      <p:sp>
        <p:nvSpPr>
          <p:cNvPr id="25" name="文字方塊 24">
            <a:extLst>
              <a:ext uri="{FF2B5EF4-FFF2-40B4-BE49-F238E27FC236}">
                <a16:creationId xmlns:a16="http://schemas.microsoft.com/office/drawing/2014/main" id="{9870EAFE-AA2C-4D59-8C63-6BA37CD41897}"/>
              </a:ext>
            </a:extLst>
          </p:cNvPr>
          <p:cNvSpPr txBox="1"/>
          <p:nvPr/>
        </p:nvSpPr>
        <p:spPr>
          <a:xfrm>
            <a:off x="5932628" y="5735772"/>
            <a:ext cx="2308547" cy="646331"/>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Doesn’t satisfy strong dispersive condition</a:t>
            </a:r>
          </a:p>
        </p:txBody>
      </p:sp>
      <p:sp>
        <p:nvSpPr>
          <p:cNvPr id="26" name="文字方塊 25">
            <a:extLst>
              <a:ext uri="{FF2B5EF4-FFF2-40B4-BE49-F238E27FC236}">
                <a16:creationId xmlns:a16="http://schemas.microsoft.com/office/drawing/2014/main" id="{0E2128CE-DEE2-4B13-A8E4-38E1F6DE9D31}"/>
              </a:ext>
            </a:extLst>
          </p:cNvPr>
          <p:cNvSpPr txBox="1"/>
          <p:nvPr/>
        </p:nvSpPr>
        <p:spPr>
          <a:xfrm>
            <a:off x="5932628" y="4973253"/>
            <a:ext cx="2696871" cy="646331"/>
          </a:xfrm>
          <a:prstGeom prst="rect">
            <a:avLst/>
          </a:prstGeom>
          <a:noFill/>
        </p:spPr>
        <p:txBody>
          <a:bodyPr wrap="square" rtlCol="0">
            <a:spAutoFit/>
          </a:bodyPr>
          <a:lstStyle/>
          <a:p>
            <a:r>
              <a:rPr lang="en-US" sz="1800" dirty="0" err="1">
                <a:latin typeface="Times New Roman" panose="02020603050405020304" pitchFamily="18" charset="0"/>
                <a:cs typeface="Times New Roman" panose="02020603050405020304" pitchFamily="18" charset="0"/>
              </a:rPr>
              <a:t>Transmon</a:t>
            </a:r>
            <a:r>
              <a:rPr lang="en-US" sz="1800" dirty="0">
                <a:latin typeface="Times New Roman" panose="02020603050405020304" pitchFamily="18" charset="0"/>
                <a:cs typeface="Times New Roman" panose="02020603050405020304" pitchFamily="18" charset="0"/>
              </a:rPr>
              <a:t> is working in the dispersive regime</a:t>
            </a:r>
          </a:p>
        </p:txBody>
      </p:sp>
      <mc:AlternateContent xmlns:mc="http://schemas.openxmlformats.org/markup-compatibility/2006">
        <mc:Choice xmlns:a14="http://schemas.microsoft.com/office/drawing/2010/main" Requires="a14">
          <p:sp>
            <p:nvSpPr>
              <p:cNvPr id="27" name="文字方塊 26">
                <a:extLst>
                  <a:ext uri="{FF2B5EF4-FFF2-40B4-BE49-F238E27FC236}">
                    <a16:creationId xmlns:a16="http://schemas.microsoft.com/office/drawing/2014/main" id="{86851E6E-60D3-4539-81E7-47A09191A405}"/>
                  </a:ext>
                </a:extLst>
              </p:cNvPr>
              <p:cNvSpPr txBox="1"/>
              <p:nvPr/>
            </p:nvSpPr>
            <p:spPr>
              <a:xfrm>
                <a:off x="291313" y="5964048"/>
                <a:ext cx="2308547"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Knowing </a:t>
                </a:r>
                <a14:m>
                  <m:oMath xmlns:m="http://schemas.openxmlformats.org/officeDocument/2006/math">
                    <m:r>
                      <a:rPr lang="en-US" sz="1800" b="0" i="1" smtClean="0">
                        <a:latin typeface="Cambria Math" panose="02040503050406030204" pitchFamily="18" charset="0"/>
                        <a:cs typeface="Times New Roman" panose="02020603050405020304" pitchFamily="18" charset="0"/>
                      </a:rPr>
                      <m:t>𝑔</m:t>
                    </m:r>
                    <m:r>
                      <a:rPr lang="en-US" sz="1800" b="0" i="1" smtClean="0">
                        <a:latin typeface="Cambria Math" panose="02040503050406030204" pitchFamily="18" charset="0"/>
                        <a:cs typeface="Times New Roman" panose="02020603050405020304" pitchFamily="18" charset="0"/>
                      </a:rPr>
                      <m:t>, </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𝜒</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l-GR" sz="1800" b="0" i="1" smtClean="0">
                        <a:latin typeface="Cambria Math" panose="02040503050406030204" pitchFamily="18" charset="0"/>
                        <a:ea typeface="Cambria Math" panose="02040503050406030204" pitchFamily="18" charset="0"/>
                        <a:cs typeface="Times New Roman" panose="02020603050405020304" pitchFamily="18" charset="0"/>
                      </a:rPr>
                      <m:t>Δ</m:t>
                    </m:r>
                    <m:r>
                      <a:rPr lang="en-US" sz="18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𝑓</m:t>
                        </m:r>
                      </m:e>
                      <m:sub>
                        <m:r>
                          <a:rPr lang="en-US" sz="1800" b="0" i="1" smtClean="0">
                            <a:latin typeface="Cambria Math" panose="02040503050406030204" pitchFamily="18" charset="0"/>
                            <a:ea typeface="Cambria Math" panose="02040503050406030204" pitchFamily="18" charset="0"/>
                            <a:cs typeface="Times New Roman" panose="02020603050405020304" pitchFamily="18" charset="0"/>
                          </a:rPr>
                          <m:t>𝑟</m:t>
                        </m:r>
                      </m:sub>
                    </m:sSub>
                  </m:oMath>
                </a14:m>
                <a:endParaRPr lang="en-US" sz="1800" dirty="0">
                  <a:latin typeface="Times New Roman" panose="02020603050405020304" pitchFamily="18" charset="0"/>
                  <a:cs typeface="Times New Roman" panose="02020603050405020304" pitchFamily="18" charset="0"/>
                </a:endParaRPr>
              </a:p>
            </p:txBody>
          </p:sp>
        </mc:Choice>
        <mc:Fallback>
          <p:sp>
            <p:nvSpPr>
              <p:cNvPr id="27" name="文字方塊 26">
                <a:extLst>
                  <a:ext uri="{FF2B5EF4-FFF2-40B4-BE49-F238E27FC236}">
                    <a16:creationId xmlns:a16="http://schemas.microsoft.com/office/drawing/2014/main" id="{86851E6E-60D3-4539-81E7-47A09191A405}"/>
                  </a:ext>
                </a:extLst>
              </p:cNvPr>
              <p:cNvSpPr txBox="1">
                <a:spLocks noRot="1" noChangeAspect="1" noMove="1" noResize="1" noEditPoints="1" noAdjustHandles="1" noChangeArrowheads="1" noChangeShapeType="1" noTextEdit="1"/>
              </p:cNvSpPr>
              <p:nvPr/>
            </p:nvSpPr>
            <p:spPr>
              <a:xfrm>
                <a:off x="291313" y="5964048"/>
                <a:ext cx="2308547" cy="369332"/>
              </a:xfrm>
              <a:prstGeom prst="rect">
                <a:avLst/>
              </a:prstGeom>
              <a:blipFill>
                <a:blip r:embed="rId10"/>
                <a:stretch>
                  <a:fillRect l="-2381"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848868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35251" y="781966"/>
            <a:ext cx="6978581" cy="540488"/>
          </a:xfrm>
          <a:prstGeom prst="rect">
            <a:avLst/>
          </a:prstGeom>
          <a:noFill/>
          <a:ln>
            <a:noFill/>
          </a:ln>
        </p:spPr>
        <p:txBody>
          <a:bodyPr spcFirstLastPara="1" wrap="square" lIns="68569" tIns="34275" rIns="68569" bIns="34275" anchor="t" anchorCtr="0">
            <a:noAutofit/>
          </a:bodyPr>
          <a:lstStyle/>
          <a:p>
            <a:pPr>
              <a:buSzPts val="3200"/>
            </a:pPr>
            <a:r>
              <a:rPr lang="en-US" sz="2700" b="1" dirty="0">
                <a:latin typeface="Times New Roman" panose="02020603050405020304" pitchFamily="18" charset="0"/>
                <a:cs typeface="Times New Roman" panose="02020603050405020304" pitchFamily="18" charset="0"/>
              </a:rPr>
              <a:t>Glossary</a:t>
            </a:r>
            <a:endParaRPr sz="2700" b="1" dirty="0">
              <a:latin typeface="Times New Roman" panose="02020603050405020304" pitchFamily="18" charset="0"/>
              <a:cs typeface="Times New Roman" panose="02020603050405020304" pitchFamily="18" charset="0"/>
            </a:endParaRPr>
          </a:p>
        </p:txBody>
      </p:sp>
      <p:sp>
        <p:nvSpPr>
          <p:cNvPr id="8" name="Google Shape;76;p16">
            <a:extLst>
              <a:ext uri="{FF2B5EF4-FFF2-40B4-BE49-F238E27FC236}">
                <a16:creationId xmlns:a16="http://schemas.microsoft.com/office/drawing/2014/main" id="{C038C7FF-9DE2-4F94-81FF-E9D785073A6C}"/>
              </a:ext>
            </a:extLst>
          </p:cNvPr>
          <p:cNvSpPr txBox="1"/>
          <p:nvPr/>
        </p:nvSpPr>
        <p:spPr>
          <a:xfrm>
            <a:off x="835251" y="1322454"/>
            <a:ext cx="8206339" cy="4442171"/>
          </a:xfrm>
          <a:prstGeom prst="rect">
            <a:avLst/>
          </a:prstGeom>
          <a:noFill/>
          <a:ln>
            <a:noFill/>
          </a:ln>
        </p:spPr>
        <p:txBody>
          <a:bodyPr spcFirstLastPara="1" wrap="square" lIns="68569" tIns="68569" rIns="68569" bIns="68569" anchor="t" anchorCtr="0">
            <a:noAutofit/>
          </a:bodyPr>
          <a:lstStyle/>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Weyl Semimetals</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Long/Short JJ </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Majorana Bound States</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S-wave superconductors</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Topological anomalies</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Chirality</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Gamma Matrices</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Dirac/Weyl equation</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Zero mode</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Fermi Arcs</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Type I-II Weyl Semimetal</a:t>
            </a:r>
          </a:p>
          <a:p>
            <a:pPr lvl="0">
              <a:lnSpc>
                <a:spcPct val="120000"/>
              </a:lnSpc>
            </a:pPr>
            <a:r>
              <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rPr>
              <a:t>Shapiro Steps</a:t>
            </a:r>
          </a:p>
          <a:p>
            <a:pPr lvl="0">
              <a:lnSpc>
                <a:spcPct val="120000"/>
              </a:lnSpc>
            </a:pPr>
            <a:endPar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endParaRPr>
          </a:p>
          <a:p>
            <a:pPr lvl="0">
              <a:lnSpc>
                <a:spcPct val="120000"/>
              </a:lnSpc>
            </a:pPr>
            <a:endPar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endParaRPr>
          </a:p>
          <a:p>
            <a:pPr lvl="0">
              <a:lnSpc>
                <a:spcPct val="120000"/>
              </a:lnSpc>
            </a:pPr>
            <a:endPar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endParaRPr>
          </a:p>
          <a:p>
            <a:pPr lvl="0">
              <a:lnSpc>
                <a:spcPct val="120000"/>
              </a:lnSpc>
            </a:pPr>
            <a:endPar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endParaRPr>
          </a:p>
          <a:p>
            <a:pPr lvl="0">
              <a:lnSpc>
                <a:spcPct val="120000"/>
              </a:lnSpc>
            </a:pPr>
            <a:endParaRPr lang="en-US" sz="2000" dirty="0">
              <a:solidFill>
                <a:schemeClr val="dk1"/>
              </a:solidFill>
              <a:latin typeface="Times New Roman" panose="02020603050405020304" pitchFamily="18" charset="0"/>
              <a:ea typeface="Century Gothic"/>
              <a:cs typeface="Times New Roman" panose="02020603050405020304" pitchFamily="18" charset="0"/>
              <a:sym typeface="Century Gothic"/>
            </a:endParaRPr>
          </a:p>
        </p:txBody>
      </p:sp>
    </p:spTree>
    <p:extLst>
      <p:ext uri="{BB962C8B-B14F-4D97-AF65-F5344CB8AC3E}">
        <p14:creationId xmlns:p14="http://schemas.microsoft.com/office/powerpoint/2010/main" val="1481114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35251" y="781966"/>
            <a:ext cx="6978581" cy="540488"/>
          </a:xfrm>
          <a:prstGeom prst="rect">
            <a:avLst/>
          </a:prstGeom>
          <a:noFill/>
          <a:ln>
            <a:noFill/>
          </a:ln>
        </p:spPr>
        <p:txBody>
          <a:bodyPr spcFirstLastPara="1" wrap="square" lIns="68569" tIns="34275" rIns="68569" bIns="34275" anchor="t" anchorCtr="0">
            <a:noAutofit/>
          </a:bodyPr>
          <a:lstStyle/>
          <a:p>
            <a:pPr>
              <a:buSzPts val="3200"/>
            </a:pPr>
            <a:r>
              <a:rPr lang="en-US" sz="2700" b="1" dirty="0">
                <a:latin typeface="Times New Roman" panose="02020603050405020304" pitchFamily="18" charset="0"/>
                <a:cs typeface="Times New Roman" panose="02020603050405020304" pitchFamily="18" charset="0"/>
              </a:rPr>
              <a:t>References</a:t>
            </a:r>
            <a:endParaRPr sz="2700" b="1"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473054FB-1B62-45C1-8C75-A398139F582E}"/>
              </a:ext>
            </a:extLst>
          </p:cNvPr>
          <p:cNvSpPr txBox="1"/>
          <p:nvPr/>
        </p:nvSpPr>
        <p:spPr>
          <a:xfrm>
            <a:off x="513704" y="1322454"/>
            <a:ext cx="8097733" cy="4832092"/>
          </a:xfrm>
          <a:prstGeom prst="rect">
            <a:avLst/>
          </a:prstGeom>
          <a:noFill/>
        </p:spPr>
        <p:txBody>
          <a:bodyPr wrap="square">
            <a:spAutoFit/>
          </a:bodyPr>
          <a:lstStyle/>
          <a:p>
            <a:pPr algn="l"/>
            <a:r>
              <a:rPr lang="zh-TW" altLang="en-US" b="1" i="0" dirty="0">
                <a:solidFill>
                  <a:srgbClr val="333333"/>
                </a:solidFill>
                <a:effectLst/>
                <a:latin typeface="Microsoft JhengHei" panose="020B0604030504040204" pitchFamily="34" charset="-120"/>
                <a:ea typeface="Microsoft JhengHei" panose="020B0604030504040204" pitchFamily="34" charset="-120"/>
              </a:rPr>
              <a:t>以拓樸概念解開物質的奧祕 </a:t>
            </a:r>
            <a:r>
              <a:rPr lang="zh-TW" altLang="en-US" b="0" i="0" u="none" strike="noStrike" dirty="0">
                <a:solidFill>
                  <a:srgbClr val="0070C0"/>
                </a:solidFill>
                <a:effectLst/>
                <a:latin typeface="Microsoft JhengHei" panose="020B0604030504040204" pitchFamily="34" charset="-120"/>
                <a:ea typeface="Microsoft JhengHei" panose="020B0604030504040204" pitchFamily="34" charset="-120"/>
                <a:hlinkClick r:id="rId3"/>
              </a:rPr>
              <a:t>陳則銘 </a:t>
            </a:r>
            <a:r>
              <a:rPr lang="en-US" altLang="zh-TW" b="0" i="0" u="none" strike="noStrike" dirty="0">
                <a:solidFill>
                  <a:srgbClr val="0070C0"/>
                </a:solidFill>
                <a:effectLst/>
                <a:latin typeface="Microsoft JhengHei" panose="020B0604030504040204" pitchFamily="34" charset="-120"/>
                <a:ea typeface="Microsoft JhengHei" panose="020B0604030504040204" pitchFamily="34" charset="-120"/>
                <a:hlinkClick r:id="rId3"/>
              </a:rPr>
              <a:t>| </a:t>
            </a:r>
            <a:r>
              <a:rPr lang="zh-TW" altLang="en-US" b="0" i="0" u="none" strike="noStrike" dirty="0">
                <a:solidFill>
                  <a:srgbClr val="0070C0"/>
                </a:solidFill>
                <a:effectLst/>
                <a:latin typeface="Microsoft JhengHei" panose="020B0604030504040204" pitchFamily="34" charset="-120"/>
                <a:ea typeface="Microsoft JhengHei" panose="020B0604030504040204" pitchFamily="34" charset="-120"/>
                <a:hlinkClick r:id="rId3"/>
              </a:rPr>
              <a:t>成功大學物理學系</a:t>
            </a:r>
            <a:r>
              <a:rPr lang="en-US" altLang="zh-TW" b="0" i="0" u="none" strike="noStrike" dirty="0">
                <a:solidFill>
                  <a:srgbClr val="0070C0"/>
                </a:solidFill>
                <a:effectLst/>
                <a:latin typeface="Microsoft JhengHei" panose="020B0604030504040204" pitchFamily="34" charset="-120"/>
                <a:ea typeface="Microsoft JhengHei" panose="020B0604030504040204" pitchFamily="34" charset="-120"/>
              </a:rPr>
              <a:t>|</a:t>
            </a:r>
            <a:r>
              <a:rPr lang="en-US" altLang="zh-TW" b="0" i="0" dirty="0">
                <a:solidFill>
                  <a:srgbClr val="777777"/>
                </a:solidFill>
                <a:effectLst/>
                <a:latin typeface="Microsoft JhengHei" panose="020B0604030504040204" pitchFamily="34" charset="-120"/>
                <a:ea typeface="Microsoft JhengHei" panose="020B0604030504040204" pitchFamily="34" charset="-120"/>
              </a:rPr>
              <a:t>2017/07/05</a:t>
            </a:r>
            <a:endParaRPr lang="zh-TW" altLang="en-US" b="0" i="0" dirty="0">
              <a:solidFill>
                <a:srgbClr val="3E9ECE"/>
              </a:solidFill>
              <a:effectLst/>
              <a:latin typeface="Microsoft JhengHei" panose="020B0604030504040204" pitchFamily="34" charset="-120"/>
              <a:ea typeface="Microsoft JhengHei" panose="020B0604030504040204" pitchFamily="34" charset="-120"/>
            </a:endParaRPr>
          </a:p>
          <a:p>
            <a:r>
              <a:rPr lang="en-US" dirty="0">
                <a:hlinkClick r:id="rId4"/>
              </a:rPr>
              <a:t>https://scitechvista.nat.gov.tw/c/sfTh.htm</a:t>
            </a:r>
            <a:endParaRPr lang="en-US" dirty="0"/>
          </a:p>
          <a:p>
            <a:endParaRPr lang="en-US" dirty="0"/>
          </a:p>
          <a:p>
            <a:pPr algn="l"/>
            <a:r>
              <a:rPr lang="zh-TW" altLang="en-US" b="0" i="0" dirty="0">
                <a:solidFill>
                  <a:srgbClr val="2A4B6A"/>
                </a:solidFill>
                <a:effectLst/>
                <a:latin typeface="微軟正黑體" panose="020B0604030504040204" pitchFamily="34" charset="-120"/>
                <a:ea typeface="微軟正黑體" panose="020B0604030504040204" pitchFamily="34" charset="-120"/>
              </a:rPr>
              <a:t>拓樸材料於半導體的應用 </a:t>
            </a:r>
            <a:r>
              <a:rPr lang="zh-TW" altLang="en-US" b="0" i="0" dirty="0">
                <a:solidFill>
                  <a:srgbClr val="222222"/>
                </a:solidFill>
                <a:effectLst/>
                <a:latin typeface="微軟正黑體" panose="020B0604030504040204" pitchFamily="34" charset="-120"/>
                <a:ea typeface="微軟正黑體" panose="020B0604030504040204" pitchFamily="34" charset="-120"/>
              </a:rPr>
              <a:t>林育中</a:t>
            </a:r>
            <a:r>
              <a:rPr lang="en-US" altLang="zh-TW" b="0" i="0" dirty="0">
                <a:solidFill>
                  <a:srgbClr val="222222"/>
                </a:solidFill>
                <a:effectLst/>
                <a:latin typeface="微軟正黑體" panose="020B0604030504040204" pitchFamily="34" charset="-120"/>
                <a:ea typeface="微軟正黑體" panose="020B0604030504040204" pitchFamily="34" charset="-120"/>
              </a:rPr>
              <a:t>|</a:t>
            </a:r>
            <a:r>
              <a:rPr lang="zh-TW" altLang="en-US" b="0" i="0" dirty="0">
                <a:solidFill>
                  <a:srgbClr val="222222"/>
                </a:solidFill>
                <a:effectLst/>
                <a:latin typeface="微軟正黑體" panose="020B0604030504040204" pitchFamily="34" charset="-120"/>
                <a:ea typeface="微軟正黑體" panose="020B0604030504040204" pitchFamily="34" charset="-120"/>
              </a:rPr>
              <a:t> 台大物理</a:t>
            </a:r>
            <a:r>
              <a:rPr lang="zh-TW" altLang="en-US" dirty="0">
                <a:solidFill>
                  <a:srgbClr val="222222"/>
                </a:solidFill>
                <a:latin typeface="微軟正黑體" panose="020B0604030504040204" pitchFamily="34" charset="-120"/>
                <a:ea typeface="微軟正黑體" panose="020B0604030504040204" pitchFamily="34" charset="-120"/>
              </a:rPr>
              <a:t>學</a:t>
            </a:r>
            <a:r>
              <a:rPr lang="zh-TW" altLang="en-US" b="0" i="0" dirty="0">
                <a:solidFill>
                  <a:srgbClr val="222222"/>
                </a:solidFill>
                <a:effectLst/>
                <a:latin typeface="微軟正黑體" panose="020B0604030504040204" pitchFamily="34" charset="-120"/>
                <a:ea typeface="微軟正黑體" panose="020B0604030504040204" pitchFamily="34" charset="-120"/>
              </a:rPr>
              <a:t>系 </a:t>
            </a:r>
            <a:r>
              <a:rPr lang="en-US" altLang="zh-TW" b="0" i="0" dirty="0">
                <a:solidFill>
                  <a:srgbClr val="222222"/>
                </a:solidFill>
                <a:effectLst/>
                <a:latin typeface="微軟正黑體" panose="020B0604030504040204" pitchFamily="34" charset="-120"/>
                <a:ea typeface="微軟正黑體" panose="020B0604030504040204" pitchFamily="34" charset="-120"/>
              </a:rPr>
              <a:t>2019-01-17|</a:t>
            </a:r>
          </a:p>
          <a:p>
            <a:pPr algn="l"/>
            <a:r>
              <a:rPr lang="en-US" altLang="zh-TW" b="0" i="0" dirty="0">
                <a:solidFill>
                  <a:srgbClr val="222222"/>
                </a:solidFill>
                <a:effectLst/>
                <a:latin typeface="微軟正黑體" panose="020B0604030504040204" pitchFamily="34" charset="-120"/>
                <a:ea typeface="微軟正黑體" panose="020B0604030504040204" pitchFamily="34" charset="-120"/>
                <a:hlinkClick r:id="rId5"/>
              </a:rPr>
              <a:t>https://www.digitimes.com.tw/col/article.asp?id=996</a:t>
            </a:r>
            <a:r>
              <a:rPr lang="en-US" altLang="zh-TW" dirty="0">
                <a:solidFill>
                  <a:srgbClr val="222222"/>
                </a:solidFill>
                <a:latin typeface="微軟正黑體" panose="020B0604030504040204" pitchFamily="34" charset="-120"/>
                <a:ea typeface="微軟正黑體" panose="020B0604030504040204" pitchFamily="34" charset="-120"/>
              </a:rPr>
              <a:t> </a:t>
            </a:r>
          </a:p>
          <a:p>
            <a:pPr algn="l"/>
            <a:endParaRPr lang="en-US" altLang="zh-TW" b="0" i="0" dirty="0">
              <a:solidFill>
                <a:srgbClr val="222222"/>
              </a:solidFill>
              <a:effectLst/>
              <a:latin typeface="微軟正黑體" panose="020B0604030504040204" pitchFamily="34" charset="-120"/>
              <a:ea typeface="微軟正黑體" panose="020B0604030504040204" pitchFamily="34" charset="-120"/>
            </a:endParaRPr>
          </a:p>
          <a:p>
            <a:r>
              <a:rPr lang="en-US" altLang="zh-TW" dirty="0">
                <a:solidFill>
                  <a:srgbClr val="222222"/>
                </a:solidFill>
                <a:latin typeface="微軟正黑體" panose="020B0604030504040204" pitchFamily="34" charset="-120"/>
                <a:ea typeface="微軟正黑體" panose="020B0604030504040204" pitchFamily="34" charset="-120"/>
              </a:rPr>
              <a:t>Topological Materials II (ppt) | </a:t>
            </a:r>
            <a:r>
              <a:rPr lang="zh-TW" altLang="en-US" b="0" i="0" u="none" strike="noStrike" dirty="0">
                <a:solidFill>
                  <a:srgbClr val="660099"/>
                </a:solidFill>
                <a:effectLst/>
                <a:latin typeface="arial" panose="020B0604020202020204" pitchFamily="34" charset="0"/>
                <a:hlinkClick r:id="rId6"/>
              </a:rPr>
              <a:t>國立清華大學 </a:t>
            </a:r>
            <a:r>
              <a:rPr lang="en-US" altLang="zh-TW" dirty="0">
                <a:solidFill>
                  <a:srgbClr val="660099"/>
                </a:solidFill>
                <a:latin typeface="arial" panose="020B0604020202020204" pitchFamily="34" charset="0"/>
                <a:hlinkClick r:id="rId6"/>
              </a:rPr>
              <a:t>2012|</a:t>
            </a:r>
            <a:endParaRPr lang="zh-TW" altLang="en-US" b="0" i="0" u="none" strike="noStrike" dirty="0">
              <a:solidFill>
                <a:srgbClr val="660099"/>
              </a:solidFill>
              <a:effectLst/>
              <a:latin typeface="arial" panose="020B0604020202020204" pitchFamily="34" charset="0"/>
              <a:hlinkClick r:id="rId6"/>
            </a:endParaRPr>
          </a:p>
          <a:p>
            <a:pPr algn="l"/>
            <a:r>
              <a:rPr lang="en-US" altLang="zh-TW" b="0" i="0" dirty="0">
                <a:solidFill>
                  <a:srgbClr val="222222"/>
                </a:solidFill>
                <a:effectLst/>
                <a:latin typeface="微軟正黑體" panose="020B0604030504040204" pitchFamily="34" charset="-120"/>
                <a:ea typeface="微軟正黑體" panose="020B0604030504040204" pitchFamily="34" charset="-120"/>
                <a:hlinkClick r:id="rId7"/>
              </a:rPr>
              <a:t>http://w3.phys.nthu.edu.tw/~spin/course/106F/Lecture%2012%20Topological%20materials%20-2.pdf</a:t>
            </a:r>
            <a:r>
              <a:rPr lang="en-US" altLang="zh-TW" b="0" i="0" dirty="0">
                <a:solidFill>
                  <a:srgbClr val="222222"/>
                </a:solidFill>
                <a:effectLst/>
                <a:latin typeface="微軟正黑體" panose="020B0604030504040204" pitchFamily="34" charset="-120"/>
                <a:ea typeface="微軟正黑體" panose="020B0604030504040204" pitchFamily="34" charset="-120"/>
              </a:rPr>
              <a:t> </a:t>
            </a:r>
          </a:p>
          <a:p>
            <a:pPr algn="l"/>
            <a:endParaRPr lang="en-US" altLang="zh-TW" dirty="0">
              <a:solidFill>
                <a:srgbClr val="222222"/>
              </a:solidFill>
              <a:latin typeface="微軟正黑體" panose="020B0604030504040204" pitchFamily="34" charset="-120"/>
              <a:ea typeface="微軟正黑體" panose="020B0604030504040204" pitchFamily="34" charset="-120"/>
            </a:endParaRPr>
          </a:p>
          <a:p>
            <a:pPr algn="l"/>
            <a:r>
              <a:rPr lang="en-US" b="0" i="0" u="none" strike="noStrike" baseline="0" dirty="0">
                <a:solidFill>
                  <a:srgbClr val="231F20"/>
                </a:solidFill>
                <a:latin typeface="+mj-lt"/>
              </a:rPr>
              <a:t>Weyl and Dirac semimetals in three-dimensional solids | N. P. Armitage, E. J. Mele, Ashvin Vishwanath 2018-01-22 </a:t>
            </a:r>
          </a:p>
          <a:p>
            <a:pPr algn="l"/>
            <a:endParaRPr lang="en-US" b="0" i="0" u="none" strike="noStrike" baseline="0" dirty="0">
              <a:solidFill>
                <a:srgbClr val="231F20"/>
              </a:solidFill>
              <a:latin typeface="+mj-lt"/>
            </a:endParaRPr>
          </a:p>
          <a:p>
            <a:pPr algn="l"/>
            <a:r>
              <a:rPr lang="en-US" b="0" i="0" u="none" strike="noStrike" baseline="0" dirty="0">
                <a:solidFill>
                  <a:srgbClr val="231F20"/>
                </a:solidFill>
                <a:latin typeface="+mj-lt"/>
              </a:rPr>
              <a:t>Long Josephson Junction |Wikipedia 2016-03-19</a:t>
            </a:r>
          </a:p>
          <a:p>
            <a:pPr algn="l"/>
            <a:r>
              <a:rPr lang="en-US" b="0" i="0" u="none" strike="noStrike" baseline="0" dirty="0">
                <a:solidFill>
                  <a:srgbClr val="231F20"/>
                </a:solidFill>
                <a:latin typeface="+mj-lt"/>
                <a:hlinkClick r:id="rId8"/>
              </a:rPr>
              <a:t>https://en.wikipedia.org/wiki/Long_Josephson_junction</a:t>
            </a:r>
            <a:r>
              <a:rPr lang="en-US" b="0" i="0" u="none" strike="noStrike" baseline="0" dirty="0">
                <a:solidFill>
                  <a:srgbClr val="231F20"/>
                </a:solidFill>
                <a:latin typeface="+mj-lt"/>
              </a:rPr>
              <a:t> </a:t>
            </a:r>
          </a:p>
          <a:p>
            <a:pPr algn="l"/>
            <a:endParaRPr lang="en-US" b="0" i="0" u="none" strike="noStrike" baseline="0" dirty="0">
              <a:solidFill>
                <a:srgbClr val="231F20"/>
              </a:solidFill>
              <a:latin typeface="+mj-lt"/>
            </a:endParaRPr>
          </a:p>
          <a:p>
            <a:pPr algn="l"/>
            <a:r>
              <a:rPr lang="en-US" dirty="0"/>
              <a:t>Supplementary Information: A flux tunable superconducting quantum circuit based on Weyl semimetal MoTe2 |</a:t>
            </a:r>
            <a:r>
              <a:rPr lang="zh-TW" altLang="en-US" dirty="0"/>
              <a:t> </a:t>
            </a:r>
            <a:r>
              <a:rPr lang="en-US" altLang="zh-TW" dirty="0" err="1"/>
              <a:t>Kuei</a:t>
            </a:r>
            <a:r>
              <a:rPr lang="en-US" altLang="zh-TW" dirty="0"/>
              <a:t>-Lin Chiu</a:t>
            </a:r>
            <a:r>
              <a:rPr lang="en-US" altLang="zh-TW" i="1" dirty="0"/>
              <a:t>,. et al</a:t>
            </a:r>
            <a:r>
              <a:rPr lang="en-US" altLang="zh-TW" dirty="0"/>
              <a:t> | </a:t>
            </a:r>
            <a:r>
              <a:rPr lang="zh-TW" altLang="en-US" dirty="0"/>
              <a:t>中山大學 </a:t>
            </a:r>
            <a:r>
              <a:rPr lang="en-US" altLang="zh-TW" dirty="0"/>
              <a:t>2020</a:t>
            </a:r>
            <a:endParaRPr lang="en-US" b="0" i="1" u="none" strike="noStrike" baseline="0" dirty="0">
              <a:solidFill>
                <a:srgbClr val="231F20"/>
              </a:solidFill>
              <a:latin typeface="+mj-lt"/>
            </a:endParaRPr>
          </a:p>
          <a:p>
            <a:pPr algn="l"/>
            <a:endParaRPr lang="en-US" b="0" i="0" u="none" strike="noStrike" baseline="0" dirty="0">
              <a:solidFill>
                <a:srgbClr val="231F20"/>
              </a:solidFill>
              <a:latin typeface="+mj-lt"/>
            </a:endParaRPr>
          </a:p>
          <a:p>
            <a:pPr algn="l"/>
            <a:endParaRPr lang="en-US" altLang="zh-TW" b="0" i="0" dirty="0">
              <a:solidFill>
                <a:srgbClr val="222222"/>
              </a:solidFill>
              <a:effectLst/>
              <a:latin typeface="+mj-lt"/>
              <a:ea typeface="微軟正黑體" panose="020B0604030504040204" pitchFamily="34" charset="-120"/>
            </a:endParaRPr>
          </a:p>
          <a:p>
            <a:endParaRPr lang="en-US" dirty="0"/>
          </a:p>
          <a:p>
            <a:endParaRPr lang="en-US" dirty="0"/>
          </a:p>
        </p:txBody>
      </p:sp>
    </p:spTree>
    <p:extLst>
      <p:ext uri="{BB962C8B-B14F-4D97-AF65-F5344CB8AC3E}">
        <p14:creationId xmlns:p14="http://schemas.microsoft.com/office/powerpoint/2010/main" val="2797014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35256" y="873826"/>
            <a:ext cx="7202475" cy="786825"/>
          </a:xfrm>
          <a:prstGeom prst="rect">
            <a:avLst/>
          </a:prstGeom>
          <a:noFill/>
          <a:ln>
            <a:noFill/>
          </a:ln>
        </p:spPr>
        <p:txBody>
          <a:bodyPr spcFirstLastPara="1" wrap="square" lIns="68569" tIns="34275" rIns="68569" bIns="34275" anchor="t" anchorCtr="0">
            <a:noAutofit/>
          </a:bodyPr>
          <a:lstStyle/>
          <a:p>
            <a:pPr>
              <a:buSzPts val="3200"/>
            </a:pPr>
            <a:r>
              <a:rPr lang="en-US" b="1" dirty="0">
                <a:latin typeface="Times New Roman" panose="02020603050405020304" pitchFamily="18" charset="0"/>
                <a:cs typeface="Times New Roman" panose="02020603050405020304" pitchFamily="18" charset="0"/>
              </a:rPr>
              <a:t>Abstract</a:t>
            </a:r>
            <a:endParaRPr b="1" dirty="0">
              <a:latin typeface="Times New Roman" panose="02020603050405020304" pitchFamily="18" charset="0"/>
              <a:cs typeface="Times New Roman" panose="02020603050405020304" pitchFamily="18" charset="0"/>
            </a:endParaRPr>
          </a:p>
        </p:txBody>
      </p:sp>
      <p:sp>
        <p:nvSpPr>
          <p:cNvPr id="76" name="Google Shape;76;p16"/>
          <p:cNvSpPr txBox="1"/>
          <p:nvPr/>
        </p:nvSpPr>
        <p:spPr>
          <a:xfrm>
            <a:off x="835256" y="1491687"/>
            <a:ext cx="7583187" cy="4928992"/>
          </a:xfrm>
          <a:prstGeom prst="rect">
            <a:avLst/>
          </a:prstGeom>
          <a:noFill/>
          <a:ln>
            <a:noFill/>
          </a:ln>
        </p:spPr>
        <p:txBody>
          <a:bodyPr spcFirstLastPara="1" wrap="square" lIns="68569" tIns="68569" rIns="68569" bIns="68569" anchor="t" anchorCtr="0">
            <a:noAutofit/>
          </a:bodyPr>
          <a:lstStyle/>
          <a:p>
            <a:pPr algn="l"/>
            <a:r>
              <a:rPr lang="en-US" sz="1800" dirty="0">
                <a:solidFill>
                  <a:schemeClr val="tx1"/>
                </a:solidFill>
                <a:latin typeface="Times New Roman" panose="02020603050405020304" pitchFamily="18" charset="0"/>
                <a:cs typeface="Times New Roman" panose="02020603050405020304" pitchFamily="18" charset="0"/>
              </a:rPr>
              <a:t>Demonstrates a JJ made of MoTe2 and a flux-tunable </a:t>
            </a:r>
            <a:r>
              <a:rPr lang="en-US" sz="1800" dirty="0" err="1">
                <a:solidFill>
                  <a:schemeClr val="tx1"/>
                </a:solidFill>
                <a:latin typeface="Times New Roman" panose="02020603050405020304" pitchFamily="18" charset="0"/>
                <a:cs typeface="Times New Roman" panose="02020603050405020304" pitchFamily="18" charset="0"/>
              </a:rPr>
              <a:t>transmon</a:t>
            </a:r>
            <a:r>
              <a:rPr lang="en-US" sz="1800" dirty="0">
                <a:solidFill>
                  <a:schemeClr val="tx1"/>
                </a:solidFill>
                <a:latin typeface="Times New Roman" panose="02020603050405020304" pitchFamily="18" charset="0"/>
                <a:cs typeface="Times New Roman" panose="02020603050405020304" pitchFamily="18" charset="0"/>
              </a:rPr>
              <a:t> like circuit based on Weyl semimetals (WSM)</a:t>
            </a:r>
          </a:p>
          <a:p>
            <a:pPr algn="l"/>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u="sng" dirty="0">
                <a:solidFill>
                  <a:schemeClr val="tx1"/>
                </a:solidFill>
                <a:latin typeface="Times New Roman" panose="02020603050405020304" pitchFamily="18" charset="0"/>
                <a:cs typeface="Times New Roman" panose="02020603050405020304" pitchFamily="18" charset="0"/>
              </a:rPr>
              <a:t>Weyl semimetals</a:t>
            </a:r>
            <a:r>
              <a:rPr lang="en-US" sz="1800" dirty="0">
                <a:solidFill>
                  <a:schemeClr val="tx1"/>
                </a:solidFill>
                <a:latin typeface="Times New Roman" panose="02020603050405020304" pitchFamily="18" charset="0"/>
                <a:cs typeface="Times New Roman" panose="02020603050405020304" pitchFamily="18" charset="0"/>
              </a:rPr>
              <a:t> have drawn considerable attention for their exotic </a:t>
            </a:r>
            <a:r>
              <a:rPr lang="en-US" sz="1800" b="1" dirty="0">
                <a:solidFill>
                  <a:schemeClr val="tx1"/>
                </a:solidFill>
                <a:latin typeface="Times New Roman" panose="02020603050405020304" pitchFamily="18" charset="0"/>
                <a:cs typeface="Times New Roman" panose="02020603050405020304" pitchFamily="18" charset="0"/>
              </a:rPr>
              <a:t>topological properties </a:t>
            </a:r>
            <a:r>
              <a:rPr lang="en-US" sz="1800" dirty="0">
                <a:solidFill>
                  <a:schemeClr val="tx1"/>
                </a:solidFill>
                <a:latin typeface="Times New Roman" panose="02020603050405020304" pitchFamily="18" charset="0"/>
                <a:cs typeface="Times New Roman" panose="02020603050405020304" pitchFamily="18" charset="0"/>
              </a:rPr>
              <a:t>in many research fields. </a:t>
            </a:r>
          </a:p>
          <a:p>
            <a:pPr marL="342900" indent="-342900" algn="l">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When in combination with </a:t>
            </a:r>
            <a:r>
              <a:rPr lang="en-US" sz="1800" u="sng" dirty="0">
                <a:solidFill>
                  <a:schemeClr val="tx1"/>
                </a:solidFill>
                <a:latin typeface="Times New Roman" panose="02020603050405020304" pitchFamily="18" charset="0"/>
                <a:cs typeface="Times New Roman" panose="02020603050405020304" pitchFamily="18" charset="0"/>
              </a:rPr>
              <a:t>s-wave superconductors</a:t>
            </a:r>
            <a:r>
              <a:rPr lang="en-US" sz="1800" dirty="0">
                <a:solidFill>
                  <a:schemeClr val="tx1"/>
                </a:solidFill>
                <a:latin typeface="Times New Roman" panose="02020603050405020304" pitchFamily="18" charset="0"/>
                <a:cs typeface="Times New Roman" panose="02020603050405020304" pitchFamily="18" charset="0"/>
              </a:rPr>
              <a:t>, WSMs form junctions mimicking the behavior of </a:t>
            </a:r>
            <a:r>
              <a:rPr lang="en-US" sz="1800" b="1" u="sng" dirty="0">
                <a:solidFill>
                  <a:schemeClr val="tx1"/>
                </a:solidFill>
                <a:latin typeface="Times New Roman" panose="02020603050405020304" pitchFamily="18" charset="0"/>
                <a:cs typeface="Times New Roman" panose="02020603050405020304" pitchFamily="18" charset="0"/>
              </a:rPr>
              <a:t>Majorana bound states</a:t>
            </a:r>
            <a:r>
              <a:rPr lang="en-US" sz="1800" dirty="0">
                <a:solidFill>
                  <a:schemeClr val="tx1"/>
                </a:solidFill>
                <a:latin typeface="Times New Roman" panose="02020603050405020304" pitchFamily="18" charset="0"/>
                <a:cs typeface="Times New Roman" panose="02020603050405020304" pitchFamily="18" charset="0"/>
              </a:rPr>
              <a:t>.</a:t>
            </a:r>
          </a:p>
          <a:p>
            <a:pPr marL="342900" indent="-342900" algn="l">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Present a </a:t>
            </a:r>
            <a:r>
              <a:rPr lang="en-US" sz="1800" dirty="0" err="1">
                <a:solidFill>
                  <a:schemeClr val="tx1"/>
                </a:solidFill>
                <a:latin typeface="Times New Roman" panose="02020603050405020304" pitchFamily="18" charset="0"/>
                <a:cs typeface="Times New Roman" panose="02020603050405020304" pitchFamily="18" charset="0"/>
              </a:rPr>
              <a:t>transmon</a:t>
            </a:r>
            <a:r>
              <a:rPr lang="en-US" sz="1800" dirty="0">
                <a:solidFill>
                  <a:schemeClr val="tx1"/>
                </a:solidFill>
                <a:latin typeface="Times New Roman" panose="02020603050405020304" pitchFamily="18" charset="0"/>
                <a:cs typeface="Times New Roman" panose="02020603050405020304" pitchFamily="18" charset="0"/>
              </a:rPr>
              <a:t>-like SQUID made of Weyl semimetal Td−MoTe2 and superconducting leads of niobium nitride (</a:t>
            </a:r>
            <a:r>
              <a:rPr lang="en-US" sz="1800" dirty="0" err="1">
                <a:solidFill>
                  <a:schemeClr val="tx1"/>
                </a:solidFill>
                <a:latin typeface="Times New Roman" panose="02020603050405020304" pitchFamily="18" charset="0"/>
                <a:cs typeface="Times New Roman" panose="02020603050405020304" pitchFamily="18" charset="0"/>
              </a:rPr>
              <a:t>NbN</a:t>
            </a:r>
            <a:r>
              <a:rPr lang="en-US" sz="1800" dirty="0">
                <a:solidFill>
                  <a:schemeClr val="tx1"/>
                </a:solidFill>
                <a:latin typeface="Times New Roman" panose="02020603050405020304" pitchFamily="18" charset="0"/>
                <a:cs typeface="Times New Roman" panose="02020603050405020304" pitchFamily="18" charset="0"/>
              </a:rPr>
              <a:t>)</a:t>
            </a:r>
          </a:p>
          <a:p>
            <a:pPr marL="342900" indent="-342900" algn="l">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At high power reveals the existence of the constituting Josephson junctions</a:t>
            </a:r>
          </a:p>
          <a:p>
            <a:pPr marL="342900" indent="-342900" algn="l">
              <a:buFont typeface="+mj-lt"/>
              <a:buAutoNum type="arabicPeriod"/>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The loop geometry of the circuit allows the resonant frequency of the readout cavity to be tuned by the magnetic flux.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35253" y="859536"/>
            <a:ext cx="7202475"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solidFill>
                  <a:schemeClr val="tx1"/>
                </a:solidFill>
                <a:latin typeface="Times New Roman" panose="02020603050405020304" pitchFamily="18" charset="0"/>
                <a:cs typeface="Times New Roman" panose="02020603050405020304" pitchFamily="18" charset="0"/>
              </a:rPr>
              <a:t>Introduction – Dirac equations</a:t>
            </a:r>
            <a:endParaRPr sz="3200" b="1" dirty="0">
              <a:latin typeface="Times New Roman" panose="02020603050405020304" pitchFamily="18" charset="0"/>
              <a:cs typeface="Times New Roman" panose="02020603050405020304" pitchFamily="18" charset="0"/>
            </a:endParaRPr>
          </a:p>
        </p:txBody>
      </p:sp>
      <p:cxnSp>
        <p:nvCxnSpPr>
          <p:cNvPr id="3" name="直線接點 2">
            <a:extLst>
              <a:ext uri="{FF2B5EF4-FFF2-40B4-BE49-F238E27FC236}">
                <a16:creationId xmlns:a16="http://schemas.microsoft.com/office/drawing/2014/main" id="{C9CA3D80-C47D-48AA-8889-A5723A321D14}"/>
              </a:ext>
            </a:extLst>
          </p:cNvPr>
          <p:cNvCxnSpPr/>
          <p:nvPr/>
        </p:nvCxnSpPr>
        <p:spPr>
          <a:xfrm>
            <a:off x="835253" y="6010689"/>
            <a:ext cx="72899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132DAD0-396E-49B3-BE07-4552A2EFB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253" y="2089236"/>
            <a:ext cx="1571625" cy="2321719"/>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D448894F-91AA-4F09-B31A-42B47B08D633}"/>
              </a:ext>
            </a:extLst>
          </p:cNvPr>
          <p:cNvSpPr txBox="1"/>
          <p:nvPr/>
        </p:nvSpPr>
        <p:spPr>
          <a:xfrm>
            <a:off x="2571751" y="1608816"/>
            <a:ext cx="6095171"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1928, Dirac equation (special relativity + QM)</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Solution used 4x4 complex matrices (</a:t>
            </a:r>
            <a:r>
              <a:rPr lang="en-US" sz="2000" b="1" dirty="0">
                <a:latin typeface="Times New Roman" panose="02020603050405020304" pitchFamily="18" charset="0"/>
                <a:cs typeface="Times New Roman" panose="02020603050405020304" pitchFamily="18" charset="0"/>
              </a:rPr>
              <a:t>gamma matrices</a:t>
            </a:r>
            <a:r>
              <a:rPr lang="en-US" sz="2000" dirty="0">
                <a:latin typeface="Times New Roman" panose="02020603050405020304" pitchFamily="18" charset="0"/>
                <a:cs typeface="Times New Roman" panose="02020603050405020304" pitchFamily="18" charset="0"/>
              </a:rPr>
              <a:t>) and a four-component wave function.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Leads to new concept of </a:t>
            </a:r>
            <a:r>
              <a:rPr lang="en-US" sz="2000" b="1" dirty="0">
                <a:latin typeface="Times New Roman" panose="02020603050405020304" pitchFamily="18" charset="0"/>
                <a:cs typeface="Times New Roman" panose="02020603050405020304" pitchFamily="18" charset="0"/>
              </a:rPr>
              <a:t>spin</a:t>
            </a:r>
            <a:r>
              <a:rPr lang="en-US" sz="2000" dirty="0">
                <a:latin typeface="Times New Roman" panose="02020603050405020304" pitchFamily="18" charset="0"/>
                <a:cs typeface="Times New Roman" panose="02020603050405020304" pitchFamily="18" charset="0"/>
              </a:rPr>
              <a:t>, predicted existence of </a:t>
            </a:r>
            <a:r>
              <a:rPr lang="en-US" sz="2000" b="1" dirty="0">
                <a:latin typeface="Times New Roman" panose="02020603050405020304" pitchFamily="18" charset="0"/>
                <a:cs typeface="Times New Roman" panose="02020603050405020304" pitchFamily="18" charset="0"/>
              </a:rPr>
              <a:t>antimatter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QFT</a:t>
            </a:r>
          </a:p>
          <a:p>
            <a:pPr marL="285750" indent="-28575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Describes </a:t>
            </a:r>
            <a:r>
              <a:rPr lang="en-US" sz="2000" b="1" dirty="0">
                <a:latin typeface="Times New Roman" panose="02020603050405020304" pitchFamily="18" charset="0"/>
                <a:cs typeface="Times New Roman" panose="02020603050405020304" pitchFamily="18" charset="0"/>
              </a:rPr>
              <a:t>relativistic electrons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Leads to topological phenomena (</a:t>
            </a:r>
            <a:r>
              <a:rPr lang="en-US" sz="2000" b="1" dirty="0">
                <a:latin typeface="Times New Roman" panose="02020603050405020304" pitchFamily="18" charset="0"/>
                <a:cs typeface="Times New Roman" panose="02020603050405020304" pitchFamily="18" charset="0"/>
              </a:rPr>
              <a:t>zero modes and anomalies in QFT</a:t>
            </a:r>
            <a:r>
              <a:rPr lang="en-US" sz="2000" dirty="0">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endParaRPr lang="en-US" sz="2000" dirty="0"/>
          </a:p>
        </p:txBody>
      </p:sp>
      <p:sp>
        <p:nvSpPr>
          <p:cNvPr id="4" name="文字方塊 3">
            <a:extLst>
              <a:ext uri="{FF2B5EF4-FFF2-40B4-BE49-F238E27FC236}">
                <a16:creationId xmlns:a16="http://schemas.microsoft.com/office/drawing/2014/main" id="{AA87050F-3534-47B8-991E-78B25E37A420}"/>
              </a:ext>
            </a:extLst>
          </p:cNvPr>
          <p:cNvSpPr txBox="1"/>
          <p:nvPr/>
        </p:nvSpPr>
        <p:spPr>
          <a:xfrm>
            <a:off x="835253" y="5937185"/>
            <a:ext cx="3682082" cy="496290"/>
          </a:xfrm>
          <a:prstGeom prst="rect">
            <a:avLst/>
          </a:prstGeom>
          <a:noFill/>
        </p:spPr>
        <p:txBody>
          <a:bodyPr wrap="square" rtlCol="0">
            <a:spAutoFit/>
          </a:bodyPr>
          <a:lstStyle/>
          <a:p>
            <a:r>
              <a:rPr lang="en-US" sz="2625" dirty="0">
                <a:latin typeface="Aldhabi" panose="020B0604020202020204" pitchFamily="2" charset="-78"/>
                <a:cs typeface="Aldhabi" panose="020B0604020202020204" pitchFamily="2" charset="-78"/>
              </a:rPr>
              <a:t>Paul A. M. Dirac, English Physicist</a:t>
            </a:r>
          </a:p>
        </p:txBody>
      </p:sp>
      <p:pic>
        <p:nvPicPr>
          <p:cNvPr id="6" name="圖片 5">
            <a:extLst>
              <a:ext uri="{FF2B5EF4-FFF2-40B4-BE49-F238E27FC236}">
                <a16:creationId xmlns:a16="http://schemas.microsoft.com/office/drawing/2014/main" id="{CEE18B6C-2AD1-4746-8CCB-95D68299AE6E}"/>
              </a:ext>
            </a:extLst>
          </p:cNvPr>
          <p:cNvPicPr>
            <a:picLocks noChangeAspect="1"/>
          </p:cNvPicPr>
          <p:nvPr/>
        </p:nvPicPr>
        <p:blipFill>
          <a:blip r:embed="rId4"/>
          <a:stretch>
            <a:fillRect/>
          </a:stretch>
        </p:blipFill>
        <p:spPr>
          <a:xfrm>
            <a:off x="3044393" y="2977537"/>
            <a:ext cx="4795247" cy="567325"/>
          </a:xfrm>
          <a:prstGeom prst="rect">
            <a:avLst/>
          </a:prstGeom>
        </p:spPr>
      </p:pic>
    </p:spTree>
    <p:extLst>
      <p:ext uri="{BB962C8B-B14F-4D97-AF65-F5344CB8AC3E}">
        <p14:creationId xmlns:p14="http://schemas.microsoft.com/office/powerpoint/2010/main" val="248491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cxnSp>
        <p:nvCxnSpPr>
          <p:cNvPr id="3" name="直線接點 2">
            <a:extLst>
              <a:ext uri="{FF2B5EF4-FFF2-40B4-BE49-F238E27FC236}">
                <a16:creationId xmlns:a16="http://schemas.microsoft.com/office/drawing/2014/main" id="{C9CA3D80-C47D-48AA-8889-A5723A321D14}"/>
              </a:ext>
            </a:extLst>
          </p:cNvPr>
          <p:cNvCxnSpPr/>
          <p:nvPr/>
        </p:nvCxnSpPr>
        <p:spPr>
          <a:xfrm>
            <a:off x="927006" y="5919218"/>
            <a:ext cx="72899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E2D983E1-B61B-4EAF-A31D-FD07F0126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751" y="1937480"/>
            <a:ext cx="2014327" cy="2087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文字方塊 1">
                <a:extLst>
                  <a:ext uri="{FF2B5EF4-FFF2-40B4-BE49-F238E27FC236}">
                    <a16:creationId xmlns:a16="http://schemas.microsoft.com/office/drawing/2014/main" id="{D448894F-91AA-4F09-B31A-42B47B08D633}"/>
                  </a:ext>
                </a:extLst>
              </p:cNvPr>
              <p:cNvSpPr txBox="1"/>
              <p:nvPr/>
            </p:nvSpPr>
            <p:spPr>
              <a:xfrm>
                <a:off x="2830414" y="923015"/>
                <a:ext cx="5872374" cy="4955203"/>
              </a:xfrm>
              <a:prstGeom prst="rect">
                <a:avLst/>
              </a:prstGeom>
              <a:noFill/>
            </p:spPr>
            <p:txBody>
              <a:bodyPr wrap="square" rtlCol="0">
                <a:spAutoFit/>
              </a:bodyPr>
              <a:lstStyle/>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1929, simplified Dirac equations (1d Weyl Eq)</a:t>
                </a:r>
              </a:p>
              <a:p>
                <a:pPr marL="214313"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Describes </a:t>
                </a:r>
                <a:r>
                  <a:rPr lang="en-US" sz="2000" b="1" dirty="0">
                    <a:latin typeface="Times New Roman" panose="02020603050405020304" pitchFamily="18" charset="0"/>
                    <a:cs typeface="Times New Roman" panose="02020603050405020304" pitchFamily="18" charset="0"/>
                  </a:rPr>
                  <a:t>massless fermions </a:t>
                </a:r>
                <a:r>
                  <a:rPr lang="en-US" sz="2000" dirty="0">
                    <a:latin typeface="Times New Roman" panose="02020603050405020304" pitchFamily="18" charset="0"/>
                    <a:cs typeface="Times New Roman" panose="02020603050405020304" pitchFamily="18" charset="0"/>
                  </a:rPr>
                  <a:t>with a definite chirality </a:t>
                </a:r>
              </a:p>
              <a:p>
                <a:pPr marL="214313"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Solution uses </a:t>
                </a:r>
                <a:r>
                  <a:rPr lang="en-US" sz="2000" b="1" dirty="0">
                    <a:latin typeface="Times New Roman" panose="02020603050405020304" pitchFamily="18" charset="0"/>
                    <a:cs typeface="Times New Roman" panose="02020603050405020304" pitchFamily="18" charset="0"/>
                  </a:rPr>
                  <a:t>2x2 complex Pauli matrices: </a:t>
                </a:r>
                <a14:m>
                  <m:oMath xmlns:m="http://schemas.openxmlformats.org/officeDocument/2006/math">
                    <m:sSub>
                      <m:sSubPr>
                        <m:ctrlPr>
                          <a:rPr lang="en-US"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ea typeface="Cambria Math" panose="02040503050406030204" pitchFamily="18" charset="0"/>
                            <a:cs typeface="Times New Roman" panose="02020603050405020304" pitchFamily="18" charset="0"/>
                          </a:rPr>
                          <m:t>𝝈</m:t>
                        </m:r>
                      </m:e>
                      <m:sub>
                        <m:r>
                          <a:rPr lang="en-US" sz="2000" b="1" i="1">
                            <a:latin typeface="Cambria Math" panose="02040503050406030204" pitchFamily="18" charset="0"/>
                            <a:ea typeface="Cambria Math" panose="02040503050406030204" pitchFamily="18" charset="0"/>
                            <a:cs typeface="Times New Roman" panose="02020603050405020304" pitchFamily="18" charset="0"/>
                          </a:rPr>
                          <m:t>𝒏</m:t>
                        </m:r>
                      </m:sub>
                    </m:sSub>
                  </m:oMath>
                </a14:m>
                <a:r>
                  <a:rPr lang="en-US" sz="2000" b="1" dirty="0">
                    <a:latin typeface="Times New Roman" panose="02020603050405020304" pitchFamily="18" charset="0"/>
                    <a:cs typeface="Times New Roman" panose="02020603050405020304" pitchFamily="18" charset="0"/>
                  </a:rPr>
                  <a:t> </a:t>
                </a:r>
              </a:p>
              <a:p>
                <a:pPr lvl="1"/>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massless fermion </a:t>
                </a:r>
              </a:p>
              <a:p>
                <a:pPr lvl="1"/>
                <a:r>
                  <a:rPr lang="en-US" sz="2000" dirty="0">
                    <a:latin typeface="Times New Roman" panose="02020603050405020304" pitchFamily="18" charset="0"/>
                    <a:cs typeface="Times New Roman" panose="02020603050405020304" pitchFamily="18" charset="0"/>
                  </a:rPr>
                  <a:t>	associated chirality</a:t>
                </a:r>
              </a:p>
              <a:p>
                <a:pPr marL="214313"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Candidate explanation for neutrinos (failed) </a:t>
                </a:r>
              </a:p>
              <a:p>
                <a:pPr marL="214313"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Nearly 90 years no candidate Weyl fermions have been observed in High Energy particle physics experiments</a:t>
                </a:r>
              </a:p>
              <a:p>
                <a:endParaRPr lang="en-US" sz="1600" dirty="0"/>
              </a:p>
            </p:txBody>
          </p:sp>
        </mc:Choice>
        <mc:Fallback>
          <p:sp>
            <p:nvSpPr>
              <p:cNvPr id="2" name="文字方塊 1">
                <a:extLst>
                  <a:ext uri="{FF2B5EF4-FFF2-40B4-BE49-F238E27FC236}">
                    <a16:creationId xmlns:a16="http://schemas.microsoft.com/office/drawing/2014/main" id="{D448894F-91AA-4F09-B31A-42B47B08D633}"/>
                  </a:ext>
                </a:extLst>
              </p:cNvPr>
              <p:cNvSpPr txBox="1">
                <a:spLocks noRot="1" noChangeAspect="1" noMove="1" noResize="1" noEditPoints="1" noAdjustHandles="1" noChangeArrowheads="1" noChangeShapeType="1" noTextEdit="1"/>
              </p:cNvSpPr>
              <p:nvPr/>
            </p:nvSpPr>
            <p:spPr>
              <a:xfrm>
                <a:off x="2830414" y="923015"/>
                <a:ext cx="5872374" cy="4955203"/>
              </a:xfrm>
              <a:prstGeom prst="rect">
                <a:avLst/>
              </a:prstGeom>
              <a:blipFill>
                <a:blip r:embed="rId4"/>
                <a:stretch>
                  <a:fillRect l="-934" t="-615" r="-1452"/>
                </a:stretch>
              </a:blipFill>
            </p:spPr>
            <p:txBody>
              <a:bodyPr/>
              <a:lstStyle/>
              <a:p>
                <a:r>
                  <a:rPr lang="en-US">
                    <a:noFill/>
                  </a:rPr>
                  <a:t> </a:t>
                </a:r>
              </a:p>
            </p:txBody>
          </p:sp>
        </mc:Fallback>
      </mc:AlternateContent>
      <p:sp>
        <p:nvSpPr>
          <p:cNvPr id="8" name="文字方塊 7">
            <a:extLst>
              <a:ext uri="{FF2B5EF4-FFF2-40B4-BE49-F238E27FC236}">
                <a16:creationId xmlns:a16="http://schemas.microsoft.com/office/drawing/2014/main" id="{C181B003-2CDE-4186-9BF8-821892FE80CC}"/>
              </a:ext>
            </a:extLst>
          </p:cNvPr>
          <p:cNvSpPr txBox="1"/>
          <p:nvPr/>
        </p:nvSpPr>
        <p:spPr>
          <a:xfrm>
            <a:off x="748751" y="5891885"/>
            <a:ext cx="5426400" cy="496290"/>
          </a:xfrm>
          <a:prstGeom prst="rect">
            <a:avLst/>
          </a:prstGeom>
          <a:noFill/>
        </p:spPr>
        <p:txBody>
          <a:bodyPr wrap="square" rtlCol="0">
            <a:spAutoFit/>
          </a:bodyPr>
          <a:lstStyle/>
          <a:p>
            <a:r>
              <a:rPr lang="en-US" sz="2625" dirty="0">
                <a:latin typeface="Aldhabi" panose="020B0604020202020204" pitchFamily="2" charset="-78"/>
                <a:cs typeface="Aldhabi" panose="020B0604020202020204" pitchFamily="2" charset="-78"/>
              </a:rPr>
              <a:t>Hermann Klaus Hugo Weyl, German mathematician</a:t>
            </a:r>
          </a:p>
        </p:txBody>
      </p:sp>
      <p:pic>
        <p:nvPicPr>
          <p:cNvPr id="5" name="圖片 4">
            <a:extLst>
              <a:ext uri="{FF2B5EF4-FFF2-40B4-BE49-F238E27FC236}">
                <a16:creationId xmlns:a16="http://schemas.microsoft.com/office/drawing/2014/main" id="{15EF87E2-A5B4-4C72-B644-BCEC269A36CF}"/>
              </a:ext>
            </a:extLst>
          </p:cNvPr>
          <p:cNvPicPr>
            <a:picLocks noChangeAspect="1"/>
          </p:cNvPicPr>
          <p:nvPr/>
        </p:nvPicPr>
        <p:blipFill>
          <a:blip r:embed="rId5"/>
          <a:stretch>
            <a:fillRect/>
          </a:stretch>
        </p:blipFill>
        <p:spPr>
          <a:xfrm>
            <a:off x="3461951" y="1418659"/>
            <a:ext cx="4914306" cy="704016"/>
          </a:xfrm>
          <a:prstGeom prst="rect">
            <a:avLst/>
          </a:prstGeom>
        </p:spPr>
      </p:pic>
    </p:spTree>
    <p:extLst>
      <p:ext uri="{BB962C8B-B14F-4D97-AF65-F5344CB8AC3E}">
        <p14:creationId xmlns:p14="http://schemas.microsoft.com/office/powerpoint/2010/main" val="368845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cxnSp>
        <p:nvCxnSpPr>
          <p:cNvPr id="3" name="直線接點 2">
            <a:extLst>
              <a:ext uri="{FF2B5EF4-FFF2-40B4-BE49-F238E27FC236}">
                <a16:creationId xmlns:a16="http://schemas.microsoft.com/office/drawing/2014/main" id="{C9CA3D80-C47D-48AA-8889-A5723A321D14}"/>
              </a:ext>
            </a:extLst>
          </p:cNvPr>
          <p:cNvCxnSpPr/>
          <p:nvPr/>
        </p:nvCxnSpPr>
        <p:spPr>
          <a:xfrm>
            <a:off x="927007" y="4509881"/>
            <a:ext cx="72899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A94771DC-3AF4-4C3E-A609-9EF84CC02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120" y="1693754"/>
            <a:ext cx="1987460" cy="2538529"/>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a:extLst>
              <a:ext uri="{FF2B5EF4-FFF2-40B4-BE49-F238E27FC236}">
                <a16:creationId xmlns:a16="http://schemas.microsoft.com/office/drawing/2014/main" id="{D448894F-91AA-4F09-B31A-42B47B08D633}"/>
              </a:ext>
            </a:extLst>
          </p:cNvPr>
          <p:cNvSpPr txBox="1"/>
          <p:nvPr/>
        </p:nvSpPr>
        <p:spPr>
          <a:xfrm>
            <a:off x="2667580" y="1913442"/>
            <a:ext cx="5641167" cy="2246769"/>
          </a:xfrm>
          <a:prstGeom prst="rect">
            <a:avLst/>
          </a:prstGeom>
          <a:noFill/>
        </p:spPr>
        <p:txBody>
          <a:bodyPr wrap="square" rtlCol="0">
            <a:spAutoFit/>
          </a:bodyPr>
          <a:lstStyle/>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1937, Majorana found a modification using real numbers that described </a:t>
            </a:r>
            <a:r>
              <a:rPr lang="en-US" sz="2000" b="1" dirty="0">
                <a:latin typeface="Times New Roman" panose="02020603050405020304" pitchFamily="18" charset="0"/>
                <a:cs typeface="Times New Roman" panose="02020603050405020304" pitchFamily="18" charset="0"/>
              </a:rPr>
              <a:t>a neutral particle that was its own antiparticle</a:t>
            </a:r>
            <a:r>
              <a:rPr lang="en-US" sz="2000" dirty="0">
                <a:latin typeface="Times New Roman" panose="02020603050405020304" pitchFamily="18" charset="0"/>
                <a:cs typeface="Times New Roman" panose="02020603050405020304" pitchFamily="18" charset="0"/>
              </a:rPr>
              <a:t> </a:t>
            </a:r>
          </a:p>
          <a:p>
            <a:pPr marL="214313"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indent="-214313">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Majorana bound states</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p>
          <a:p>
            <a:endParaRPr lang="en-US" sz="2000" dirty="0"/>
          </a:p>
        </p:txBody>
      </p:sp>
      <p:sp>
        <p:nvSpPr>
          <p:cNvPr id="7" name="文字方塊 6">
            <a:extLst>
              <a:ext uri="{FF2B5EF4-FFF2-40B4-BE49-F238E27FC236}">
                <a16:creationId xmlns:a16="http://schemas.microsoft.com/office/drawing/2014/main" id="{457E4274-531C-4356-8E58-B4FD3F0538A9}"/>
              </a:ext>
            </a:extLst>
          </p:cNvPr>
          <p:cNvSpPr txBox="1"/>
          <p:nvPr/>
        </p:nvSpPr>
        <p:spPr>
          <a:xfrm>
            <a:off x="835253" y="4410955"/>
            <a:ext cx="3369000" cy="496290"/>
          </a:xfrm>
          <a:prstGeom prst="rect">
            <a:avLst/>
          </a:prstGeom>
          <a:noFill/>
        </p:spPr>
        <p:txBody>
          <a:bodyPr wrap="square" rtlCol="0">
            <a:spAutoFit/>
          </a:bodyPr>
          <a:lstStyle/>
          <a:p>
            <a:r>
              <a:rPr lang="en-US" sz="2625" dirty="0">
                <a:latin typeface="Aldhabi" panose="020B0604020202020204" pitchFamily="2" charset="-78"/>
                <a:cs typeface="Aldhabi" panose="020B0604020202020204" pitchFamily="2" charset="-78"/>
              </a:rPr>
              <a:t>Ettore Majorana, Italian Physicist</a:t>
            </a:r>
          </a:p>
        </p:txBody>
      </p:sp>
    </p:spTree>
    <p:extLst>
      <p:ext uri="{BB962C8B-B14F-4D97-AF65-F5344CB8AC3E}">
        <p14:creationId xmlns:p14="http://schemas.microsoft.com/office/powerpoint/2010/main" val="31601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25314" y="866371"/>
            <a:ext cx="7202475"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solidFill>
                  <a:schemeClr val="tx1"/>
                </a:solidFill>
                <a:latin typeface="Times New Roman" panose="02020603050405020304" pitchFamily="18" charset="0"/>
                <a:cs typeface="Times New Roman" panose="02020603050405020304" pitchFamily="18" charset="0"/>
              </a:rPr>
              <a:t>In condensed matter physics…</a:t>
            </a:r>
            <a:endParaRPr sz="3200" b="1" dirty="0">
              <a:latin typeface="Times New Roman" panose="02020603050405020304" pitchFamily="18" charset="0"/>
              <a:cs typeface="Times New Roman" panose="02020603050405020304" pitchFamily="18" charset="0"/>
            </a:endParaRPr>
          </a:p>
        </p:txBody>
      </p:sp>
      <p:cxnSp>
        <p:nvCxnSpPr>
          <p:cNvPr id="3" name="直線接點 2">
            <a:extLst>
              <a:ext uri="{FF2B5EF4-FFF2-40B4-BE49-F238E27FC236}">
                <a16:creationId xmlns:a16="http://schemas.microsoft.com/office/drawing/2014/main" id="{C9CA3D80-C47D-48AA-8889-A5723A321D14}"/>
              </a:ext>
            </a:extLst>
          </p:cNvPr>
          <p:cNvCxnSpPr/>
          <p:nvPr/>
        </p:nvCxnSpPr>
        <p:spPr>
          <a:xfrm>
            <a:off x="1105912" y="6651763"/>
            <a:ext cx="7289987"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D448894F-91AA-4F09-B31A-42B47B08D633}"/>
              </a:ext>
            </a:extLst>
          </p:cNvPr>
          <p:cNvSpPr txBox="1"/>
          <p:nvPr/>
        </p:nvSpPr>
        <p:spPr>
          <a:xfrm>
            <a:off x="825314" y="1524474"/>
            <a:ext cx="7289987" cy="5016758"/>
          </a:xfrm>
          <a:prstGeom prst="rect">
            <a:avLst/>
          </a:prstGeom>
          <a:noFill/>
        </p:spPr>
        <p:txBody>
          <a:bodyPr wrap="square" rtlCol="0">
            <a:spAutoFit/>
          </a:bodyPr>
          <a:lstStyle/>
          <a:p>
            <a:pPr marL="214313"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Dirac equation appears in certain instances of C</a:t>
            </a:r>
            <a:r>
              <a:rPr lang="en-US" altLang="zh-TW" sz="2000" dirty="0">
                <a:latin typeface="Times New Roman" panose="02020603050405020304" pitchFamily="18" charset="0"/>
                <a:cs typeface="Times New Roman" panose="02020603050405020304" pitchFamily="18" charset="0"/>
              </a:rPr>
              <a:t>M</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physics</a:t>
            </a:r>
            <a:endParaRPr lang="en-US" sz="2000" b="1"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214313" lvl="1" indent="-214313">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Graphene</a:t>
            </a:r>
            <a:r>
              <a:rPr lang="en-US" sz="2000" dirty="0">
                <a:latin typeface="Times New Roman" panose="02020603050405020304" pitchFamily="18" charset="0"/>
                <a:cs typeface="Times New Roman" panose="02020603050405020304" pitchFamily="18" charset="0"/>
              </a:rPr>
              <a:t>’s </a:t>
            </a:r>
            <a:r>
              <a:rPr lang="en-US" sz="2000" b="1" dirty="0">
                <a:latin typeface="Times New Roman" panose="02020603050405020304" pitchFamily="18" charset="0"/>
                <a:cs typeface="Times New Roman" panose="02020603050405020304" pitchFamily="18" charset="0"/>
              </a:rPr>
              <a:t>linear momentum dispersion relation</a:t>
            </a:r>
            <a:r>
              <a:rPr lang="en-US" sz="2000" dirty="0">
                <a:latin typeface="Times New Roman" panose="02020603050405020304" pitchFamily="18" charset="0"/>
                <a:cs typeface="Times New Roman" panose="02020603050405020304" pitchFamily="18" charset="0"/>
              </a:rPr>
              <a:t> is captured by the massless 2D Dirac equation. </a:t>
            </a:r>
          </a:p>
          <a:p>
            <a:pPr marL="214313" lvl="1"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lvl="1"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Recent work has found evidence for Majorana bound states in 1D superconducting wires (</a:t>
            </a:r>
            <a:r>
              <a:rPr lang="en-US" sz="2000" dirty="0" err="1">
                <a:solidFill>
                  <a:srgbClr val="0070C0"/>
                </a:solidFill>
                <a:latin typeface="Times New Roman" panose="02020603050405020304" pitchFamily="18" charset="0"/>
                <a:cs typeface="Times New Roman" panose="02020603050405020304" pitchFamily="18" charset="0"/>
              </a:rPr>
              <a:t>Mourik</a:t>
            </a:r>
            <a:r>
              <a:rPr lang="en-US" sz="2000" dirty="0">
                <a:solidFill>
                  <a:srgbClr val="0070C0"/>
                </a:solidFill>
                <a:latin typeface="Times New Roman" panose="02020603050405020304" pitchFamily="18" charset="0"/>
                <a:cs typeface="Times New Roman" panose="02020603050405020304" pitchFamily="18" charset="0"/>
              </a:rPr>
              <a:t> </a:t>
            </a:r>
            <a:r>
              <a:rPr lang="en-US" sz="2000" i="1" dirty="0">
                <a:solidFill>
                  <a:srgbClr val="0070C0"/>
                </a:solidFill>
                <a:latin typeface="Times New Roman" panose="02020603050405020304" pitchFamily="18" charset="0"/>
                <a:cs typeface="Times New Roman" panose="02020603050405020304" pitchFamily="18" charset="0"/>
              </a:rPr>
              <a:t>et al</a:t>
            </a:r>
            <a:r>
              <a:rPr lang="en-US" sz="2000" dirty="0">
                <a:solidFill>
                  <a:srgbClr val="0070C0"/>
                </a:solidFill>
                <a:latin typeface="Times New Roman" panose="02020603050405020304" pitchFamily="18" charset="0"/>
                <a:cs typeface="Times New Roman" panose="02020603050405020304" pitchFamily="18" charset="0"/>
              </a:rPr>
              <a:t>., 2012; Elliott and Franz, 2015</a:t>
            </a:r>
            <a:r>
              <a:rPr lang="en-US" sz="2000" dirty="0">
                <a:latin typeface="Times New Roman" panose="02020603050405020304" pitchFamily="18" charset="0"/>
                <a:cs typeface="Times New Roman" panose="02020603050405020304" pitchFamily="18" charset="0"/>
              </a:rPr>
              <a:t>)</a:t>
            </a:r>
          </a:p>
          <a:p>
            <a:pPr marL="214313" lvl="1"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lvl="1"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New properties that exist only in a CM context emerge (ex: </a:t>
            </a:r>
            <a:r>
              <a:rPr lang="en-US" sz="2000" b="1" dirty="0">
                <a:latin typeface="Times New Roman" panose="02020603050405020304" pitchFamily="18" charset="0"/>
                <a:cs typeface="Times New Roman" panose="02020603050405020304" pitchFamily="18" charset="0"/>
              </a:rPr>
              <a:t>Fermi arc surface states</a:t>
            </a:r>
            <a:r>
              <a:rPr lang="en-US" sz="2000" dirty="0">
                <a:latin typeface="Times New Roman" panose="02020603050405020304" pitchFamily="18" charset="0"/>
                <a:cs typeface="Times New Roman" panose="02020603050405020304" pitchFamily="18" charset="0"/>
              </a:rPr>
              <a:t>)</a:t>
            </a:r>
          </a:p>
          <a:p>
            <a:pPr marL="214313" lvl="1" indent="-214313">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14313" lvl="1" indent="-214313">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New fermion types with no counterpart in high-energy physics can emerge (e.g., type-II Weyl, spin-1 Weyl, double Dirac, etc.) (</a:t>
            </a:r>
            <a:r>
              <a:rPr lang="en-US" sz="2000" dirty="0" err="1">
                <a:solidFill>
                  <a:srgbClr val="0070C0"/>
                </a:solidFill>
                <a:latin typeface="Times New Roman" panose="02020603050405020304" pitchFamily="18" charset="0"/>
                <a:cs typeface="Times New Roman" panose="02020603050405020304" pitchFamily="18" charset="0"/>
              </a:rPr>
              <a:t>Soluyanov</a:t>
            </a:r>
            <a:r>
              <a:rPr lang="en-US" sz="2000" dirty="0">
                <a:solidFill>
                  <a:srgbClr val="0070C0"/>
                </a:solidFill>
                <a:latin typeface="Times New Roman" panose="02020603050405020304" pitchFamily="18" charset="0"/>
                <a:cs typeface="Times New Roman" panose="02020603050405020304" pitchFamily="18" charset="0"/>
              </a:rPr>
              <a:t> et al., 2015; Xu, Zhang, and Zhang, 2015; </a:t>
            </a:r>
            <a:r>
              <a:rPr lang="en-US" sz="2000" dirty="0" err="1">
                <a:solidFill>
                  <a:srgbClr val="0070C0"/>
                </a:solidFill>
                <a:latin typeface="Times New Roman" panose="02020603050405020304" pitchFamily="18" charset="0"/>
                <a:cs typeface="Times New Roman" panose="02020603050405020304" pitchFamily="18" charset="0"/>
              </a:rPr>
              <a:t>Bradlyn</a:t>
            </a:r>
            <a:r>
              <a:rPr lang="en-US" sz="2000" dirty="0">
                <a:solidFill>
                  <a:srgbClr val="0070C0"/>
                </a:solidFill>
                <a:latin typeface="Times New Roman" panose="02020603050405020304" pitchFamily="18" charset="0"/>
                <a:cs typeface="Times New Roman" panose="02020603050405020304" pitchFamily="18" charset="0"/>
              </a:rPr>
              <a:t> et al., 2016; </a:t>
            </a:r>
            <a:r>
              <a:rPr lang="en-US" sz="2000" dirty="0" err="1">
                <a:solidFill>
                  <a:srgbClr val="0070C0"/>
                </a:solidFill>
                <a:latin typeface="Times New Roman" panose="02020603050405020304" pitchFamily="18" charset="0"/>
                <a:cs typeface="Times New Roman" panose="02020603050405020304" pitchFamily="18" charset="0"/>
              </a:rPr>
              <a:t>Wieder</a:t>
            </a:r>
            <a:r>
              <a:rPr lang="en-US" sz="2000" dirty="0">
                <a:solidFill>
                  <a:srgbClr val="0070C0"/>
                </a:solidFill>
                <a:latin typeface="Times New Roman" panose="02020603050405020304" pitchFamily="18" charset="0"/>
                <a:cs typeface="Times New Roman" panose="02020603050405020304" pitchFamily="18" charset="0"/>
              </a:rPr>
              <a:t> et al., 2016</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715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35253" y="859536"/>
            <a:ext cx="7202475" cy="786825"/>
          </a:xfrm>
          <a:prstGeom prst="rect">
            <a:avLst/>
          </a:prstGeom>
          <a:noFill/>
          <a:ln>
            <a:noFill/>
          </a:ln>
        </p:spPr>
        <p:txBody>
          <a:bodyPr spcFirstLastPara="1" wrap="square" lIns="68569" tIns="34275" rIns="68569" bIns="34275" anchor="t" anchorCtr="0">
            <a:noAutofit/>
          </a:bodyPr>
          <a:lstStyle/>
          <a:p>
            <a:pPr>
              <a:buSzPts val="3200"/>
            </a:pPr>
            <a:r>
              <a:rPr lang="en-US" altLang="zh-TW" sz="3200" b="1" dirty="0">
                <a:solidFill>
                  <a:schemeClr val="tx1"/>
                </a:solidFill>
                <a:latin typeface="Times New Roman" panose="02020603050405020304" pitchFamily="18" charset="0"/>
                <a:cs typeface="Times New Roman" panose="02020603050405020304" pitchFamily="18" charset="0"/>
              </a:rPr>
              <a:t>Topological Physics</a:t>
            </a:r>
            <a:endParaRPr sz="3200" b="1" dirty="0">
              <a:latin typeface="Times New Roman" panose="02020603050405020304" pitchFamily="18" charset="0"/>
              <a:cs typeface="Times New Roman" panose="02020603050405020304" pitchFamily="18" charset="0"/>
            </a:endParaRPr>
          </a:p>
        </p:txBody>
      </p:sp>
      <p:cxnSp>
        <p:nvCxnSpPr>
          <p:cNvPr id="3" name="直線接點 2">
            <a:extLst>
              <a:ext uri="{FF2B5EF4-FFF2-40B4-BE49-F238E27FC236}">
                <a16:creationId xmlns:a16="http://schemas.microsoft.com/office/drawing/2014/main" id="{C9CA3D80-C47D-48AA-8889-A5723A321D14}"/>
              </a:ext>
            </a:extLst>
          </p:cNvPr>
          <p:cNvCxnSpPr/>
          <p:nvPr/>
        </p:nvCxnSpPr>
        <p:spPr>
          <a:xfrm>
            <a:off x="488408" y="5127445"/>
            <a:ext cx="728998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AA87050F-3534-47B8-991E-78B25E37A420}"/>
              </a:ext>
            </a:extLst>
          </p:cNvPr>
          <p:cNvSpPr txBox="1"/>
          <p:nvPr/>
        </p:nvSpPr>
        <p:spPr>
          <a:xfrm>
            <a:off x="3734168" y="5096866"/>
            <a:ext cx="3495031" cy="1304203"/>
          </a:xfrm>
          <a:prstGeom prst="rect">
            <a:avLst/>
          </a:prstGeom>
          <a:noFill/>
        </p:spPr>
        <p:txBody>
          <a:bodyPr wrap="square" rtlCol="0">
            <a:spAutoFit/>
          </a:bodyPr>
          <a:lstStyle/>
          <a:p>
            <a:r>
              <a:rPr lang="en-US" sz="2625" dirty="0">
                <a:latin typeface="Aldhabi" panose="020B0604020202020204" pitchFamily="2" charset="-78"/>
                <a:cs typeface="Aldhabi" panose="020B0604020202020204" pitchFamily="2" charset="-78"/>
              </a:rPr>
              <a:t>David J. Thouless, </a:t>
            </a:r>
          </a:p>
          <a:p>
            <a:r>
              <a:rPr lang="en-US" sz="2625" dirty="0">
                <a:latin typeface="Aldhabi" panose="020B0604020202020204" pitchFamily="2" charset="-78"/>
                <a:cs typeface="Aldhabi" panose="020B0604020202020204" pitchFamily="2" charset="-78"/>
              </a:rPr>
              <a:t>F. Duncan M. Haldane, </a:t>
            </a:r>
          </a:p>
          <a:p>
            <a:r>
              <a:rPr lang="en-US" sz="2625" dirty="0">
                <a:latin typeface="Aldhabi" panose="020B0604020202020204" pitchFamily="2" charset="-78"/>
                <a:cs typeface="Aldhabi" panose="020B0604020202020204" pitchFamily="2" charset="-78"/>
              </a:rPr>
              <a:t>J. Michael </a:t>
            </a:r>
            <a:r>
              <a:rPr lang="en-US" sz="2625" dirty="0" err="1">
                <a:latin typeface="Aldhabi" panose="020B0604020202020204" pitchFamily="2" charset="-78"/>
                <a:cs typeface="Aldhabi" panose="020B0604020202020204" pitchFamily="2" charset="-78"/>
              </a:rPr>
              <a:t>Kosterlitz</a:t>
            </a:r>
            <a:endParaRPr lang="en-US" sz="2625" dirty="0">
              <a:latin typeface="Aldhabi" panose="020B0604020202020204" pitchFamily="2" charset="-78"/>
              <a:cs typeface="Aldhabi" panose="020B0604020202020204" pitchFamily="2" charset="-78"/>
            </a:endParaRPr>
          </a:p>
        </p:txBody>
      </p:sp>
      <p:pic>
        <p:nvPicPr>
          <p:cNvPr id="3074" name="Picture 2" descr="Shocker: Nobel Prize In Physics Goes To Topology In Materials, Not  Gravitational Waves!">
            <a:extLst>
              <a:ext uri="{FF2B5EF4-FFF2-40B4-BE49-F238E27FC236}">
                <a16:creationId xmlns:a16="http://schemas.microsoft.com/office/drawing/2014/main" id="{10FD7677-D8B5-4034-A2B3-0E8CEDEA0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35" y="4664560"/>
            <a:ext cx="3303202" cy="18971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馬克杯可經由連續的形變而轉變成甜甜圈（上），下為KT相變示意圖。">
            <a:extLst>
              <a:ext uri="{FF2B5EF4-FFF2-40B4-BE49-F238E27FC236}">
                <a16:creationId xmlns:a16="http://schemas.microsoft.com/office/drawing/2014/main" id="{B312C35C-1B4E-499C-97BF-C3FA6A03A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3763" y="1340385"/>
            <a:ext cx="5534743" cy="3211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88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795496" y="857250"/>
            <a:ext cx="7434104" cy="786825"/>
          </a:xfrm>
          <a:prstGeom prst="rect">
            <a:avLst/>
          </a:prstGeom>
          <a:noFill/>
          <a:ln>
            <a:noFill/>
          </a:ln>
        </p:spPr>
        <p:txBody>
          <a:bodyPr spcFirstLastPara="1" wrap="square" lIns="68569" tIns="34275" rIns="68569" bIns="34275" anchor="t" anchorCtr="0">
            <a:noAutofit/>
          </a:bodyPr>
          <a:lstStyle/>
          <a:p>
            <a:pPr>
              <a:buSzPts val="3200"/>
            </a:pPr>
            <a:r>
              <a:rPr lang="en-US" sz="3200" b="1" dirty="0">
                <a:solidFill>
                  <a:schemeClr val="tx1"/>
                </a:solidFill>
                <a:latin typeface="Times New Roman" panose="02020603050405020304" pitchFamily="18" charset="0"/>
                <a:cs typeface="Times New Roman" panose="02020603050405020304" pitchFamily="18" charset="0"/>
              </a:rPr>
              <a:t>Weyl Semimetals and its properties</a:t>
            </a:r>
            <a:br>
              <a:rPr lang="en-US" altLang="zh-TW" sz="3200" b="1" dirty="0">
                <a:solidFill>
                  <a:schemeClr val="tx1"/>
                </a:solidFill>
                <a:latin typeface="Times New Roman" panose="02020603050405020304" pitchFamily="18" charset="0"/>
                <a:cs typeface="Times New Roman" panose="02020603050405020304" pitchFamily="18" charset="0"/>
              </a:rPr>
            </a:br>
            <a:endParaRPr sz="3200" b="1" dirty="0">
              <a:latin typeface="Times New Roman" panose="02020603050405020304" pitchFamily="18" charset="0"/>
              <a:cs typeface="Times New Roman" panose="02020603050405020304" pitchFamily="18" charset="0"/>
            </a:endParaRPr>
          </a:p>
        </p:txBody>
      </p:sp>
      <p:sp>
        <p:nvSpPr>
          <p:cNvPr id="76" name="Google Shape;76;p16"/>
          <p:cNvSpPr txBox="1"/>
          <p:nvPr/>
        </p:nvSpPr>
        <p:spPr>
          <a:xfrm>
            <a:off x="795496" y="1403389"/>
            <a:ext cx="7794398" cy="3782352"/>
          </a:xfrm>
          <a:prstGeom prst="rect">
            <a:avLst/>
          </a:prstGeom>
          <a:noFill/>
          <a:ln>
            <a:noFill/>
          </a:ln>
        </p:spPr>
        <p:txBody>
          <a:bodyPr spcFirstLastPara="1" wrap="square" lIns="68569" tIns="68569" rIns="68569" bIns="68569" anchor="t" anchorCtr="0">
            <a:noAutofit/>
          </a:bodyPr>
          <a:lstStyle/>
          <a:p>
            <a:pPr algn="l"/>
            <a:endParaRPr lang="en-US" sz="1800"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4E279A41-8C7D-4EBC-A1E1-E960D41D2C88}"/>
              </a:ext>
            </a:extLst>
          </p:cNvPr>
          <p:cNvPicPr>
            <a:picLocks noChangeAspect="1"/>
          </p:cNvPicPr>
          <p:nvPr/>
        </p:nvPicPr>
        <p:blipFill>
          <a:blip r:embed="rId3"/>
          <a:stretch>
            <a:fillRect/>
          </a:stretch>
        </p:blipFill>
        <p:spPr>
          <a:xfrm>
            <a:off x="52874" y="1403389"/>
            <a:ext cx="9091126" cy="5288813"/>
          </a:xfrm>
          <a:prstGeom prst="rect">
            <a:avLst/>
          </a:prstGeom>
        </p:spPr>
      </p:pic>
    </p:spTree>
    <p:extLst>
      <p:ext uri="{BB962C8B-B14F-4D97-AF65-F5344CB8AC3E}">
        <p14:creationId xmlns:p14="http://schemas.microsoft.com/office/powerpoint/2010/main" val="6325966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1275</TotalTime>
  <Words>2903</Words>
  <Application>Microsoft Office PowerPoint</Application>
  <PresentationFormat>如螢幕大小 (4:3)</PresentationFormat>
  <Paragraphs>217</Paragraphs>
  <Slides>23</Slides>
  <Notes>23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23</vt:i4>
      </vt:variant>
    </vt:vector>
  </HeadingPairs>
  <TitlesOfParts>
    <vt:vector size="31" baseType="lpstr">
      <vt:lpstr>Aldhabi</vt:lpstr>
      <vt:lpstr>Microsoft JhengHei</vt:lpstr>
      <vt:lpstr>arial</vt:lpstr>
      <vt:lpstr>Times New Roman</vt:lpstr>
      <vt:lpstr>Microsoft JhengHei</vt:lpstr>
      <vt:lpstr>arial</vt:lpstr>
      <vt:lpstr>Cambria Math</vt:lpstr>
      <vt:lpstr>Simple Light</vt:lpstr>
      <vt:lpstr>Flux Tunable Superconducting Quantum Circuit Based on Weyl Semimetal MoTe2 (Part I)</vt:lpstr>
      <vt:lpstr>Outline</vt:lpstr>
      <vt:lpstr>Abstract</vt:lpstr>
      <vt:lpstr>Introduction – Dirac equations</vt:lpstr>
      <vt:lpstr>PowerPoint 簡報</vt:lpstr>
      <vt:lpstr>PowerPoint 簡報</vt:lpstr>
      <vt:lpstr>In condensed matter physics…</vt:lpstr>
      <vt:lpstr>Topological Physics</vt:lpstr>
      <vt:lpstr>Weyl Semimetals and its properties </vt:lpstr>
      <vt:lpstr>Weyl Semimetals and its properties </vt:lpstr>
      <vt:lpstr>Weyl Semimetals annihilation </vt:lpstr>
      <vt:lpstr>Weyl Semimetals and its properties </vt:lpstr>
      <vt:lpstr>S-wave  Superconductors</vt:lpstr>
      <vt:lpstr>Weyl Semimetals types </vt:lpstr>
      <vt:lpstr>Candidacy as a Quantum Computation Device </vt:lpstr>
      <vt:lpstr>Device Layouts and Measurement Setups</vt:lpstr>
      <vt:lpstr>Device Fabrication</vt:lpstr>
      <vt:lpstr>Device Characterization and Results I. Power Dependence Measurement</vt:lpstr>
      <vt:lpstr>Device Characterization and Results I. Power Dependence Measurement</vt:lpstr>
      <vt:lpstr>Device Characterization and Results II. Coupling Strength Estimation</vt:lpstr>
      <vt:lpstr>Device Characterization and Results II. Transmon frequency estimation</vt:lpstr>
      <vt:lpstr>Glossary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Superconducting gatemon qubit based on a proximitized 2D Electron Gas (2DEG)</dc:title>
  <cp:lastModifiedBy>Kuo, Thomas</cp:lastModifiedBy>
  <cp:revision>639</cp:revision>
  <dcterms:modified xsi:type="dcterms:W3CDTF">2020-12-28T22:54:07Z</dcterms:modified>
</cp:coreProperties>
</file>