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0" r:id="rId2"/>
    <p:sldId id="319" r:id="rId3"/>
    <p:sldId id="332" r:id="rId4"/>
    <p:sldId id="325" r:id="rId5"/>
    <p:sldId id="321" r:id="rId6"/>
    <p:sldId id="327" r:id="rId7"/>
    <p:sldId id="331" r:id="rId8"/>
    <p:sldId id="272" r:id="rId9"/>
    <p:sldId id="292" r:id="rId10"/>
    <p:sldId id="328" r:id="rId11"/>
    <p:sldId id="329" r:id="rId12"/>
    <p:sldId id="322" r:id="rId13"/>
    <p:sldId id="333" r:id="rId14"/>
    <p:sldId id="33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2471" autoAdjust="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CAF55-1DDF-4FA4-B604-01FDA25B4827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E54A5-BED2-496B-A83F-B907954E2B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16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7BE3C0B9-FA19-4209-A9E7-57A5E0651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32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331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08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26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latin typeface="AdvOT2e364b11"/>
              </a:rPr>
              <a:t>Qubit</a:t>
            </a:r>
            <a:r>
              <a:rPr lang="zh-TW" altLang="en-US" sz="1800" b="0" i="0" u="none" strike="noStrike" baseline="0" dirty="0">
                <a:latin typeface="AdvOT2e364b11"/>
              </a:rPr>
              <a:t>的自發輻射受</a:t>
            </a:r>
            <a:r>
              <a:rPr lang="en-US" altLang="zh-TW" sz="1800" b="0" i="0" u="none" strike="noStrike" baseline="0" dirty="0">
                <a:latin typeface="AdvOT2e364b11"/>
              </a:rPr>
              <a:t>CPW</a:t>
            </a:r>
            <a:r>
              <a:rPr lang="zh-TW" altLang="en-US" sz="1800" b="0" i="0" u="none" strike="noStrike" baseline="0" dirty="0">
                <a:latin typeface="AdvOT2e364b11"/>
              </a:rPr>
              <a:t>耗散</a:t>
            </a:r>
            <a:r>
              <a:rPr lang="en-US" altLang="zh-TW" sz="1800" b="0" i="0" u="none" strike="noStrike" baseline="0" dirty="0">
                <a:latin typeface="AdvOT2e364b11"/>
              </a:rPr>
              <a:t>(Cavity)</a:t>
            </a:r>
            <a:r>
              <a:rPr lang="zh-TW" altLang="en-US" sz="1800" b="0" i="0" u="none" strike="noStrike" baseline="0" dirty="0">
                <a:latin typeface="AdvOT2e364b11"/>
              </a:rPr>
              <a:t>影響</a:t>
            </a:r>
            <a:endParaRPr lang="en-US" altLang="zh-TW" sz="1800" b="0" i="0" u="none" strike="noStrike" baseline="0" dirty="0">
              <a:latin typeface="AdvOT2e364b11"/>
            </a:endParaRPr>
          </a:p>
          <a:p>
            <a:r>
              <a:rPr lang="en-US" altLang="zh-TW" sz="1800" b="0" i="0" u="none" strike="noStrike" baseline="0" dirty="0">
                <a:latin typeface="AdvOT2e364b11"/>
              </a:rPr>
              <a:t>via </a:t>
            </a:r>
            <a:r>
              <a:rPr lang="el-GR" altLang="zh-TW" sz="1800" b="0" i="0" u="none" strike="noStrike" baseline="0" dirty="0">
                <a:latin typeface="AdvOTdd3b7348.I+03"/>
              </a:rPr>
              <a:t>χ </a:t>
            </a:r>
            <a:r>
              <a:rPr lang="el-GR" altLang="zh-TW" sz="1800" b="0" i="0" u="none" strike="noStrike" baseline="0" dirty="0">
                <a:latin typeface="AdvOT2e364b11"/>
              </a:rPr>
              <a:t>= </a:t>
            </a:r>
            <a:r>
              <a:rPr lang="en-US" altLang="zh-TW" sz="1800" b="0" i="0" u="none" strike="noStrike" baseline="0" dirty="0">
                <a:latin typeface="AdvOT02ce3bbb.I"/>
              </a:rPr>
              <a:t>g</a:t>
            </a:r>
            <a:r>
              <a:rPr lang="en-US" altLang="zh-TW" sz="1800" b="0" i="0" u="none" strike="noStrike" baseline="0" dirty="0">
                <a:latin typeface="AdvOT2e364b11"/>
              </a:rPr>
              <a:t>^2/</a:t>
            </a:r>
            <a:r>
              <a:rPr lang="el-GR" altLang="zh-TW" sz="1800" b="0" i="0" u="none" strike="noStrike" baseline="0" dirty="0">
                <a:latin typeface="AdvOT8608a8d1+03"/>
              </a:rPr>
              <a:t>Δ</a:t>
            </a:r>
            <a:r>
              <a:rPr lang="el-GR" altLang="zh-TW" sz="1800" b="0" i="0" u="none" strike="noStrike" baseline="0" dirty="0">
                <a:latin typeface="AdvOT2e364b11"/>
              </a:rPr>
              <a:t>,</a:t>
            </a:r>
            <a:endParaRPr lang="en-US" altLang="zh-TW" sz="1800" b="0" i="0" u="none" strike="noStrike" baseline="0" dirty="0">
              <a:latin typeface="AdvOT2e364b11"/>
            </a:endParaRPr>
          </a:p>
          <a:p>
            <a:r>
              <a:rPr lang="en-US" altLang="zh-TW" sz="1800" b="0" i="0" u="none" strike="noStrike" baseline="0" dirty="0">
                <a:latin typeface="AdvOT2e364b11"/>
              </a:rPr>
              <a:t>g:</a:t>
            </a:r>
            <a:r>
              <a:rPr lang="zh-TW" altLang="en-US" sz="1800" b="0" i="0" u="none" strike="noStrike" baseline="0" dirty="0">
                <a:latin typeface="AdvOT2e364b11"/>
              </a:rPr>
              <a:t>腔與</a:t>
            </a:r>
            <a:r>
              <a:rPr lang="en-US" altLang="zh-TW" sz="1800" b="0" i="0" u="none" strike="noStrike" baseline="0" dirty="0">
                <a:latin typeface="AdvOT2e364b11"/>
              </a:rPr>
              <a:t>qubit</a:t>
            </a:r>
            <a:r>
              <a:rPr lang="zh-TW" altLang="en-US" sz="1800" b="0" i="0" u="none" strike="noStrike" baseline="0" dirty="0">
                <a:latin typeface="AdvOT2e364b11"/>
              </a:rPr>
              <a:t>偶合強度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42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842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b="0" i="0" dirty="0">
                <a:solidFill>
                  <a:srgbClr val="878787"/>
                </a:solidFill>
                <a:effectLst/>
                <a:latin typeface="arial" panose="020B0604020202020204" pitchFamily="34" charset="0"/>
              </a:rPr>
              <a:t>1 GHz=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1000 MHz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2505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270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DCA600E0-A3B0-444F-8263-3FE8D1286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在極大光場</a:t>
            </a:r>
            <a:r>
              <a:rPr lang="en-US" altLang="zh-TW" dirty="0"/>
              <a:t>(</a:t>
            </a:r>
            <a:r>
              <a:rPr lang="zh-TW" altLang="en-US" dirty="0"/>
              <a:t>大功率</a:t>
            </a:r>
            <a:r>
              <a:rPr lang="en-US" altLang="zh-TW" dirty="0"/>
              <a:t>)</a:t>
            </a:r>
            <a:r>
              <a:rPr lang="zh-TW" altLang="en-US" dirty="0"/>
              <a:t>的時候，讀取腔是無法看到</a:t>
            </a:r>
            <a:r>
              <a:rPr lang="en-US" altLang="zh-TW" dirty="0" err="1"/>
              <a:t>transmon</a:t>
            </a:r>
            <a:r>
              <a:rPr lang="zh-TW" altLang="en-US" dirty="0"/>
              <a:t>的貢獻，所以即便</a:t>
            </a:r>
            <a:r>
              <a:rPr lang="en-US" altLang="zh-TW" dirty="0" err="1"/>
              <a:t>transmon</a:t>
            </a:r>
            <a:r>
              <a:rPr lang="zh-TW" altLang="en-US" dirty="0"/>
              <a:t> 頻率隨磁通改變了，我們看不到讀取頻率的改變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88B34C1-C837-4ACB-8D9B-CCDB99156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75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sz="1500" b="0" i="0" u="none" strike="noStrike" baseline="0" dirty="0">
                <a:latin typeface="STKaiTi-TC-Regular"/>
              </a:rPr>
              <a:t>當絕緣層夠薄</a:t>
            </a:r>
            <a:r>
              <a:rPr lang="en-US" altLang="zh-TW" sz="1500" b="0" i="0" u="none" strike="noStrike" baseline="0" dirty="0">
                <a:latin typeface="TimesNewRomanPSMT"/>
              </a:rPr>
              <a:t>(</a:t>
            </a:r>
            <a:r>
              <a:rPr lang="zh-TW" altLang="en-US" sz="1500" b="0" i="0" u="none" strike="noStrike" baseline="0" dirty="0">
                <a:latin typeface="STKaiTi-TC-Regular"/>
              </a:rPr>
              <a:t>接近</a:t>
            </a:r>
            <a:r>
              <a:rPr lang="en-US" altLang="zh-TW" sz="1500" b="0" i="0" u="none" strike="noStrike" baseline="0" dirty="0">
                <a:latin typeface="TimesNewRomanPSMT"/>
              </a:rPr>
              <a:t>10nm) </a:t>
            </a:r>
            <a:r>
              <a:rPr lang="zh-TW" altLang="en-US" sz="1500" b="0" i="0" u="none" strike="noStrike" baseline="0" dirty="0">
                <a:latin typeface="STKaiTi-TC-Regular"/>
              </a:rPr>
              <a:t>庫柏電⼦對有機率穿隧絕緣層即是量⼦穿隧實驗</a:t>
            </a:r>
            <a:endParaRPr lang="en-US" altLang="zh-TW" sz="1500" b="0" i="0" u="none" strike="noStrike" baseline="0" dirty="0">
              <a:latin typeface="STKaiTi-TC-Regular"/>
            </a:endParaRPr>
          </a:p>
          <a:p>
            <a:r>
              <a:rPr lang="zh-TW" altLang="en-US" sz="1500" b="0" i="0" u="none" strike="noStrike" baseline="0" dirty="0">
                <a:latin typeface="STKaiTi-TC-Regular"/>
              </a:rPr>
              <a:t>超導電流只隨著兩超導體的波函數相位差的正弦變化，沒有牽涉任何純量勢與向量勢</a:t>
            </a:r>
            <a:endParaRPr lang="en-US" altLang="zh-TW" sz="1500" b="0" i="0" u="none" strike="noStrike" baseline="0" dirty="0">
              <a:latin typeface="STKaiTi-TC-Regular"/>
            </a:endParaRPr>
          </a:p>
          <a:p>
            <a:r>
              <a:rPr lang="zh-TW" altLang="en-US" sz="15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約瑟芬耦合能和接面電阻大小有關，它代表的是超導庫柏電子對是否容易通過接面。但可以藉由外加磁場來調控</a:t>
            </a:r>
            <a:endParaRPr lang="en-US" altLang="zh-TW" sz="15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5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庫倫靜電能則主要來自電容的影響，代表著電荷的穿隧是否容易受到靜電累積而阻斷。受到幾何結構所限制</a:t>
            </a:r>
            <a:endParaRPr lang="en-US" altLang="zh-TW" sz="15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5BE8B-990A-46B4-9110-851309CE212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9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75B39-33D5-4BC4-B79C-81D6CDF9A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DD043-3B24-46DC-9AFB-22D6BDFC6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E762DD-E876-4AF7-B91A-E82EE787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767016-0292-4AF1-BB33-5D800CC3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FA773C-4BC1-4A15-A490-B781244B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38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66F44-E3D3-43A7-913A-4E0CFE71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D7FE02-CA07-4042-A15F-45F9A2479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CB9E5A-D1F4-4A12-B704-F1D1B56F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2F24AB-352F-4ECE-9AA4-686812C2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56ADC-51D7-4FDF-9BB4-4D68E01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5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7D5DE8-32F2-4FD7-AAD2-76D0BBB3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1372B8-1089-42E5-8118-A630B3E4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2A206-F961-4621-B778-5638BC63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A2759-52A6-432B-9834-C964CEB2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574CAF-8592-4DFE-9265-75C2797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8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67AE6-9975-4BA6-87FF-8A75E971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88003-41F1-451A-B389-ECCE0653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70069B-4DEC-4237-ABC9-3C2D13A0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50515-A8AA-4581-B54B-786824A2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127CCA-C9C7-4E81-987F-89AA1FA2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8A939-976C-4C31-B0A8-CAA35337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946BB7-451D-48EE-9672-65790A8A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9BFF4-60E2-4DD0-AFBE-B861AE49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B4D3E-D295-4D91-849B-68852BAE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60A03C-00A8-49A0-A97B-D50E2F3B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31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D61F4-DCF2-419E-9F56-DDEAAB07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BB01D-20B7-4F0F-95C9-C32E7CFFD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B63892-4AEC-4118-AD91-42A532335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6E41F6-CB1B-4BFB-B446-2EB1C51C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10D0A-E87F-4B17-9C62-9F5AD5A3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2FEA9D-9AC3-4C34-8C78-AB385706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1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53401-D407-4354-B67C-3B6D8A73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9379A-8EA5-4DC1-8E17-1C49D907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45CE61-B186-4771-8A2D-8577702B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E472CA-934F-49B4-957E-82E1D7FB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DA9918-8B78-404C-B25F-B5E4247F1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72A7C4-67DB-42C8-9BB8-E5684220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D822A6-C522-4EE3-878F-837E449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59B62D-AA5F-49E9-A6B2-404C3FCA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6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C2606-C76B-40F5-8439-8CF5B089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30DF7F-F43C-483F-8A74-097B3ED1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0638B6-4DED-491B-92C8-72B87181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4BF106-83B1-4B5D-8873-01FCCE5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9A6AE9-7CB3-4934-91F9-E8C9890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126043-39A7-46C6-9CE7-9758E059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E3BE83-A730-43DC-919B-25BC8622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8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C7835-6273-4110-8563-D50CAA90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84106-7E4A-49C2-A358-C8D881C37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EE5B6E-212D-4990-BC90-2DAF067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DC753B-15DD-4619-9A51-2978E1FE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731EA4-80F4-4F9E-9BD2-7AE5199B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9F942F-AF28-4611-A7A1-CA6B0DB7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6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2152F-15F0-4186-8795-59B03ECF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0B8CC3-0368-4E96-8EB0-DA7BEFD06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848C30-6127-4BEF-A2E7-33DC3D0E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908EFE-6F5D-4068-A33F-55715B24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677B0D-B34B-4023-ABA2-82FC17A6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E0EF3C-8A78-4C5A-93D8-B39E8EC2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7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FB7BAA5-70A8-49C1-9332-91630278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BE64CF-F85F-4020-9E00-2A73C4A1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24D2D2-9BE3-48CF-9C27-706CF8964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3C8C-173E-4F82-905D-580985FA9163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26C92-C51E-49F5-8AF2-7C9F7F525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B96A8F-5DBE-40CD-BD1D-9B11EEE5C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C4E6-3C52-4958-A020-FB40E41DF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8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00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23.png"/><Relationship Id="rId7" Type="http://schemas.openxmlformats.org/officeDocument/2006/relationships/image" Target="../media/image101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41.png"/><Relationship Id="rId5" Type="http://schemas.openxmlformats.org/officeDocument/2006/relationships/image" Target="../media/image26.png"/><Relationship Id="rId10" Type="http://schemas.openxmlformats.org/officeDocument/2006/relationships/image" Target="../media/image130.png"/><Relationship Id="rId4" Type="http://schemas.openxmlformats.org/officeDocument/2006/relationships/image" Target="../media/image25.png"/><Relationship Id="rId9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40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300.png"/><Relationship Id="rId5" Type="http://schemas.openxmlformats.org/officeDocument/2006/relationships/image" Target="../media/image30.png"/><Relationship Id="rId10" Type="http://schemas.openxmlformats.org/officeDocument/2006/relationships/image" Target="../media/image290.png"/><Relationship Id="rId4" Type="http://schemas.openxmlformats.org/officeDocument/2006/relationships/image" Target="../media/image29.png"/><Relationship Id="rId9" Type="http://schemas.openxmlformats.org/officeDocument/2006/relationships/image" Target="../media/image28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B8FEE08-C1F2-4F5C-85A6-D3801C2D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84" y="236916"/>
            <a:ext cx="8855632" cy="12003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BCCD704-6F71-4BA5-BA8F-C19F8113CA52}"/>
              </a:ext>
            </a:extLst>
          </p:cNvPr>
          <p:cNvSpPr txBox="1"/>
          <p:nvPr/>
        </p:nvSpPr>
        <p:spPr>
          <a:xfrm>
            <a:off x="1591786" y="1563308"/>
            <a:ext cx="9008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Flux Tunable 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Superconducting Quantum Circuit Based on </a:t>
            </a:r>
            <a:r>
              <a:rPr lang="en-US" altLang="zh-TW" sz="3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Weyl Semimetal MoTe2</a:t>
            </a:r>
            <a:endParaRPr lang="zh-TW" altLang="en-US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31D02178-B1E4-4E38-9081-5FC5903D3D6E}"/>
              </a:ext>
            </a:extLst>
          </p:cNvPr>
          <p:cNvSpPr txBox="1">
            <a:spLocks/>
          </p:cNvSpPr>
          <p:nvPr/>
        </p:nvSpPr>
        <p:spPr>
          <a:xfrm>
            <a:off x="2580183" y="2889698"/>
            <a:ext cx="8188363" cy="6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TW" sz="1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Kuei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-Lin Chiu,</a:t>
            </a:r>
            <a:r>
              <a:rPr lang="en-US" altLang="zh-TW" sz="1800" b="0" i="0" u="none" strike="noStrike" baseline="0" dirty="0">
                <a:solidFill>
                  <a:srgbClr val="082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Degui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Qian, Jiawei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Weiyang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sv-SE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Dian Tan, Vahid Mosallanejad, Song Liu,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Zongteng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Yue Zhao, and </a:t>
            </a:r>
            <a:r>
              <a:rPr lang="en-US" altLang="zh-TW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Dapeng</a:t>
            </a:r>
            <a:r>
              <a:rPr lang="en-US" altLang="zh-TW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479657EC-8486-4144-A9AC-C9AEC4D81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42" y="4433777"/>
            <a:ext cx="2948953" cy="20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D605E1B-B2CA-4D8F-A0D2-715234E33429}"/>
              </a:ext>
            </a:extLst>
          </p:cNvPr>
          <p:cNvSpPr txBox="1"/>
          <p:nvPr/>
        </p:nvSpPr>
        <p:spPr>
          <a:xfrm>
            <a:off x="11483786" y="6257775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7160DD-2C7E-4F6B-AE4C-3E8F8EFD6E35}"/>
              </a:ext>
            </a:extLst>
          </p:cNvPr>
          <p:cNvSpPr txBox="1"/>
          <p:nvPr/>
        </p:nvSpPr>
        <p:spPr>
          <a:xfrm>
            <a:off x="4235158" y="4047818"/>
            <a:ext cx="2948953" cy="155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報告者   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謝凱閔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邱奎霖 教授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日期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2020/12/28                  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A582949-DBF0-43BB-8EEC-070D0ADD3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707" y="5930086"/>
            <a:ext cx="2339543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FDE3AA9-128B-4212-B603-D4D93794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857" y="891179"/>
            <a:ext cx="3127444" cy="3812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3D3095-BBE1-435B-BC1D-5B90B442E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93" y="809883"/>
            <a:ext cx="3916369" cy="374876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E0061C0-D508-43D7-B9A2-90C65DC92E08}"/>
                  </a:ext>
                </a:extLst>
              </p:cNvPr>
              <p:cNvSpPr txBox="1"/>
              <p:nvPr/>
            </p:nvSpPr>
            <p:spPr>
              <a:xfrm>
                <a:off x="374942" y="1041946"/>
                <a:ext cx="5721058" cy="472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200" dirty="0">
                    <a:latin typeface="AdvOT2e364b11+fb"/>
                  </a:rPr>
                  <a:t>Detail of f</a:t>
                </a:r>
                <a:r>
                  <a:rPr lang="en-US" altLang="zh-TW" sz="2200" b="0" i="0" u="none" strike="noStrike" baseline="0" dirty="0">
                    <a:latin typeface="AdvOT2e364b11+fb"/>
                  </a:rPr>
                  <a:t>l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ux-tunability of the SQUID</a:t>
                </a:r>
                <a:r>
                  <a:rPr lang="en-US" altLang="zh-TW" sz="2200" dirty="0">
                    <a:latin typeface="CMR10"/>
                  </a:rPr>
                  <a:t>:</a:t>
                </a:r>
              </a:p>
              <a:p>
                <a:r>
                  <a:rPr lang="zh-TW" altLang="en-US" sz="2200" dirty="0">
                    <a:solidFill>
                      <a:schemeClr val="tx1"/>
                    </a:solidFill>
                  </a:rPr>
                  <a:t>① 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A vertical stripe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CMR10"/>
                  </a:rPr>
                  <a:t>-1.8 V: </a:t>
                </a:r>
              </a:p>
              <a:p>
                <a:r>
                  <a:rPr lang="en-US" altLang="zh-TW" sz="2200" dirty="0">
                    <a:highlight>
                      <a:srgbClr val="FFFF00"/>
                    </a:highlight>
                    <a:latin typeface="CMR10"/>
                  </a:rPr>
                  <a:t>Why?</a:t>
                </a:r>
                <a:endParaRPr lang="en-US" altLang="zh-TW" sz="2200" dirty="0">
                  <a:solidFill>
                    <a:schemeClr val="tx1"/>
                  </a:solidFill>
                  <a:highlight>
                    <a:srgbClr val="FFFF00"/>
                  </a:highlight>
                  <a:latin typeface="CMR10"/>
                </a:endParaRPr>
              </a:p>
              <a:p>
                <a:r>
                  <a:rPr lang="en-US" altLang="zh-TW" sz="2200" dirty="0">
                    <a:latin typeface="CMR10"/>
                  </a:rPr>
                  <a:t>   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CMR10"/>
                  </a:rPr>
                  <a:t>(a)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2e364b11"/>
                  </a:rPr>
                  <a:t> Magnetic impurity  </a:t>
                </a:r>
              </a:p>
              <a:p>
                <a:pPr algn="l"/>
                <a:r>
                  <a:rPr lang="en-US" altLang="zh-TW" sz="2200" dirty="0">
                    <a:solidFill>
                      <a:schemeClr val="tx1"/>
                    </a:solidFill>
                    <a:latin typeface="AdvOT2e364b11"/>
                  </a:rPr>
                  <a:t>   (b)</a:t>
                </a:r>
                <a:r>
                  <a:rPr lang="zh-TW" altLang="en-US" sz="2200" dirty="0">
                    <a:solidFill>
                      <a:schemeClr val="tx1"/>
                    </a:solidFill>
                    <a:latin typeface="AdvOT2e364b11"/>
                  </a:rPr>
                  <a:t>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+fb"/>
                  </a:rPr>
                  <a:t>F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AdvOT2e364b11+fb"/>
                  </a:rPr>
                  <a:t>i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AdvOT2e364b11"/>
                  </a:rPr>
                  <a:t>eld-tunable TLS 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2e364b11"/>
                  </a:rPr>
                  <a:t>coincides with 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AdvOT2e364b11"/>
                  </a:rPr>
                  <a:t>cavity</a:t>
                </a:r>
                <a:r>
                  <a:rPr lang="zh-TW" altLang="en-US" sz="2200" b="0" i="0" u="none" strike="noStrike" baseline="0" dirty="0">
                    <a:solidFill>
                      <a:srgbClr val="FF0000"/>
                    </a:solidFill>
                    <a:latin typeface="AdvOT2e364b11"/>
                  </a:rPr>
                  <a:t> </a:t>
                </a:r>
                <a:endParaRPr lang="en-US" altLang="zh-TW" sz="2200" b="0" i="0" u="none" strike="noStrike" baseline="0" dirty="0">
                  <a:solidFill>
                    <a:srgbClr val="FF0000"/>
                  </a:solidFill>
                  <a:latin typeface="AdvOT2e364b11"/>
                </a:endParaRPr>
              </a:p>
              <a:p>
                <a:pPr algn="l"/>
                <a:r>
                  <a:rPr lang="en-US" altLang="zh-TW" sz="2200" dirty="0">
                    <a:solidFill>
                      <a:srgbClr val="FF0000"/>
                    </a:solidFill>
                    <a:latin typeface="AdvOT2e364b11"/>
                  </a:rPr>
                  <a:t>       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AdvOT2e364b11"/>
                  </a:rPr>
                  <a:t>frequency 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2e364b11"/>
                  </a:rPr>
                  <a:t>at that bias voltage</a:t>
                </a:r>
                <a:endParaRPr lang="en-US" altLang="zh-TW" sz="2200" dirty="0">
                  <a:solidFill>
                    <a:schemeClr val="tx1"/>
                  </a:solidFill>
                  <a:latin typeface="CMR10"/>
                </a:endParaRPr>
              </a:p>
              <a:p>
                <a:r>
                  <a:rPr lang="zh-TW" altLang="en-US" sz="2200" b="0" i="0" dirty="0">
                    <a:solidFill>
                      <a:schemeClr val="tx1"/>
                    </a:solidFill>
                    <a:effectLst/>
                    <a:latin typeface="Segoe UI Symbol" panose="020B0502040204020203" pitchFamily="34" charset="0"/>
                  </a:rPr>
                  <a:t>②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aximal tunability </a:t>
                </a:r>
                <a:r>
                  <a:rPr lang="el-GR" altLang="zh-TW" sz="2200" b="0" i="0" u="none" strike="noStrike" baseline="0" dirty="0">
                    <a:latin typeface="AdvOT8608a8d1+03"/>
                  </a:rPr>
                  <a:t>Δ</a:t>
                </a:r>
                <a:r>
                  <a:rPr lang="el-GR" altLang="zh-TW" sz="2200" b="0" i="0" u="none" strike="noStrike" baseline="0" dirty="0">
                    <a:latin typeface="AdvOTdd3b7348.I+03"/>
                  </a:rPr>
                  <a:t>χ</a:t>
                </a:r>
                <a:r>
                  <a:rPr lang="el-GR" altLang="zh-TW" sz="2200" b="0" i="0" u="none" strike="noStrike" baseline="0" dirty="0">
                    <a:latin typeface="AdvOT2e364b11"/>
                  </a:rPr>
                  <a:t>/2</a:t>
                </a:r>
                <a:r>
                  <a:rPr lang="el-GR" altLang="zh-TW" sz="2200" b="0" i="0" u="none" strike="noStrike" baseline="0" dirty="0">
                    <a:latin typeface="AdvOTdd3b7348.I+03"/>
                  </a:rPr>
                  <a:t>π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b="0" i="0" u="none" strike="noStrike" baseline="0" dirty="0">
                    <a:latin typeface="AdvOTdd3b7348.I+03"/>
                  </a:rPr>
                  <a:t>1.5MHz:</a:t>
                </a:r>
              </a:p>
              <a:p>
                <a:r>
                  <a:rPr lang="en-US" altLang="zh-TW" sz="2200" dirty="0">
                    <a:latin typeface="AdvOTdd3b7348.I+03"/>
                  </a:rPr>
                  <a:t>    (</a:t>
                </a:r>
                <a:r>
                  <a:rPr lang="en-US" altLang="zh-TW" sz="2200" dirty="0" err="1">
                    <a:latin typeface="AdvOTdd3b7348.I+03"/>
                  </a:rPr>
                  <a:t>i</a:t>
                </a:r>
                <a:r>
                  <a:rPr lang="en-US" altLang="zh-TW" sz="2200" dirty="0">
                    <a:latin typeface="AdvOTdd3b7348.I+03"/>
                  </a:rPr>
                  <a:t>) Solid green line is </a:t>
                </a:r>
                <a:r>
                  <a:rPr lang="en-US" altLang="zh-TW" sz="2200" dirty="0">
                    <a:latin typeface="AdvOT2e364b11"/>
                  </a:rPr>
                  <a:t>tunable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2200" b="0" i="0" u="none" strike="noStrike" baseline="0" dirty="0">
                  <a:latin typeface="AdvOTdd3b7348.I+03"/>
                </a:endParaRPr>
              </a:p>
              <a:p>
                <a:r>
                  <a:rPr lang="en-US" altLang="zh-TW" sz="2200" dirty="0">
                    <a:latin typeface="AdvOTdd3b7348.I+03"/>
                  </a:rPr>
                  <a:t>         bring into </a:t>
                </a:r>
                <a14:m>
                  <m:oMath xmlns:m="http://schemas.openxmlformats.org/officeDocument/2006/math">
                    <m:r>
                      <a:rPr lang="en-US" altLang="zh-TW" sz="2200" b="0" i="0" u="none" strike="noStrike" baseline="0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altLang="zh-TW" sz="2200" b="0" i="0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200" b="0" i="1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b="0" i="0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TW" sz="2200" b="0" i="0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200" b="0" i="0" u="none" strike="noStrike" baseline="0" dirty="0">
                  <a:latin typeface="AdvOTdd3b7348.I+03"/>
                </a:endParaRPr>
              </a:p>
              <a:p>
                <a:r>
                  <a:rPr lang="en-US" altLang="zh-TW" sz="22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2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en-US" altLang="zh-TW" sz="2200" b="0" i="1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200" b="0" i="0" u="none" strike="noStrike" baseline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200" b="0" i="1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0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𝛷</m:t>
                                </m:r>
                              </m:e>
                              <m:sub>
                                <m:r>
                                  <a:rPr lang="en-US" altLang="zh-TW" sz="2200" b="0" i="0" u="none" strike="noStrike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TW" sz="2200" b="0" i="0" u="none" strike="noStrike" baseline="0" dirty="0">
                  <a:latin typeface="AdvOTdd3b7348.I+03"/>
                </a:endParaRPr>
              </a:p>
              <a:p>
                <a:r>
                  <a:rPr lang="zh-TW" altLang="en-US" sz="2400" dirty="0"/>
                  <a:t>③ </a:t>
                </a:r>
                <a:r>
                  <a:rPr lang="en-US" altLang="zh-TW" sz="2200" b="0" i="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</a:rPr>
                  <a:t>Our</a:t>
                </a:r>
                <a:r>
                  <a:rPr lang="en-US" altLang="zh-TW" sz="2200" b="0" i="0" u="none" strike="noStrike" baseline="0" dirty="0">
                    <a:latin typeface="CMR10"/>
                  </a:rPr>
                  <a:t> device is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CMR10"/>
                  </a:rPr>
                  <a:t>not</a:t>
                </a:r>
                <a:r>
                  <a:rPr lang="en-US" altLang="zh-TW" sz="2200" dirty="0">
                    <a:latin typeface="CMR10"/>
                  </a:rPr>
                  <a:t> in strong coupling region</a:t>
                </a:r>
              </a:p>
              <a:p>
                <a:r>
                  <a:rPr lang="en-US" altLang="zh-TW" sz="2200" b="0" i="0" u="none" strike="noStrike" baseline="0" dirty="0">
                    <a:latin typeface="CMR10"/>
                  </a:rPr>
                  <a:t>       # </a:t>
                </a:r>
                <a:r>
                  <a:rPr lang="en-US" altLang="zh-TW" sz="2200" dirty="0" err="1">
                    <a:solidFill>
                      <a:srgbClr val="FF0000"/>
                    </a:solidFill>
                    <a:latin typeface="CMR10"/>
                  </a:rPr>
                  <a:t>D</a:t>
                </a:r>
                <a:r>
                  <a:rPr lang="en-US" altLang="zh-TW" sz="2200" b="0" i="0" u="none" strike="noStrike" baseline="0" dirty="0" err="1">
                    <a:solidFill>
                      <a:srgbClr val="FF0000"/>
                    </a:solidFill>
                    <a:latin typeface="CMR10"/>
                  </a:rPr>
                  <a:t>oes’t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CMR10"/>
                  </a:rPr>
                  <a:t> form </a:t>
                </a:r>
                <a:r>
                  <a:rPr lang="en-US" altLang="zh-TW" sz="2200" b="0" i="0" u="none" strike="noStrike" baseline="0" dirty="0">
                    <a:latin typeface="CMR10"/>
                  </a:rPr>
                  <a:t>avoided crossing.</a:t>
                </a:r>
                <a:endParaRPr lang="en-US" altLang="zh-TW" sz="2200" b="0" i="0" u="none" strike="noStrike" baseline="0" dirty="0">
                  <a:latin typeface="AdvOTdd3b7348.I+03"/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E0061C0-D508-43D7-B9A2-90C65DC9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2" y="1041946"/>
                <a:ext cx="5721058" cy="4725781"/>
              </a:xfrm>
              <a:prstGeom prst="rect">
                <a:avLst/>
              </a:prstGeom>
              <a:blipFill>
                <a:blip r:embed="rId5"/>
                <a:stretch>
                  <a:fillRect l="-1706" t="-903" b="-16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50F0AE3-2DA0-4951-ACDE-C14306E1418D}"/>
              </a:ext>
            </a:extLst>
          </p:cNvPr>
          <p:cNvCxnSpPr>
            <a:cxnSpLocks/>
          </p:cNvCxnSpPr>
          <p:nvPr/>
        </p:nvCxnSpPr>
        <p:spPr>
          <a:xfrm>
            <a:off x="5813571" y="2554499"/>
            <a:ext cx="303681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399B966-3251-4AC5-B92B-B699767B1BF3}"/>
                  </a:ext>
                </a:extLst>
              </p:cNvPr>
              <p:cNvSpPr txBox="1"/>
              <p:nvPr/>
            </p:nvSpPr>
            <p:spPr>
              <a:xfrm>
                <a:off x="5953529" y="1942911"/>
                <a:ext cx="343338" cy="3815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sz="1800" b="0" i="0" u="none" strike="noStrike" baseline="0" dirty="0">
                  <a:latin typeface="AdvOT2e364b11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399B966-3251-4AC5-B92B-B699767B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29" y="1942911"/>
                <a:ext cx="343338" cy="381515"/>
              </a:xfrm>
              <a:prstGeom prst="rect">
                <a:avLst/>
              </a:prstGeom>
              <a:blipFill>
                <a:blip r:embed="rId6"/>
                <a:stretch>
                  <a:fillRect l="-3448" b="-781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BDB6B249-C493-46A9-9BBC-273EE042D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600" y="4683093"/>
            <a:ext cx="2437061" cy="217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8DE3879-0053-4C5C-8992-4900388594BC}"/>
                  </a:ext>
                </a:extLst>
              </p:cNvPr>
              <p:cNvSpPr txBox="1"/>
              <p:nvPr/>
            </p:nvSpPr>
            <p:spPr>
              <a:xfrm>
                <a:off x="8247300" y="3238242"/>
                <a:ext cx="343338" cy="38151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1800" b="0" i="0" u="none" strike="noStrike" baseline="0" dirty="0">
                  <a:latin typeface="AdvOT2e364b11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8DE3879-0053-4C5C-8992-49003885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300" y="3238242"/>
                <a:ext cx="343338" cy="381515"/>
              </a:xfrm>
              <a:prstGeom prst="rect">
                <a:avLst/>
              </a:prstGeom>
              <a:blipFill>
                <a:blip r:embed="rId8"/>
                <a:stretch>
                  <a:fillRect l="-3448" b="-769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CDB7E6C5-F94C-4CE5-A390-9DE5E0980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8065" y="4639943"/>
            <a:ext cx="2234907" cy="2174908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4C64F969-145A-4E59-977A-F2EC5C57E844}"/>
              </a:ext>
            </a:extLst>
          </p:cNvPr>
          <p:cNvGrpSpPr/>
          <p:nvPr/>
        </p:nvGrpSpPr>
        <p:grpSpPr>
          <a:xfrm>
            <a:off x="7049620" y="961455"/>
            <a:ext cx="1046753" cy="1572430"/>
            <a:chOff x="2500298" y="2143116"/>
            <a:chExt cx="785818" cy="1572430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8CD7FA4-5798-47B9-8E9B-96060E8095E4}"/>
                </a:ext>
              </a:extLst>
            </p:cNvPr>
            <p:cNvCxnSpPr/>
            <p:nvPr/>
          </p:nvCxnSpPr>
          <p:spPr>
            <a:xfrm rot="5400000">
              <a:off x="2571339" y="3427809"/>
              <a:ext cx="573092" cy="794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31">
              <a:extLst>
                <a:ext uri="{FF2B5EF4-FFF2-40B4-BE49-F238E27FC236}">
                  <a16:creationId xmlns:a16="http://schemas.microsoft.com/office/drawing/2014/main" id="{0B0FDF3D-F4C2-4E35-A59E-DBA06C086756}"/>
                </a:ext>
              </a:extLst>
            </p:cNvPr>
            <p:cNvSpPr txBox="1"/>
            <p:nvPr/>
          </p:nvSpPr>
          <p:spPr>
            <a:xfrm>
              <a:off x="2500298" y="3214686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Δχ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4795AB7-C679-4E98-9EA5-AFAA28BB577F}"/>
                </a:ext>
              </a:extLst>
            </p:cNvPr>
            <p:cNvGrpSpPr/>
            <p:nvPr/>
          </p:nvGrpSpPr>
          <p:grpSpPr>
            <a:xfrm>
              <a:off x="2786050" y="2143116"/>
              <a:ext cx="500066" cy="1572430"/>
              <a:chOff x="7643040" y="4000504"/>
              <a:chExt cx="500066" cy="1572430"/>
            </a:xfrm>
          </p:grpSpPr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D9461D97-C716-4BE6-80FE-3898C77B66EC}"/>
                  </a:ext>
                </a:extLst>
              </p:cNvPr>
              <p:cNvCxnSpPr/>
              <p:nvPr/>
            </p:nvCxnSpPr>
            <p:spPr>
              <a:xfrm>
                <a:off x="7714478" y="4357694"/>
                <a:ext cx="357984" cy="158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8D9E5FF6-AC2C-48A5-B75B-DBEA8E2CA6EC}"/>
                  </a:ext>
                </a:extLst>
              </p:cNvPr>
              <p:cNvCxnSpPr/>
              <p:nvPr/>
            </p:nvCxnSpPr>
            <p:spPr>
              <a:xfrm rot="5400000">
                <a:off x="7035023" y="4893479"/>
                <a:ext cx="1358116" cy="794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E2B94BB3-F979-405A-95F2-BB273B9D1DF1}"/>
                  </a:ext>
                </a:extLst>
              </p:cNvPr>
              <p:cNvCxnSpPr/>
              <p:nvPr/>
            </p:nvCxnSpPr>
            <p:spPr>
              <a:xfrm rot="16200000" flipH="1">
                <a:off x="7393006" y="4893478"/>
                <a:ext cx="1357322" cy="2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42">
                <a:extLst>
                  <a:ext uri="{FF2B5EF4-FFF2-40B4-BE49-F238E27FC236}">
                    <a16:creationId xmlns:a16="http://schemas.microsoft.com/office/drawing/2014/main" id="{1A1037DD-7DBC-4356-A5D8-442DD4C59C27}"/>
                  </a:ext>
                </a:extLst>
              </p:cNvPr>
              <p:cNvSpPr txBox="1"/>
              <p:nvPr/>
            </p:nvSpPr>
            <p:spPr>
              <a:xfrm>
                <a:off x="7643040" y="400050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FF0000"/>
                    </a:solidFill>
                  </a:rPr>
                  <a:t>ΔV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BF4D141-7CB4-43C7-A2CE-CAE4C4C40125}"/>
              </a:ext>
            </a:extLst>
          </p:cNvPr>
          <p:cNvCxnSpPr/>
          <p:nvPr/>
        </p:nvCxnSpPr>
        <p:spPr>
          <a:xfrm>
            <a:off x="10815730" y="4231532"/>
            <a:ext cx="43917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A67A78-ADEF-45E9-9524-302B3383C619}"/>
              </a:ext>
            </a:extLst>
          </p:cNvPr>
          <p:cNvSpPr txBox="1"/>
          <p:nvPr/>
        </p:nvSpPr>
        <p:spPr>
          <a:xfrm>
            <a:off x="10813965" y="3870859"/>
            <a:ext cx="561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ΔV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7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43D3095-BBE1-435B-BC1D-5B90B442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139" y="900099"/>
            <a:ext cx="4696753" cy="351465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E0061C0-D508-43D7-B9A2-90C65DC92E08}"/>
                  </a:ext>
                </a:extLst>
              </p:cNvPr>
              <p:cNvSpPr txBox="1"/>
              <p:nvPr/>
            </p:nvSpPr>
            <p:spPr>
              <a:xfrm>
                <a:off x="412705" y="1029242"/>
                <a:ext cx="9637129" cy="6029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200" dirty="0">
                    <a:latin typeface="AdvOT2e364b11+fb"/>
                  </a:rPr>
                  <a:t>Detail of f</a:t>
                </a:r>
                <a:r>
                  <a:rPr lang="en-US" altLang="zh-TW" sz="2200" b="0" i="0" u="none" strike="noStrike" baseline="0" dirty="0">
                    <a:latin typeface="AdvOT2e364b11+fb"/>
                  </a:rPr>
                  <a:t>l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ux-tunability of the SQUID</a:t>
                </a:r>
                <a:r>
                  <a:rPr lang="en-US" altLang="zh-TW" sz="2200" dirty="0">
                    <a:latin typeface="CMR10"/>
                  </a:rPr>
                  <a:t>:</a:t>
                </a:r>
              </a:p>
              <a:p>
                <a:r>
                  <a:rPr lang="zh-TW" altLang="en-US" sz="2400" b="0" i="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</a:rPr>
                  <a:t>④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"/>
                  </a:rPr>
                  <a:t>T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AdvOT2e364b11"/>
                  </a:rPr>
                  <a:t>opological material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"/>
                  </a:rPr>
                  <a:t>property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AdvOT2e364b11"/>
                  </a:rPr>
                  <a:t>:</a:t>
                </a:r>
              </a:p>
              <a:p>
                <a:pPr algn="l"/>
                <a:r>
                  <a:rPr lang="en-US" altLang="zh-TW" sz="2200" dirty="0">
                    <a:solidFill>
                      <a:srgbClr val="000000"/>
                    </a:solidFill>
                    <a:latin typeface="AdvOT2e364b11"/>
                  </a:rPr>
                  <a:t>   #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supercurrent can be a combination of both 4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dd3b7348.I+03"/>
                  </a:rPr>
                  <a:t>π</a:t>
                </a:r>
                <a:r>
                  <a:rPr lang="en-US" altLang="zh-TW" sz="2200" dirty="0">
                    <a:solidFill>
                      <a:srgbClr val="000000"/>
                    </a:solidFill>
                    <a:latin typeface="AdvOT2e364b11"/>
                  </a:rPr>
                  <a:t> 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and 2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dd3b7348.I+03"/>
                  </a:rPr>
                  <a:t>π </a:t>
                </a:r>
              </a:p>
              <a:p>
                <a:pPr algn="l"/>
                <a:r>
                  <a:rPr lang="en-US" altLang="zh-TW" sz="2200" dirty="0">
                    <a:solidFill>
                      <a:srgbClr val="000000"/>
                    </a:solidFill>
                    <a:latin typeface="AdvOTdd3b7348.I+03"/>
                  </a:rPr>
                  <a:t>    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periodic phase terms</a:t>
                </a:r>
              </a:p>
              <a:p>
                <a:r>
                  <a:rPr lang="en-US" altLang="zh-TW" sz="2200" b="0" i="0" u="none" strike="noStrike" baseline="0" dirty="0">
                    <a:latin typeface="AdvOTdd3b7348.I+03"/>
                  </a:rPr>
                  <a:t>   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dd3b7348.I+03"/>
                  </a:rPr>
                  <a:t>(</a:t>
                </a:r>
                <a:r>
                  <a:rPr lang="en-US" altLang="zh-TW" sz="2200" b="0" i="0" u="none" strike="noStrike" baseline="0" dirty="0" err="1">
                    <a:solidFill>
                      <a:schemeClr val="tx1"/>
                    </a:solidFill>
                    <a:latin typeface="AdvOTdd3b7348.I+03"/>
                  </a:rPr>
                  <a:t>i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dd3b7348.I+03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1(2)</m:t>
                        </m:r>
                      </m:sub>
                    </m:sSub>
                    <m:r>
                      <a:rPr lang="en-US" altLang="zh-TW" sz="2000" b="0" i="0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1(2)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TW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0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ctrlPr>
                                      <a:rPr lang="en-US" altLang="zh-TW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r>
                              <a:rPr lang="en-US" altLang="zh-TW" sz="20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TW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sSub>
                          <m:sSubPr>
                            <m:ctrlPr>
                              <a:rPr lang="en-US" altLang="zh-TW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altLang="zh-TW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TW" sz="2000" b="0" i="0" u="none" strike="noStrike" baseline="0" dirty="0">
                  <a:latin typeface="AdvOTdd3b7348.I+03"/>
                </a:endParaRPr>
              </a:p>
              <a:p>
                <a:r>
                  <a:rPr lang="en-US" altLang="zh-TW" sz="2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→</a:t>
                </a:r>
                <a:r>
                  <a:rPr lang="en-US" altLang="zh-TW" sz="2000" b="0" u="none" strike="noStrike" baseline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SQUID</m:t>
                        </m:r>
                      </m:sub>
                    </m:sSub>
                    <m:r>
                      <a:rPr lang="en-US" altLang="zh-TW" sz="2000" b="0" i="0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2000" dirty="0">
                        <a:latin typeface="Cambria Math" panose="02040503050406030204" pitchFamily="18" charset="0"/>
                      </a:rPr>
                      <m:t>sin</m:t>
                    </m:r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2000" dirty="0">
                        <a:latin typeface="Cambria Math" panose="02040503050406030204" pitchFamily="18" charset="0"/>
                      </a:rPr>
                      <m:t>sin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i="1" dirty="0">
                    <a:latin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2000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2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num>
                      <m:den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b="0" i="0" u="none" strike="noStrike" baseline="0" dirty="0">
                    <a:latin typeface="AdvOTdd3b7348.I+03"/>
                  </a:rPr>
                  <a:t>)+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2000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000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TW" sz="2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𝛷</m:t>
                        </m:r>
                      </m:num>
                      <m:den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TW" sz="200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000" dirty="0">
                    <a:latin typeface="AdvOTdd3b7348.I+03"/>
                  </a:rPr>
                  <a:t>)</a:t>
                </a:r>
              </a:p>
              <a:p>
                <a:endParaRPr lang="en-US" altLang="zh-TW" sz="2000" dirty="0">
                  <a:latin typeface="AdvOTdd3b7348.I+03"/>
                </a:endParaRPr>
              </a:p>
              <a:p>
                <a:endParaRPr lang="en-US" altLang="zh-TW" sz="2000" dirty="0">
                  <a:latin typeface="AdvOTdd3b7348.I+03"/>
                </a:endParaRPr>
              </a:p>
              <a:p>
                <a:endParaRPr lang="en-US" altLang="zh-TW" sz="2000" dirty="0">
                  <a:latin typeface="AdvOTdd3b7348.I+03"/>
                </a:endParaRPr>
              </a:p>
              <a:p>
                <a:endParaRPr lang="en-US" altLang="zh-TW" sz="2000" dirty="0">
                  <a:latin typeface="AdvOTdd3b7348.I+03"/>
                </a:endParaRPr>
              </a:p>
              <a:p>
                <a:r>
                  <a:rPr lang="en-US" altLang="zh-TW" sz="2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→</a:t>
                </a:r>
                <a:r>
                  <a:rPr lang="en-US" altLang="zh-TW" sz="20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 In our case,2</a:t>
                </a:r>
                <a:r>
                  <a:rPr lang="en-US" altLang="zh-TW" sz="2000" b="0" i="0" u="none" strike="noStrike" baseline="0" dirty="0">
                    <a:solidFill>
                      <a:srgbClr val="000000"/>
                    </a:solidFill>
                    <a:latin typeface="AdvOTdd3b7348.I+03"/>
                  </a:rPr>
                  <a:t>π</a:t>
                </a:r>
                <a:r>
                  <a:rPr lang="en-US" altLang="zh-TW" sz="20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-phase dominates the supercurrent seemly</a:t>
                </a:r>
              </a:p>
              <a:p>
                <a:r>
                  <a:rPr lang="en-US" altLang="zh-TW" sz="2000" b="0" i="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Segoe UI Symbol" panose="020B0502040204020203" pitchFamily="34" charset="0"/>
                  </a:rPr>
                  <a:t>Why?</a:t>
                </a:r>
              </a:p>
              <a:p>
                <a:r>
                  <a:rPr lang="en-US" altLang="zh-TW" sz="2000" b="0" i="0" dirty="0">
                    <a:solidFill>
                      <a:srgbClr val="000000"/>
                    </a:solidFill>
                    <a:latin typeface="Segoe UI Symbol" panose="020B0502040204020203" pitchFamily="34" charset="0"/>
                  </a:rPr>
                  <a:t>    (a)Various </a:t>
                </a:r>
                <a:r>
                  <a:rPr lang="en-US" altLang="zh-TW" sz="2000" b="0" i="0" dirty="0">
                    <a:solidFill>
                      <a:srgbClr val="FF0000"/>
                    </a:solidFill>
                    <a:latin typeface="Segoe UI Symbol" panose="020B0502040204020203" pitchFamily="34" charset="0"/>
                  </a:rPr>
                  <a:t>relaxation process </a:t>
                </a:r>
                <a:r>
                  <a:rPr lang="en-US" altLang="zh-TW" sz="2000" b="0" i="0" dirty="0">
                    <a:solidFill>
                      <a:srgbClr val="000000"/>
                    </a:solidFill>
                    <a:latin typeface="Segoe UI Symbol" panose="020B0502040204020203" pitchFamily="34" charset="0"/>
                  </a:rPr>
                  <a:t>cause 4</a:t>
                </a:r>
                <a:r>
                  <a:rPr lang="en-US" altLang="zh-TW" sz="2000" b="0" i="0" u="none" strike="noStrike" baseline="0" dirty="0">
                    <a:solidFill>
                      <a:srgbClr val="000000"/>
                    </a:solidFill>
                    <a:latin typeface="AdvOTdd3b7348.I+03"/>
                  </a:rPr>
                  <a:t>π restore to 2π(especially in DC measurement)</a:t>
                </a:r>
                <a:endParaRPr lang="en-US" altLang="zh-TW" sz="2000" b="0" i="0" dirty="0">
                  <a:solidFill>
                    <a:srgbClr val="000000"/>
                  </a:solidFill>
                  <a:latin typeface="Segoe UI Symbol" panose="020B0502040204020203" pitchFamily="34" charset="0"/>
                </a:endParaRPr>
              </a:p>
              <a:p>
                <a:pPr algn="l"/>
                <a:r>
                  <a:rPr lang="en-US" altLang="zh-TW" sz="2000" u="none" strike="noStrike" baseline="0" dirty="0">
                    <a:solidFill>
                      <a:srgbClr val="000000"/>
                    </a:solidFill>
                    <a:latin typeface="Segoe UI Symbol" panose="020B0502040204020203" pitchFamily="34" charset="0"/>
                  </a:rPr>
                  <a:t>    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Segoe UI Symbol" panose="020B0502040204020203" pitchFamily="34" charset="0"/>
                  </a:rPr>
                  <a:t>(b)Integrated measurement time scale is seconds</a:t>
                </a:r>
              </a:p>
              <a:p>
                <a:pPr algn="l"/>
                <a:r>
                  <a:rPr lang="zh-TW" altLang="en-US" sz="2000" b="0" i="0" u="none" strike="noStrike" baseline="0" dirty="0">
                    <a:solidFill>
                      <a:srgbClr val="000000"/>
                    </a:solidFill>
                    <a:latin typeface="Segoe UI Symbol" panose="020B0502040204020203" pitchFamily="34" charset="0"/>
                  </a:rPr>
                  <a:t>     ；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microwave techniques operating at gigahertz( scale is microsecond)</a:t>
                </a:r>
              </a:p>
              <a:p>
                <a:pPr algn="l"/>
                <a:endParaRPr lang="en-US" altLang="zh-TW" sz="2200" b="0" i="0" u="none" strike="noStrike" baseline="0" dirty="0">
                  <a:latin typeface="AdvOTdd3b7348.I+03"/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E0061C0-D508-43D7-B9A2-90C65DC9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5" y="1029242"/>
                <a:ext cx="9637129" cy="6029984"/>
              </a:xfrm>
              <a:prstGeom prst="rect">
                <a:avLst/>
              </a:prstGeom>
              <a:blipFill>
                <a:blip r:embed="rId4"/>
                <a:stretch>
                  <a:fillRect l="-1012" t="-7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A50F0AE3-2DA0-4951-ACDE-C14306E1418D}"/>
              </a:ext>
            </a:extLst>
          </p:cNvPr>
          <p:cNvCxnSpPr>
            <a:cxnSpLocks/>
          </p:cNvCxnSpPr>
          <p:nvPr/>
        </p:nvCxnSpPr>
        <p:spPr>
          <a:xfrm>
            <a:off x="7623639" y="2547499"/>
            <a:ext cx="368276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399B966-3251-4AC5-B92B-B699767B1BF3}"/>
                  </a:ext>
                </a:extLst>
              </p:cNvPr>
              <p:cNvSpPr txBox="1"/>
              <p:nvPr/>
            </p:nvSpPr>
            <p:spPr>
              <a:xfrm>
                <a:off x="10501321" y="3047485"/>
                <a:ext cx="343338" cy="38151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TW" sz="1800" b="0" i="0" u="none" strike="noStrike" baseline="0" dirty="0">
                  <a:latin typeface="AdvOT2e364b11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399B966-3251-4AC5-B92B-B699767B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321" y="3047485"/>
                <a:ext cx="343338" cy="381515"/>
              </a:xfrm>
              <a:prstGeom prst="rect">
                <a:avLst/>
              </a:prstGeom>
              <a:blipFill>
                <a:blip r:embed="rId5"/>
                <a:stretch>
                  <a:fillRect l="-3448" b="-615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EE2D05-539D-4CF3-8891-9D497FA08001}"/>
                  </a:ext>
                </a:extLst>
              </p:cNvPr>
              <p:cNvSpPr txBox="1"/>
              <p:nvPr/>
            </p:nvSpPr>
            <p:spPr>
              <a:xfrm>
                <a:off x="3330720" y="3729254"/>
                <a:ext cx="3433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Segoe UI Symbol" panose="020B0502040204020203" pitchFamily="34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AdvOTdd3b7348.I+03"/>
                        </a:rPr>
                        <m:t>π</m:t>
                      </m:r>
                    </m:oMath>
                  </m:oMathPara>
                </a14:m>
                <a:endParaRPr lang="en-US" altLang="zh-TW" sz="1800" b="0" i="0" u="none" strike="noStrike" baseline="0" dirty="0">
                  <a:solidFill>
                    <a:srgbClr val="FF0000"/>
                  </a:solidFill>
                  <a:latin typeface="AdvOT2e364b11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CEE2D05-539D-4CF3-8891-9D497FA08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20" y="3729254"/>
                <a:ext cx="343338" cy="369332"/>
              </a:xfrm>
              <a:prstGeom prst="rect">
                <a:avLst/>
              </a:prstGeom>
              <a:blipFill>
                <a:blip r:embed="rId6"/>
                <a:stretch>
                  <a:fillRect r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D5FDD18-4873-437A-8A16-CBC207CF5A09}"/>
                  </a:ext>
                </a:extLst>
              </p:cNvPr>
              <p:cNvSpPr txBox="1"/>
              <p:nvPr/>
            </p:nvSpPr>
            <p:spPr>
              <a:xfrm>
                <a:off x="1245400" y="4154742"/>
                <a:ext cx="4238962" cy="5200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𝜋𝛷</m:t>
                        </m:r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；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TW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</a:t>
                </a:r>
                <a:r>
                  <a:rPr lang="en-US" altLang="zh-TW" dirty="0"/>
                  <a:t> flux quantum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ED5FDD18-4873-437A-8A16-CBC207CF5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00" y="4154742"/>
                <a:ext cx="4238962" cy="520014"/>
              </a:xfrm>
              <a:prstGeom prst="rect">
                <a:avLst/>
              </a:prstGeom>
              <a:blipFill>
                <a:blip r:embed="rId7"/>
                <a:stretch>
                  <a:fillRect l="-14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>
            <a:extLst>
              <a:ext uri="{FF2B5EF4-FFF2-40B4-BE49-F238E27FC236}">
                <a16:creationId xmlns:a16="http://schemas.microsoft.com/office/drawing/2014/main" id="{DE0B92D5-2C13-4B2F-91BD-F4369F1CF597}"/>
              </a:ext>
            </a:extLst>
          </p:cNvPr>
          <p:cNvSpPr txBox="1"/>
          <p:nvPr/>
        </p:nvSpPr>
        <p:spPr>
          <a:xfrm>
            <a:off x="7242048" y="4437928"/>
            <a:ext cx="4804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latin typeface="AdvOT2e364b11"/>
              </a:rPr>
              <a:t>Fig 4a.</a:t>
            </a:r>
            <a:r>
              <a:rPr lang="en-US" altLang="zh-TW" sz="1800" b="0" i="0" u="none" strike="noStrike" baseline="0" dirty="0">
                <a:latin typeface="AdvOT2e364b11"/>
              </a:rPr>
              <a:t> </a:t>
            </a:r>
            <a:r>
              <a:rPr lang="en-US" altLang="zh-TW" sz="1800" b="0" i="0" u="none" strike="noStrike" baseline="0" dirty="0">
                <a:latin typeface="AdvOT02ce3bbb.I"/>
              </a:rPr>
              <a:t>S</a:t>
            </a:r>
            <a:r>
              <a:rPr lang="en-US" altLang="zh-TW" sz="1800" b="0" i="0" u="none" strike="noStrike" baseline="0" dirty="0">
                <a:latin typeface="AdvOT2e364b11"/>
              </a:rPr>
              <a:t>21 as a function of readout-in frequency and bias voltage (</a:t>
            </a:r>
            <a:r>
              <a:rPr lang="en-US" altLang="zh-TW" sz="1800" b="0" i="0" u="none" strike="noStrike" baseline="0" dirty="0">
                <a:solidFill>
                  <a:srgbClr val="0000FF"/>
                </a:solidFill>
                <a:latin typeface="AdvOT2e364b11"/>
              </a:rPr>
              <a:t>periodic </a:t>
            </a:r>
            <a:r>
              <a:rPr lang="en-US" altLang="zh-TW" sz="1800" b="0" i="0" u="none" strike="noStrike" baseline="0" dirty="0">
                <a:solidFill>
                  <a:srgbClr val="0000FF"/>
                </a:solidFill>
                <a:latin typeface="AdvOT2e364b11+fb"/>
              </a:rPr>
              <a:t>fl</a:t>
            </a:r>
            <a:r>
              <a:rPr lang="en-US" altLang="zh-TW" sz="1800" b="0" i="0" u="none" strike="noStrike" baseline="0" dirty="0">
                <a:solidFill>
                  <a:srgbClr val="0000FF"/>
                </a:solidFill>
                <a:latin typeface="AdvOT2e364b11"/>
              </a:rPr>
              <a:t>ux tuning</a:t>
            </a:r>
            <a:r>
              <a:rPr lang="en-US" altLang="zh-TW" sz="1800" b="0" i="0" u="none" strike="noStrike" baseline="0" dirty="0">
                <a:latin typeface="AdvOT2e364b11"/>
              </a:rPr>
              <a:t>)</a:t>
            </a:r>
          </a:p>
          <a:p>
            <a:pPr algn="l"/>
            <a:r>
              <a:rPr lang="en-US" altLang="zh-TW" dirty="0">
                <a:latin typeface="AdvOT2e364b11"/>
              </a:rPr>
              <a:t>(</a:t>
            </a:r>
            <a:r>
              <a:rPr lang="en-US" altLang="zh-TW" sz="1800" b="0" i="0" u="none" strike="noStrike" baseline="0" dirty="0">
                <a:latin typeface="AdvOT2e364b11"/>
              </a:rPr>
              <a:t>behavior of conventional </a:t>
            </a:r>
            <a:r>
              <a:rPr lang="en-US" altLang="zh-TW" sz="1800" b="0" i="0" u="none" strike="noStrike" baseline="0" dirty="0" err="1">
                <a:latin typeface="AdvOT2e364b11"/>
              </a:rPr>
              <a:t>transmon</a:t>
            </a:r>
            <a:r>
              <a:rPr lang="en-US" altLang="zh-TW" sz="1800" b="0" i="0" u="none" strike="noStrike" baseline="0" dirty="0">
                <a:latin typeface="AdvOT2e364b11"/>
              </a:rPr>
              <a:t> made of Al/Al2O3-based SQUID</a:t>
            </a:r>
            <a:r>
              <a:rPr lang="en-US" altLang="zh-TW" dirty="0">
                <a:latin typeface="AdvOT2e364b11"/>
              </a:rPr>
              <a:t>)</a:t>
            </a:r>
            <a:endParaRPr lang="en-US" altLang="zh-TW" sz="1800" b="0" i="0" u="none" strike="noStrike" baseline="0" dirty="0">
              <a:latin typeface="AdvOT2e364b1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D8D86F2-95CC-4A75-BE51-EE0C75FEFE4C}"/>
                  </a:ext>
                </a:extLst>
              </p:cNvPr>
              <p:cNvSpPr txBox="1"/>
              <p:nvPr/>
            </p:nvSpPr>
            <p:spPr>
              <a:xfrm>
                <a:off x="7987013" y="1865426"/>
                <a:ext cx="343338" cy="38151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TW" sz="1800" b="0" i="0" u="none" strike="noStrike" baseline="0" dirty="0">
                  <a:latin typeface="AdvOT2e364b11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D8D86F2-95CC-4A75-BE51-EE0C75FEF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013" y="1865426"/>
                <a:ext cx="343338" cy="381515"/>
              </a:xfrm>
              <a:prstGeom prst="rect">
                <a:avLst/>
              </a:prstGeom>
              <a:blipFill>
                <a:blip r:embed="rId8"/>
                <a:stretch>
                  <a:fillRect l="-3390" b="-769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6C21194-56BF-4065-8204-B4BB9EF9B6CE}"/>
                  </a:ext>
                </a:extLst>
              </p:cNvPr>
              <p:cNvSpPr txBox="1"/>
              <p:nvPr/>
            </p:nvSpPr>
            <p:spPr>
              <a:xfrm>
                <a:off x="5312693" y="3729254"/>
                <a:ext cx="3433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AdvOTdd3b7348.I+03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AdvOTdd3b7348.I+03"/>
                        </a:rPr>
                        <m:t>π</m:t>
                      </m:r>
                    </m:oMath>
                  </m:oMathPara>
                </a14:m>
                <a:endParaRPr lang="en-US" altLang="zh-TW" sz="1800" b="0" i="0" u="none" strike="noStrike" baseline="0" dirty="0">
                  <a:solidFill>
                    <a:srgbClr val="FF0000"/>
                  </a:solidFill>
                  <a:latin typeface="AdvOT2e364b11"/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6C21194-56BF-4065-8204-B4BB9EF9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693" y="3729254"/>
                <a:ext cx="343338" cy="369332"/>
              </a:xfrm>
              <a:prstGeom prst="rect">
                <a:avLst/>
              </a:prstGeom>
              <a:blipFill>
                <a:blip r:embed="rId9"/>
                <a:stretch>
                  <a:fillRect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AE8D1E2-8B8F-4304-A2F6-DD5B0C915F6D}"/>
                  </a:ext>
                </a:extLst>
              </p:cNvPr>
              <p:cNvSpPr txBox="1"/>
              <p:nvPr/>
            </p:nvSpPr>
            <p:spPr>
              <a:xfrm>
                <a:off x="3330720" y="2246941"/>
                <a:ext cx="3433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Segoe UI Symbol" panose="020B0502040204020203" pitchFamily="34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AdvOTdd3b7348.I+03"/>
                        </a:rPr>
                        <m:t>π</m:t>
                      </m:r>
                    </m:oMath>
                  </m:oMathPara>
                </a14:m>
                <a:endParaRPr lang="en-US" altLang="zh-TW" sz="1800" b="0" i="0" u="none" strike="noStrike" baseline="0" dirty="0">
                  <a:solidFill>
                    <a:srgbClr val="FF0000"/>
                  </a:solidFill>
                  <a:latin typeface="AdvOT2e364b11"/>
                </a:endParaRP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AE8D1E2-8B8F-4304-A2F6-DD5B0C91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20" y="2246941"/>
                <a:ext cx="343338" cy="369332"/>
              </a:xfrm>
              <a:prstGeom prst="rect">
                <a:avLst/>
              </a:prstGeom>
              <a:blipFill>
                <a:blip r:embed="rId10"/>
                <a:stretch>
                  <a:fillRect r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6D6B9-8563-4C0E-A7C5-6E5A36A6D0F6}"/>
                  </a:ext>
                </a:extLst>
              </p:cNvPr>
              <p:cNvSpPr txBox="1"/>
              <p:nvPr/>
            </p:nvSpPr>
            <p:spPr>
              <a:xfrm>
                <a:off x="4720606" y="2286810"/>
                <a:ext cx="3433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AdvOTdd3b7348.I+03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TW" dirty="0" smtClean="0">
                          <a:solidFill>
                            <a:srgbClr val="FF0000"/>
                          </a:solidFill>
                          <a:latin typeface="AdvOTdd3b7348.I+03"/>
                        </a:rPr>
                        <m:t>π</m:t>
                      </m:r>
                    </m:oMath>
                  </m:oMathPara>
                </a14:m>
                <a:endParaRPr lang="en-US" altLang="zh-TW" sz="1800" b="0" i="0" u="none" strike="noStrike" baseline="0" dirty="0">
                  <a:solidFill>
                    <a:srgbClr val="FF0000"/>
                  </a:solidFill>
                  <a:latin typeface="AdvOT2e364b11"/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6D6B9-8563-4C0E-A7C5-6E5A36A6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606" y="2286810"/>
                <a:ext cx="343338" cy="369332"/>
              </a:xfrm>
              <a:prstGeom prst="rect">
                <a:avLst/>
              </a:prstGeom>
              <a:blipFill>
                <a:blip r:embed="rId11"/>
                <a:stretch>
                  <a:fillRect r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4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0090FE1-70DB-4BF9-BB08-D95A0786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345" y="862943"/>
            <a:ext cx="4679542" cy="38132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EC4657A-209A-4ADF-8EDE-62FE2CF61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71" y="3429000"/>
            <a:ext cx="3505064" cy="2875210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6B0449C-FFDB-44B8-81D6-2EF674A94694}"/>
                  </a:ext>
                </a:extLst>
              </p:cNvPr>
              <p:cNvSpPr txBox="1"/>
              <p:nvPr/>
            </p:nvSpPr>
            <p:spPr>
              <a:xfrm>
                <a:off x="630314" y="1165967"/>
                <a:ext cx="661173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200" dirty="0">
                    <a:latin typeface="AdvOT2e364b11+fb"/>
                  </a:rPr>
                  <a:t>Detail of f</a:t>
                </a:r>
                <a:r>
                  <a:rPr lang="en-US" altLang="zh-TW" sz="2200" b="0" i="0" u="none" strike="noStrike" baseline="0" dirty="0">
                    <a:latin typeface="AdvOT2e364b11+fb"/>
                  </a:rPr>
                  <a:t>l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ux-tunability of the SQUID</a:t>
                </a:r>
                <a:r>
                  <a:rPr lang="en-US" altLang="zh-TW" sz="2200" dirty="0">
                    <a:latin typeface="CMR10"/>
                  </a:rPr>
                  <a:t>:</a:t>
                </a:r>
              </a:p>
              <a:p>
                <a:r>
                  <a:rPr lang="zh-TW" altLang="en-US" sz="2200" b="0" i="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</a:rPr>
                  <a:t>⑤ </a:t>
                </a:r>
                <a:r>
                  <a:rPr lang="en-US" altLang="zh-TW" sz="2200" b="0" i="0" dirty="0">
                    <a:solidFill>
                      <a:srgbClr val="0000FF"/>
                    </a:solidFill>
                    <a:effectLst/>
                    <a:latin typeface="Segoe UI Symbol" panose="020B0502040204020203" pitchFamily="34" charset="0"/>
                  </a:rPr>
                  <a:t>Fourier transform </a:t>
                </a:r>
                <a:r>
                  <a:rPr lang="en-US" altLang="zh-TW" sz="2200" b="0" i="0" dirty="0">
                    <a:solidFill>
                      <a:srgbClr val="000000"/>
                    </a:solidFill>
                    <a:effectLst/>
                    <a:latin typeface="Segoe UI Symbol" panose="020B0502040204020203" pitchFamily="34" charset="0"/>
                  </a:rPr>
                  <a:t>the data:</a:t>
                </a:r>
              </a:p>
              <a:p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dd3b7348.I+03"/>
                  </a:rPr>
                  <a:t>   (</a:t>
                </a:r>
                <a:r>
                  <a:rPr lang="en-US" altLang="zh-TW" sz="2200" b="0" i="0" u="none" strike="noStrike" baseline="0" dirty="0" err="1">
                    <a:solidFill>
                      <a:schemeClr val="tx1"/>
                    </a:solidFill>
                    <a:latin typeface="AdvOTdd3b7348.I+03"/>
                  </a:rPr>
                  <a:t>i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AdvOTdd3b7348.I+03"/>
                  </a:rPr>
                  <a:t>) Dominant spectral component at 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AdvOTdd3b7348.I+03"/>
                  </a:rPr>
                  <a:t>around 0.5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b="0" i="1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0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200" b="0" i="0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sz="2200" b="0" i="0" u="none" strike="noStrike" baseline="0" dirty="0">
                  <a:solidFill>
                    <a:schemeClr val="tx1"/>
                  </a:solidFill>
                  <a:latin typeface="AdvOTdd3b7348.I+03"/>
                </a:endParaRPr>
              </a:p>
              <a:p>
                <a:r>
                  <a:rPr lang="en-US" altLang="zh-TW" sz="2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→ Oscillation period </a:t>
                </a:r>
                <a:r>
                  <a:rPr lang="el-GR" altLang="zh-TW" sz="2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Δ</a:t>
                </a:r>
                <a:r>
                  <a:rPr lang="en-US" altLang="zh-TW" sz="2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V ≈ 2 V (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2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dd3b7348.I+03"/>
                  </a:rPr>
                  <a:t>π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-phase</a:t>
                </a:r>
                <a:r>
                  <a:rPr lang="en-US" altLang="zh-TW" sz="2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2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endParaRPr lang="en-US" altLang="zh-TW" sz="2200" b="0" i="0" u="none" strike="noStrike" baseline="0" dirty="0">
                  <a:solidFill>
                    <a:schemeClr val="tx1"/>
                  </a:solidFill>
                  <a:latin typeface="AdvOTdd3b7348.I+03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6B0449C-FFDB-44B8-81D6-2EF674A94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" y="1165967"/>
                <a:ext cx="6611733" cy="1477328"/>
              </a:xfrm>
              <a:prstGeom prst="rect">
                <a:avLst/>
              </a:prstGeom>
              <a:blipFill>
                <a:blip r:embed="rId5"/>
                <a:stretch>
                  <a:fillRect l="-1198" t="-2469" b="-53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77CB3B7C-3188-43A7-9297-FCF5A7146C3B}"/>
              </a:ext>
            </a:extLst>
          </p:cNvPr>
          <p:cNvSpPr txBox="1"/>
          <p:nvPr/>
        </p:nvSpPr>
        <p:spPr>
          <a:xfrm>
            <a:off x="7650998" y="45834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dvOT2e364b11"/>
              </a:rPr>
              <a:t>Fig 5a.Fourier spectrum of data shown in </a:t>
            </a:r>
            <a:r>
              <a:rPr lang="en-US" altLang="zh-TW" sz="1800" b="0" i="0" u="none" strike="noStrike" baseline="0" dirty="0">
                <a:latin typeface="AdvOT2e364b11"/>
              </a:rPr>
              <a:t>Fig 4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dvOT2e364b11"/>
              </a:rPr>
              <a:t>a.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7A79CC2-FFF6-4BC6-AEF0-0B2125920F1A}"/>
              </a:ext>
            </a:extLst>
          </p:cNvPr>
          <p:cNvCxnSpPr>
            <a:cxnSpLocks/>
          </p:cNvCxnSpPr>
          <p:nvPr/>
        </p:nvCxnSpPr>
        <p:spPr>
          <a:xfrm>
            <a:off x="8583774" y="1202543"/>
            <a:ext cx="0" cy="2997441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19464E-AABB-4DCF-AF48-73FD7E123FE9}"/>
              </a:ext>
            </a:extLst>
          </p:cNvPr>
          <p:cNvSpPr txBox="1"/>
          <p:nvPr/>
        </p:nvSpPr>
        <p:spPr>
          <a:xfrm>
            <a:off x="8397254" y="4163408"/>
            <a:ext cx="491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0.5</a:t>
            </a:r>
            <a:endParaRPr lang="zh-TW" altLang="en-US" sz="1200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CC74B68-8DD4-43F4-8537-6F1D2F4D1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767" y="3793573"/>
            <a:ext cx="3565798" cy="227832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416DB4F-992A-4013-9FF2-85C25CE02816}"/>
              </a:ext>
            </a:extLst>
          </p:cNvPr>
          <p:cNvSpPr txBox="1"/>
          <p:nvPr/>
        </p:nvSpPr>
        <p:spPr>
          <a:xfrm>
            <a:off x="3936180" y="631336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dvOT2e364b11"/>
              </a:rPr>
              <a:t>Fig 5b.Fourier spectrum of data shown in </a:t>
            </a:r>
            <a:r>
              <a:rPr lang="en-US" altLang="zh-TW" sz="1800" b="0" i="0" u="none" strike="noStrike" baseline="0" dirty="0">
                <a:latin typeface="AdvOT2e364b11"/>
              </a:rPr>
              <a:t>Fig 4</a:t>
            </a:r>
            <a:r>
              <a:rPr lang="en-US" altLang="zh-TW" dirty="0">
                <a:solidFill>
                  <a:srgbClr val="000000"/>
                </a:solidFill>
                <a:latin typeface="AdvOT2e364b11"/>
              </a:rPr>
              <a:t>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dvOT2e364b11"/>
              </a:rPr>
              <a:t>.</a:t>
            </a:r>
            <a:endParaRPr lang="zh-TW" altLang="en-US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8D7A6D47-7DA6-4D25-B627-20AFBDEAFADF}"/>
              </a:ext>
            </a:extLst>
          </p:cNvPr>
          <p:cNvSpPr/>
          <p:nvPr/>
        </p:nvSpPr>
        <p:spPr>
          <a:xfrm>
            <a:off x="3777805" y="4704135"/>
            <a:ext cx="5212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DF73DF6-E342-47F3-B396-A907AD58862C}"/>
              </a:ext>
            </a:extLst>
          </p:cNvPr>
          <p:cNvSpPr txBox="1"/>
          <p:nvPr/>
        </p:nvSpPr>
        <p:spPr>
          <a:xfrm>
            <a:off x="1730198" y="632235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dvOT2e364b11"/>
              </a:rPr>
              <a:t>Fig 4c.</a:t>
            </a:r>
            <a:endParaRPr lang="zh-TW" altLang="en-US" dirty="0"/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76F3A1D1-0F1C-4AA5-B193-0B6C94844E0B}"/>
              </a:ext>
            </a:extLst>
          </p:cNvPr>
          <p:cNvSpPr/>
          <p:nvPr/>
        </p:nvSpPr>
        <p:spPr>
          <a:xfrm>
            <a:off x="1253795" y="2762315"/>
            <a:ext cx="236811" cy="6962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ln w="38100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246786-CD04-406B-A6D0-6C12E824762C}"/>
                  </a:ext>
                </a:extLst>
              </p:cNvPr>
              <p:cNvSpPr txBox="1"/>
              <p:nvPr/>
            </p:nvSpPr>
            <p:spPr>
              <a:xfrm>
                <a:off x="1490606" y="2652446"/>
                <a:ext cx="609447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>
                    <a:latin typeface="AdvOTdd3b7348.I+03"/>
                  </a:rPr>
                  <a:t>Component around 0.5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TW" sz="2200" kern="1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2200" dirty="0">
                    <a:solidFill>
                      <a:srgbClr val="000000"/>
                    </a:solidFill>
                    <a:latin typeface="AdvOT2e364b11"/>
                  </a:rPr>
                  <a:t> 2</a:t>
                </a:r>
                <a:r>
                  <a:rPr lang="en-US" altLang="zh-TW" sz="2200" dirty="0">
                    <a:solidFill>
                      <a:srgbClr val="000000"/>
                    </a:solidFill>
                    <a:latin typeface="AdvOTdd3b7348.I+03"/>
                  </a:rPr>
                  <a:t>π</a:t>
                </a:r>
                <a:r>
                  <a:rPr lang="en-US" altLang="zh-TW" sz="2200" dirty="0">
                    <a:solidFill>
                      <a:srgbClr val="000000"/>
                    </a:solidFill>
                    <a:latin typeface="AdvOT2e364b11"/>
                  </a:rPr>
                  <a:t>-phase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246786-CD04-406B-A6D0-6C12E8247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606" y="2652446"/>
                <a:ext cx="6094476" cy="430887"/>
              </a:xfrm>
              <a:prstGeom prst="rect">
                <a:avLst/>
              </a:prstGeom>
              <a:blipFill>
                <a:blip r:embed="rId7"/>
                <a:stretch>
                  <a:fillRect l="-1301" t="-9859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379FAB6-10C5-4920-BC93-22FAC6B088B7}"/>
                  </a:ext>
                </a:extLst>
              </p:cNvPr>
              <p:cNvSpPr txBox="1"/>
              <p:nvPr/>
            </p:nvSpPr>
            <p:spPr>
              <a:xfrm>
                <a:off x="1482093" y="3110457"/>
                <a:ext cx="609447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>
                    <a:latin typeface="AdvOTdd3b7348.I+03"/>
                  </a:rPr>
                  <a:t>Component around 0.25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TW" sz="2200" kern="1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2200" dirty="0">
                    <a:solidFill>
                      <a:srgbClr val="000000"/>
                    </a:solidFill>
                    <a:latin typeface="AdvOT2e364b11"/>
                  </a:rPr>
                  <a:t> 4</a:t>
                </a:r>
                <a:r>
                  <a:rPr lang="en-US" altLang="zh-TW" sz="2200" dirty="0">
                    <a:solidFill>
                      <a:srgbClr val="000000"/>
                    </a:solidFill>
                    <a:latin typeface="AdvOTdd3b7348.I+03"/>
                  </a:rPr>
                  <a:t>π</a:t>
                </a:r>
                <a:r>
                  <a:rPr lang="en-US" altLang="zh-TW" sz="2200" dirty="0">
                    <a:solidFill>
                      <a:srgbClr val="000000"/>
                    </a:solidFill>
                    <a:latin typeface="AdvOT2e364b11"/>
                  </a:rPr>
                  <a:t>-phase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379FAB6-10C5-4920-BC93-22FAC6B0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93" y="3110457"/>
                <a:ext cx="6094476" cy="430887"/>
              </a:xfrm>
              <a:prstGeom prst="rect">
                <a:avLst/>
              </a:prstGeom>
              <a:blipFill>
                <a:blip r:embed="rId8"/>
                <a:stretch>
                  <a:fillRect l="-1300" t="-9859" b="-281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3002B8-640F-44AC-8FCA-7DCF3A560B4E}"/>
              </a:ext>
            </a:extLst>
          </p:cNvPr>
          <p:cNvSpPr txBox="1"/>
          <p:nvPr/>
        </p:nvSpPr>
        <p:spPr>
          <a:xfrm>
            <a:off x="3843469" y="4368779"/>
            <a:ext cx="58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dvOT2e364b11"/>
              </a:rPr>
              <a:t>FT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3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619464E-AABB-4DCF-AF48-73FD7E123FE9}"/>
              </a:ext>
            </a:extLst>
          </p:cNvPr>
          <p:cNvSpPr txBox="1"/>
          <p:nvPr/>
        </p:nvSpPr>
        <p:spPr>
          <a:xfrm>
            <a:off x="8397254" y="4163408"/>
            <a:ext cx="491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0.5</a:t>
            </a:r>
            <a:endParaRPr lang="zh-TW" altLang="en-US" sz="1200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8D7A6D47-7DA6-4D25-B627-20AFBDEAFADF}"/>
              </a:ext>
            </a:extLst>
          </p:cNvPr>
          <p:cNvSpPr/>
          <p:nvPr/>
        </p:nvSpPr>
        <p:spPr>
          <a:xfrm>
            <a:off x="3777805" y="4704135"/>
            <a:ext cx="5212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3002B8-640F-44AC-8FCA-7DCF3A560B4E}"/>
              </a:ext>
            </a:extLst>
          </p:cNvPr>
          <p:cNvSpPr txBox="1"/>
          <p:nvPr/>
        </p:nvSpPr>
        <p:spPr>
          <a:xfrm>
            <a:off x="3843469" y="4368779"/>
            <a:ext cx="583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dvOT2e364b11"/>
              </a:rPr>
              <a:t>FT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8BCD61-45EB-4FAF-A169-0DE64B6F4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04" y="1330832"/>
            <a:ext cx="9166146" cy="41963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947600D-FF78-4395-BF5D-2997F82DC1F4}"/>
                  </a:ext>
                </a:extLst>
              </p:cNvPr>
              <p:cNvSpPr txBox="1"/>
              <p:nvPr/>
            </p:nvSpPr>
            <p:spPr>
              <a:xfrm>
                <a:off x="3291418" y="5677857"/>
                <a:ext cx="609447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Fig S7.Fourier spectrum of data shown in </a:t>
                </a:r>
                <a:r>
                  <a:rPr lang="en-US" altLang="zh-TW" sz="1800" b="0" i="0" u="none" strike="noStrike" baseline="0" dirty="0">
                    <a:latin typeface="AdvOT2e364b11"/>
                  </a:rPr>
                  <a:t>Fig 3</a:t>
                </a:r>
                <a:r>
                  <a:rPr lang="en-US" altLang="zh-TW" dirty="0">
                    <a:solidFill>
                      <a:srgbClr val="000000"/>
                    </a:solidFill>
                    <a:latin typeface="AdvOT2e364b11"/>
                  </a:rPr>
                  <a:t>c</a:t>
                </a:r>
                <a:r>
                  <a:rPr lang="en-US" altLang="zh-TW" sz="18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.(</a:t>
                </a:r>
                <a:r>
                  <a:rPr lang="en-US" altLang="zh-TW" sz="1800" b="0" i="0" u="none" strike="noStrike" baseline="0" dirty="0">
                    <a:latin typeface="CMR10"/>
                  </a:rPr>
                  <a:t>a non-ignorable component around 1.1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18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8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)</a:t>
                </a:r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947600D-FF78-4395-BF5D-2997F82D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18" y="5677857"/>
                <a:ext cx="6094476" cy="646331"/>
              </a:xfrm>
              <a:prstGeom prst="rect">
                <a:avLst/>
              </a:prstGeom>
              <a:blipFill>
                <a:blip r:embed="rId4"/>
                <a:stretch>
                  <a:fillRect l="-900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21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66CF541-C1D7-4D48-AFC9-7AA47A9AA7D5}"/>
                  </a:ext>
                </a:extLst>
              </p:cNvPr>
              <p:cNvSpPr txBox="1"/>
              <p:nvPr/>
            </p:nvSpPr>
            <p:spPr>
              <a:xfrm>
                <a:off x="630315" y="1550450"/>
                <a:ext cx="10806982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buFont typeface="Wingdings" panose="05000000000000000000" pitchFamily="2" charset="2"/>
                  <a:buChar char="l"/>
                </a:pP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study provides a platform to utilize 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topological materials 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SQUID-based quantum circuits </a:t>
                </a: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potential applications in quantum information processing.</a:t>
                </a:r>
              </a:p>
              <a:p>
                <a:pPr marL="285750" indent="-285750" algn="l">
                  <a:buFont typeface="Wingdings" panose="05000000000000000000" pitchFamily="2" charset="2"/>
                  <a:buChar char="l"/>
                </a:pPr>
                <a:endParaRPr lang="en-US" altLang="zh-TW" b="0" i="0" u="none" strike="noStrike" baseline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Wingdings" panose="05000000000000000000" pitchFamily="2" charset="2"/>
                  <a:buChar char="l"/>
                </a:pP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uture endeavor 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Improve r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 Adjust our equipment to the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 coupling region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vertical stripe mode 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-1.8 V(</a:t>
                </a:r>
                <a:r>
                  <a:rPr lang="en-US" altLang="zh-TW" sz="2200" dirty="0"/>
                  <a:t>S21 as a function of readout-in frequency and bias voltage).</a:t>
                </a:r>
                <a:endParaRPr lang="en-US" altLang="zh-TW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2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Observe the superconducting current has a 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single-period (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"/>
                  </a:rPr>
                  <a:t>2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dd3b7348.I+03"/>
                  </a:rPr>
                  <a:t>π or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"/>
                  </a:rPr>
                  <a:t>4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dd3b7348.I+03"/>
                  </a:rPr>
                  <a:t>π)</a:t>
                </a:r>
                <a:r>
                  <a:rPr lang="en-US" altLang="zh-TW" sz="2200" b="0" i="0" u="none" strike="noStrike" baseline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non single-period(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"/>
                  </a:rPr>
                  <a:t>2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dd3b7348.I+03"/>
                  </a:rPr>
                  <a:t>π+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2e364b11"/>
                  </a:rPr>
                  <a:t>4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AdvOTdd3b7348.I+03"/>
                  </a:rPr>
                  <a:t>π)</a:t>
                </a:r>
                <a:r>
                  <a:rPr lang="en-US" altLang="zh-TW" sz="2200" dirty="0">
                    <a:solidFill>
                      <a:srgbClr val="000000"/>
                    </a:solidFill>
                    <a:latin typeface="AdvOTdd3b7348.I+03"/>
                  </a:rPr>
                  <a:t>.</a:t>
                </a:r>
              </a:p>
              <a:p>
                <a:pPr algn="l"/>
                <a:r>
                  <a:rPr lang="en-US" altLang="zh-TW" sz="18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   </a:t>
                </a:r>
                <a:r>
                  <a:rPr lang="en-US" altLang="zh-TW" sz="2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2200" kern="100" dirty="0">
                    <a:solidFill>
                      <a:srgbClr val="000000"/>
                    </a:solidFill>
                    <a:latin typeface="AdvOT2e364b11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evice with gates to tune between trivial 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AdvOT2e364b11"/>
                  </a:rPr>
                  <a:t>bulk state </a:t>
                </a:r>
                <a:r>
                  <a:rPr lang="en-US" altLang="zh-TW" sz="2200" b="0" i="0" u="none" strike="noStrike" baseline="0" dirty="0">
                    <a:solidFill>
                      <a:srgbClr val="000000"/>
                    </a:solidFill>
                    <a:latin typeface="AdvOT2e364b11"/>
                  </a:rPr>
                  <a:t>and topological </a:t>
                </a:r>
                <a:r>
                  <a:rPr lang="en-US" altLang="zh-TW" sz="2200" b="0" i="0" u="none" strike="noStrike" baseline="0" dirty="0">
                    <a:solidFill>
                      <a:srgbClr val="FF0000"/>
                    </a:solidFill>
                    <a:latin typeface="AdvOT2e364b11"/>
                  </a:rPr>
                  <a:t>surface state</a:t>
                </a:r>
                <a:endParaRPr lang="en-US" altLang="zh-TW" sz="2200" b="0" i="0" u="none" strike="noStrike" baseline="0" dirty="0">
                  <a:solidFill>
                    <a:srgbClr val="FF0000"/>
                  </a:solidFill>
                  <a:latin typeface="AdvOTdd3b7348.I+03"/>
                </a:endParaRP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66CF541-C1D7-4D48-AFC9-7AA47A9A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5" y="1550450"/>
                <a:ext cx="10806982" cy="4770537"/>
              </a:xfrm>
              <a:prstGeom prst="rect">
                <a:avLst/>
              </a:prstGeom>
              <a:blipFill>
                <a:blip r:embed="rId3"/>
                <a:stretch>
                  <a:fillRect l="-620" t="-766" b="-1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6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5E0E9F33-BBFC-454B-99D5-FFB46E88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11" y="1927323"/>
            <a:ext cx="5752589" cy="4007399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00C5E78-7A41-4AE4-BECC-55A8FCAF564D}"/>
                  </a:ext>
                </a:extLst>
              </p:cNvPr>
              <p:cNvSpPr txBox="1"/>
              <p:nvPr/>
            </p:nvSpPr>
            <p:spPr>
              <a:xfrm>
                <a:off x="412707" y="1046120"/>
                <a:ext cx="11851897" cy="5580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Two-</a:t>
                </a:r>
                <a:r>
                  <a:rPr lang="en-US" altLang="zh-TW" sz="2000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tone measurement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</a:t>
                </a:r>
                <a:r>
                  <a:rPr lang="zh-TW" altLang="en-US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雙頻率測量</a:t>
                </a:r>
                <a:r>
                  <a:rPr lang="en-US" altLang="zh-TW" sz="2000" kern="1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Probe tone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to the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readout line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Pump tone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to the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XY-control line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200" dirty="0">
                    <a:latin typeface="標楷體" panose="03000509000000000000" pitchFamily="65" charset="-120"/>
                  </a:rPr>
                  <a:t>.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2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Wingdings" panose="05000000000000000000" pitchFamily="2" charset="2"/>
                  <a:buAutoNum type="circleNumWdWhitePlain"/>
                </a:pP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Relaxation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(set by Purcell effect)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zh-TW" sz="22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TW" sz="22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TW" sz="22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TW" sz="20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# However, </a:t>
                </a:r>
                <a:r>
                  <a:rPr lang="en-US" altLang="zh-TW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no shift in cavity frequency 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was observed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1800" b="0" i="0" u="none" strike="noStrike" baseline="0" dirty="0">
                    <a:latin typeface="CMR10"/>
                  </a:rPr>
                  <a:t> </a:t>
                </a:r>
                <a:r>
                  <a:rPr lang="en-US" altLang="zh-TW" sz="2200" b="0" i="0" u="none" strike="noStrike" baseline="0" dirty="0">
                    <a:latin typeface="CMR10"/>
                  </a:rPr>
                  <a:t>Very short coherence time</a:t>
                </a:r>
                <a:endParaRPr lang="en-US" altLang="zh-TW" sz="2200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00C5E78-7A41-4AE4-BECC-55A8FCAF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7" y="1046120"/>
                <a:ext cx="11851897" cy="5580695"/>
              </a:xfrm>
              <a:prstGeom prst="rect">
                <a:avLst/>
              </a:prstGeom>
              <a:blipFill>
                <a:blip r:embed="rId4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7B657489-1235-400B-B75E-A6D97D94C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011" y="3167466"/>
            <a:ext cx="1975727" cy="731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FA7486C-E13D-45DE-8B1D-3BC61273BE1C}"/>
                  </a:ext>
                </a:extLst>
              </p:cNvPr>
              <p:cNvSpPr txBox="1"/>
              <p:nvPr/>
            </p:nvSpPr>
            <p:spPr>
              <a:xfrm>
                <a:off x="968323" y="4428749"/>
                <a:ext cx="5471088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0" i="0" u="none" strike="noStrike" baseline="0" dirty="0">
                    <a:latin typeface="AdvOT2e364b11"/>
                  </a:rPr>
                  <a:t>Substituting</a:t>
                </a:r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l-GR" altLang="zh-TW" sz="1800" b="0" i="0" u="none" strike="noStrike" baseline="0" dirty="0">
                    <a:latin typeface="AdvOT2e364b11"/>
                  </a:rPr>
                  <a:t>/2</a:t>
                </a:r>
                <a:r>
                  <a:rPr lang="el-GR" altLang="zh-TW" sz="1800" b="0" i="0" u="none" strike="noStrike" baseline="0" dirty="0">
                    <a:latin typeface="AdvOTdd3b7348.I+03"/>
                  </a:rPr>
                  <a:t>π </a:t>
                </a:r>
                <a:r>
                  <a:rPr lang="el-GR" altLang="zh-TW" sz="1800" b="0" i="0" u="none" strike="noStrike" baseline="0" dirty="0">
                    <a:latin typeface="AdvOT8608a8d1+22"/>
                  </a:rPr>
                  <a:t>≈ </a:t>
                </a:r>
                <a:r>
                  <a:rPr lang="el-GR" altLang="zh-TW" sz="1800" b="0" i="0" u="none" strike="noStrike" baseline="0" dirty="0">
                    <a:latin typeface="AdvOT2e364b11"/>
                  </a:rPr>
                  <a:t>20 </a:t>
                </a:r>
                <a:r>
                  <a:rPr lang="en-US" altLang="zh-TW" sz="1800" b="0" i="0" u="none" strike="noStrike" baseline="0" dirty="0">
                    <a:latin typeface="AdvOT2e364b11"/>
                  </a:rPr>
                  <a:t>MHz, </a:t>
                </a:r>
                <a:r>
                  <a:rPr lang="en-US" altLang="zh-TW" sz="1800" b="0" i="0" u="none" strike="noStrike" baseline="0" dirty="0">
                    <a:latin typeface="AdvOT02ce3bbb.I"/>
                  </a:rPr>
                  <a:t>g</a:t>
                </a:r>
                <a:r>
                  <a:rPr lang="en-US" altLang="zh-TW" sz="1800" b="0" i="0" u="none" strike="noStrike" baseline="0" dirty="0">
                    <a:latin typeface="AdvOT2e364b11"/>
                  </a:rPr>
                  <a:t>/2</a:t>
                </a:r>
                <a:r>
                  <a:rPr lang="el-GR" altLang="zh-TW" sz="1800" b="0" i="0" u="none" strike="noStrike" baseline="0" dirty="0">
                    <a:latin typeface="AdvOTdd3b7348.I+03"/>
                  </a:rPr>
                  <a:t>π </a:t>
                </a:r>
                <a:r>
                  <a:rPr lang="el-GR" altLang="zh-TW" sz="1800" b="0" i="0" u="none" strike="noStrike" baseline="0" dirty="0">
                    <a:latin typeface="AdvOT8608a8d1+22"/>
                  </a:rPr>
                  <a:t>≈ </a:t>
                </a:r>
                <a:r>
                  <a:rPr lang="el-GR" altLang="zh-TW" sz="1800" b="0" i="0" u="none" strike="noStrike" baseline="0" dirty="0">
                    <a:latin typeface="AdvOT2e364b11"/>
                  </a:rPr>
                  <a:t>116 </a:t>
                </a:r>
                <a:r>
                  <a:rPr lang="en-US" altLang="zh-TW" sz="1800" b="0" i="0" u="none" strike="noStrike" baseline="0" dirty="0">
                    <a:latin typeface="AdvOT2e364b11"/>
                  </a:rPr>
                  <a:t>MHz, and </a:t>
                </a:r>
                <a:r>
                  <a:rPr lang="el-GR" altLang="zh-TW" sz="1800" b="0" i="0" u="none" strike="noStrike" baseline="0" dirty="0">
                    <a:latin typeface="AdvOT8608a8d1+03"/>
                  </a:rPr>
                  <a:t>Δ</a:t>
                </a:r>
                <a:r>
                  <a:rPr lang="el-GR" altLang="zh-TW" sz="1800" b="0" i="0" u="none" strike="noStrike" baseline="0" dirty="0">
                    <a:latin typeface="AdvOT2e364b11"/>
                  </a:rPr>
                  <a:t>/2</a:t>
                </a:r>
                <a:r>
                  <a:rPr lang="el-GR" altLang="zh-TW" sz="1800" b="0" i="0" u="none" strike="noStrike" baseline="0" dirty="0">
                    <a:latin typeface="AdvOTdd3b7348.I+03"/>
                  </a:rPr>
                  <a:t>π </a:t>
                </a:r>
                <a:r>
                  <a:rPr lang="el-GR" altLang="zh-TW" sz="1800" b="0" i="0" u="none" strike="noStrike" baseline="0" dirty="0">
                    <a:latin typeface="AdvOT2e364b11"/>
                  </a:rPr>
                  <a:t>= </a:t>
                </a:r>
                <a:r>
                  <a:rPr lang="el-GR" altLang="zh-TW" sz="1800" b="0" i="0" u="none" strike="noStrike" baseline="0" dirty="0">
                    <a:latin typeface="AdvOT8608a8d1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u="none" strike="noStrike" baseline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800" b="0" i="0" u="none" strike="noStrike" baseline="0" dirty="0">
                    <a:latin typeface="AdvOT2e364b11"/>
                  </a:rPr>
                  <a:t> </a:t>
                </a:r>
                <a:r>
                  <a:rPr lang="en-US" altLang="zh-TW" sz="1800" b="0" i="0" u="none" strike="noStrike" baseline="0" dirty="0">
                    <a:latin typeface="AdvOT8608a8d1+22"/>
                  </a:rPr>
                  <a:t>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800" dirty="0">
                    <a:latin typeface="AdvOT2e364b11"/>
                  </a:rPr>
                  <a:t> </a:t>
                </a:r>
                <a:r>
                  <a:rPr lang="en-US" altLang="zh-TW" sz="1800" b="0" i="0" u="none" strike="noStrike" baseline="0" dirty="0">
                    <a:latin typeface="AdvOT8608a8d1"/>
                  </a:rPr>
                  <a:t>| </a:t>
                </a:r>
                <a:r>
                  <a:rPr lang="en-US" altLang="zh-TW" sz="1800" b="0" i="0" u="none" strike="noStrike" baseline="0" dirty="0">
                    <a:latin typeface="AdvOT2e364b11"/>
                  </a:rPr>
                  <a:t>= 6.29</a:t>
                </a:r>
                <a:r>
                  <a:rPr lang="en-US" altLang="zh-TW" sz="1800" b="0" i="0" u="none" strike="noStrike" dirty="0">
                    <a:latin typeface="AdvOT2e364b11"/>
                  </a:rPr>
                  <a:t> </a:t>
                </a:r>
                <a:r>
                  <a:rPr lang="en-US" altLang="zh-TW" sz="1800" b="0" i="0" u="none" strike="noStrike" baseline="0" dirty="0">
                    <a:latin typeface="AdvOT8608a8d1+22"/>
                  </a:rPr>
                  <a:t>− </a:t>
                </a:r>
                <a:r>
                  <a:rPr lang="en-US" altLang="zh-TW" sz="1800" b="0" i="0" u="none" strike="noStrike" baseline="0" dirty="0">
                    <a:latin typeface="AdvOT2e364b11"/>
                  </a:rPr>
                  <a:t>4.945 = 1.345 GHz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FA7486C-E13D-45DE-8B1D-3BC61273B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23" y="4428749"/>
                <a:ext cx="5471088" cy="646331"/>
              </a:xfrm>
              <a:prstGeom prst="rect">
                <a:avLst/>
              </a:prstGeom>
              <a:blipFill>
                <a:blip r:embed="rId6"/>
                <a:stretch>
                  <a:fillRect l="-890" t="-4630" b="-1203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64486F58-3889-43D5-9C04-583962BB1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581" y="3825806"/>
            <a:ext cx="464860" cy="48010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DCF681-F1B0-46DB-8FC7-797C7731E974}"/>
              </a:ext>
            </a:extLst>
          </p:cNvPr>
          <p:cNvSpPr txBox="1"/>
          <p:nvPr/>
        </p:nvSpPr>
        <p:spPr>
          <a:xfrm>
            <a:off x="10425000" y="1311905"/>
            <a:ext cx="1059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AdvOT2e364b11"/>
              </a:rPr>
              <a:t> </a:t>
            </a:r>
            <a:r>
              <a:rPr lang="en-US" altLang="zh-TW" dirty="0">
                <a:latin typeface="AdvOT2e364b11"/>
              </a:rPr>
              <a:t>3.1.2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B0D8673-8C1E-4C9F-9187-F6C2A4517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4738" y="3371239"/>
            <a:ext cx="838258" cy="323989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F06CC99-A28A-4DE1-888E-1986DA1F4C41}"/>
              </a:ext>
            </a:extLst>
          </p:cNvPr>
          <p:cNvSpPr txBox="1"/>
          <p:nvPr/>
        </p:nvSpPr>
        <p:spPr>
          <a:xfrm>
            <a:off x="6720912" y="5892595"/>
            <a:ext cx="547108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latin typeface="AdvOT2e364b11"/>
              </a:rPr>
              <a:t> S5.</a:t>
            </a:r>
            <a:r>
              <a:rPr lang="en-US" altLang="zh-TW" sz="18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Two-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tone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baseline="0" dirty="0">
                <a:latin typeface="CMR9"/>
              </a:rPr>
              <a:t>spectroscopy. S</a:t>
            </a:r>
            <a:r>
              <a:rPr lang="en-US" altLang="zh-TW" sz="1800" b="0" i="0" u="none" strike="noStrike" baseline="0" dirty="0">
                <a:latin typeface="CMR6"/>
              </a:rPr>
              <a:t>21 </a:t>
            </a:r>
            <a:r>
              <a:rPr lang="en-US" altLang="zh-TW" sz="1800" b="0" i="0" u="none" strike="noStrike" baseline="0" dirty="0">
                <a:latin typeface="CMR9"/>
              </a:rPr>
              <a:t>measured as a function of readout-in frequency 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readout line ,</a:t>
            </a:r>
            <a:r>
              <a:rPr lang="en-US" altLang="zh-TW" sz="1800" b="0" i="0" u="none" strike="noStrike" baseline="0" dirty="0">
                <a:latin typeface="CMR9"/>
              </a:rPr>
              <a:t>y-axis) and drive frequency(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XY-control line, RF source ,</a:t>
            </a:r>
            <a:r>
              <a:rPr lang="en-US" altLang="zh-TW" sz="1800" b="0" i="0" u="none" strike="noStrike" baseline="0" dirty="0">
                <a:latin typeface="CMR9"/>
              </a:rPr>
              <a:t>x-axis)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D5EF7ED-E187-4AC8-AD98-D91BFD9D3EB0}"/>
              </a:ext>
            </a:extLst>
          </p:cNvPr>
          <p:cNvSpPr txBox="1"/>
          <p:nvPr/>
        </p:nvSpPr>
        <p:spPr>
          <a:xfrm>
            <a:off x="968323" y="3901358"/>
            <a:ext cx="54710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AdvOT2e364b11"/>
              </a:rPr>
              <a:t>         : </a:t>
            </a:r>
            <a:r>
              <a:rPr lang="en-US" altLang="zh-TW" dirty="0" err="1">
                <a:latin typeface="AdvOT2e364b11"/>
              </a:rPr>
              <a:t>Transmon</a:t>
            </a:r>
            <a:r>
              <a:rPr lang="en-US" altLang="zh-TW" dirty="0">
                <a:latin typeface="AdvOT2e364b11"/>
              </a:rPr>
              <a:t> decay rate (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by Purcell effect</a:t>
            </a:r>
            <a:r>
              <a:rPr lang="en-US" altLang="zh-TW" dirty="0">
                <a:latin typeface="AdvOT2e364b11"/>
              </a:rPr>
              <a:t> )  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C37F46E-2E67-46B2-A306-6C97B1860F34}"/>
              </a:ext>
            </a:extLst>
          </p:cNvPr>
          <p:cNvSpPr txBox="1"/>
          <p:nvPr/>
        </p:nvSpPr>
        <p:spPr>
          <a:xfrm>
            <a:off x="4657974" y="3059668"/>
            <a:ext cx="14707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AdvOT2e364b11"/>
              </a:rPr>
              <a:t> </a:t>
            </a:r>
            <a:r>
              <a:rPr lang="en-US" altLang="zh-TW" dirty="0">
                <a:latin typeface="AdvOT2e364b11"/>
              </a:rPr>
              <a:t>eq(2.6.4)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11592CB-A118-4B47-BBBB-9E509D54B1CD}"/>
                  </a:ext>
                </a:extLst>
              </p:cNvPr>
              <p:cNvSpPr txBox="1"/>
              <p:nvPr/>
            </p:nvSpPr>
            <p:spPr>
              <a:xfrm>
                <a:off x="6180498" y="2244585"/>
                <a:ext cx="372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11592CB-A118-4B47-BBBB-9E509D54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98" y="2244585"/>
                <a:ext cx="372618" cy="369332"/>
              </a:xfrm>
              <a:prstGeom prst="rect">
                <a:avLst/>
              </a:prstGeom>
              <a:blipFill>
                <a:blip r:embed="rId9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2975BDE-2CEE-46B7-BC2D-1CAEBDF78CC8}"/>
              </a:ext>
            </a:extLst>
          </p:cNvPr>
          <p:cNvCxnSpPr>
            <a:cxnSpLocks/>
          </p:cNvCxnSpPr>
          <p:nvPr/>
        </p:nvCxnSpPr>
        <p:spPr>
          <a:xfrm flipH="1">
            <a:off x="6465220" y="2474976"/>
            <a:ext cx="3744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3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449667-4E1A-45A6-80F6-0908E4FE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68" y="1443367"/>
            <a:ext cx="5970879" cy="4244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24D0104-711A-43C5-9812-36C22E59681F}"/>
                  </a:ext>
                </a:extLst>
              </p:cNvPr>
              <p:cNvSpPr txBox="1"/>
              <p:nvPr/>
            </p:nvSpPr>
            <p:spPr>
              <a:xfrm>
                <a:off x="6595525" y="1942406"/>
                <a:ext cx="2210148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𝑏𝑎𝑟𝑒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TW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4.9555 </a:t>
                </a:r>
                <a:r>
                  <a:rPr lang="en-US" altLang="zh-TW" dirty="0"/>
                  <a:t>GHz</a:t>
                </a:r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4.945 </a:t>
                </a:r>
                <a:r>
                  <a:rPr lang="en-US" altLang="zh-TW" dirty="0"/>
                  <a:t>GHz</a:t>
                </a:r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24D0104-711A-43C5-9812-36C22E596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25" y="1942406"/>
                <a:ext cx="2210148" cy="646331"/>
              </a:xfrm>
              <a:prstGeom prst="rect">
                <a:avLst/>
              </a:prstGeom>
              <a:blipFill>
                <a:blip r:embed="rId4"/>
                <a:stretch>
                  <a:fillRect l="-548" t="-6481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A07B06E-52B0-4C1F-81D5-734BFE371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618" y="2716353"/>
            <a:ext cx="4991533" cy="40770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17A4868-562E-49E3-A5F2-7DB296E44BBD}"/>
              </a:ext>
            </a:extLst>
          </p:cNvPr>
          <p:cNvSpPr txBox="1"/>
          <p:nvPr/>
        </p:nvSpPr>
        <p:spPr>
          <a:xfrm>
            <a:off x="4351698" y="5318237"/>
            <a:ext cx="12261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tone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93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E0B5FB-0788-4032-996C-063CD5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434" y="1220819"/>
            <a:ext cx="3497883" cy="1310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ACEBA1A-859B-492E-A0F6-EEF0E975354A}"/>
                  </a:ext>
                </a:extLst>
              </p:cNvPr>
              <p:cNvSpPr txBox="1"/>
              <p:nvPr/>
            </p:nvSpPr>
            <p:spPr>
              <a:xfrm>
                <a:off x="412706" y="2931080"/>
                <a:ext cx="6619029" cy="1622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200" dirty="0">
                    <a:latin typeface="CMR10"/>
                  </a:rPr>
                  <a:t>   (ii) Our device have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TW" altLang="en-US" sz="2200" i="1" dirty="0">
                        <a:latin typeface="Cambria Math" panose="02040503050406030204" pitchFamily="18" charset="0"/>
                      </a:rPr>
                      <m:t>𝛺</m:t>
                    </m:r>
                    <m:r>
                      <m:rPr>
                        <m:nor/>
                      </m:rPr>
                      <a:rPr lang="en-US" altLang="zh-TW" sz="2200" dirty="0">
                        <a:latin typeface="CMR1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200" b="0" i="0" dirty="0" smtClean="0">
                        <a:latin typeface="CMR10"/>
                      </a:rPr>
                      <m:t> </m:t>
                    </m:r>
                    <m:f>
                      <m:f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=232 </m:t>
                    </m:r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altLang="zh-TW" sz="2200" b="0" dirty="0">
                  <a:solidFill>
                    <a:schemeClr val="tx1"/>
                  </a:solidFill>
                  <a:latin typeface="CMR10"/>
                </a:endParaRPr>
              </a:p>
              <a:p>
                <a:r>
                  <a:rPr lang="en-US" altLang="zh-TW" sz="24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→ coherence time</a:t>
                </a:r>
                <a:r>
                  <a:rPr lang="zh-TW" altLang="en-US" sz="24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limit 1/</a:t>
                </a:r>
                <a14:m>
                  <m:oMath xmlns:m="http://schemas.openxmlformats.org/officeDocument/2006/math">
                    <m:r>
                      <a:rPr lang="zh-TW" alt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zh-TW" altLang="en-US" sz="2200" dirty="0"/>
                  <a:t> </a:t>
                </a:r>
                <a:r>
                  <a:rPr lang="en-US" altLang="zh-TW" sz="2200" dirty="0"/>
                  <a:t>4 ns</a:t>
                </a:r>
              </a:p>
              <a:p>
                <a:r>
                  <a:rPr lang="en-US" altLang="zh-TW" sz="24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 → </a:t>
                </a:r>
                <a:r>
                  <a:rPr lang="en-US" altLang="zh-TW" sz="22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bring into                       </a:t>
                </a:r>
                <a:r>
                  <a:rPr lang="en-US" altLang="zh-TW" sz="2200" b="0" i="0" u="none" strike="noStrike" baseline="0" dirty="0">
                    <a:latin typeface="CMR10"/>
                  </a:rPr>
                  <a:t>linewidth greater than    </a:t>
                </a:r>
              </a:p>
              <a:p>
                <a:r>
                  <a:rPr lang="en-US" altLang="zh-TW" sz="2200" dirty="0">
                    <a:latin typeface="CMR10"/>
                  </a:rPr>
                  <a:t>             </a:t>
                </a:r>
                <a:r>
                  <a:rPr lang="en-US" altLang="zh-TW" sz="2200" b="0" i="0" u="none" strike="noStrike" baseline="0" dirty="0">
                    <a:latin typeface="CMR10"/>
                  </a:rPr>
                  <a:t>80 </a:t>
                </a:r>
                <a:r>
                  <a:rPr lang="en-US" altLang="zh-TW" sz="2200" b="0" i="0" u="none" strike="noStrike" baseline="0" dirty="0" err="1">
                    <a:latin typeface="CMR10"/>
                  </a:rPr>
                  <a:t>MHz.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ACEBA1A-859B-492E-A0F6-EEF0E975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6" y="2931080"/>
                <a:ext cx="6619029" cy="1622624"/>
              </a:xfrm>
              <a:prstGeom prst="rect">
                <a:avLst/>
              </a:prstGeom>
              <a:blipFill>
                <a:blip r:embed="rId4"/>
                <a:stretch>
                  <a:fillRect b="-67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5488F4-D4B7-44CA-8E6C-8686DFBF3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32" y="2633472"/>
            <a:ext cx="5258920" cy="393987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76D0F1C-D01E-4922-9049-48729E3C494C}"/>
              </a:ext>
            </a:extLst>
          </p:cNvPr>
          <p:cNvSpPr txBox="1"/>
          <p:nvPr/>
        </p:nvSpPr>
        <p:spPr>
          <a:xfrm>
            <a:off x="8207190" y="6388676"/>
            <a:ext cx="284135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latin typeface="AdvOT2e364b11"/>
              </a:rPr>
              <a:t> S6.</a:t>
            </a:r>
            <a:r>
              <a:rPr lang="en-US" altLang="zh-TW" sz="1800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Two-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tone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800" b="0" i="0" u="none" strike="noStrike" baseline="0" dirty="0">
                <a:latin typeface="CMR9"/>
              </a:rPr>
              <a:t>spectroscopy. 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3D9E4D8-4D36-4F17-8D4B-60B0B9CF0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379" y="3792677"/>
            <a:ext cx="1244841" cy="565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AF15122-4FE5-4601-A901-6ACAA2232537}"/>
                  </a:ext>
                </a:extLst>
              </p:cNvPr>
              <p:cNvSpPr txBox="1"/>
              <p:nvPr/>
            </p:nvSpPr>
            <p:spPr>
              <a:xfrm>
                <a:off x="412707" y="1046120"/>
                <a:ext cx="6362997" cy="121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200" b="0" i="0" dirty="0">
                    <a:solidFill>
                      <a:srgbClr val="0000FF"/>
                    </a:solidFill>
                    <a:effectLst/>
                    <a:latin typeface="Segoe UI Symbol" panose="020B0502040204020203" pitchFamily="34" charset="0"/>
                  </a:rPr>
                  <a:t>②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Relaxation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(set by Purcell effect)</a:t>
                </a:r>
              </a:p>
              <a:p>
                <a:r>
                  <a:rPr lang="en-US" altLang="zh-TW" sz="2200" b="0" i="0" u="none" strike="noStrike" baseline="0" dirty="0">
                    <a:latin typeface="CMR10"/>
                  </a:rPr>
                  <a:t>   (</a:t>
                </a:r>
                <a:r>
                  <a:rPr lang="en-US" altLang="zh-TW" sz="2200" b="0" i="0" u="none" strike="noStrike" baseline="0" dirty="0" err="1">
                    <a:latin typeface="CMR10"/>
                  </a:rPr>
                  <a:t>i</a:t>
                </a:r>
                <a:r>
                  <a:rPr lang="en-US" altLang="zh-TW" sz="2200" b="0" i="0" u="none" strike="noStrike" baseline="0" dirty="0">
                    <a:latin typeface="CMR10"/>
                  </a:rPr>
                  <a:t>) In fact, the device is </a:t>
                </a:r>
                <a:r>
                  <a:rPr lang="en-US" altLang="zh-TW" sz="2200" dirty="0">
                    <a:solidFill>
                      <a:srgbClr val="FF0000"/>
                    </a:solidFill>
                    <a:latin typeface="CMR10"/>
                  </a:rPr>
                  <a:t>not</a:t>
                </a:r>
                <a:r>
                  <a:rPr lang="en-US" altLang="zh-TW" sz="2200" dirty="0">
                    <a:latin typeface="CMR10"/>
                  </a:rPr>
                  <a:t> in strong coupling region</a:t>
                </a:r>
              </a:p>
              <a:p>
                <a:r>
                  <a:rPr lang="en-US" altLang="zh-TW" dirty="0">
                    <a:latin typeface="CMR10"/>
                  </a:rPr>
                  <a:t>   </a:t>
                </a:r>
                <a:r>
                  <a:rPr lang="en-US" altLang="zh-TW" dirty="0">
                    <a:solidFill>
                      <a:schemeClr val="tx1"/>
                    </a:solidFill>
                    <a:latin typeface="CMR10"/>
                  </a:rPr>
                  <a:t>    (</a:t>
                </a:r>
                <a:r>
                  <a:rPr lang="en-US" altLang="zh-TW" dirty="0">
                    <a:solidFill>
                      <a:schemeClr val="tx1"/>
                    </a:solidFill>
                    <a:latin typeface="AdvOT2e364b11"/>
                  </a:rPr>
                  <a:t>Condition of </a:t>
                </a:r>
                <a:r>
                  <a:rPr lang="en-US" altLang="zh-TW" dirty="0">
                    <a:solidFill>
                      <a:schemeClr val="tx1"/>
                    </a:solidFill>
                    <a:latin typeface="CMR10"/>
                  </a:rPr>
                  <a:t>strong coupling region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zh-TW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𝛺</m:t>
                    </m:r>
                    <m:r>
                      <a:rPr lang="zh-TW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zh-TW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TW" alt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MR10"/>
                  </a:rPr>
                  <a:t>)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AF15122-4FE5-4601-A901-6ACAA223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7" y="1046120"/>
                <a:ext cx="6362997" cy="1215717"/>
              </a:xfrm>
              <a:prstGeom prst="rect">
                <a:avLst/>
              </a:prstGeom>
              <a:blipFill>
                <a:blip r:embed="rId7"/>
                <a:stretch>
                  <a:fillRect l="-1245" b="-7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1D187C4-353E-400B-8746-A6EF4416E29A}"/>
                  </a:ext>
                </a:extLst>
              </p:cNvPr>
              <p:cNvSpPr txBox="1"/>
              <p:nvPr/>
            </p:nvSpPr>
            <p:spPr>
              <a:xfrm>
                <a:off x="630315" y="2270602"/>
                <a:ext cx="6491688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decay rate of transmon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loss</a:t>
                </a:r>
                <a:r>
                  <a:rPr lang="zh-TW" altLang="en-US" dirty="0">
                    <a:latin typeface="Cambria Math" panose="02040503050406030204" pitchFamily="18" charset="0"/>
                  </a:rPr>
                  <a:t> 𝑟𝑎𝑡𝑒 𝑜𝑓 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photon from cavity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: </a:t>
                </a:r>
                <a:r>
                  <a:rPr lang="en-US" altLang="zh-TW" dirty="0" err="1"/>
                  <a:t>transmon</a:t>
                </a:r>
                <a:r>
                  <a:rPr lang="en-US" altLang="zh-TW" dirty="0"/>
                  <a:t>-cavity energy exchange rate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1D187C4-353E-400B-8746-A6EF4416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5" y="2270602"/>
                <a:ext cx="6491688" cy="646331"/>
              </a:xfrm>
              <a:prstGeom prst="rect">
                <a:avLst/>
              </a:prstGeom>
              <a:blipFill>
                <a:blip r:embed="rId8"/>
                <a:stretch>
                  <a:fillRect t="-4630" r="-187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3E8C81-30DC-4EBD-9EFD-3CD09238AC75}"/>
              </a:ext>
            </a:extLst>
          </p:cNvPr>
          <p:cNvSpPr txBox="1"/>
          <p:nvPr/>
        </p:nvSpPr>
        <p:spPr>
          <a:xfrm>
            <a:off x="478487" y="4529371"/>
            <a:ext cx="64424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/>
              <a:t>  (iii) </a:t>
            </a:r>
            <a:r>
              <a:rPr lang="en-US" altLang="zh-TW" sz="2200" dirty="0">
                <a:solidFill>
                  <a:srgbClr val="0000FF"/>
                </a:solidFill>
              </a:rPr>
              <a:t>Standing wave</a:t>
            </a:r>
            <a:r>
              <a:rPr lang="en-US" altLang="zh-TW" sz="2200" dirty="0"/>
              <a:t> in the coaxial cables:</a:t>
            </a:r>
          </a:p>
          <a:p>
            <a:pPr algn="l"/>
            <a:r>
              <a:rPr lang="en-US" altLang="zh-TW" sz="2200" dirty="0"/>
              <a:t>      we can </a:t>
            </a:r>
            <a:r>
              <a:rPr lang="en-US" altLang="zh-TW" sz="2200" b="0" i="0" u="none" strike="noStrike" baseline="0" dirty="0">
                <a:latin typeface="CMR10"/>
              </a:rPr>
              <a:t>observed a </a:t>
            </a:r>
            <a:r>
              <a:rPr lang="en-US" altLang="zh-TW" sz="2200" b="0" i="0" u="none" strike="noStrike" baseline="0" dirty="0">
                <a:solidFill>
                  <a:srgbClr val="0000FF"/>
                </a:solidFill>
                <a:latin typeface="CMR10"/>
              </a:rPr>
              <a:t>periodic feature </a:t>
            </a:r>
            <a:r>
              <a:rPr lang="en-US" altLang="zh-TW" sz="2200" b="0" i="0" u="none" strike="noStrike" baseline="0" dirty="0">
                <a:latin typeface="CMR10"/>
              </a:rPr>
              <a:t>in the linecuts    </a:t>
            </a:r>
          </a:p>
          <a:p>
            <a:pPr algn="l"/>
            <a:r>
              <a:rPr lang="en-US" altLang="zh-TW" sz="2200" dirty="0">
                <a:latin typeface="CMR10"/>
              </a:rPr>
              <a:t>      </a:t>
            </a:r>
            <a:r>
              <a:rPr lang="en-US" altLang="zh-TW" sz="2200" b="0" i="0" u="none" strike="noStrike" baseline="0" dirty="0">
                <a:latin typeface="CMR10"/>
              </a:rPr>
              <a:t>for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CMR10"/>
              </a:rPr>
              <a:t>high  enough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CMR9"/>
              </a:rPr>
              <a:t>drive tone powers.</a:t>
            </a:r>
          </a:p>
          <a:p>
            <a:pPr algn="l"/>
            <a:r>
              <a:rPr lang="en-US" altLang="zh-TW" sz="2200" b="0" i="0" u="none" strike="noStrike" baseline="0" dirty="0">
                <a:latin typeface="CMR9"/>
              </a:rPr>
              <a:t>      (readout-in tone power is -22 dB)</a:t>
            </a:r>
            <a:endParaRPr lang="en-US" altLang="zh-TW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970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97170EB8-4F62-4FB5-B7B1-666D9043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92" y="1050076"/>
            <a:ext cx="3551541" cy="5399126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399AB-3663-4494-9233-2C6D7584837B}"/>
                  </a:ext>
                </a:extLst>
              </p:cNvPr>
              <p:cNvSpPr txBox="1"/>
              <p:nvPr/>
            </p:nvSpPr>
            <p:spPr>
              <a:xfrm>
                <a:off x="450009" y="1894788"/>
                <a:ext cx="7254831" cy="2748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200" b="0" i="0" dirty="0">
                    <a:solidFill>
                      <a:srgbClr val="0000FF"/>
                    </a:solidFill>
                    <a:effectLst/>
                    <a:latin typeface="Segoe UI Symbol" panose="020B0502040204020203" pitchFamily="34" charset="0"/>
                  </a:rPr>
                  <a:t>②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Relaxation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(set by Purcell effect)</a:t>
                </a:r>
              </a:p>
              <a:p>
                <a:r>
                  <a:rPr lang="en-US" altLang="zh-TW" sz="2200" dirty="0">
                    <a:solidFill>
                      <a:schemeClr val="tx1"/>
                    </a:solidFill>
                    <a:latin typeface="CMR10"/>
                  </a:rPr>
                  <a:t>   (iv) E</a:t>
                </a:r>
                <a:r>
                  <a:rPr lang="en-US" altLang="zh-TW" sz="2200" dirty="0">
                    <a:latin typeface="CMR10"/>
                  </a:rPr>
                  <a:t>nhance coherence time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solidFill>
                      <a:srgbClr val="0000FF"/>
                    </a:solidFill>
                    <a:latin typeface="CMR10"/>
                  </a:rPr>
                  <a:t>Improve Q-factor in cavity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CMR10"/>
                  </a:rPr>
                  <a:t>Replacing SiO2 dielectric layer,</a:t>
                </a:r>
                <a:r>
                  <a:rPr lang="zh-TW" altLang="en-US" sz="2200" dirty="0">
                    <a:latin typeface="CMR10"/>
                  </a:rPr>
                  <a:t> </a:t>
                </a:r>
                <a:r>
                  <a:rPr lang="en-US" altLang="zh-TW" sz="2200" dirty="0">
                    <a:latin typeface="CMR10"/>
                  </a:rPr>
                  <a:t>careful transfer of 2D materials to form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CMR10"/>
                  </a:rPr>
                  <a:t>cleaner JJ interfaces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altLang="zh-TW" sz="2200" dirty="0">
                    <a:latin typeface="CMR10"/>
                  </a:rPr>
                  <a:t>Increase </a:t>
                </a:r>
                <a:r>
                  <a:rPr lang="en-US" altLang="zh-TW" sz="2200" dirty="0">
                    <a:solidFill>
                      <a:srgbClr val="0000FF"/>
                    </a:solidFill>
                    <a:latin typeface="CMR10"/>
                  </a:rPr>
                  <a:t>magnetic and infrared radiation shielding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200" dirty="0">
                  <a:solidFill>
                    <a:srgbClr val="0000FF"/>
                  </a:solidFill>
                  <a:latin typeface="CMR1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399AB-3663-4494-9233-2C6D7584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9" y="1894788"/>
                <a:ext cx="7254831" cy="2748316"/>
              </a:xfrm>
              <a:prstGeom prst="rect">
                <a:avLst/>
              </a:prstGeom>
              <a:blipFill>
                <a:blip r:embed="rId4"/>
                <a:stretch>
                  <a:fillRect l="-10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A1B58D9-9830-4402-A952-2882A43A36E3}"/>
              </a:ext>
            </a:extLst>
          </p:cNvPr>
          <p:cNvSpPr txBox="1"/>
          <p:nvPr/>
        </p:nvSpPr>
        <p:spPr>
          <a:xfrm>
            <a:off x="8179926" y="6249147"/>
            <a:ext cx="333237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Materials in superconducting quantum bits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(William D. Oliver and Paul B.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Welander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355BEE-085E-481A-B1BD-48AF7917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47" y="1553865"/>
            <a:ext cx="4732859" cy="32772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63B7B94-CFF7-4CEB-A8BF-E612A37BD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218" y="1043147"/>
            <a:ext cx="5291806" cy="4569796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399AB-3663-4494-9233-2C6D7584837B}"/>
                  </a:ext>
                </a:extLst>
              </p:cNvPr>
              <p:cNvSpPr txBox="1"/>
              <p:nvPr/>
            </p:nvSpPr>
            <p:spPr>
              <a:xfrm>
                <a:off x="412708" y="1029242"/>
                <a:ext cx="5291806" cy="5077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200" dirty="0">
                    <a:latin typeface="AdvOT2e364b11"/>
                  </a:rPr>
                  <a:t>C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alculate </a:t>
                </a:r>
                <a:r>
                  <a:rPr lang="en-US" altLang="zh-TW" sz="2200" b="0" i="0" u="none" strike="noStrike" baseline="0" dirty="0" err="1">
                    <a:latin typeface="AdvOT2e364b11"/>
                  </a:rPr>
                  <a:t>Transmon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 frequency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CMR10"/>
                  </a:rPr>
                  <a:t>:</a:t>
                </a: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2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zh-TW" sz="2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TW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2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sSub>
                              <m:sSubPr>
                                <m:ctrlPr>
                                  <a:rPr lang="en-US" altLang="zh-TW" sz="2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2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2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sz="2200" dirty="0">
                  <a:solidFill>
                    <a:schemeClr val="tx1"/>
                  </a:solidFill>
                  <a:latin typeface="CMR1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sz="2200" dirty="0">
                  <a:latin typeface="CMR1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sz="2200" dirty="0">
                  <a:solidFill>
                    <a:schemeClr val="tx1"/>
                  </a:solidFill>
                  <a:latin typeface="CMR1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sz="2200" dirty="0">
                  <a:latin typeface="CMR1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endParaRPr lang="en-US" altLang="zh-TW" sz="2200" dirty="0">
                  <a:solidFill>
                    <a:schemeClr val="tx1"/>
                  </a:solidFill>
                  <a:latin typeface="CMR10"/>
                </a:endParaRPr>
              </a:p>
              <a:p>
                <a:pPr marL="457200" indent="-457200">
                  <a:buFont typeface="Wingdings" panose="05000000000000000000" pitchFamily="2" charset="2"/>
                  <a:buAutoNum type="circleNumWdWhitePlain"/>
                </a:pPr>
                <a:r>
                  <a:rPr lang="en-US" altLang="zh-TW" sz="2200" b="0" i="0" u="none" strike="noStrike" baseline="0" dirty="0">
                    <a:latin typeface="AdvOT2e364b11"/>
                  </a:rPr>
                  <a:t> Combine </a:t>
                </a:r>
                <a:r>
                  <a:rPr lang="el-GR" altLang="zh-TW" sz="2200" b="0" i="0" u="none" strike="noStrike" baseline="0" dirty="0">
                    <a:latin typeface="AdvOTdd3b7348.I+03"/>
                  </a:rPr>
                  <a:t>χ</a:t>
                </a:r>
                <a:r>
                  <a:rPr lang="el-GR" altLang="zh-TW" sz="2200" b="0" i="0" u="none" strike="noStrike" baseline="0" dirty="0">
                    <a:latin typeface="AdvOT2e364b11"/>
                  </a:rPr>
                  <a:t>/2</a:t>
                </a:r>
                <a:r>
                  <a:rPr lang="el-GR" altLang="zh-TW" sz="2200" b="0" i="0" u="none" strike="noStrike" baseline="0" dirty="0">
                    <a:latin typeface="AdvOTdd3b7348.I+03"/>
                  </a:rPr>
                  <a:t>π</a:t>
                </a:r>
                <a:r>
                  <a:rPr lang="en-US" altLang="zh-TW" sz="2200" b="0" i="0" u="none" strike="noStrike" baseline="0" dirty="0">
                    <a:latin typeface="AdvOTdd3b7348.I+03"/>
                  </a:rPr>
                  <a:t> and </a:t>
                </a:r>
                <a:r>
                  <a:rPr lang="el-GR" altLang="zh-TW" sz="2200" b="0" i="0" u="none" strike="noStrike" baseline="0" dirty="0">
                    <a:latin typeface="AdvOTdd3b7348.I+03"/>
                  </a:rPr>
                  <a:t>χ </a:t>
                </a:r>
                <a:r>
                  <a:rPr lang="el-GR" altLang="zh-TW" sz="2200" b="0" i="0" u="none" strike="noStrike" baseline="0" dirty="0">
                    <a:latin typeface="AdvOT2e364b11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b="0" i="1" u="none" strike="noStrike" baseline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0" u="none" strike="noStrike" baseline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TW" sz="2200" b="0" i="0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200" b="0" i="0" u="none" strike="noStrike" baseline="0" dirty="0">
                    <a:latin typeface="AdvOT2e364b11"/>
                  </a:rPr>
                  <a:t>/</a:t>
                </a:r>
                <a:r>
                  <a:rPr lang="el-GR" altLang="zh-TW" sz="2200" b="0" i="0" u="none" strike="noStrike" baseline="0" dirty="0">
                    <a:solidFill>
                      <a:srgbClr val="FF0000"/>
                    </a:solidFill>
                    <a:latin typeface="AdvOT8608a8d1+03"/>
                  </a:rPr>
                  <a:t>Δ</a:t>
                </a:r>
                <a:endParaRPr lang="en-US" altLang="zh-TW" sz="2200" b="0" i="0" u="none" strike="noStrike" baseline="0" dirty="0">
                  <a:solidFill>
                    <a:srgbClr val="FF0000"/>
                  </a:solidFill>
                  <a:latin typeface="AdvOT8608a8d1+03"/>
                </a:endParaRPr>
              </a:p>
              <a:p>
                <a:r>
                  <a:rPr lang="en-US" altLang="zh-TW" sz="2200" dirty="0">
                    <a:solidFill>
                      <a:srgbClr val="FF0000"/>
                    </a:solidFill>
                    <a:latin typeface="AdvOT8608a8d1+03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200" b="0" i="0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TW" sz="2200" b="0" i="0" u="none" strike="noStrike" baseline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altLang="zh-TW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TW" sz="2200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220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zh-TW" sz="2200" i="1" kern="10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2200" kern="1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altLang="zh-TW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200" b="0" i="0" u="none" strike="noStrike" baseline="0" dirty="0">
                    <a:latin typeface="AdvOT8608a8d1+03"/>
                  </a:rPr>
                  <a:t> 6.29 GHz</a:t>
                </a:r>
              </a:p>
              <a:p>
                <a:r>
                  <a:rPr lang="en-US" altLang="zh-TW" sz="2200" b="0" i="0" u="none" strike="noStrike" baseline="0" dirty="0">
                    <a:latin typeface="AdvOT8608a8d1+03"/>
                  </a:rPr>
                  <a:t># Combine above: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b="0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sz="2200" b="0" i="0" dirty="0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US" altLang="zh-TW" sz="2200" dirty="0">
                    <a:latin typeface="AdvOT8608a8d1+03"/>
                  </a:rPr>
                  <a:t> GHz</a:t>
                </a:r>
              </a:p>
              <a:p>
                <a:r>
                  <a:rPr lang="en-US" altLang="zh-TW" sz="22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𝐼𝑐</m:t>
                    </m:r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sz="2200" dirty="0">
                    <a:solidFill>
                      <a:schemeClr val="tx1"/>
                    </a:solidFill>
                    <a:latin typeface="CMR10"/>
                  </a:rPr>
                  <a:t> 44.2 </a:t>
                </a:r>
                <a:r>
                  <a:rPr lang="en-US" altLang="zh-TW" sz="2200" dirty="0" err="1">
                    <a:solidFill>
                      <a:schemeClr val="tx1"/>
                    </a:solidFill>
                    <a:latin typeface="CMR10"/>
                  </a:rPr>
                  <a:t>nA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CMR10"/>
                  </a:rPr>
                  <a:t> ,critical current of SQUID</a:t>
                </a:r>
              </a:p>
              <a:p>
                <a:r>
                  <a:rPr lang="en-US" altLang="zh-TW" sz="22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→We can change 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CMR10"/>
                  </a:rPr>
                  <a:t>critical current by external 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magnetic </a:t>
                </a:r>
                <a:r>
                  <a:rPr lang="en-US" altLang="zh-TW" sz="2200" b="0" i="0" u="none" strike="noStrike" baseline="0" dirty="0">
                    <a:latin typeface="AdvOT2e364b11+fb"/>
                  </a:rPr>
                  <a:t>fl</a:t>
                </a:r>
                <a:r>
                  <a:rPr lang="en-US" altLang="zh-TW" sz="2200" b="0" i="0" u="none" strike="noStrike" baseline="0" dirty="0">
                    <a:latin typeface="AdvOT2e364b11"/>
                  </a:rPr>
                  <a:t>ux</a:t>
                </a:r>
              </a:p>
              <a:p>
                <a:r>
                  <a:rPr lang="en-US" altLang="zh-TW" sz="2200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→ </a:t>
                </a:r>
                <a:r>
                  <a:rPr lang="en-US" altLang="zh-TW" sz="2200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Flux-tunability of </a:t>
                </a:r>
                <a:r>
                  <a:rPr lang="en-US" altLang="zh-TW" sz="2200" kern="100" dirty="0" err="1">
                    <a:solidFill>
                      <a:srgbClr val="0000FF"/>
                    </a:solidFill>
                    <a:latin typeface="AdvOT2e364b11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Transmon</a:t>
                </a:r>
                <a:r>
                  <a:rPr lang="en-US" altLang="zh-TW" sz="2200" kern="100" dirty="0">
                    <a:solidFill>
                      <a:srgbClr val="0000FF"/>
                    </a:solidFill>
                    <a:latin typeface="AdvOT2e364b11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qubit</a:t>
                </a:r>
                <a:endParaRPr lang="en-US" altLang="zh-TW" sz="2200" dirty="0">
                  <a:solidFill>
                    <a:srgbClr val="0000FF"/>
                  </a:solidFill>
                  <a:latin typeface="CMR1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C4399AB-3663-4494-9233-2C6D75848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8" y="1029242"/>
                <a:ext cx="5291806" cy="5077737"/>
              </a:xfrm>
              <a:prstGeom prst="rect">
                <a:avLst/>
              </a:prstGeom>
              <a:blipFill>
                <a:blip r:embed="rId5"/>
                <a:stretch>
                  <a:fillRect l="-1498" t="-840" r="-576" b="-14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5AE9C7F-99F0-4ED1-ABEA-5B71996BFF58}"/>
                  </a:ext>
                </a:extLst>
              </p:cNvPr>
              <p:cNvSpPr txBox="1"/>
              <p:nvPr/>
            </p:nvSpPr>
            <p:spPr>
              <a:xfrm>
                <a:off x="880524" y="2161862"/>
                <a:ext cx="4035425" cy="9503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zh-TW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𝛴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Charing energy,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222MHz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𝐼𝑐</m:t>
                        </m:r>
                      </m:num>
                      <m:den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Josephson energy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5AE9C7F-99F0-4ED1-ABEA-5B71996BF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24" y="2161862"/>
                <a:ext cx="4035425" cy="950325"/>
              </a:xfrm>
              <a:prstGeom prst="rect">
                <a:avLst/>
              </a:prstGeom>
              <a:blipFill>
                <a:blip r:embed="rId10"/>
                <a:stretch>
                  <a:fillRect r="-301" b="-126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6A5E49-D0DA-4C66-80C2-50A2CC4C34C5}"/>
              </a:ext>
            </a:extLst>
          </p:cNvPr>
          <p:cNvSpPr txBox="1"/>
          <p:nvPr/>
        </p:nvSpPr>
        <p:spPr>
          <a:xfrm>
            <a:off x="6338656" y="5641815"/>
            <a:ext cx="547108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latin typeface="AdvOT2e364b11"/>
              </a:rPr>
              <a:t> Fig 3.</a:t>
            </a:r>
            <a:r>
              <a:rPr lang="en-US" altLang="zh-TW" sz="1800" b="0" i="0" u="none" strike="noStrike" baseline="0" dirty="0">
                <a:latin typeface="AdvOT2e364b11"/>
              </a:rPr>
              <a:t> </a:t>
            </a:r>
            <a:r>
              <a:rPr lang="en-US" altLang="zh-TW" sz="1800" b="0" i="0" u="none" strike="noStrike" baseline="0" dirty="0">
                <a:latin typeface="AdvOT02ce3bbb.I"/>
              </a:rPr>
              <a:t>S</a:t>
            </a:r>
            <a:r>
              <a:rPr lang="en-US" altLang="zh-TW" sz="1800" b="0" i="0" u="none" strike="noStrike" baseline="0" dirty="0">
                <a:latin typeface="AdvOT2e364b11"/>
              </a:rPr>
              <a:t>21 as a function of readout-in frequency and bias voltage (magnetic </a:t>
            </a:r>
            <a:r>
              <a:rPr lang="en-US" altLang="zh-TW" sz="1800" b="0" i="0" u="none" strike="noStrike" baseline="0" dirty="0">
                <a:latin typeface="AdvOT2e364b11+fb"/>
              </a:rPr>
              <a:t>fi</a:t>
            </a:r>
            <a:r>
              <a:rPr lang="en-US" altLang="zh-TW" sz="1800" b="0" i="0" u="none" strike="noStrike" baseline="0" dirty="0">
                <a:latin typeface="AdvOT2e364b11"/>
              </a:rPr>
              <a:t>eld)</a:t>
            </a:r>
          </a:p>
          <a:p>
            <a:pPr algn="l"/>
            <a:r>
              <a:rPr lang="en-US" altLang="zh-TW" dirty="0">
                <a:latin typeface="AdvOT2e364b11"/>
              </a:rPr>
              <a:t>#</a:t>
            </a:r>
            <a:r>
              <a:rPr lang="en-US" altLang="zh-TW" sz="1800" b="0" i="0" u="none" strike="noStrike" baseline="0" dirty="0">
                <a:latin typeface="AdvOT2e364b11"/>
              </a:rPr>
              <a:t>The </a:t>
            </a:r>
            <a:r>
              <a:rPr lang="en-US" altLang="zh-TW" sz="1800" b="0" i="0" u="none" strike="noStrike" baseline="0" dirty="0">
                <a:latin typeface="AdvOT2e364b11+fb"/>
              </a:rPr>
              <a:t>fl</a:t>
            </a:r>
            <a:r>
              <a:rPr lang="en-US" altLang="zh-TW" sz="1800" b="0" i="0" u="none" strike="noStrike" baseline="0" dirty="0">
                <a:latin typeface="AdvOT2e364b11"/>
              </a:rPr>
              <a:t>ux modulation is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AdvOT2e364b11"/>
              </a:rPr>
              <a:t>absent</a:t>
            </a:r>
            <a:r>
              <a:rPr lang="en-US" altLang="zh-TW" sz="1800" b="0" i="0" u="none" strike="noStrike" baseline="0" dirty="0">
                <a:latin typeface="AdvOT2e364b11"/>
              </a:rPr>
              <a:t> if readout-in powers high enough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E7871F0-DDCF-4153-B83E-C79173B213AF}"/>
              </a:ext>
            </a:extLst>
          </p:cNvPr>
          <p:cNvCxnSpPr/>
          <p:nvPr/>
        </p:nvCxnSpPr>
        <p:spPr>
          <a:xfrm flipH="1">
            <a:off x="6066816" y="2286000"/>
            <a:ext cx="716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6F00E78-252C-4C88-82BD-A3FF8708AF88}"/>
                  </a:ext>
                </a:extLst>
              </p:cNvPr>
              <p:cNvSpPr txBox="1"/>
              <p:nvPr/>
            </p:nvSpPr>
            <p:spPr>
              <a:xfrm>
                <a:off x="5592089" y="2132111"/>
                <a:ext cx="39090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𝑏𝑎𝑟𝑒</m:t>
                          </m:r>
                        </m:sub>
                      </m:sSub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6F00E78-252C-4C88-82BD-A3FF8708A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89" y="2132111"/>
                <a:ext cx="390906" cy="307777"/>
              </a:xfrm>
              <a:prstGeom prst="rect">
                <a:avLst/>
              </a:prstGeom>
              <a:blipFill>
                <a:blip r:embed="rId11"/>
                <a:stretch>
                  <a:fillRect r="-28125" b="-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D64ED40-9CE1-4649-BEF5-6DB45E8C8A69}"/>
              </a:ext>
            </a:extLst>
          </p:cNvPr>
          <p:cNvCxnSpPr/>
          <p:nvPr/>
        </p:nvCxnSpPr>
        <p:spPr>
          <a:xfrm flipH="1">
            <a:off x="5980516" y="4267200"/>
            <a:ext cx="716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738B22D-3DD1-4964-AAC6-75AEA8231241}"/>
                  </a:ext>
                </a:extLst>
              </p:cNvPr>
              <p:cNvSpPr txBox="1"/>
              <p:nvPr/>
            </p:nvSpPr>
            <p:spPr>
              <a:xfrm>
                <a:off x="5666600" y="4048781"/>
                <a:ext cx="372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738B22D-3DD1-4964-AAC6-75AEA823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00" y="4048781"/>
                <a:ext cx="372618" cy="369332"/>
              </a:xfrm>
              <a:prstGeom prst="rect">
                <a:avLst/>
              </a:prstGeom>
              <a:blipFill>
                <a:blip r:embed="rId12"/>
                <a:stretch>
                  <a:fillRect l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93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369701"/>
            <a:ext cx="713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III.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CHARACTERIZATION AND RESULTS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50F5-A9E0-406E-9D53-6593687604F2}"/>
              </a:ext>
            </a:extLst>
          </p:cNvPr>
          <p:cNvSpPr txBox="1"/>
          <p:nvPr/>
        </p:nvSpPr>
        <p:spPr>
          <a:xfrm>
            <a:off x="11405024" y="6249147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449667-4E1A-45A6-80F6-0908E4FE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68" y="1443367"/>
            <a:ext cx="5970879" cy="4244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24D0104-711A-43C5-9812-36C22E59681F}"/>
                  </a:ext>
                </a:extLst>
              </p:cNvPr>
              <p:cNvSpPr txBox="1"/>
              <p:nvPr/>
            </p:nvSpPr>
            <p:spPr>
              <a:xfrm>
                <a:off x="6595525" y="1942406"/>
                <a:ext cx="2210148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𝑏𝑎𝑟𝑒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TW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4.9555 </a:t>
                </a:r>
                <a:r>
                  <a:rPr lang="en-US" altLang="zh-TW" dirty="0"/>
                  <a:t>GHz</a:t>
                </a:r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4.945 </a:t>
                </a:r>
                <a:r>
                  <a:rPr lang="en-US" altLang="zh-TW" dirty="0"/>
                  <a:t>GHz</a:t>
                </a:r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24D0104-711A-43C5-9812-36C22E596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25" y="1942406"/>
                <a:ext cx="2210148" cy="646331"/>
              </a:xfrm>
              <a:prstGeom prst="rect">
                <a:avLst/>
              </a:prstGeom>
              <a:blipFill>
                <a:blip r:embed="rId4"/>
                <a:stretch>
                  <a:fillRect l="-548" t="-6481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EA1B39B-AB32-4FB2-8DBB-5CE1BDF4E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8"/>
          <a:stretch/>
        </p:blipFill>
        <p:spPr>
          <a:xfrm>
            <a:off x="7970283" y="1496754"/>
            <a:ext cx="4076715" cy="348245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EB8F2A9-B0DE-4D40-ABCA-EA882CA122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63" t="8787" r="4507" b="6280"/>
          <a:stretch/>
        </p:blipFill>
        <p:spPr>
          <a:xfrm>
            <a:off x="349156" y="1521773"/>
            <a:ext cx="3512825" cy="1413373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279406"/>
            <a:ext cx="7649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原理介紹</a:t>
            </a:r>
            <a:r>
              <a:rPr lang="en-US" altLang="zh-TW" sz="3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約瑟夫森結</a:t>
            </a:r>
            <a:r>
              <a:rPr lang="en-US" altLang="zh-TW" sz="30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Josephson Junction</a:t>
            </a:r>
            <a:r>
              <a:rPr lang="en-US" altLang="zh-TW" sz="3000" dirty="0">
                <a:latin typeface="+mn-ea"/>
                <a:cs typeface="Times New Roman" panose="02020603050405020304" pitchFamily="18" charset="0"/>
              </a:rPr>
              <a:t>)</a:t>
            </a:r>
            <a:endParaRPr lang="zh-TW" altLang="en-US" sz="3000" dirty="0">
              <a:latin typeface="+mn-ea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2B9C161-5F4F-466A-A6E4-E7C8216D4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77" y="1496754"/>
            <a:ext cx="1374968" cy="152304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FF26637-455A-4537-8571-C7A2887C1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575" y="3463947"/>
            <a:ext cx="1712877" cy="742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891253E-09F7-49AA-A627-5A54FB9DF215}"/>
                  </a:ext>
                </a:extLst>
              </p:cNvPr>
              <p:cNvSpPr txBox="1"/>
              <p:nvPr/>
            </p:nvSpPr>
            <p:spPr>
              <a:xfrm>
                <a:off x="8102657" y="5307472"/>
                <a:ext cx="3030750" cy="11316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zh-TW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+mn-ea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/>
                  <a:t>約瑟芬耦合能</a:t>
                </a:r>
                <a:endParaRPr lang="en-US" altLang="zh-TW" sz="2200" i="1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TW" alt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200" dirty="0">
                        <a:latin typeface="+mn-ea"/>
                        <a:cs typeface="Times New Roman" panose="02020603050405020304" pitchFamily="18" charset="0"/>
                      </a:rPr>
                      <m:t>:</m:t>
                    </m:r>
                    <m:r>
                      <a:rPr lang="zh-TW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200" dirty="0"/>
                  <a:t>庫倫靜電能</a:t>
                </a:r>
                <a:endParaRPr lang="en-US" altLang="zh-TW" sz="2200" dirty="0"/>
              </a:p>
              <a:p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n: cooper pair </a:t>
                </a:r>
                <a:r>
                  <a:rPr lang="zh-TW" altLang="en-US" sz="2200" dirty="0">
                    <a:latin typeface="+mn-ea"/>
                    <a:cs typeface="Times New Roman" panose="02020603050405020304" pitchFamily="18" charset="0"/>
                  </a:rPr>
                  <a:t>數量算符</a:t>
                </a:r>
                <a:endParaRPr lang="en-US" altLang="zh-TW" sz="22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891253E-09F7-49AA-A627-5A54FB9D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57" y="5307472"/>
                <a:ext cx="3030750" cy="1131656"/>
              </a:xfrm>
              <a:prstGeom prst="rect">
                <a:avLst/>
              </a:prstGeom>
              <a:blipFill>
                <a:blip r:embed="rId7"/>
                <a:stretch>
                  <a:fillRect l="-2405" t="-3209" r="-2405" b="-962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6548C46-BD53-48DE-8B1A-3CC8534FD1B2}"/>
                  </a:ext>
                </a:extLst>
              </p:cNvPr>
              <p:cNvSpPr txBox="1"/>
              <p:nvPr/>
            </p:nvSpPr>
            <p:spPr>
              <a:xfrm>
                <a:off x="5727789" y="2381256"/>
                <a:ext cx="2143924" cy="9185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TW" sz="22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2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TW" sz="2200" i="0" dirty="0" smtClean="0">
                            <a:latin typeface="Cambria Math" panose="02040503050406030204" pitchFamily="18" charset="0"/>
                          </a:rPr>
                          <m:t>2ⅇ</m:t>
                        </m:r>
                      </m:den>
                    </m:f>
                  </m:oMath>
                </a14:m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表示磁通量子</a:t>
                </a:r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6548C46-BD53-48DE-8B1A-3CC8534FD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789" y="2381256"/>
                <a:ext cx="2143924" cy="918585"/>
              </a:xfrm>
              <a:prstGeom prst="rect">
                <a:avLst/>
              </a:prstGeom>
              <a:blipFill>
                <a:blip r:embed="rId8"/>
                <a:stretch>
                  <a:fillRect l="-3399" b="-118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5A07F0-FB92-49AC-8D13-6CD2E337682C}"/>
                  </a:ext>
                </a:extLst>
              </p:cNvPr>
              <p:cNvSpPr txBox="1"/>
              <p:nvPr/>
            </p:nvSpPr>
            <p:spPr>
              <a:xfrm>
                <a:off x="581651" y="3443201"/>
                <a:ext cx="2545628" cy="589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dirty="0"/>
                  <a:t>利用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zh-TW" altLang="en-US" sz="22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TW" altLang="en-US" sz="22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f>
                      <m:fPr>
                        <m:ctrlPr>
                          <a:rPr lang="zh-TW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2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zh-TW" altLang="en-US" sz="2200" i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25A07F0-FB92-49AC-8D13-6CD2E337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1" y="3443201"/>
                <a:ext cx="2545628" cy="589007"/>
              </a:xfrm>
              <a:prstGeom prst="rect">
                <a:avLst/>
              </a:prstGeom>
              <a:blipFill>
                <a:blip r:embed="rId9"/>
                <a:stretch>
                  <a:fillRect l="-3110" b="-72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2FB57E8-E281-4913-A5F0-44CAB3448396}"/>
              </a:ext>
            </a:extLst>
          </p:cNvPr>
          <p:cNvSpPr/>
          <p:nvPr/>
        </p:nvSpPr>
        <p:spPr>
          <a:xfrm>
            <a:off x="2553586" y="3687132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EB20067-F3AF-4334-BE78-F5F16B91A48B}"/>
              </a:ext>
            </a:extLst>
          </p:cNvPr>
          <p:cNvSpPr txBox="1"/>
          <p:nvPr/>
        </p:nvSpPr>
        <p:spPr>
          <a:xfrm>
            <a:off x="581651" y="4478241"/>
            <a:ext cx="45050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/>
              <a:t>平行板狀結構</a:t>
            </a: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1818F3A4-B676-4268-9010-9F2DB8820856}"/>
              </a:ext>
            </a:extLst>
          </p:cNvPr>
          <p:cNvSpPr/>
          <p:nvPr/>
        </p:nvSpPr>
        <p:spPr>
          <a:xfrm>
            <a:off x="2553586" y="4646045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40BCEB1-93B3-45EF-9061-0C40E42100DE}"/>
                  </a:ext>
                </a:extLst>
              </p:cNvPr>
              <p:cNvSpPr txBox="1"/>
              <p:nvPr/>
            </p:nvSpPr>
            <p:spPr>
              <a:xfrm>
                <a:off x="3238883" y="4545590"/>
                <a:ext cx="626448" cy="76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40BCEB1-93B3-45EF-9061-0C40E4210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883" y="4545590"/>
                <a:ext cx="626448" cy="762325"/>
              </a:xfrm>
              <a:prstGeom prst="rect">
                <a:avLst/>
              </a:prstGeom>
              <a:blipFill>
                <a:blip r:embed="rId10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>
            <a:extLst>
              <a:ext uri="{FF2B5EF4-FFF2-40B4-BE49-F238E27FC236}">
                <a16:creationId xmlns:a16="http://schemas.microsoft.com/office/drawing/2014/main" id="{4E5D8DBA-6BBE-4A60-88F3-2A6AC174FF5D}"/>
              </a:ext>
            </a:extLst>
          </p:cNvPr>
          <p:cNvSpPr txBox="1"/>
          <p:nvPr/>
        </p:nvSpPr>
        <p:spPr>
          <a:xfrm>
            <a:off x="4809361" y="3613110"/>
            <a:ext cx="42821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 </a:t>
            </a:r>
            <a:r>
              <a:rPr lang="zh-TW" altLang="en-US" sz="2200" dirty="0">
                <a:highlight>
                  <a:srgbClr val="FFFF00"/>
                </a:highlight>
              </a:rPr>
              <a:t>非線性諧振子的成因</a:t>
            </a:r>
            <a:r>
              <a:rPr lang="en-US" altLang="zh-TW" sz="2200" dirty="0">
                <a:highlight>
                  <a:srgbClr val="FFFF00"/>
                </a:highlight>
              </a:rPr>
              <a:t>!</a:t>
            </a:r>
            <a:endParaRPr lang="zh-TW" altLang="en-US" sz="22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C843778-7AC7-4C6A-B30E-6D1382878A05}"/>
                  </a:ext>
                </a:extLst>
              </p:cNvPr>
              <p:cNvSpPr txBox="1"/>
              <p:nvPr/>
            </p:nvSpPr>
            <p:spPr>
              <a:xfrm>
                <a:off x="474462" y="5307472"/>
                <a:ext cx="7888510" cy="115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20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dirty="0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200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func>
                      <m:func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20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zh-TW" sz="22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TW" sz="2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sub>
                        </m:sSub>
                      </m:den>
                    </m:f>
                    <m:r>
                      <a:rPr lang="zh-TW" altLang="en-US" sz="2200" i="1" dirty="0">
                        <a:latin typeface="Cambria Math" panose="02040503050406030204" pitchFamily="18" charset="0"/>
                      </a:rPr>
                      <m:t>；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zh-TW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TW" sz="220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</a:t>
                </a:r>
                <a:r>
                  <a:rPr lang="en-US" altLang="zh-TW" sz="2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TW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2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TW" altLang="en-US" sz="2200" i="1" dirty="0" smtClean="0">
                            <a:latin typeface="Cambria Math" panose="02040503050406030204" pitchFamily="18" charset="0"/>
                          </a:rPr>
                          <m:t>針對</m:t>
                        </m:r>
                        <m:r>
                          <m:rPr>
                            <m:sty m:val="p"/>
                          </m:rPr>
                          <a:rPr lang="en-US" altLang="zh-TW" sz="22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利用泰勒展開取降階近似 </a:t>
                </a: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200" dirty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p>
                      <m:sSup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sz="22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20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2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num>
                      <m:den>
                        <m: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AC843778-7AC7-4C6A-B30E-6D1382878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2" y="5307472"/>
                <a:ext cx="7888510" cy="1155894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AC91D0-3C2B-4559-9485-D67B691AA826}"/>
                  </a:ext>
                </a:extLst>
              </p:cNvPr>
              <p:cNvSpPr txBox="1"/>
              <p:nvPr/>
            </p:nvSpPr>
            <p:spPr>
              <a:xfrm>
                <a:off x="5727789" y="1278146"/>
                <a:ext cx="2116846" cy="7694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>
                    <a:latin typeface="+mn-ea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latin typeface="+mn-ea"/>
                    <a:cs typeface="Times New Roman" panose="02020603050405020304" pitchFamily="18" charset="0"/>
                  </a:rPr>
                  <a:t> 臨界電流</a:t>
                </a:r>
                <a:endParaRPr lang="en-US" altLang="zh-TW" sz="2200" i="1" dirty="0"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altLang="zh-TW" sz="2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zh-TW" sz="22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altLang="zh-TW" sz="2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3AC91D0-3C2B-4559-9485-D67B691AA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789" y="1278146"/>
                <a:ext cx="2116846" cy="769441"/>
              </a:xfrm>
              <a:prstGeom prst="rect">
                <a:avLst/>
              </a:prstGeom>
              <a:blipFill>
                <a:blip r:embed="rId12"/>
                <a:stretch>
                  <a:fillRect l="-1433" t="-4688" b="-85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D5D4363A-9DA4-4F11-BBF4-E5DBB75B9B4C}"/>
              </a:ext>
            </a:extLst>
          </p:cNvPr>
          <p:cNvSpPr txBox="1"/>
          <p:nvPr/>
        </p:nvSpPr>
        <p:spPr>
          <a:xfrm>
            <a:off x="11483786" y="6257775"/>
            <a:ext cx="442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TW" alt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7CBA365-6FFA-46CC-A9E9-106026E5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05" y="1373069"/>
            <a:ext cx="3285662" cy="2540966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A025EA2-33ED-4F81-8664-AD351BF0F548}"/>
              </a:ext>
            </a:extLst>
          </p:cNvPr>
          <p:cNvCxnSpPr/>
          <p:nvPr/>
        </p:nvCxnSpPr>
        <p:spPr>
          <a:xfrm>
            <a:off x="630315" y="923278"/>
            <a:ext cx="11416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944240-E0F9-45B1-BEA9-806E23505852}"/>
              </a:ext>
            </a:extLst>
          </p:cNvPr>
          <p:cNvSpPr txBox="1"/>
          <p:nvPr/>
        </p:nvSpPr>
        <p:spPr>
          <a:xfrm>
            <a:off x="630315" y="184886"/>
            <a:ext cx="671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約瑟夫森結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en-US" altLang="zh-TW" sz="3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SQUID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對稱型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168395-48DC-4259-A98B-B64D02C1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92" y="1401904"/>
            <a:ext cx="3285661" cy="6266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78F8DC1-6ACA-402D-927C-2F5EB120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92" y="1969370"/>
            <a:ext cx="3577491" cy="582799"/>
          </a:xfrm>
          <a:prstGeom prst="rect">
            <a:avLst/>
          </a:prstGeom>
        </p:spPr>
      </p:pic>
      <p:sp>
        <p:nvSpPr>
          <p:cNvPr id="8" name="左大括弧 7">
            <a:extLst>
              <a:ext uri="{FF2B5EF4-FFF2-40B4-BE49-F238E27FC236}">
                <a16:creationId xmlns:a16="http://schemas.microsoft.com/office/drawing/2014/main" id="{6C671C36-DA2D-469F-933B-275C30B36C78}"/>
              </a:ext>
            </a:extLst>
          </p:cNvPr>
          <p:cNvSpPr/>
          <p:nvPr/>
        </p:nvSpPr>
        <p:spPr>
          <a:xfrm>
            <a:off x="778213" y="1673157"/>
            <a:ext cx="112442" cy="603112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ADBB8C7-FA3C-4139-B44B-AD87BB93CDC6}"/>
                  </a:ext>
                </a:extLst>
              </p:cNvPr>
              <p:cNvSpPr txBox="1"/>
              <p:nvPr/>
            </p:nvSpPr>
            <p:spPr>
              <a:xfrm>
                <a:off x="7302897" y="2231525"/>
                <a:ext cx="4936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b="0" i="0" dirty="0" smtClean="0"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ADBB8C7-FA3C-4139-B44B-AD87BB93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897" y="2231525"/>
                <a:ext cx="493679" cy="461665"/>
              </a:xfrm>
              <a:prstGeom prst="rect">
                <a:avLst/>
              </a:prstGeom>
              <a:blipFill>
                <a:blip r:embed="rId6"/>
                <a:stretch>
                  <a:fillRect l="-3704" r="-44444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A65F048-CEBB-4749-B26F-22611452A63F}"/>
                  </a:ext>
                </a:extLst>
              </p:cNvPr>
              <p:cNvSpPr txBox="1"/>
              <p:nvPr/>
            </p:nvSpPr>
            <p:spPr>
              <a:xfrm>
                <a:off x="8288047" y="977502"/>
                <a:ext cx="126216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8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TW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TW" sz="25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A65F048-CEBB-4749-B26F-22611452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047" y="977502"/>
                <a:ext cx="1262164" cy="477054"/>
              </a:xfrm>
              <a:prstGeom prst="rect">
                <a:avLst/>
              </a:prstGeom>
              <a:blipFill>
                <a:blip r:embed="rId7"/>
                <a:stretch>
                  <a:fillRect l="-483" r="-12560" b="-17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68A8377-D822-47A1-8D6E-99A66D07746C}"/>
                  </a:ext>
                </a:extLst>
              </p:cNvPr>
              <p:cNvSpPr txBox="1"/>
              <p:nvPr/>
            </p:nvSpPr>
            <p:spPr>
              <a:xfrm>
                <a:off x="8288047" y="3395803"/>
                <a:ext cx="126216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TW" altLang="en-US" sz="28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TW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zh-TW" sz="25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5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68A8377-D822-47A1-8D6E-99A66D07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047" y="3395803"/>
                <a:ext cx="1262164" cy="477054"/>
              </a:xfrm>
              <a:prstGeom prst="rect">
                <a:avLst/>
              </a:prstGeom>
              <a:blipFill>
                <a:blip r:embed="rId8"/>
                <a:stretch>
                  <a:fillRect l="-483" r="-13043" b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AE6484-8A3D-4A05-AAEB-92F0E53779BE}"/>
              </a:ext>
            </a:extLst>
          </p:cNvPr>
          <p:cNvSpPr txBox="1"/>
          <p:nvPr/>
        </p:nvSpPr>
        <p:spPr>
          <a:xfrm>
            <a:off x="4309353" y="1492112"/>
            <a:ext cx="8884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….(1)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D03F4A-2912-44AE-BAD3-6DBB1C9DBA6F}"/>
              </a:ext>
            </a:extLst>
          </p:cNvPr>
          <p:cNvSpPr txBox="1"/>
          <p:nvPr/>
        </p:nvSpPr>
        <p:spPr>
          <a:xfrm>
            <a:off x="4369802" y="2028596"/>
            <a:ext cx="88849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….(2)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7CE3713-705D-4730-A6E2-EE5DBF0EE067}"/>
                  </a:ext>
                </a:extLst>
              </p:cNvPr>
              <p:cNvSpPr txBox="1"/>
              <p:nvPr/>
            </p:nvSpPr>
            <p:spPr>
              <a:xfrm>
                <a:off x="1012542" y="2552169"/>
                <a:ext cx="48832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將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(1)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帶入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(2) ,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配合</a:t>
                </a:r>
                <a14:m>
                  <m:oMath xmlns:m="http://schemas.openxmlformats.org/officeDocument/2006/math">
                    <m:r>
                      <a:rPr lang="zh-TW" altLang="en-US" sz="2200" i="1" dirty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=</a:t>
                </a:r>
                <a:r>
                  <a:rPr lang="en-US" altLang="zh-TW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7CE3713-705D-4730-A6E2-EE5DBF0E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42" y="2552169"/>
                <a:ext cx="4883214" cy="430887"/>
              </a:xfrm>
              <a:prstGeom prst="rect">
                <a:avLst/>
              </a:prstGeom>
              <a:blipFill>
                <a:blip r:embed="rId9"/>
                <a:stretch>
                  <a:fillRect l="-1623" t="-11429" b="-2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926BE085-4F27-4C0F-840B-DEC8232923C8}"/>
              </a:ext>
            </a:extLst>
          </p:cNvPr>
          <p:cNvSpPr/>
          <p:nvPr/>
        </p:nvSpPr>
        <p:spPr>
          <a:xfrm>
            <a:off x="1012542" y="3395803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203F65E-4FD0-460F-965E-F5E1043D6921}"/>
                  </a:ext>
                </a:extLst>
              </p:cNvPr>
              <p:cNvSpPr txBox="1"/>
              <p:nvPr/>
            </p:nvSpPr>
            <p:spPr>
              <a:xfrm>
                <a:off x="1225223" y="3075741"/>
                <a:ext cx="4628381" cy="1393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2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22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TW" sz="22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zh-TW" sz="220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2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22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+</a:t>
                </a:r>
                <a:r>
                  <a:rPr lang="en-US" altLang="zh-TW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22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zh-TW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TW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b>
                                    <m:r>
                                      <a:rPr lang="en-US" altLang="zh-TW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2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b>
                                    <m:r>
                                      <a:rPr lang="en-US" altLang="zh-TW" sz="2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altLang="zh-TW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TW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203F65E-4FD0-460F-965E-F5E1043D6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223" y="3075741"/>
                <a:ext cx="4628381" cy="13934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DDA51B98-F302-4D6E-A5FD-FEA201BF08DD}"/>
              </a:ext>
            </a:extLst>
          </p:cNvPr>
          <p:cNvSpPr/>
          <p:nvPr/>
        </p:nvSpPr>
        <p:spPr>
          <a:xfrm>
            <a:off x="1023692" y="4535814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23808AC-DDB6-4887-8815-4EE474532ED3}"/>
                  </a:ext>
                </a:extLst>
              </p:cNvPr>
              <p:cNvSpPr txBox="1"/>
              <p:nvPr/>
            </p:nvSpPr>
            <p:spPr>
              <a:xfrm>
                <a:off x="1431324" y="4455373"/>
                <a:ext cx="46283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如果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SQUID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對稱 </a:t>
                </a:r>
                <a:r>
                  <a:rPr lang="en-US" altLang="zh-TW" sz="2200" dirty="0">
                    <a:latin typeface="+mj-ea"/>
                    <a:ea typeface="+mj-ea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2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2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>
                    <a:latin typeface="+mj-ea"/>
                    <a:ea typeface="+mj-ea"/>
                    <a:cs typeface="Times New Roman" panose="02020603050405020304" pitchFamily="18" charset="0"/>
                  </a:rPr>
                  <a:t>=</a:t>
                </a:r>
                <a:r>
                  <a:rPr lang="en-US" altLang="zh-TW" sz="2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2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sz="2200" dirty="0">
                    <a:latin typeface="+mj-ea"/>
                    <a:ea typeface="+mj-ea"/>
                    <a:cs typeface="Times New Roman" panose="02020603050405020304" pitchFamily="18" charset="0"/>
                  </a:rPr>
                  <a:t>  </a:t>
                </a:r>
                <a:endParaRPr lang="en-US" altLang="zh-TW" sz="22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B23808AC-DDB6-4887-8815-4EE47453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24" y="4455373"/>
                <a:ext cx="4628381" cy="430887"/>
              </a:xfrm>
              <a:prstGeom prst="rect">
                <a:avLst/>
              </a:prstGeom>
              <a:blipFill>
                <a:blip r:embed="rId11"/>
                <a:stretch>
                  <a:fillRect l="-1713" t="-11268" b="-253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31E6F228-1C5A-4F69-834C-28BBAAA305B7}"/>
              </a:ext>
            </a:extLst>
          </p:cNvPr>
          <p:cNvSpPr/>
          <p:nvPr/>
        </p:nvSpPr>
        <p:spPr>
          <a:xfrm>
            <a:off x="5688131" y="4614423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920BA32-688E-47E2-BD66-8D10BF1AC6F5}"/>
                  </a:ext>
                </a:extLst>
              </p:cNvPr>
              <p:cNvSpPr txBox="1"/>
              <p:nvPr/>
            </p:nvSpPr>
            <p:spPr>
              <a:xfrm>
                <a:off x="5980407" y="4225117"/>
                <a:ext cx="4262337" cy="85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sz="2200" i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2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2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TW" altLang="en-US" sz="2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200" b="0" i="0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22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zh-TW" sz="2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TW" sz="2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TW" sz="2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200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2920BA32-688E-47E2-BD66-8D10BF1AC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407" y="4225117"/>
                <a:ext cx="4262337" cy="853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4C85E2A-E25F-4E50-A5AB-2F06DAF4C885}"/>
                  </a:ext>
                </a:extLst>
              </p:cNvPr>
              <p:cNvSpPr txBox="1"/>
              <p:nvPr/>
            </p:nvSpPr>
            <p:spPr>
              <a:xfrm>
                <a:off x="1352025" y="4841055"/>
                <a:ext cx="4628382" cy="853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200" i="1" dirty="0" smtClean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TW" alt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TW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2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zh-TW" alt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2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𝛷</m:t>
                                      </m:r>
                                    </m:e>
                                    <m:sub>
                                      <m:r>
                                        <a:rPr lang="en-US" altLang="zh-TW" sz="220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TW" sz="2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altLang="zh-TW" sz="2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4C85E2A-E25F-4E50-A5AB-2F06DAF4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025" y="4841055"/>
                <a:ext cx="4628382" cy="853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40D6185E-C21F-4C93-B445-4058B0D34C46}"/>
              </a:ext>
            </a:extLst>
          </p:cNvPr>
          <p:cNvSpPr/>
          <p:nvPr/>
        </p:nvSpPr>
        <p:spPr>
          <a:xfrm>
            <a:off x="1039436" y="5934722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CEB1D77-1373-46E8-80FC-E22AEA72458B}"/>
                  </a:ext>
                </a:extLst>
              </p:cNvPr>
              <p:cNvSpPr txBox="1"/>
              <p:nvPr/>
            </p:nvSpPr>
            <p:spPr>
              <a:xfrm>
                <a:off x="1592897" y="5838679"/>
                <a:ext cx="2878620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240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𝛷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5CEB1D77-1373-46E8-80FC-E22AEA724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897" y="5838679"/>
                <a:ext cx="2878620" cy="461665"/>
              </a:xfrm>
              <a:prstGeom prst="rect">
                <a:avLst/>
              </a:prstGeom>
              <a:blipFill>
                <a:blip r:embed="rId14"/>
                <a:stretch>
                  <a:fillRect l="-211" b="-1666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350A765B-62D1-4189-9B10-3AE5EB30B3E2}"/>
              </a:ext>
            </a:extLst>
          </p:cNvPr>
          <p:cNvSpPr/>
          <p:nvPr/>
        </p:nvSpPr>
        <p:spPr>
          <a:xfrm>
            <a:off x="5072509" y="5966941"/>
            <a:ext cx="371574" cy="200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5496F3F-B46B-40E0-AEBD-BA6E77A41AE1}"/>
              </a:ext>
            </a:extLst>
          </p:cNvPr>
          <p:cNvSpPr txBox="1"/>
          <p:nvPr/>
        </p:nvSpPr>
        <p:spPr>
          <a:xfrm>
            <a:off x="5574250" y="5802015"/>
            <a:ext cx="6362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可將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SQUID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視為一個可靠外部調控臨界電流的約瑟夫森結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5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1463</Words>
  <Application>Microsoft Office PowerPoint</Application>
  <PresentationFormat>寬螢幕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23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38" baseType="lpstr">
      <vt:lpstr>AdvOT02ce3bbb.I</vt:lpstr>
      <vt:lpstr>AdvOT2e364b11</vt:lpstr>
      <vt:lpstr>AdvOT2e364b11+fb</vt:lpstr>
      <vt:lpstr>AdvOT8608a8d1</vt:lpstr>
      <vt:lpstr>AdvOT8608a8d1+03</vt:lpstr>
      <vt:lpstr>AdvOT8608a8d1+22</vt:lpstr>
      <vt:lpstr>AdvOTdd3b7348.I+03</vt:lpstr>
      <vt:lpstr>CMR10</vt:lpstr>
      <vt:lpstr>CMR6</vt:lpstr>
      <vt:lpstr>CMR9</vt:lpstr>
      <vt:lpstr>STKaiTi-TC-Regular</vt:lpstr>
      <vt:lpstr>TimesNewRomanPSMT</vt:lpstr>
      <vt:lpstr>微軟正黑體</vt:lpstr>
      <vt:lpstr>新細明體</vt:lpstr>
      <vt:lpstr>標楷體</vt:lpstr>
      <vt:lpstr>Arial</vt:lpstr>
      <vt:lpstr>Arial</vt:lpstr>
      <vt:lpstr>Calibri</vt:lpstr>
      <vt:lpstr>Calibri Light</vt:lpstr>
      <vt:lpstr>Cambria Math</vt:lpstr>
      <vt:lpstr>Segoe UI Symbol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B062030042</dc:creator>
  <cp:lastModifiedBy>B062030042</cp:lastModifiedBy>
  <cp:revision>67</cp:revision>
  <dcterms:created xsi:type="dcterms:W3CDTF">2020-12-26T13:09:36Z</dcterms:created>
  <dcterms:modified xsi:type="dcterms:W3CDTF">2020-12-29T03:11:25Z</dcterms:modified>
</cp:coreProperties>
</file>