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37463413" cy="21067713"/>
  <p:notesSz cx="6858000" cy="9144000"/>
  <p:defaultTextStyle>
    <a:defPPr>
      <a:defRPr lang="en-US"/>
    </a:defPPr>
    <a:lvl1pPr marL="0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300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601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901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9202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1502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3803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6103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8404" algn="l" defTabSz="167230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Yi" initials="LY" lastIdx="2" clrIdx="0">
    <p:extLst>
      <p:ext uri="{19B8F6BF-5375-455C-9EA6-DF929625EA0E}">
        <p15:presenceInfo xmlns:p15="http://schemas.microsoft.com/office/powerpoint/2012/main" userId="S::yli23@hsph.harvard.edu::52bc9c0a-1a50-4047-8258-7bcc7095f4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1"/>
    <a:srgbClr val="000000"/>
    <a:srgbClr val="FFE7F0"/>
    <a:srgbClr val="FFEB72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94544"/>
  </p:normalViewPr>
  <p:slideViewPr>
    <p:cSldViewPr snapToGrid="0" snapToObjects="1">
      <p:cViewPr varScale="1">
        <p:scale>
          <a:sx n="29" d="100"/>
          <a:sy n="29" d="100"/>
        </p:scale>
        <p:origin x="1472" y="272"/>
      </p:cViewPr>
      <p:guideLst>
        <p:guide orient="horz" pos="6636"/>
        <p:guide pos="11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26BA-50E8-7644-BEF6-07CACBFB9997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A170F-69B8-B741-A099-15AE468E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672300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3344601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5016901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6689202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8361502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10033803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11706103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13378404" algn="l" defTabSz="1672300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72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9A05F-9442-1B4B-8130-ABC0D5C36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9756" y="6544648"/>
            <a:ext cx="31843901" cy="4515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512" y="11938371"/>
            <a:ext cx="26224389" cy="5383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7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44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1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8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61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033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706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7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84548" y="2589575"/>
            <a:ext cx="34530082" cy="55224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4799" y="2589575"/>
            <a:ext cx="102985361" cy="552247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352" y="13537958"/>
            <a:ext cx="31843901" cy="4184282"/>
          </a:xfrm>
        </p:spPr>
        <p:txBody>
          <a:bodyPr anchor="t"/>
          <a:lstStyle>
            <a:lvl1pPr algn="l">
              <a:defRPr sz="1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9352" y="8929397"/>
            <a:ext cx="31843901" cy="4608561"/>
          </a:xfrm>
        </p:spPr>
        <p:txBody>
          <a:bodyPr anchor="b"/>
          <a:lstStyle>
            <a:lvl1pPr marL="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6723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34460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1690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8920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6150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10033803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706103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78404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798" y="15103407"/>
            <a:ext cx="68754471" cy="42710887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53657" y="15103407"/>
            <a:ext cx="68760973" cy="42710887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1" y="843685"/>
            <a:ext cx="33717072" cy="35112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171" y="4715853"/>
            <a:ext cx="16552847" cy="1965343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72300" indent="0">
              <a:buNone/>
              <a:defRPr sz="7300" b="1"/>
            </a:lvl2pPr>
            <a:lvl3pPr marL="3344601" indent="0">
              <a:buNone/>
              <a:defRPr sz="6600" b="1"/>
            </a:lvl3pPr>
            <a:lvl4pPr marL="5016901" indent="0">
              <a:buNone/>
              <a:defRPr sz="5900" b="1"/>
            </a:lvl4pPr>
            <a:lvl5pPr marL="6689202" indent="0">
              <a:buNone/>
              <a:defRPr sz="5900" b="1"/>
            </a:lvl5pPr>
            <a:lvl6pPr marL="8361502" indent="0">
              <a:buNone/>
              <a:defRPr sz="5900" b="1"/>
            </a:lvl6pPr>
            <a:lvl7pPr marL="10033803" indent="0">
              <a:buNone/>
              <a:defRPr sz="5900" b="1"/>
            </a:lvl7pPr>
            <a:lvl8pPr marL="11706103" indent="0">
              <a:buNone/>
              <a:defRPr sz="5900" b="1"/>
            </a:lvl8pPr>
            <a:lvl9pPr marL="13378404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3171" y="6681196"/>
            <a:ext cx="16552847" cy="12138320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30895" y="4715853"/>
            <a:ext cx="16559349" cy="1965343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72300" indent="0">
              <a:buNone/>
              <a:defRPr sz="7300" b="1"/>
            </a:lvl2pPr>
            <a:lvl3pPr marL="3344601" indent="0">
              <a:buNone/>
              <a:defRPr sz="6600" b="1"/>
            </a:lvl3pPr>
            <a:lvl4pPr marL="5016901" indent="0">
              <a:buNone/>
              <a:defRPr sz="5900" b="1"/>
            </a:lvl4pPr>
            <a:lvl5pPr marL="6689202" indent="0">
              <a:buNone/>
              <a:defRPr sz="5900" b="1"/>
            </a:lvl5pPr>
            <a:lvl6pPr marL="8361502" indent="0">
              <a:buNone/>
              <a:defRPr sz="5900" b="1"/>
            </a:lvl6pPr>
            <a:lvl7pPr marL="10033803" indent="0">
              <a:buNone/>
              <a:defRPr sz="5900" b="1"/>
            </a:lvl7pPr>
            <a:lvl8pPr marL="11706103" indent="0">
              <a:buNone/>
              <a:defRPr sz="5900" b="1"/>
            </a:lvl8pPr>
            <a:lvl9pPr marL="13378404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30895" y="6681196"/>
            <a:ext cx="16559349" cy="12138320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73" y="838807"/>
            <a:ext cx="12325205" cy="3569807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7154" y="838809"/>
            <a:ext cx="20943089" cy="17980709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8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3173" y="4408616"/>
            <a:ext cx="12325205" cy="14410902"/>
          </a:xfrm>
        </p:spPr>
        <p:txBody>
          <a:bodyPr/>
          <a:lstStyle>
            <a:lvl1pPr marL="0" indent="0">
              <a:buNone/>
              <a:defRPr sz="5100"/>
            </a:lvl1pPr>
            <a:lvl2pPr marL="1672300" indent="0">
              <a:buNone/>
              <a:defRPr sz="4400"/>
            </a:lvl2pPr>
            <a:lvl3pPr marL="3344601" indent="0">
              <a:buNone/>
              <a:defRPr sz="3700"/>
            </a:lvl3pPr>
            <a:lvl4pPr marL="5016901" indent="0">
              <a:buNone/>
              <a:defRPr sz="3300"/>
            </a:lvl4pPr>
            <a:lvl5pPr marL="6689202" indent="0">
              <a:buNone/>
              <a:defRPr sz="3300"/>
            </a:lvl5pPr>
            <a:lvl6pPr marL="8361502" indent="0">
              <a:buNone/>
              <a:defRPr sz="3300"/>
            </a:lvl6pPr>
            <a:lvl7pPr marL="10033803" indent="0">
              <a:buNone/>
              <a:defRPr sz="3300"/>
            </a:lvl7pPr>
            <a:lvl8pPr marL="11706103" indent="0">
              <a:buNone/>
              <a:defRPr sz="3300"/>
            </a:lvl8pPr>
            <a:lvl9pPr marL="13378404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091" y="14747399"/>
            <a:ext cx="22478048" cy="1741014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3091" y="1882439"/>
            <a:ext cx="22478048" cy="12640628"/>
          </a:xfrm>
        </p:spPr>
        <p:txBody>
          <a:bodyPr/>
          <a:lstStyle>
            <a:lvl1pPr marL="0" indent="0">
              <a:buNone/>
              <a:defRPr sz="11700"/>
            </a:lvl1pPr>
            <a:lvl2pPr marL="1672300" indent="0">
              <a:buNone/>
              <a:defRPr sz="10200"/>
            </a:lvl2pPr>
            <a:lvl3pPr marL="3344601" indent="0">
              <a:buNone/>
              <a:defRPr sz="8800"/>
            </a:lvl3pPr>
            <a:lvl4pPr marL="5016901" indent="0">
              <a:buNone/>
              <a:defRPr sz="7300"/>
            </a:lvl4pPr>
            <a:lvl5pPr marL="6689202" indent="0">
              <a:buNone/>
              <a:defRPr sz="7300"/>
            </a:lvl5pPr>
            <a:lvl6pPr marL="8361502" indent="0">
              <a:buNone/>
              <a:defRPr sz="7300"/>
            </a:lvl6pPr>
            <a:lvl7pPr marL="10033803" indent="0">
              <a:buNone/>
              <a:defRPr sz="7300"/>
            </a:lvl7pPr>
            <a:lvl8pPr marL="11706103" indent="0">
              <a:buNone/>
              <a:defRPr sz="7300"/>
            </a:lvl8pPr>
            <a:lvl9pPr marL="13378404" indent="0">
              <a:buNone/>
              <a:defRPr sz="7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3091" y="16488413"/>
            <a:ext cx="22478048" cy="2472529"/>
          </a:xfrm>
        </p:spPr>
        <p:txBody>
          <a:bodyPr/>
          <a:lstStyle>
            <a:lvl1pPr marL="0" indent="0">
              <a:buNone/>
              <a:defRPr sz="5100"/>
            </a:lvl1pPr>
            <a:lvl2pPr marL="1672300" indent="0">
              <a:buNone/>
              <a:defRPr sz="4400"/>
            </a:lvl2pPr>
            <a:lvl3pPr marL="3344601" indent="0">
              <a:buNone/>
              <a:defRPr sz="3700"/>
            </a:lvl3pPr>
            <a:lvl4pPr marL="5016901" indent="0">
              <a:buNone/>
              <a:defRPr sz="3300"/>
            </a:lvl4pPr>
            <a:lvl5pPr marL="6689202" indent="0">
              <a:buNone/>
              <a:defRPr sz="3300"/>
            </a:lvl5pPr>
            <a:lvl6pPr marL="8361502" indent="0">
              <a:buNone/>
              <a:defRPr sz="3300"/>
            </a:lvl6pPr>
            <a:lvl7pPr marL="10033803" indent="0">
              <a:buNone/>
              <a:defRPr sz="3300"/>
            </a:lvl7pPr>
            <a:lvl8pPr marL="11706103" indent="0">
              <a:buNone/>
              <a:defRPr sz="3300"/>
            </a:lvl8pPr>
            <a:lvl9pPr marL="13378404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54000">
              <a:srgbClr val="BFBFBF"/>
            </a:gs>
            <a:gs pos="71000">
              <a:srgbClr val="8C8C8C"/>
            </a:gs>
            <a:gs pos="85500">
              <a:srgbClr val="737373"/>
            </a:gs>
            <a:gs pos="10000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3171" y="843685"/>
            <a:ext cx="33717072" cy="3511286"/>
          </a:xfrm>
          <a:prstGeom prst="rect">
            <a:avLst/>
          </a:prstGeom>
        </p:spPr>
        <p:txBody>
          <a:bodyPr vert="horz" lIns="334460" tIns="167230" rIns="334460" bIns="16723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171" y="4915801"/>
            <a:ext cx="33717072" cy="13903717"/>
          </a:xfrm>
          <a:prstGeom prst="rect">
            <a:avLst/>
          </a:prstGeom>
        </p:spPr>
        <p:txBody>
          <a:bodyPr vert="horz" lIns="334460" tIns="167230" rIns="334460" bIns="16723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171" y="19526650"/>
            <a:ext cx="8741463" cy="1121661"/>
          </a:xfrm>
          <a:prstGeom prst="rect">
            <a:avLst/>
          </a:prstGeom>
        </p:spPr>
        <p:txBody>
          <a:bodyPr vert="horz" lIns="334460" tIns="167230" rIns="334460" bIns="167230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08FF-519A-5247-A55B-6160E89D857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0000" y="19526650"/>
            <a:ext cx="11863414" cy="1121661"/>
          </a:xfrm>
          <a:prstGeom prst="rect">
            <a:avLst/>
          </a:prstGeom>
        </p:spPr>
        <p:txBody>
          <a:bodyPr vert="horz" lIns="334460" tIns="167230" rIns="334460" bIns="167230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48779" y="19526650"/>
            <a:ext cx="8741463" cy="1121661"/>
          </a:xfrm>
          <a:prstGeom prst="rect">
            <a:avLst/>
          </a:prstGeom>
        </p:spPr>
        <p:txBody>
          <a:bodyPr vert="horz" lIns="334460" tIns="167230" rIns="334460" bIns="16723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CC67-5F63-EC4C-8EE0-AD36DF5A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2300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225" indent="-1254225" algn="l" defTabSz="1672300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488" indent="-1045188" algn="l" defTabSz="1672300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751" indent="-836150" algn="l" defTabSz="1672300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3052" indent="-836150" algn="l" defTabSz="1672300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5352" indent="-836150" algn="l" defTabSz="1672300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7652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9953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2253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4554" indent="-836150" algn="l" defTabSz="1672300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300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601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901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9202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1502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3803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6103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8404" algn="l" defTabSz="1672300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713129" y="4412478"/>
            <a:ext cx="8659617" cy="45726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9321" tIns="69659" rIns="139321" bIns="69659">
            <a:spAutoFit/>
          </a:bodyPr>
          <a:lstStyle>
            <a:lvl1pPr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005A91"/>
                </a:solidFill>
                <a:latin typeface="+mn-lt"/>
              </a:rPr>
              <a:t>The closed-form mediation mediation analysis approach by Valeri &amp; </a:t>
            </a:r>
            <a:r>
              <a:rPr lang="en-US" sz="3200" dirty="0" err="1">
                <a:solidFill>
                  <a:srgbClr val="005A91"/>
                </a:solidFill>
                <a:latin typeface="+mn-lt"/>
              </a:rPr>
              <a:t>VanderWeele</a:t>
            </a:r>
            <a:r>
              <a:rPr lang="en-US" sz="3200" dirty="0">
                <a:solidFill>
                  <a:srgbClr val="005A91"/>
                </a:solidFill>
                <a:latin typeface="+mn-lt"/>
              </a:rPr>
              <a:t> (VV2013) estimates the natural direct effect (NDE) and natural indirect effect (NIE), conditional on covariates.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005A91"/>
                </a:solidFill>
                <a:latin typeface="+mn-lt"/>
              </a:rPr>
              <a:t>VV 2013 includes a treatment-mediator interaction term in outcome model.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005A91"/>
                </a:solidFill>
                <a:latin typeface="+mn-lt"/>
              </a:rPr>
              <a:t>But in some cases, there are effect modification by covariates in mediator and outcome models.</a:t>
            </a:r>
          </a:p>
        </p:txBody>
      </p:sp>
      <p:sp>
        <p:nvSpPr>
          <p:cNvPr id="81" name="Text Box 142"/>
          <p:cNvSpPr txBox="1">
            <a:spLocks noChangeArrowheads="1"/>
          </p:cNvSpPr>
          <p:nvPr/>
        </p:nvSpPr>
        <p:spPr bwMode="auto">
          <a:xfrm>
            <a:off x="11818834" y="18612850"/>
            <a:ext cx="279677" cy="39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9321" tIns="69659" rIns="139321" bIns="69659">
            <a:spAutoFit/>
          </a:bodyPr>
          <a:lstStyle>
            <a:lvl1pPr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39725" eaLnBrk="0" hangingPunct="0"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</p:txBody>
      </p:sp>
      <p:sp>
        <p:nvSpPr>
          <p:cNvPr id="46" name="Rectangle 45"/>
          <p:cNvSpPr/>
          <p:nvPr/>
        </p:nvSpPr>
        <p:spPr>
          <a:xfrm>
            <a:off x="119921" y="175067"/>
            <a:ext cx="37205587" cy="30534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Effect Modification by Covariates: Extending the Current Causal Mediation Analysis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Yi Li</a:t>
            </a:r>
            <a:r>
              <a:rPr lang="en-US" sz="5400" baseline="30000" dirty="0">
                <a:solidFill>
                  <a:schemeClr val="bg1"/>
                </a:solidFill>
              </a:rPr>
              <a:t>1,2</a:t>
            </a:r>
            <a:r>
              <a:rPr lang="en-US" sz="5400" dirty="0">
                <a:solidFill>
                  <a:schemeClr val="bg1"/>
                </a:solidFill>
              </a:rPr>
              <a:t>, Robert J. Glynn</a:t>
            </a:r>
            <a:r>
              <a:rPr lang="en-US" sz="5400" baseline="30000" dirty="0">
                <a:solidFill>
                  <a:schemeClr val="bg1"/>
                </a:solidFill>
              </a:rPr>
              <a:t>1,2</a:t>
            </a:r>
            <a:r>
              <a:rPr lang="en-US" sz="5400" dirty="0">
                <a:solidFill>
                  <a:schemeClr val="bg1"/>
                </a:solidFill>
              </a:rPr>
              <a:t>, Daniel H. Solomon</a:t>
            </a:r>
            <a:r>
              <a:rPr lang="en-US" sz="5400" baseline="30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dirty="0" err="1">
                <a:solidFill>
                  <a:schemeClr val="bg1"/>
                </a:solidFill>
              </a:rPr>
              <a:t>Kazuki</a:t>
            </a:r>
            <a:r>
              <a:rPr lang="en-US" sz="5400" dirty="0">
                <a:solidFill>
                  <a:schemeClr val="bg1"/>
                </a:solidFill>
              </a:rPr>
              <a:t> Yoshida</a:t>
            </a:r>
            <a:r>
              <a:rPr lang="en-US" sz="5400" baseline="30000" dirty="0">
                <a:solidFill>
                  <a:schemeClr val="bg1"/>
                </a:solidFill>
              </a:rPr>
              <a:t>2</a:t>
            </a:r>
            <a:endParaRPr lang="en-US" sz="5400" b="1" baseline="30000" dirty="0">
              <a:solidFill>
                <a:schemeClr val="bg1"/>
              </a:solidFill>
            </a:endParaRPr>
          </a:p>
          <a:p>
            <a:pPr algn="ctr"/>
            <a:r>
              <a:rPr lang="en-US" sz="3200" baseline="300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Harvard T. H. Chan School of Public Health, Boston, MA, USA; </a:t>
            </a:r>
            <a:r>
              <a:rPr lang="en-US" sz="3200" baseline="30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Brigham and Women’s Hospital, Boston, MA, USA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9921" y="104931"/>
            <a:ext cx="37314852" cy="20821338"/>
          </a:xfrm>
          <a:prstGeom prst="rect">
            <a:avLst/>
          </a:prstGeom>
          <a:noFill/>
          <a:ln w="254000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3125" y="3602321"/>
            <a:ext cx="8663684" cy="6613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/>
              <a:t> Introduction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0610" y="12957495"/>
            <a:ext cx="8580375" cy="9315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/>
              <a:t>Methods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795194" y="3602321"/>
            <a:ext cx="17860835" cy="731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/>
              <a:t> Results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95195" y="4502891"/>
            <a:ext cx="17860834" cy="161649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SzPct val="25000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078478" y="3602321"/>
            <a:ext cx="8732520" cy="731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/>
              <a:t>Conclusions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078478" y="4534209"/>
            <a:ext cx="8732520" cy="101717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SzPct val="25000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078478" y="14978233"/>
            <a:ext cx="8732520" cy="731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500" dirty="0"/>
              <a:t>References &amp; Acknowledgements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3AA7-4ACB-2344-8510-B1CB19F0CA1D}"/>
              </a:ext>
            </a:extLst>
          </p:cNvPr>
          <p:cNvSpPr txBox="1"/>
          <p:nvPr/>
        </p:nvSpPr>
        <p:spPr>
          <a:xfrm>
            <a:off x="28317882" y="4734837"/>
            <a:ext cx="875647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005A91"/>
                </a:solidFill>
              </a:rPr>
              <a:t>Covariate levels can affect the </a:t>
            </a:r>
            <a:r>
              <a:rPr lang="en-US" sz="5600" b="1" dirty="0">
                <a:solidFill>
                  <a:srgbClr val="005A91"/>
                </a:solidFill>
              </a:rPr>
              <a:t>direction</a:t>
            </a:r>
            <a:r>
              <a:rPr lang="en-US" sz="5600" dirty="0">
                <a:solidFill>
                  <a:srgbClr val="005A91"/>
                </a:solidFill>
              </a:rPr>
              <a:t> and the </a:t>
            </a:r>
            <a:r>
              <a:rPr lang="en-US" sz="5600" b="1" dirty="0">
                <a:solidFill>
                  <a:srgbClr val="005A91"/>
                </a:solidFill>
              </a:rPr>
              <a:t>magnitude</a:t>
            </a:r>
            <a:r>
              <a:rPr lang="en-US" sz="5600" dirty="0">
                <a:solidFill>
                  <a:srgbClr val="005A91"/>
                </a:solidFill>
              </a:rPr>
              <a:t> of natural effects.</a:t>
            </a:r>
          </a:p>
          <a:p>
            <a:r>
              <a:rPr lang="en-US" sz="5600" dirty="0">
                <a:solidFill>
                  <a:srgbClr val="005A91"/>
                </a:solidFill>
              </a:rPr>
              <a:t> </a:t>
            </a:r>
          </a:p>
          <a:p>
            <a:pPr fontAlgn="base"/>
            <a:r>
              <a:rPr lang="en-US" sz="5600" dirty="0">
                <a:solidFill>
                  <a:srgbClr val="005A91"/>
                </a:solidFill>
              </a:rPr>
              <a:t>Whether and how natural effects depend on covariate dependence is affected by the </a:t>
            </a:r>
            <a:r>
              <a:rPr lang="en-US" sz="5600" b="1" dirty="0">
                <a:solidFill>
                  <a:srgbClr val="005A91"/>
                </a:solidFill>
              </a:rPr>
              <a:t>magnitude of A-M interaction, effect modification by C and link functions.</a:t>
            </a:r>
            <a:endParaRPr lang="en-US" sz="5600" b="1" dirty="0">
              <a:solidFill>
                <a:srgbClr val="007BC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99453-C0B2-5242-A8D1-2C9CA1E16F78}"/>
              </a:ext>
            </a:extLst>
          </p:cNvPr>
          <p:cNvSpPr/>
          <p:nvPr/>
        </p:nvSpPr>
        <p:spPr>
          <a:xfrm>
            <a:off x="680610" y="9032292"/>
            <a:ext cx="8659619" cy="871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dirty="0"/>
              <a:t>Aims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A7C3B-8BAD-494A-9959-F2BC39CEFE89}"/>
              </a:ext>
            </a:extLst>
          </p:cNvPr>
          <p:cNvSpPr txBox="1"/>
          <p:nvPr/>
        </p:nvSpPr>
        <p:spPr>
          <a:xfrm>
            <a:off x="656862" y="10030492"/>
            <a:ext cx="8659616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5A91"/>
                </a:solidFill>
              </a:rPr>
              <a:t>Extend the model </a:t>
            </a:r>
            <a:r>
              <a:rPr lang="en-US" sz="3600" dirty="0">
                <a:solidFill>
                  <a:srgbClr val="005A91"/>
                </a:solidFill>
              </a:rPr>
              <a:t>by VV2013, including additional interaction terms.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5A91"/>
                </a:solidFill>
              </a:rPr>
              <a:t>Demonstrate </a:t>
            </a:r>
            <a:r>
              <a:rPr lang="en-US" sz="3600" b="1" dirty="0">
                <a:solidFill>
                  <a:srgbClr val="005A91"/>
                </a:solidFill>
              </a:rPr>
              <a:t>covariate dependence </a:t>
            </a:r>
            <a:r>
              <a:rPr lang="en-US" sz="3600" dirty="0">
                <a:solidFill>
                  <a:srgbClr val="005A91"/>
                </a:solidFill>
              </a:rPr>
              <a:t>under different scenarios.</a:t>
            </a:r>
            <a:endParaRPr lang="en-US" sz="3200" dirty="0">
              <a:solidFill>
                <a:srgbClr val="005A9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5A9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B275F-A052-1943-B461-28DD6E1F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8" y="326222"/>
            <a:ext cx="2421957" cy="2841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52E1A9-7B39-4744-AD95-E4A84F70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5801" y="174815"/>
            <a:ext cx="2545197" cy="29693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FEC115-691D-A140-9A20-615578844BF3}"/>
              </a:ext>
            </a:extLst>
          </p:cNvPr>
          <p:cNvSpPr txBox="1"/>
          <p:nvPr/>
        </p:nvSpPr>
        <p:spPr>
          <a:xfrm>
            <a:off x="28109402" y="15835771"/>
            <a:ext cx="8701596" cy="48320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A91"/>
                </a:solidFill>
              </a:rPr>
              <a:t>Valeri L &amp; </a:t>
            </a:r>
            <a:r>
              <a:rPr lang="en-US" sz="2800" dirty="0" err="1">
                <a:solidFill>
                  <a:srgbClr val="005A91"/>
                </a:solidFill>
              </a:rPr>
              <a:t>VanderWeele</a:t>
            </a:r>
            <a:r>
              <a:rPr lang="en-US" sz="2800" dirty="0">
                <a:solidFill>
                  <a:srgbClr val="005A91"/>
                </a:solidFill>
              </a:rPr>
              <a:t> TJ. (2013). Mediation analysis allowing for exposure-mediator interactions and causal interpretation: theoretical assumptions and implementation with SAS and SPSS macros. </a:t>
            </a:r>
            <a:r>
              <a:rPr lang="en-US" sz="2800" i="1" dirty="0">
                <a:solidFill>
                  <a:srgbClr val="005A91"/>
                </a:solidFill>
              </a:rPr>
              <a:t>Psychological Methods</a:t>
            </a:r>
            <a:r>
              <a:rPr lang="en-US" sz="2800" dirty="0">
                <a:solidFill>
                  <a:srgbClr val="005A91"/>
                </a:solidFill>
              </a:rPr>
              <a:t>, </a:t>
            </a:r>
            <a:r>
              <a:rPr lang="en-US" sz="2800" i="1" dirty="0">
                <a:solidFill>
                  <a:srgbClr val="005A91"/>
                </a:solidFill>
              </a:rPr>
              <a:t>18</a:t>
            </a:r>
            <a:r>
              <a:rPr lang="en-US" sz="2800" dirty="0">
                <a:solidFill>
                  <a:srgbClr val="005A91"/>
                </a:solidFill>
              </a:rPr>
              <a:t>(2), 137. </a:t>
            </a:r>
          </a:p>
          <a:p>
            <a:endParaRPr lang="en-US" sz="2800" dirty="0">
              <a:solidFill>
                <a:srgbClr val="005A91"/>
              </a:solidFill>
            </a:endParaRPr>
          </a:p>
          <a:p>
            <a:r>
              <a:rPr lang="en-US" sz="2800" dirty="0">
                <a:solidFill>
                  <a:srgbClr val="005A91"/>
                </a:solidFill>
              </a:rPr>
              <a:t>Acknowledgement: We would like to thank Dr. Maya Mathur (Stanford) for a helpful discussion.</a:t>
            </a:r>
          </a:p>
          <a:p>
            <a:endParaRPr lang="en-US" sz="2800" dirty="0">
              <a:solidFill>
                <a:srgbClr val="005A91"/>
              </a:solidFill>
            </a:endParaRPr>
          </a:p>
          <a:p>
            <a:endParaRPr lang="en-US" sz="2800" dirty="0">
              <a:solidFill>
                <a:srgbClr val="005A91"/>
              </a:solidFill>
            </a:endParaRPr>
          </a:p>
          <a:p>
            <a:endParaRPr lang="en-US" sz="2800" dirty="0">
              <a:solidFill>
                <a:srgbClr val="005A9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3CB1CF-F076-DB4C-B648-FA4D1801E8DF}"/>
              </a:ext>
            </a:extLst>
          </p:cNvPr>
          <p:cNvSpPr txBox="1"/>
          <p:nvPr/>
        </p:nvSpPr>
        <p:spPr>
          <a:xfrm>
            <a:off x="635094" y="14015243"/>
            <a:ext cx="8635620" cy="67403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5A91"/>
                </a:solidFill>
              </a:rPr>
              <a:t>Treatment A; Mediator M; Outcome Y; Covariates 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5A91"/>
                </a:solidFill>
              </a:rPr>
              <a:t>Extended mediator model: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5A91"/>
                </a:solidFill>
              </a:rPr>
              <a:t>g</a:t>
            </a:r>
            <a:r>
              <a:rPr lang="en-US" sz="3600" baseline="-25000" dirty="0" err="1">
                <a:solidFill>
                  <a:srgbClr val="005A91"/>
                </a:solidFill>
              </a:rPr>
              <a:t>a,c</a:t>
            </a:r>
            <a:r>
              <a:rPr lang="en-US" sz="3600" dirty="0">
                <a:solidFill>
                  <a:srgbClr val="005A91"/>
                </a:solidFill>
              </a:rPr>
              <a:t>[E(M|A, C)] = </a:t>
            </a:r>
            <a:r>
              <a:rPr lang="el-GR" sz="3600" dirty="0">
                <a:solidFill>
                  <a:srgbClr val="005A91"/>
                </a:solidFill>
              </a:rPr>
              <a:t>β</a:t>
            </a:r>
            <a:r>
              <a:rPr lang="el-GR" sz="3600" baseline="-25000" dirty="0">
                <a:solidFill>
                  <a:srgbClr val="005A91"/>
                </a:solidFill>
              </a:rPr>
              <a:t>0</a:t>
            </a:r>
            <a:r>
              <a:rPr lang="el-GR" sz="3600" dirty="0">
                <a:solidFill>
                  <a:srgbClr val="005A91"/>
                </a:solidFill>
              </a:rPr>
              <a:t> + β</a:t>
            </a:r>
            <a:r>
              <a:rPr lang="el-GR" sz="3600" baseline="-25000" dirty="0">
                <a:solidFill>
                  <a:srgbClr val="005A91"/>
                </a:solidFill>
              </a:rPr>
              <a:t>1</a:t>
            </a:r>
            <a:r>
              <a:rPr lang="en-US" sz="3600" dirty="0">
                <a:solidFill>
                  <a:srgbClr val="005A91"/>
                </a:solidFill>
              </a:rPr>
              <a:t>a + </a:t>
            </a:r>
            <a:r>
              <a:rPr lang="el-GR" sz="3600" dirty="0">
                <a:solidFill>
                  <a:srgbClr val="005A91"/>
                </a:solidFill>
              </a:rPr>
              <a:t>β</a:t>
            </a:r>
            <a:r>
              <a:rPr lang="el-GR" sz="3600" baseline="-25000" dirty="0">
                <a:solidFill>
                  <a:srgbClr val="005A91"/>
                </a:solidFill>
              </a:rPr>
              <a:t>2</a:t>
            </a:r>
            <a:r>
              <a:rPr lang="en-US" sz="3600" dirty="0">
                <a:solidFill>
                  <a:srgbClr val="005A91"/>
                </a:solidFill>
              </a:rPr>
              <a:t>c + </a:t>
            </a:r>
            <a:r>
              <a:rPr lang="el-GR" sz="3600" b="1" dirty="0">
                <a:solidFill>
                  <a:srgbClr val="005A91"/>
                </a:solidFill>
              </a:rPr>
              <a:t>β</a:t>
            </a:r>
            <a:r>
              <a:rPr lang="el-GR" sz="3600" b="1" baseline="-25000" dirty="0">
                <a:solidFill>
                  <a:srgbClr val="005A91"/>
                </a:solidFill>
              </a:rPr>
              <a:t>3</a:t>
            </a:r>
            <a:r>
              <a:rPr lang="en-US" sz="3600" b="1" dirty="0">
                <a:solidFill>
                  <a:srgbClr val="005A91"/>
                </a:solidFill>
              </a:rPr>
              <a:t>ac</a:t>
            </a:r>
            <a:endParaRPr lang="en-US" sz="3600" dirty="0">
              <a:solidFill>
                <a:srgbClr val="005A9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5A91"/>
                </a:solidFill>
              </a:rPr>
              <a:t>Extended outcome model: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5A91"/>
                </a:solidFill>
              </a:rPr>
              <a:t>g</a:t>
            </a:r>
            <a:r>
              <a:rPr lang="en-US" sz="3600" baseline="-25000" dirty="0" err="1">
                <a:solidFill>
                  <a:srgbClr val="005A91"/>
                </a:solidFill>
              </a:rPr>
              <a:t>a,m,c</a:t>
            </a:r>
            <a:r>
              <a:rPr lang="en-US" sz="3600" dirty="0">
                <a:solidFill>
                  <a:srgbClr val="005A91"/>
                </a:solidFill>
              </a:rPr>
              <a:t>[E(Y|A, M, C)] = </a:t>
            </a:r>
            <a:r>
              <a:rPr lang="el-GR" sz="3600" dirty="0">
                <a:solidFill>
                  <a:srgbClr val="005A91"/>
                </a:solidFill>
              </a:rPr>
              <a:t>θ</a:t>
            </a:r>
            <a:r>
              <a:rPr lang="el-GR" sz="3600" baseline="-25000" dirty="0">
                <a:solidFill>
                  <a:srgbClr val="005A91"/>
                </a:solidFill>
              </a:rPr>
              <a:t>0</a:t>
            </a:r>
            <a:r>
              <a:rPr lang="el-GR" sz="3600" dirty="0">
                <a:solidFill>
                  <a:srgbClr val="005A91"/>
                </a:solidFill>
              </a:rPr>
              <a:t> + θ</a:t>
            </a:r>
            <a:r>
              <a:rPr lang="el-GR" sz="3600" baseline="-25000" dirty="0">
                <a:solidFill>
                  <a:srgbClr val="005A91"/>
                </a:solidFill>
              </a:rPr>
              <a:t>1</a:t>
            </a:r>
            <a:r>
              <a:rPr lang="en-US" sz="3600" dirty="0">
                <a:solidFill>
                  <a:srgbClr val="005A91"/>
                </a:solidFill>
              </a:rPr>
              <a:t>a  + </a:t>
            </a:r>
            <a:r>
              <a:rPr lang="el-GR" sz="3600" dirty="0">
                <a:solidFill>
                  <a:srgbClr val="005A91"/>
                </a:solidFill>
              </a:rPr>
              <a:t>θ</a:t>
            </a:r>
            <a:r>
              <a:rPr lang="el-GR" sz="3600" baseline="-25000" dirty="0">
                <a:solidFill>
                  <a:srgbClr val="005A91"/>
                </a:solidFill>
              </a:rPr>
              <a:t>2</a:t>
            </a:r>
            <a:r>
              <a:rPr lang="en-US" sz="3600" dirty="0">
                <a:solidFill>
                  <a:srgbClr val="005A91"/>
                </a:solidFill>
              </a:rPr>
              <a:t>m + </a:t>
            </a:r>
            <a:r>
              <a:rPr lang="el-GR" sz="3600" dirty="0">
                <a:solidFill>
                  <a:srgbClr val="005A91"/>
                </a:solidFill>
              </a:rPr>
              <a:t>θ</a:t>
            </a:r>
            <a:r>
              <a:rPr lang="el-GR" sz="3600" baseline="-25000" dirty="0">
                <a:solidFill>
                  <a:srgbClr val="005A91"/>
                </a:solidFill>
              </a:rPr>
              <a:t>3</a:t>
            </a:r>
            <a:r>
              <a:rPr lang="en-US" sz="3600" dirty="0">
                <a:solidFill>
                  <a:srgbClr val="005A91"/>
                </a:solidFill>
              </a:rPr>
              <a:t>am + </a:t>
            </a:r>
            <a:r>
              <a:rPr lang="el-GR" sz="3600" dirty="0">
                <a:solidFill>
                  <a:srgbClr val="005A91"/>
                </a:solidFill>
              </a:rPr>
              <a:t>θ</a:t>
            </a:r>
            <a:r>
              <a:rPr lang="el-GR" sz="3600" baseline="-25000" dirty="0">
                <a:solidFill>
                  <a:srgbClr val="005A91"/>
                </a:solidFill>
              </a:rPr>
              <a:t>4</a:t>
            </a:r>
            <a:r>
              <a:rPr lang="en-US" sz="3600" dirty="0">
                <a:solidFill>
                  <a:srgbClr val="005A91"/>
                </a:solidFill>
              </a:rPr>
              <a:t>c + </a:t>
            </a:r>
            <a:r>
              <a:rPr lang="el-GR" sz="3600" b="1" dirty="0">
                <a:solidFill>
                  <a:srgbClr val="005A91"/>
                </a:solidFill>
              </a:rPr>
              <a:t>θ</a:t>
            </a:r>
            <a:r>
              <a:rPr lang="el-GR" sz="3600" b="1" baseline="-25000" dirty="0">
                <a:solidFill>
                  <a:srgbClr val="005A91"/>
                </a:solidFill>
              </a:rPr>
              <a:t>5</a:t>
            </a:r>
            <a:r>
              <a:rPr lang="en-US" sz="3600" b="1" dirty="0">
                <a:solidFill>
                  <a:srgbClr val="005A91"/>
                </a:solidFill>
              </a:rPr>
              <a:t>ac + </a:t>
            </a:r>
            <a:r>
              <a:rPr lang="el-GR" sz="3600" b="1" dirty="0">
                <a:solidFill>
                  <a:srgbClr val="005A91"/>
                </a:solidFill>
              </a:rPr>
              <a:t>θ</a:t>
            </a:r>
            <a:r>
              <a:rPr lang="el-GR" sz="3600" b="1" baseline="-25000" dirty="0">
                <a:solidFill>
                  <a:srgbClr val="005A91"/>
                </a:solidFill>
              </a:rPr>
              <a:t>6</a:t>
            </a:r>
            <a:r>
              <a:rPr lang="en-US" sz="3600" b="1" dirty="0">
                <a:solidFill>
                  <a:srgbClr val="005A91"/>
                </a:solidFill>
              </a:rPr>
              <a:t>mc</a:t>
            </a:r>
          </a:p>
          <a:p>
            <a:pPr lvl="0"/>
            <a:r>
              <a:rPr lang="en-US" sz="3200" dirty="0">
                <a:solidFill>
                  <a:srgbClr val="005A91"/>
                </a:solidFill>
              </a:rPr>
              <a:t> </a:t>
            </a:r>
          </a:p>
          <a:p>
            <a:pPr lvl="0"/>
            <a:r>
              <a:rPr lang="en-US" sz="3200" b="1" dirty="0">
                <a:solidFill>
                  <a:srgbClr val="005A91"/>
                </a:solidFill>
              </a:rPr>
              <a:t>- bold</a:t>
            </a:r>
            <a:r>
              <a:rPr lang="en-US" sz="3200" dirty="0">
                <a:solidFill>
                  <a:srgbClr val="005A91"/>
                </a:solidFill>
              </a:rPr>
              <a:t>: additional </a:t>
            </a:r>
          </a:p>
          <a:p>
            <a:pPr lvl="0"/>
            <a:r>
              <a:rPr lang="en-US" sz="3200" dirty="0">
                <a:solidFill>
                  <a:srgbClr val="005A91"/>
                </a:solidFill>
              </a:rPr>
              <a:t>effect modification terms</a:t>
            </a:r>
          </a:p>
          <a:p>
            <a:pPr lvl="0"/>
            <a:endParaRPr lang="en-US" sz="2800" dirty="0">
              <a:solidFill>
                <a:srgbClr val="005A91"/>
              </a:solidFill>
            </a:endParaRPr>
          </a:p>
          <a:p>
            <a:endParaRPr lang="en-US" sz="2800" dirty="0">
              <a:solidFill>
                <a:srgbClr val="005A91"/>
              </a:solidFill>
            </a:endParaRPr>
          </a:p>
          <a:p>
            <a:endParaRPr lang="en-US" sz="2800" dirty="0">
              <a:solidFill>
                <a:srgbClr val="005A9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BAC6A-801D-2F46-B6B3-E4B32B097F64}"/>
              </a:ext>
            </a:extLst>
          </p:cNvPr>
          <p:cNvSpPr txBox="1"/>
          <p:nvPr/>
        </p:nvSpPr>
        <p:spPr>
          <a:xfrm>
            <a:off x="16200440" y="5674933"/>
            <a:ext cx="6365645" cy="5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Continuous M and Y + A-M interaction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696E50-C382-C44A-BE22-60BF58794EA5}"/>
              </a:ext>
            </a:extLst>
          </p:cNvPr>
          <p:cNvSpPr txBox="1"/>
          <p:nvPr/>
        </p:nvSpPr>
        <p:spPr>
          <a:xfrm>
            <a:off x="15731777" y="10479502"/>
            <a:ext cx="683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M, continuous Y + A-M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99B11-0169-9243-B73E-C8B2ADB64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7736" y="6239697"/>
            <a:ext cx="5689600" cy="4241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5B215F-982A-6E42-B3A8-2AE276933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8402" y="6214297"/>
            <a:ext cx="5689600" cy="429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97E7D-2EE7-CC4E-9321-92507845A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6743" y="6259462"/>
            <a:ext cx="5715000" cy="429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7FA79D-AC9E-E34F-A929-21024CF5C85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70" y="17447266"/>
            <a:ext cx="3379267" cy="26951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2C894C-C0D3-B547-B5D8-712C3718AC7C}"/>
              </a:ext>
            </a:extLst>
          </p:cNvPr>
          <p:cNvSpPr txBox="1"/>
          <p:nvPr/>
        </p:nvSpPr>
        <p:spPr>
          <a:xfrm>
            <a:off x="12369222" y="15413716"/>
            <a:ext cx="1438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M, continuous Y + A-M interaction in </a:t>
            </a:r>
            <a:r>
              <a:rPr lang="en-US" sz="2800"/>
              <a:t>outcome model + </a:t>
            </a:r>
            <a:r>
              <a:rPr lang="en-US" sz="2800" dirty="0"/>
              <a:t>A-C interaction in mediator model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16E43F2-C5C0-2D4F-9884-8B7BCAF285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8141" y="11080529"/>
            <a:ext cx="5702300" cy="4241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449FFA5-2286-1B4E-AFA2-BA0F8B9F7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00441" y="11111133"/>
            <a:ext cx="5727700" cy="4305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A7CEC43-9BE0-9545-8C47-FB4D04DCCA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71078" y="11115304"/>
            <a:ext cx="5702300" cy="4267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39F1888-7240-2B44-9655-142BAC8B8D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0943" y="15900660"/>
            <a:ext cx="5676900" cy="4241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350A2F6-38DD-6F47-BC6B-0C994905D7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87336" y="15967287"/>
            <a:ext cx="5702300" cy="4279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20F57FB-2F50-C54C-94B8-A86D91BE10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39758" y="15950545"/>
            <a:ext cx="5702300" cy="4267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D580F-A41E-A24C-A336-29AD563C493F}"/>
              </a:ext>
            </a:extLst>
          </p:cNvPr>
          <p:cNvCxnSpPr/>
          <p:nvPr/>
        </p:nvCxnSpPr>
        <p:spPr>
          <a:xfrm>
            <a:off x="10016669" y="5527769"/>
            <a:ext cx="17144820" cy="0"/>
          </a:xfrm>
          <a:prstGeom prst="straightConnector1">
            <a:avLst/>
          </a:prstGeom>
          <a:ln w="38100" cap="rnd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603619-91D5-D749-BC32-A3AE338909DC}"/>
              </a:ext>
            </a:extLst>
          </p:cNvPr>
          <p:cNvSpPr txBox="1"/>
          <p:nvPr/>
        </p:nvSpPr>
        <p:spPr>
          <a:xfrm>
            <a:off x="12528877" y="4912172"/>
            <a:ext cx="194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/>
              <a:t>θ</a:t>
            </a:r>
            <a:r>
              <a:rPr lang="el-GR" sz="3600" baseline="-25000" dirty="0"/>
              <a:t>3 </a:t>
            </a:r>
            <a:r>
              <a:rPr lang="en-US" sz="3600" dirty="0"/>
              <a:t>= 0.0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A68F5-F93C-3A4E-9E6F-3FB74ABEA1AD}"/>
              </a:ext>
            </a:extLst>
          </p:cNvPr>
          <p:cNvSpPr txBox="1"/>
          <p:nvPr/>
        </p:nvSpPr>
        <p:spPr>
          <a:xfrm>
            <a:off x="17435270" y="4873067"/>
            <a:ext cx="194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/>
              <a:t>θ</a:t>
            </a:r>
            <a:r>
              <a:rPr lang="el-GR" sz="3600" baseline="-25000" dirty="0"/>
              <a:t>3 </a:t>
            </a:r>
            <a:r>
              <a:rPr lang="en-US" sz="3600" dirty="0"/>
              <a:t>= 0.5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DD3344-471F-A74D-A7AD-A2BB3056824A}"/>
              </a:ext>
            </a:extLst>
          </p:cNvPr>
          <p:cNvSpPr txBox="1"/>
          <p:nvPr/>
        </p:nvSpPr>
        <p:spPr>
          <a:xfrm>
            <a:off x="23255069" y="4901882"/>
            <a:ext cx="194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/>
              <a:t>θ</a:t>
            </a:r>
            <a:r>
              <a:rPr lang="el-GR" sz="3600" baseline="-25000" dirty="0"/>
              <a:t>3 </a:t>
            </a:r>
            <a:r>
              <a:rPr lang="en-US" sz="3600" dirty="0"/>
              <a:t>= 0.8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A3F1-6828-9D48-A610-A3BC84BF7D1C}"/>
              </a:ext>
            </a:extLst>
          </p:cNvPr>
          <p:cNvSpPr txBox="1"/>
          <p:nvPr/>
        </p:nvSpPr>
        <p:spPr>
          <a:xfrm>
            <a:off x="10112695" y="4552890"/>
            <a:ext cx="3142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A-M interaction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663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A70A0377DC043B521CBBA40D54EC3" ma:contentTypeVersion="12" ma:contentTypeDescription="Create a new document." ma:contentTypeScope="" ma:versionID="578a69d254764f9afc2821324afca4b1">
  <xsd:schema xmlns:xsd="http://www.w3.org/2001/XMLSchema" xmlns:xs="http://www.w3.org/2001/XMLSchema" xmlns:p="http://schemas.microsoft.com/office/2006/metadata/properties" xmlns:ns2="1e671bff-a4b1-4124-abfd-29a4ae65a73b" xmlns:ns3="cdf6dfcd-4e6c-4f91-a6b6-8fb85f4ee5b0" targetNamespace="http://schemas.microsoft.com/office/2006/metadata/properties" ma:root="true" ma:fieldsID="d8010fac103ddd0c4ba5a4d933c079b9" ns2:_="" ns3:_="">
    <xsd:import namespace="1e671bff-a4b1-4124-abfd-29a4ae65a73b"/>
    <xsd:import namespace="cdf6dfcd-4e6c-4f91-a6b6-8fb85f4ee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71bff-a4b1-4124-abfd-29a4ae65a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6dfcd-4e6c-4f91-a6b6-8fb85f4ee5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A435E-9CD8-4F43-A028-30A50B36FD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E0E329-AD52-478E-B1C0-98617BC425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1D0748-13C1-43D2-B86E-600D775B77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71bff-a4b1-4124-abfd-29a4ae65a73b"/>
    <ds:schemaRef ds:uri="cdf6dfcd-4e6c-4f91-a6b6-8fb85f4ee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374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ePB employee</dc:creator>
  <cp:lastModifiedBy>Li, Yi</cp:lastModifiedBy>
  <cp:revision>159</cp:revision>
  <cp:lastPrinted>2021-02-26T08:03:04Z</cp:lastPrinted>
  <dcterms:created xsi:type="dcterms:W3CDTF">2017-08-28T19:07:22Z</dcterms:created>
  <dcterms:modified xsi:type="dcterms:W3CDTF">2021-03-08T22:06:56Z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0x010100F62A70A0377DC043B521CBBA40D54EC3</vt:lpwstr>
  </property>
</Properties>
</file>