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2" r:id="rId7"/>
    <p:sldId id="265" r:id="rId8"/>
    <p:sldId id="261"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4351" y="383875"/>
            <a:ext cx="8825658" cy="4206599"/>
          </a:xfrm>
        </p:spPr>
        <p:txBody>
          <a:bodyPr/>
          <a:lstStyle/>
          <a:p>
            <a:pPr algn="ctr"/>
            <a:r>
              <a:rPr lang="en-US" sz="5400" dirty="0"/>
              <a:t>Differentiation of Renal Clear Cell Carcinoma and Oncocytoma Using Deep Learning Methods</a:t>
            </a:r>
            <a:endParaRPr lang="en-US" sz="5400"/>
          </a:p>
        </p:txBody>
      </p:sp>
      <p:sp>
        <p:nvSpPr>
          <p:cNvPr id="3" name="Subtitle 2"/>
          <p:cNvSpPr>
            <a:spLocks noGrp="1"/>
          </p:cNvSpPr>
          <p:nvPr>
            <p:ph type="subTitle" idx="1"/>
          </p:nvPr>
        </p:nvSpPr>
        <p:spPr>
          <a:xfrm>
            <a:off x="1154955" y="4777380"/>
            <a:ext cx="8825658" cy="1982853"/>
          </a:xfrm>
        </p:spPr>
        <p:txBody>
          <a:bodyPr>
            <a:normAutofit fontScale="92500" lnSpcReduction="10000"/>
          </a:bodyPr>
          <a:lstStyle/>
          <a:p>
            <a:pPr algn="ctr"/>
            <a:r>
              <a:rPr lang="en-US" dirty="0"/>
              <a:t>Computer science 168 spring 2019</a:t>
            </a:r>
          </a:p>
          <a:p>
            <a:endParaRPr lang="en-US" dirty="0"/>
          </a:p>
          <a:p>
            <a:r>
              <a:rPr lang="en-US" dirty="0" err="1"/>
              <a:t>Erdi</a:t>
            </a:r>
            <a:r>
              <a:rPr lang="en-US" dirty="0"/>
              <a:t> </a:t>
            </a:r>
            <a:r>
              <a:rPr lang="en-US" dirty="0" err="1"/>
              <a:t>kidane</a:t>
            </a:r>
            <a:endParaRPr lang="en-US"/>
          </a:p>
          <a:p>
            <a:r>
              <a:rPr lang="en-US" dirty="0"/>
              <a:t>Sean cui</a:t>
            </a:r>
          </a:p>
          <a:p>
            <a:r>
              <a:rPr lang="en-US" dirty="0"/>
              <a:t>Keane </a:t>
            </a:r>
            <a:r>
              <a:rPr lang="en-US" dirty="0" err="1"/>
              <a:t>gonzalez</a:t>
            </a:r>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8656-8071-4C99-96D0-D6674F98401C}"/>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11FC115D-46C7-48D2-B6DA-5B05421308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755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4955-AFB1-4FC4-9A3A-0D68ACD18D2A}"/>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C766E53D-54BB-44B5-B2A6-C450AFD0395B}"/>
              </a:ext>
            </a:extLst>
          </p:cNvPr>
          <p:cNvSpPr>
            <a:spLocks noGrp="1"/>
          </p:cNvSpPr>
          <p:nvPr>
            <p:ph idx="1"/>
          </p:nvPr>
        </p:nvSpPr>
        <p:spPr/>
        <p:txBody>
          <a:bodyPr vert="horz" lIns="91440" tIns="45720" rIns="91440" bIns="45720" rtlCol="0" anchor="t">
            <a:normAutofit fontScale="85000" lnSpcReduction="20000"/>
          </a:bodyPr>
          <a:lstStyle/>
          <a:p>
            <a:r>
              <a:rPr lang="en-US"/>
              <a:t>Input data would have benefited from more stringent filtering processing.</a:t>
            </a:r>
          </a:p>
          <a:p>
            <a:pPr lvl="1"/>
            <a:r>
              <a:rPr lang="en-US"/>
              <a:t>For some patients, the lesions were close enough to the outer edge of the kidney that a the chosen 128 x 128 dimensions of the sub-image captured parts of other organs/tissue.</a:t>
            </a:r>
            <a:endParaRPr lang="en-US" dirty="0"/>
          </a:p>
          <a:p>
            <a:pPr lvl="1"/>
            <a:r>
              <a:rPr lang="en-US"/>
              <a:t>Further rules on choosing model input sizes could have been used (try 64 x 64 or another size)</a:t>
            </a:r>
            <a:endParaRPr lang="en-US" dirty="0"/>
          </a:p>
          <a:p>
            <a:pPr lvl="1"/>
            <a:r>
              <a:rPr lang="en-US"/>
              <a:t>Using smaller sub-patches of this input image (so maybe 28 x 28 patches</a:t>
            </a:r>
            <a:r>
              <a:rPr lang="en-US" dirty="0"/>
              <a:t> </a:t>
            </a:r>
            <a:r>
              <a:rPr lang="en-US"/>
              <a:t>within a 128 x 128 image) may have prodided some benefit (assuming those patches with errrant tissue were not weighted heavily by the model)</a:t>
            </a:r>
            <a:endParaRPr lang="en-US" dirty="0"/>
          </a:p>
          <a:p>
            <a:pPr lvl="1"/>
            <a:r>
              <a:rPr lang="en-US"/>
              <a:t>A more robust auto-segmenting of the kidneys would have provided pure kidney data for the model</a:t>
            </a:r>
            <a:endParaRPr lang="en-US" dirty="0"/>
          </a:p>
          <a:p>
            <a:pPr lvl="1"/>
            <a:r>
              <a:rPr lang="en-US"/>
              <a:t>Limiting the image to only include the lesion volume with zero padding for the rest of the image was another alternative (the effects of a lot of zero padding in the</a:t>
            </a:r>
            <a:r>
              <a:rPr lang="en-US" dirty="0"/>
              <a:t> </a:t>
            </a:r>
            <a:r>
              <a:rPr lang="en-US"/>
              <a:t>image would need to be investigated)</a:t>
            </a:r>
            <a:endParaRPr lang="en-US" dirty="0"/>
          </a:p>
          <a:p>
            <a:r>
              <a:rPr lang="en-US"/>
              <a:t>More patient data, whether with or without all the renal contrast phases, would have provided more features/textures for the model to analyze.</a:t>
            </a:r>
            <a:endParaRPr lang="en-US" dirty="0"/>
          </a:p>
        </p:txBody>
      </p:sp>
    </p:spTree>
    <p:extLst>
      <p:ext uri="{BB962C8B-B14F-4D97-AF65-F5344CB8AC3E}">
        <p14:creationId xmlns:p14="http://schemas.microsoft.com/office/powerpoint/2010/main" val="68093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1BDD-A28B-4443-97E4-92C0B467C65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90198E8-55E0-4379-B847-D5DA3290677A}"/>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t>Introduction</a:t>
            </a:r>
          </a:p>
          <a:p>
            <a:pPr marL="457200" indent="-457200">
              <a:buAutoNum type="arabicPeriod"/>
            </a:pPr>
            <a:r>
              <a:rPr lang="en-US" dirty="0"/>
              <a:t>Data Preparation</a:t>
            </a:r>
          </a:p>
          <a:p>
            <a:pPr marL="457200" indent="-457200">
              <a:buAutoNum type="arabicPeriod"/>
            </a:pPr>
            <a:r>
              <a:rPr lang="en-US" dirty="0"/>
              <a:t>Model Setup</a:t>
            </a:r>
          </a:p>
          <a:p>
            <a:pPr marL="457200" indent="-457200">
              <a:buAutoNum type="arabicPeriod"/>
            </a:pPr>
            <a:r>
              <a:rPr lang="en-US" dirty="0"/>
              <a:t>Results</a:t>
            </a:r>
          </a:p>
          <a:p>
            <a:pPr marL="457200" indent="-457200">
              <a:buAutoNum type="arabicPeriod"/>
            </a:pPr>
            <a:r>
              <a:rPr lang="en-US" dirty="0"/>
              <a:t>Conclusions</a:t>
            </a:r>
          </a:p>
        </p:txBody>
      </p:sp>
    </p:spTree>
    <p:extLst>
      <p:ext uri="{BB962C8B-B14F-4D97-AF65-F5344CB8AC3E}">
        <p14:creationId xmlns:p14="http://schemas.microsoft.com/office/powerpoint/2010/main" val="147344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3A7E-B830-4F67-A086-B98F10FEB6C9}"/>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EECEA871-77E4-4177-8444-CCD3A29187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863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9E02-B5AF-4A05-BADE-FE081D25B5F7}"/>
              </a:ext>
            </a:extLst>
          </p:cNvPr>
          <p:cNvSpPr>
            <a:spLocks noGrp="1"/>
          </p:cNvSpPr>
          <p:nvPr>
            <p:ph type="title"/>
          </p:nvPr>
        </p:nvSpPr>
        <p:spPr/>
        <p:txBody>
          <a:bodyPr/>
          <a:lstStyle/>
          <a:p>
            <a:r>
              <a:rPr lang="en-US"/>
              <a:t>Data Preparation</a:t>
            </a:r>
          </a:p>
        </p:txBody>
      </p:sp>
      <p:sp>
        <p:nvSpPr>
          <p:cNvPr id="3" name="Content Placeholder 2">
            <a:extLst>
              <a:ext uri="{FF2B5EF4-FFF2-40B4-BE49-F238E27FC236}">
                <a16:creationId xmlns:a16="http://schemas.microsoft.com/office/drawing/2014/main" id="{E7121F1E-B18F-429D-A9B2-2976E2F12595}"/>
              </a:ext>
            </a:extLst>
          </p:cNvPr>
          <p:cNvSpPr>
            <a:spLocks noGrp="1"/>
          </p:cNvSpPr>
          <p:nvPr>
            <p:ph idx="1"/>
          </p:nvPr>
        </p:nvSpPr>
        <p:spPr/>
        <p:txBody>
          <a:bodyPr vert="horz" lIns="91440" tIns="45720" rIns="91440" bIns="45720" rtlCol="0" anchor="t">
            <a:normAutofit lnSpcReduction="10000"/>
          </a:bodyPr>
          <a:lstStyle/>
          <a:p>
            <a:r>
              <a:rPr lang="en-US"/>
              <a:t>The raw data consisted of DICOM images for 118 patients with at least one renal clear cell carcinoma indication and 36 patients with at least one oncocytoma lesion.</a:t>
            </a:r>
          </a:p>
          <a:p>
            <a:r>
              <a:rPr lang="en-US"/>
              <a:t>Each patient had CT images taken during specific timed phases to capture contrast filtration effects. These phases were:</a:t>
            </a:r>
          </a:p>
          <a:p>
            <a:pPr marL="800100" lvl="1" indent="-342900">
              <a:buAutoNum type="arabicPeriod"/>
            </a:pPr>
            <a:r>
              <a:rPr lang="en-US"/>
              <a:t>Pre-Contrast</a:t>
            </a:r>
            <a:endParaRPr lang="en-US" dirty="0"/>
          </a:p>
          <a:p>
            <a:pPr marL="800100" lvl="1">
              <a:buAutoNum type="arabicPeriod"/>
            </a:pPr>
            <a:r>
              <a:rPr lang="en-US"/>
              <a:t>Post-Contrast, during corticomedullary phase</a:t>
            </a:r>
            <a:endParaRPr lang="en-US" dirty="0"/>
          </a:p>
          <a:p>
            <a:pPr marL="800100" lvl="1">
              <a:buAutoNum type="arabicPeriod"/>
            </a:pPr>
            <a:r>
              <a:rPr lang="en-US"/>
              <a:t>Post-Contrast, during nephrographic phase</a:t>
            </a:r>
            <a:endParaRPr lang="en-US" dirty="0"/>
          </a:p>
          <a:p>
            <a:pPr marL="800100" lvl="1">
              <a:buAutoNum type="arabicPeriod"/>
            </a:pPr>
            <a:r>
              <a:rPr lang="en-US"/>
              <a:t>Post-Contrast, during excretory phase</a:t>
            </a:r>
            <a:endParaRPr lang="en-US" dirty="0"/>
          </a:p>
          <a:p>
            <a:r>
              <a:rPr lang="en-US"/>
              <a:t>Every phase had its own DICOM image set with an accompanying segmentation file detailing the volume margins of the lesion found</a:t>
            </a:r>
            <a:endParaRPr lang="en-US" dirty="0"/>
          </a:p>
        </p:txBody>
      </p:sp>
    </p:spTree>
    <p:extLst>
      <p:ext uri="{BB962C8B-B14F-4D97-AF65-F5344CB8AC3E}">
        <p14:creationId xmlns:p14="http://schemas.microsoft.com/office/powerpoint/2010/main" val="421594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5DD2-699E-4AD9-8657-A3B0C6C452A4}"/>
              </a:ext>
            </a:extLst>
          </p:cNvPr>
          <p:cNvSpPr>
            <a:spLocks noGrp="1"/>
          </p:cNvSpPr>
          <p:nvPr>
            <p:ph type="title"/>
          </p:nvPr>
        </p:nvSpPr>
        <p:spPr/>
        <p:txBody>
          <a:bodyPr/>
          <a:lstStyle/>
          <a:p>
            <a:r>
              <a:rPr lang="en-US"/>
              <a:t>Data Preparation</a:t>
            </a:r>
          </a:p>
        </p:txBody>
      </p:sp>
      <p:sp>
        <p:nvSpPr>
          <p:cNvPr id="3" name="Content Placeholder 2">
            <a:extLst>
              <a:ext uri="{FF2B5EF4-FFF2-40B4-BE49-F238E27FC236}">
                <a16:creationId xmlns:a16="http://schemas.microsoft.com/office/drawing/2014/main" id="{388EE6E1-31C7-483D-B5CB-E64ACC92B67B}"/>
              </a:ext>
            </a:extLst>
          </p:cNvPr>
          <p:cNvSpPr>
            <a:spLocks noGrp="1"/>
          </p:cNvSpPr>
          <p:nvPr>
            <p:ph idx="1"/>
          </p:nvPr>
        </p:nvSpPr>
        <p:spPr/>
        <p:txBody>
          <a:bodyPr vert="horz" lIns="91440" tIns="45720" rIns="91440" bIns="45720" rtlCol="0" anchor="t">
            <a:normAutofit/>
          </a:bodyPr>
          <a:lstStyle/>
          <a:p>
            <a:r>
              <a:rPr lang="en-US"/>
              <a:t>Patient image sets (for all phases) were broken up into cases with RCC and those with oncocytoma</a:t>
            </a:r>
          </a:p>
          <a:p>
            <a:pPr lvl="1"/>
            <a:r>
              <a:rPr lang="en-US"/>
              <a:t>All of the phases were kept together for each patient</a:t>
            </a:r>
            <a:endParaRPr lang="en-US" dirty="0"/>
          </a:p>
          <a:p>
            <a:pPr lvl="1"/>
            <a:r>
              <a:rPr lang="en-US"/>
              <a:t>There were far more patients with labeled RCC than oncocytoma (almost 4:1)</a:t>
            </a:r>
            <a:endParaRPr lang="en-US" dirty="0"/>
          </a:p>
          <a:p>
            <a:r>
              <a:rPr lang="en-US"/>
              <a:t>DICOM images were read in and tags analyzed (specifically the slice location tag)</a:t>
            </a:r>
          </a:p>
          <a:p>
            <a:r>
              <a:rPr lang="en-US"/>
              <a:t>The slice location tag was used to re-order slices that were not in order via the saved filenames (several cases were like this)</a:t>
            </a:r>
            <a:endParaRPr lang="en-US" dirty="0"/>
          </a:p>
        </p:txBody>
      </p:sp>
    </p:spTree>
    <p:extLst>
      <p:ext uri="{BB962C8B-B14F-4D97-AF65-F5344CB8AC3E}">
        <p14:creationId xmlns:p14="http://schemas.microsoft.com/office/powerpoint/2010/main" val="371406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4FC4-7994-43A1-B027-DD983FAE270D}"/>
              </a:ext>
            </a:extLst>
          </p:cNvPr>
          <p:cNvSpPr>
            <a:spLocks noGrp="1"/>
          </p:cNvSpPr>
          <p:nvPr>
            <p:ph type="title"/>
          </p:nvPr>
        </p:nvSpPr>
        <p:spPr/>
        <p:txBody>
          <a:bodyPr/>
          <a:lstStyle/>
          <a:p>
            <a:r>
              <a:rPr lang="en-US"/>
              <a:t>Data Preparation</a:t>
            </a:r>
          </a:p>
        </p:txBody>
      </p:sp>
      <p:pic>
        <p:nvPicPr>
          <p:cNvPr id="4" name="Picture 4">
            <a:extLst>
              <a:ext uri="{FF2B5EF4-FFF2-40B4-BE49-F238E27FC236}">
                <a16:creationId xmlns:a16="http://schemas.microsoft.com/office/drawing/2014/main" id="{AFB42121-AF44-4F60-B36E-945370F52EE8}"/>
              </a:ext>
            </a:extLst>
          </p:cNvPr>
          <p:cNvPicPr>
            <a:picLocks noGrp="1" noChangeAspect="1"/>
          </p:cNvPicPr>
          <p:nvPr>
            <p:ph idx="1"/>
          </p:nvPr>
        </p:nvPicPr>
        <p:blipFill>
          <a:blip r:embed="rId2"/>
          <a:stretch>
            <a:fillRect/>
          </a:stretch>
        </p:blipFill>
        <p:spPr>
          <a:xfrm>
            <a:off x="6856168" y="2256083"/>
            <a:ext cx="4572000" cy="4076700"/>
          </a:xfrm>
          <a:prstGeom prst="rect">
            <a:avLst/>
          </a:prstGeom>
        </p:spPr>
      </p:pic>
      <p:sp>
        <p:nvSpPr>
          <p:cNvPr id="6" name="TextBox 5">
            <a:extLst>
              <a:ext uri="{FF2B5EF4-FFF2-40B4-BE49-F238E27FC236}">
                <a16:creationId xmlns:a16="http://schemas.microsoft.com/office/drawing/2014/main" id="{EE4062CA-C4CC-4637-B6F6-ACA07E6B0A74}"/>
              </a:ext>
            </a:extLst>
          </p:cNvPr>
          <p:cNvSpPr txBox="1"/>
          <p:nvPr/>
        </p:nvSpPr>
        <p:spPr>
          <a:xfrm>
            <a:off x="641230" y="2193985"/>
            <a:ext cx="603561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Once the DICOM pixel array data was processed, the MHA file, containing all the radiologist defined margins, was processed.</a:t>
            </a:r>
          </a:p>
          <a:p>
            <a:pPr marL="285750" indent="-285750">
              <a:buFont typeface="Arial"/>
              <a:buChar char="•"/>
            </a:pPr>
            <a:r>
              <a:rPr lang="en-US"/>
              <a:t>The margins delineated where the volume of the lesion (RCC or oncocytoma) was within the CT image</a:t>
            </a:r>
          </a:p>
          <a:p>
            <a:pPr marL="285750" indent="-285750">
              <a:buFont typeface="Arial"/>
              <a:buChar char="•"/>
            </a:pPr>
            <a:r>
              <a:rPr lang="en-US"/>
              <a:t>To get a smaller sample for use in the model, we'd need to know where the center of the volume of lesion was. Using the annotation data, the center was taken and that slice taken as the center slice. </a:t>
            </a:r>
          </a:p>
          <a:p>
            <a:pPr marL="285750" indent="-285750">
              <a:buFont typeface="Arial"/>
              <a:buChar char="•"/>
            </a:pPr>
            <a:r>
              <a:rPr lang="en-US"/>
              <a:t>The center pixel here and half the box size (our wanted image size is 128 x 128, so 64 pixels) in each direction made our model image</a:t>
            </a:r>
            <a:r>
              <a:rPr lang="en-US" dirty="0"/>
              <a:t> </a:t>
            </a:r>
            <a:r>
              <a:rPr lang="en-US"/>
              <a:t>(see the red outlined box in image). The solid red indicates 2d area of lesion.</a:t>
            </a:r>
            <a:endParaRPr lang="en-US" dirty="0"/>
          </a:p>
        </p:txBody>
      </p:sp>
    </p:spTree>
    <p:extLst>
      <p:ext uri="{BB962C8B-B14F-4D97-AF65-F5344CB8AC3E}">
        <p14:creationId xmlns:p14="http://schemas.microsoft.com/office/powerpoint/2010/main" val="58336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97E9-5A6D-4BD6-803A-6C4769909D6B}"/>
              </a:ext>
            </a:extLst>
          </p:cNvPr>
          <p:cNvSpPr>
            <a:spLocks noGrp="1"/>
          </p:cNvSpPr>
          <p:nvPr>
            <p:ph type="title"/>
          </p:nvPr>
        </p:nvSpPr>
        <p:spPr/>
        <p:txBody>
          <a:bodyPr/>
          <a:lstStyle/>
          <a:p>
            <a:r>
              <a:rPr lang="en-US"/>
              <a:t>Data Preparation</a:t>
            </a:r>
          </a:p>
        </p:txBody>
      </p:sp>
      <p:sp>
        <p:nvSpPr>
          <p:cNvPr id="3" name="Content Placeholder 2">
            <a:extLst>
              <a:ext uri="{FF2B5EF4-FFF2-40B4-BE49-F238E27FC236}">
                <a16:creationId xmlns:a16="http://schemas.microsoft.com/office/drawing/2014/main" id="{B8235245-F7AB-4834-9A54-0A61722347D2}"/>
              </a:ext>
            </a:extLst>
          </p:cNvPr>
          <p:cNvSpPr>
            <a:spLocks noGrp="1"/>
          </p:cNvSpPr>
          <p:nvPr>
            <p:ph idx="1"/>
          </p:nvPr>
        </p:nvSpPr>
        <p:spPr/>
        <p:txBody>
          <a:bodyPr vert="horz" lIns="91440" tIns="45720" rIns="91440" bIns="45720" rtlCol="0" anchor="t">
            <a:normAutofit/>
          </a:bodyPr>
          <a:lstStyle/>
          <a:p>
            <a:r>
              <a:rPr lang="en-US"/>
              <a:t>The 128 x 128 image data (grayscale, default units) was then saved to a standard JPEG formatted file for use with the Inception model.</a:t>
            </a:r>
          </a:p>
          <a:p>
            <a:r>
              <a:rPr lang="en-US"/>
              <a:t>Only the slices that contained lesion were kept and saved as model inputs (if the lesion didn't exist in a slice, we did not need that tissue biasing our results). </a:t>
            </a:r>
          </a:p>
          <a:p>
            <a:r>
              <a:rPr lang="en-US"/>
              <a:t>This not only assured us of having input images with lesion data, but also reduced the amount of data being input into the model. </a:t>
            </a:r>
            <a:endParaRPr lang="en-US" dirty="0"/>
          </a:p>
        </p:txBody>
      </p:sp>
    </p:spTree>
    <p:extLst>
      <p:ext uri="{BB962C8B-B14F-4D97-AF65-F5344CB8AC3E}">
        <p14:creationId xmlns:p14="http://schemas.microsoft.com/office/powerpoint/2010/main" val="87753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240B-AA80-4592-B555-CF20165F2300}"/>
              </a:ext>
            </a:extLst>
          </p:cNvPr>
          <p:cNvSpPr>
            <a:spLocks noGrp="1"/>
          </p:cNvSpPr>
          <p:nvPr>
            <p:ph type="title"/>
          </p:nvPr>
        </p:nvSpPr>
        <p:spPr/>
        <p:txBody>
          <a:bodyPr/>
          <a:lstStyle/>
          <a:p>
            <a:r>
              <a:rPr lang="en-US" dirty="0"/>
              <a:t>Model Setup – how was the model </a:t>
            </a:r>
            <a:r>
              <a:rPr lang="en-US"/>
              <a:t>ordered</a:t>
            </a:r>
          </a:p>
        </p:txBody>
      </p:sp>
      <p:sp>
        <p:nvSpPr>
          <p:cNvPr id="3" name="Content Placeholder 2">
            <a:extLst>
              <a:ext uri="{FF2B5EF4-FFF2-40B4-BE49-F238E27FC236}">
                <a16:creationId xmlns:a16="http://schemas.microsoft.com/office/drawing/2014/main" id="{E4C2E725-DB45-4E99-83A4-A2E9276BCC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67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491B-9061-4C98-B736-CD103D2BDF4E}"/>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FCE4EE10-B083-418D-94CC-E58C98F0E0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8415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Differentiation of Renal Clear Cell Carcinoma and Oncocytoma Using Deep Learning Methods</vt:lpstr>
      <vt:lpstr>Table of Contents</vt:lpstr>
      <vt:lpstr>Introduction</vt:lpstr>
      <vt:lpstr>Data Preparation</vt:lpstr>
      <vt:lpstr>Data Preparation</vt:lpstr>
      <vt:lpstr>Data Preparation</vt:lpstr>
      <vt:lpstr>Data Preparation</vt:lpstr>
      <vt:lpstr>Model Setup – how was the model ordered</vt:lpstr>
      <vt:lpstr>Results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293</cp:revision>
  <dcterms:created xsi:type="dcterms:W3CDTF">2014-09-12T17:24:29Z</dcterms:created>
  <dcterms:modified xsi:type="dcterms:W3CDTF">2019-06-09T02:36:11Z</dcterms:modified>
</cp:coreProperties>
</file>