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284351" y="383875"/>
            <a:ext cx="8825658" cy="4206599"/>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5400"/>
              <a:buFont typeface="Century Gothic"/>
              <a:buNone/>
            </a:pPr>
            <a:r>
              <a:rPr lang="en-US" sz="5400"/>
              <a:t>Differentiation of Renal Clear Cell Carcinoma and Oncocytoma Using Deep Learning Methods</a:t>
            </a:r>
            <a:endParaRPr sz="5400"/>
          </a:p>
        </p:txBody>
      </p:sp>
      <p:sp>
        <p:nvSpPr>
          <p:cNvPr id="148" name="Google Shape;148;p19"/>
          <p:cNvSpPr txBox="1"/>
          <p:nvPr>
            <p:ph idx="1" type="subTitle"/>
          </p:nvPr>
        </p:nvSpPr>
        <p:spPr>
          <a:xfrm>
            <a:off x="1154955" y="4777380"/>
            <a:ext cx="8825658" cy="198285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80"/>
              <a:buNone/>
            </a:pPr>
            <a:r>
              <a:rPr lang="en-US" sz="1850"/>
              <a:t>COMPUTER SCIENCE 168 SPRING 2019</a:t>
            </a:r>
            <a:endParaRPr/>
          </a:p>
          <a:p>
            <a:pPr indent="0" lvl="0" marL="0" rtl="0" algn="l">
              <a:lnSpc>
                <a:spcPct val="90000"/>
              </a:lnSpc>
              <a:spcBef>
                <a:spcPts val="1000"/>
              </a:spcBef>
              <a:spcAft>
                <a:spcPts val="0"/>
              </a:spcAft>
              <a:buSzPts val="1480"/>
              <a:buNone/>
            </a:pPr>
            <a:r>
              <a:t/>
            </a:r>
            <a:endParaRPr sz="1850"/>
          </a:p>
          <a:p>
            <a:pPr indent="0" lvl="0" marL="0" rtl="0" algn="l">
              <a:lnSpc>
                <a:spcPct val="90000"/>
              </a:lnSpc>
              <a:spcBef>
                <a:spcPts val="1000"/>
              </a:spcBef>
              <a:spcAft>
                <a:spcPts val="0"/>
              </a:spcAft>
              <a:buSzPts val="1480"/>
              <a:buNone/>
            </a:pPr>
            <a:r>
              <a:rPr lang="en-US" sz="1850"/>
              <a:t>ERDI KIDANE</a:t>
            </a:r>
            <a:endParaRPr sz="1850"/>
          </a:p>
          <a:p>
            <a:pPr indent="0" lvl="0" marL="0" rtl="0" algn="l">
              <a:lnSpc>
                <a:spcPct val="90000"/>
              </a:lnSpc>
              <a:spcBef>
                <a:spcPts val="1000"/>
              </a:spcBef>
              <a:spcAft>
                <a:spcPts val="0"/>
              </a:spcAft>
              <a:buSzPts val="1480"/>
              <a:buNone/>
            </a:pPr>
            <a:r>
              <a:rPr lang="en-US" sz="1850"/>
              <a:t>XUESEN CUI</a:t>
            </a:r>
            <a:endParaRPr/>
          </a:p>
          <a:p>
            <a:pPr indent="0" lvl="0" marL="0" rtl="0" algn="l">
              <a:lnSpc>
                <a:spcPct val="90000"/>
              </a:lnSpc>
              <a:spcBef>
                <a:spcPts val="1000"/>
              </a:spcBef>
              <a:spcAft>
                <a:spcPts val="0"/>
              </a:spcAft>
              <a:buSzPts val="1480"/>
              <a:buNone/>
            </a:pPr>
            <a:r>
              <a:rPr lang="en-US" sz="1850"/>
              <a:t>KEANE GONZALEZ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Conclusions</a:t>
            </a:r>
            <a:endParaRPr/>
          </a:p>
        </p:txBody>
      </p:sp>
      <p:sp>
        <p:nvSpPr>
          <p:cNvPr id="204" name="Google Shape;204;p2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t/>
            </a:r>
            <a:endParaRPr sz="1700"/>
          </a:p>
          <a:p>
            <a:pPr indent="-342900" lvl="0" marL="342900" rtl="0" algn="l">
              <a:lnSpc>
                <a:spcPct val="80000"/>
              </a:lnSpc>
              <a:spcBef>
                <a:spcPts val="0"/>
              </a:spcBef>
              <a:spcAft>
                <a:spcPts val="0"/>
              </a:spcAft>
              <a:buSzPts val="1360"/>
              <a:buChar char="►"/>
            </a:pPr>
            <a:r>
              <a:rPr lang="en-US" sz="1700"/>
              <a:t>Input data would have benefited from more stringent filtering processing.</a:t>
            </a:r>
            <a:endParaRPr/>
          </a:p>
          <a:p>
            <a:pPr indent="-285750" lvl="1" marL="742950" rtl="0" algn="l">
              <a:lnSpc>
                <a:spcPct val="80000"/>
              </a:lnSpc>
              <a:spcBef>
                <a:spcPts val="1000"/>
              </a:spcBef>
              <a:spcAft>
                <a:spcPts val="0"/>
              </a:spcAft>
              <a:buSzPts val="1224"/>
              <a:buChar char="►"/>
            </a:pPr>
            <a:r>
              <a:rPr lang="en-US" sz="1530"/>
              <a:t>For some patients, the lesions were close enough to the outer edge of the kidney that a the chosen 128 x 128 dimensions of the sub-image captured parts of other organs/tissue.</a:t>
            </a:r>
            <a:endParaRPr sz="1530"/>
          </a:p>
          <a:p>
            <a:pPr indent="-285750" lvl="1" marL="742950" rtl="0" algn="l">
              <a:lnSpc>
                <a:spcPct val="80000"/>
              </a:lnSpc>
              <a:spcBef>
                <a:spcPts val="1000"/>
              </a:spcBef>
              <a:spcAft>
                <a:spcPts val="0"/>
              </a:spcAft>
              <a:buSzPts val="1224"/>
              <a:buChar char="►"/>
            </a:pPr>
            <a:r>
              <a:rPr lang="en-US" sz="1530"/>
              <a:t>Further rules on choosing model input sizes could have been used (try 64 x 64 or another size)</a:t>
            </a:r>
            <a:endParaRPr sz="1530"/>
          </a:p>
          <a:p>
            <a:pPr indent="-285750" lvl="1" marL="742950" rtl="0" algn="l">
              <a:lnSpc>
                <a:spcPct val="80000"/>
              </a:lnSpc>
              <a:spcBef>
                <a:spcPts val="1000"/>
              </a:spcBef>
              <a:spcAft>
                <a:spcPts val="0"/>
              </a:spcAft>
              <a:buSzPts val="1224"/>
              <a:buChar char="►"/>
            </a:pPr>
            <a:r>
              <a:rPr lang="en-US" sz="1530"/>
              <a:t>Using smaller sub-patches of this input image (so maybe 28 x 28 patches within a 128 x 128 image) may have provided some benefit (assuming those patches with errrant tissue were not weighted heavily by the model)</a:t>
            </a:r>
            <a:endParaRPr sz="1530"/>
          </a:p>
          <a:p>
            <a:pPr indent="-285750" lvl="1" marL="742950" rtl="0" algn="l">
              <a:lnSpc>
                <a:spcPct val="80000"/>
              </a:lnSpc>
              <a:spcBef>
                <a:spcPts val="1000"/>
              </a:spcBef>
              <a:spcAft>
                <a:spcPts val="0"/>
              </a:spcAft>
              <a:buSzPts val="1224"/>
              <a:buChar char="►"/>
            </a:pPr>
            <a:r>
              <a:rPr lang="en-US" sz="1530"/>
              <a:t>A more robust auto-segmenting of the kidneys would have provided pure kidney data for the model</a:t>
            </a:r>
            <a:endParaRPr sz="1530"/>
          </a:p>
          <a:p>
            <a:pPr indent="-285750" lvl="1" marL="742950" rtl="0" algn="l">
              <a:lnSpc>
                <a:spcPct val="80000"/>
              </a:lnSpc>
              <a:spcBef>
                <a:spcPts val="1000"/>
              </a:spcBef>
              <a:spcAft>
                <a:spcPts val="0"/>
              </a:spcAft>
              <a:buSzPts val="1224"/>
              <a:buChar char="►"/>
            </a:pPr>
            <a:r>
              <a:rPr lang="en-US" sz="1530"/>
              <a:t>Limiting the image to only include the lesion volume with zero padding for the rest of the image was another alternative (the effects of a lot of zero padding in the image would need to be investigated)</a:t>
            </a:r>
            <a:endParaRPr sz="1530"/>
          </a:p>
          <a:p>
            <a:pPr indent="-342900" lvl="0" marL="342900" rtl="0" algn="l">
              <a:lnSpc>
                <a:spcPct val="80000"/>
              </a:lnSpc>
              <a:spcBef>
                <a:spcPts val="1000"/>
              </a:spcBef>
              <a:spcAft>
                <a:spcPts val="0"/>
              </a:spcAft>
              <a:buSzPts val="1360"/>
              <a:buChar char="►"/>
            </a:pPr>
            <a:r>
              <a:rPr lang="en-US" sz="1700"/>
              <a:t>More patient data, whether with or without all the renal contrast phases, would have provided more features/textures for the model to analyze.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Table of Contents</a:t>
            </a:r>
            <a:endParaRPr/>
          </a:p>
        </p:txBody>
      </p:sp>
      <p:sp>
        <p:nvSpPr>
          <p:cNvPr id="154" name="Google Shape;154;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1600"/>
              <a:buAutoNum type="arabicPeriod"/>
            </a:pPr>
            <a:r>
              <a:rPr lang="en-US"/>
              <a:t>Introduction</a:t>
            </a:r>
            <a:endParaRPr/>
          </a:p>
          <a:p>
            <a:pPr indent="-457200" lvl="0" marL="457200" rtl="0" algn="l">
              <a:spcBef>
                <a:spcPts val="1000"/>
              </a:spcBef>
              <a:spcAft>
                <a:spcPts val="0"/>
              </a:spcAft>
              <a:buSzPts val="1600"/>
              <a:buAutoNum type="arabicPeriod"/>
            </a:pPr>
            <a:r>
              <a:rPr lang="en-US"/>
              <a:t>Data Preparation</a:t>
            </a:r>
            <a:endParaRPr/>
          </a:p>
          <a:p>
            <a:pPr indent="-457200" lvl="0" marL="457200" rtl="0" algn="l">
              <a:spcBef>
                <a:spcPts val="1000"/>
              </a:spcBef>
              <a:spcAft>
                <a:spcPts val="0"/>
              </a:spcAft>
              <a:buSzPts val="1600"/>
              <a:buAutoNum type="arabicPeriod"/>
            </a:pPr>
            <a:r>
              <a:rPr lang="en-US"/>
              <a:t>Model Setup</a:t>
            </a:r>
            <a:endParaRPr/>
          </a:p>
          <a:p>
            <a:pPr indent="-457200" lvl="0" marL="457200" rtl="0" algn="l">
              <a:spcBef>
                <a:spcPts val="1000"/>
              </a:spcBef>
              <a:spcAft>
                <a:spcPts val="0"/>
              </a:spcAft>
              <a:buSzPts val="1600"/>
              <a:buAutoNum type="arabicPeriod"/>
            </a:pPr>
            <a:r>
              <a:rPr lang="en-US"/>
              <a:t>Results</a:t>
            </a:r>
            <a:endParaRPr/>
          </a:p>
          <a:p>
            <a:pPr indent="-457200" lvl="0" marL="457200" rtl="0" algn="l">
              <a:spcBef>
                <a:spcPts val="1000"/>
              </a:spcBef>
              <a:spcAft>
                <a:spcPts val="0"/>
              </a:spcAft>
              <a:buSzPts val="1600"/>
              <a:buAutoNum type="arabicPeriod"/>
            </a:pPr>
            <a:r>
              <a:rPr lang="en-US"/>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Introduction</a:t>
            </a:r>
            <a:endParaRPr/>
          </a:p>
        </p:txBody>
      </p:sp>
      <p:sp>
        <p:nvSpPr>
          <p:cNvPr id="160" name="Google Shape;160;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241300" lvl="0" marL="342900" rtl="0" algn="l">
              <a:spcBef>
                <a:spcPts val="0"/>
              </a:spcBef>
              <a:spcAft>
                <a:spcPts val="0"/>
              </a:spcAft>
              <a:buSzPts val="1600"/>
              <a:buNone/>
            </a:pPr>
            <a:r>
              <a:rPr lang="en-US"/>
              <a:t>The goal of this project was to utilize deep learning methods to differentiate between two types of kidney tissues, renal cell carcinoma and a similar, but non-cancerous tumor tissue called oncocytoma.</a:t>
            </a:r>
            <a:endParaRPr/>
          </a:p>
          <a:p>
            <a:pPr indent="-241300" lvl="0" marL="342900" rtl="0" algn="l">
              <a:spcBef>
                <a:spcPts val="0"/>
              </a:spcBef>
              <a:spcAft>
                <a:spcPts val="0"/>
              </a:spcAft>
              <a:buSzPts val="1600"/>
              <a:buNone/>
            </a:pPr>
            <a:r>
              <a:rPr lang="en-US"/>
              <a:t>Normally, this differentiation requires a radiologist to manually review images to determine if a cancer is likely present. This process is time consuming and subject to the skill level and biases of the reviewing radiologists. An automated method not only has the possibility of speeding up the process, but also may detect things that go unnoticed during manual screenings. The Inception deep learning model was identified as a possible candidate for exploration into this avenue of research.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Data Preparation</a:t>
            </a:r>
            <a:endParaRPr/>
          </a:p>
        </p:txBody>
      </p:sp>
      <p:sp>
        <p:nvSpPr>
          <p:cNvPr id="166" name="Google Shape;166;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Char char="►"/>
            </a:pPr>
            <a:r>
              <a:rPr lang="en-US"/>
              <a:t>The raw data consisted of DICOM images for 118 patients with at least one renal clear cell carcinoma indication and 36 patients with at least one oncocytoma lesion.</a:t>
            </a:r>
            <a:endParaRPr/>
          </a:p>
          <a:p>
            <a:pPr indent="-342900" lvl="0" marL="342900" rtl="0" algn="l">
              <a:lnSpc>
                <a:spcPct val="90000"/>
              </a:lnSpc>
              <a:spcBef>
                <a:spcPts val="1000"/>
              </a:spcBef>
              <a:spcAft>
                <a:spcPts val="0"/>
              </a:spcAft>
              <a:buSzPts val="1600"/>
              <a:buChar char="►"/>
            </a:pPr>
            <a:r>
              <a:rPr lang="en-US"/>
              <a:t>Each patient had CT images taken during specific timed phases to capture contrast filtration effects. These phases were:</a:t>
            </a:r>
            <a:endParaRPr/>
          </a:p>
          <a:p>
            <a:pPr indent="-342900" lvl="1" marL="800100" rtl="0" algn="l">
              <a:lnSpc>
                <a:spcPct val="90000"/>
              </a:lnSpc>
              <a:spcBef>
                <a:spcPts val="1000"/>
              </a:spcBef>
              <a:spcAft>
                <a:spcPts val="0"/>
              </a:spcAft>
              <a:buSzPts val="1440"/>
              <a:buAutoNum type="arabicPeriod"/>
            </a:pPr>
            <a:r>
              <a:rPr lang="en-US"/>
              <a:t>Pre-Contrast</a:t>
            </a:r>
            <a:endParaRPr/>
          </a:p>
          <a:p>
            <a:pPr indent="-285750" lvl="1" marL="800100" rtl="0" algn="l">
              <a:lnSpc>
                <a:spcPct val="90000"/>
              </a:lnSpc>
              <a:spcBef>
                <a:spcPts val="1000"/>
              </a:spcBef>
              <a:spcAft>
                <a:spcPts val="0"/>
              </a:spcAft>
              <a:buSzPts val="1440"/>
              <a:buAutoNum type="arabicPeriod"/>
            </a:pPr>
            <a:r>
              <a:rPr lang="en-US"/>
              <a:t>Post-Contrast, during corticomedullary phase</a:t>
            </a:r>
            <a:endParaRPr/>
          </a:p>
          <a:p>
            <a:pPr indent="-285750" lvl="1" marL="800100" rtl="0" algn="l">
              <a:lnSpc>
                <a:spcPct val="90000"/>
              </a:lnSpc>
              <a:spcBef>
                <a:spcPts val="1000"/>
              </a:spcBef>
              <a:spcAft>
                <a:spcPts val="0"/>
              </a:spcAft>
              <a:buSzPts val="1440"/>
              <a:buAutoNum type="arabicPeriod"/>
            </a:pPr>
            <a:r>
              <a:rPr lang="en-US"/>
              <a:t>Post-Contrast, during nephrographic phase</a:t>
            </a:r>
            <a:endParaRPr/>
          </a:p>
          <a:p>
            <a:pPr indent="-285750" lvl="1" marL="800100" rtl="0" algn="l">
              <a:lnSpc>
                <a:spcPct val="90000"/>
              </a:lnSpc>
              <a:spcBef>
                <a:spcPts val="1000"/>
              </a:spcBef>
              <a:spcAft>
                <a:spcPts val="0"/>
              </a:spcAft>
              <a:buSzPts val="1440"/>
              <a:buAutoNum type="arabicPeriod"/>
            </a:pPr>
            <a:r>
              <a:rPr lang="en-US"/>
              <a:t>Post-Contrast, during excretory phase</a:t>
            </a:r>
            <a:endParaRPr/>
          </a:p>
          <a:p>
            <a:pPr indent="-342900" lvl="0" marL="342900" rtl="0" algn="l">
              <a:lnSpc>
                <a:spcPct val="90000"/>
              </a:lnSpc>
              <a:spcBef>
                <a:spcPts val="1000"/>
              </a:spcBef>
              <a:spcAft>
                <a:spcPts val="0"/>
              </a:spcAft>
              <a:buSzPts val="1600"/>
              <a:buChar char="►"/>
            </a:pPr>
            <a:r>
              <a:rPr lang="en-US"/>
              <a:t>Every phase had its own DICOM image set with an accompanying segmentation file detailing the volume margins of the lesion found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Data Preparation</a:t>
            </a:r>
            <a:endParaRPr/>
          </a:p>
        </p:txBody>
      </p:sp>
      <p:sp>
        <p:nvSpPr>
          <p:cNvPr id="172" name="Google Shape;172;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Patient image sets (for all phases) were broken up into cases with RCC and those with oncocytoma</a:t>
            </a:r>
            <a:endParaRPr/>
          </a:p>
          <a:p>
            <a:pPr indent="-285750" lvl="1" marL="742950" rtl="0" algn="l">
              <a:spcBef>
                <a:spcPts val="1000"/>
              </a:spcBef>
              <a:spcAft>
                <a:spcPts val="0"/>
              </a:spcAft>
              <a:buSzPts val="1440"/>
              <a:buChar char="►"/>
            </a:pPr>
            <a:r>
              <a:rPr lang="en-US"/>
              <a:t>All of the phases were kept together for each patient</a:t>
            </a:r>
            <a:endParaRPr/>
          </a:p>
          <a:p>
            <a:pPr indent="-285750" lvl="1" marL="742950" rtl="0" algn="l">
              <a:spcBef>
                <a:spcPts val="1000"/>
              </a:spcBef>
              <a:spcAft>
                <a:spcPts val="0"/>
              </a:spcAft>
              <a:buSzPts val="1440"/>
              <a:buChar char="►"/>
            </a:pPr>
            <a:r>
              <a:rPr lang="en-US"/>
              <a:t>There were far more patients with labeled RCC than oncocytoma (almost 4:1)</a:t>
            </a:r>
            <a:endParaRPr/>
          </a:p>
          <a:p>
            <a:pPr indent="-342900" lvl="0" marL="342900" rtl="0" algn="l">
              <a:spcBef>
                <a:spcPts val="1000"/>
              </a:spcBef>
              <a:spcAft>
                <a:spcPts val="0"/>
              </a:spcAft>
              <a:buSzPts val="1600"/>
              <a:buChar char="►"/>
            </a:pPr>
            <a:r>
              <a:rPr lang="en-US"/>
              <a:t>DICOM images were read in and tags analyzed (specifically the slice location tag)</a:t>
            </a:r>
            <a:endParaRPr/>
          </a:p>
          <a:p>
            <a:pPr indent="-342900" lvl="0" marL="342900" rtl="0" algn="l">
              <a:spcBef>
                <a:spcPts val="1000"/>
              </a:spcBef>
              <a:spcAft>
                <a:spcPts val="0"/>
              </a:spcAft>
              <a:buSzPts val="1600"/>
              <a:buChar char="►"/>
            </a:pPr>
            <a:r>
              <a:rPr lang="en-US"/>
              <a:t>The slice location tag was used to re-order slices that were not in order via the saved filenames (several cases were like this)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Data Preparation</a:t>
            </a:r>
            <a:endParaRPr/>
          </a:p>
        </p:txBody>
      </p:sp>
      <p:pic>
        <p:nvPicPr>
          <p:cNvPr id="178" name="Google Shape;178;p24"/>
          <p:cNvPicPr preferRelativeResize="0"/>
          <p:nvPr>
            <p:ph idx="1" type="body"/>
          </p:nvPr>
        </p:nvPicPr>
        <p:blipFill rotWithShape="1">
          <a:blip r:embed="rId3">
            <a:alphaModFix/>
          </a:blip>
          <a:srcRect b="0" l="0" r="0" t="0"/>
          <a:stretch/>
        </p:blipFill>
        <p:spPr>
          <a:xfrm>
            <a:off x="6856168" y="2256083"/>
            <a:ext cx="4572000" cy="4076700"/>
          </a:xfrm>
          <a:prstGeom prst="rect">
            <a:avLst/>
          </a:prstGeom>
          <a:noFill/>
          <a:ln>
            <a:noFill/>
          </a:ln>
        </p:spPr>
      </p:pic>
      <p:sp>
        <p:nvSpPr>
          <p:cNvPr id="179" name="Google Shape;179;p24"/>
          <p:cNvSpPr txBox="1"/>
          <p:nvPr/>
        </p:nvSpPr>
        <p:spPr>
          <a:xfrm>
            <a:off x="641230" y="2193985"/>
            <a:ext cx="6035615" cy="452431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entury Gothic"/>
                <a:ea typeface="Century Gothic"/>
                <a:cs typeface="Century Gothic"/>
                <a:sym typeface="Century Gothic"/>
              </a:rPr>
              <a:t>Once the DICOM pixel array data was processed, the MHA file, containing all the radiologist defined margins, was processed.</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entury Gothic"/>
                <a:ea typeface="Century Gothic"/>
                <a:cs typeface="Century Gothic"/>
                <a:sym typeface="Century Gothic"/>
              </a:rPr>
              <a:t>The margins delineated where the volume of the lesion (RCC or oncocytoma) was within the CT image</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entury Gothic"/>
                <a:ea typeface="Century Gothic"/>
                <a:cs typeface="Century Gothic"/>
                <a:sym typeface="Century Gothic"/>
              </a:rPr>
              <a:t>To get a smaller sample for use in the model, we'd need to know where the center of the volume of lesion was. Using the annotation data, the center was taken and that slice taken as the center slice. </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entury Gothic"/>
                <a:ea typeface="Century Gothic"/>
                <a:cs typeface="Century Gothic"/>
                <a:sym typeface="Century Gothic"/>
              </a:rPr>
              <a:t>The center pixel here and half the box size (our wanted image size is 128 x 128, so 64 pixels) in each direction made our model image (see the red outlined box in image). The solid red indicates 2d area of lesion.</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Data Preparation</a:t>
            </a:r>
            <a:endParaRPr/>
          </a:p>
        </p:txBody>
      </p:sp>
      <p:sp>
        <p:nvSpPr>
          <p:cNvPr id="185" name="Google Shape;185;p2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The 128 x 128 image data (grayscale, default units) was then saved to a standard JPEG formatted file for use with the Inception model.</a:t>
            </a:r>
            <a:endParaRPr/>
          </a:p>
          <a:p>
            <a:pPr indent="-342900" lvl="0" marL="342900" rtl="0" algn="l">
              <a:spcBef>
                <a:spcPts val="1000"/>
              </a:spcBef>
              <a:spcAft>
                <a:spcPts val="0"/>
              </a:spcAft>
              <a:buSzPts val="1600"/>
              <a:buChar char="►"/>
            </a:pPr>
            <a:r>
              <a:rPr lang="en-US"/>
              <a:t>Only the slices that contained lesion were kept and saved as model inputs (if the lesion didn't exist in a slice, we did not need that tissue biasing our results). </a:t>
            </a:r>
            <a:endParaRPr/>
          </a:p>
          <a:p>
            <a:pPr indent="-342900" lvl="0" marL="342900" rtl="0" algn="l">
              <a:spcBef>
                <a:spcPts val="1000"/>
              </a:spcBef>
              <a:spcAft>
                <a:spcPts val="0"/>
              </a:spcAft>
              <a:buSzPts val="1600"/>
              <a:buChar char="►"/>
            </a:pPr>
            <a:r>
              <a:rPr lang="en-US"/>
              <a:t>This not only assured us of having input images with lesion data, but also reduced the amount of data being input into the model.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Model Setup</a:t>
            </a:r>
            <a:endParaRPr/>
          </a:p>
        </p:txBody>
      </p:sp>
      <p:sp>
        <p:nvSpPr>
          <p:cNvPr id="191" name="Google Shape;191;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20040" lvl="0" marL="457200" rtl="0" algn="l">
              <a:spcBef>
                <a:spcPts val="0"/>
              </a:spcBef>
              <a:spcAft>
                <a:spcPts val="0"/>
              </a:spcAft>
              <a:buSzPts val="1440"/>
              <a:buChar char="●"/>
            </a:pPr>
            <a:r>
              <a:rPr lang="en-US"/>
              <a:t>Training from scratch is computationally intensive and can take quite a long time.</a:t>
            </a:r>
            <a:endParaRPr/>
          </a:p>
          <a:p>
            <a:pPr indent="-320040" lvl="0" marL="457200" rtl="0" algn="l">
              <a:spcBef>
                <a:spcPts val="0"/>
              </a:spcBef>
              <a:spcAft>
                <a:spcPts val="0"/>
              </a:spcAft>
              <a:buSzPts val="1440"/>
              <a:buChar char="●"/>
            </a:pPr>
            <a:r>
              <a:rPr lang="en-US"/>
              <a:t>Requires large amounts of data</a:t>
            </a:r>
            <a:endParaRPr/>
          </a:p>
          <a:p>
            <a:pPr indent="-320040" lvl="0" marL="457200" rtl="0" algn="l">
              <a:spcBef>
                <a:spcPts val="0"/>
              </a:spcBef>
              <a:spcAft>
                <a:spcPts val="0"/>
              </a:spcAft>
              <a:buSzPts val="1440"/>
              <a:buChar char="●"/>
            </a:pPr>
            <a:r>
              <a:rPr lang="en-US"/>
              <a:t>Pre-trained model</a:t>
            </a:r>
            <a:endParaRPr/>
          </a:p>
          <a:p>
            <a:pPr indent="-320040" lvl="0" marL="457200" rtl="0" algn="l">
              <a:spcBef>
                <a:spcPts val="0"/>
              </a:spcBef>
              <a:spcAft>
                <a:spcPts val="0"/>
              </a:spcAft>
              <a:buSzPts val="1440"/>
              <a:buChar char="●"/>
            </a:pPr>
            <a:r>
              <a:rPr lang="en-US"/>
              <a:t>500 training 250 validation</a:t>
            </a:r>
            <a:endParaRPr/>
          </a:p>
          <a:p>
            <a:pPr indent="-320040" lvl="0" marL="457200" rtl="0" algn="l">
              <a:spcBef>
                <a:spcPts val="0"/>
              </a:spcBef>
              <a:spcAft>
                <a:spcPts val="0"/>
              </a:spcAft>
              <a:buSzPts val="1440"/>
              <a:buChar char="●"/>
            </a:pPr>
            <a:r>
              <a:rPr lang="en-US"/>
              <a:t>Change the number of labels in the final classification layer.</a:t>
            </a:r>
            <a:endParaRPr/>
          </a:p>
          <a:p>
            <a:pPr indent="-320040" lvl="0" marL="457200" rtl="0" algn="l">
              <a:spcBef>
                <a:spcPts val="0"/>
              </a:spcBef>
              <a:spcAft>
                <a:spcPts val="0"/>
              </a:spcAft>
              <a:buSzPts val="1440"/>
              <a:buChar char="●"/>
            </a:pPr>
            <a:r>
              <a:rPr lang="en-US"/>
              <a:t>Restore weights from the pre-trained inception v3 </a:t>
            </a:r>
            <a:r>
              <a:rPr lang="en-US"/>
              <a:t>except</a:t>
            </a:r>
            <a:r>
              <a:rPr lang="en-US"/>
              <a:t> for the final classification layer this should be randomly initialized.</a:t>
            </a:r>
            <a:endParaRPr/>
          </a:p>
          <a:p>
            <a:pPr indent="-241300" lvl="0" marL="342900" rtl="0" algn="l">
              <a:spcBef>
                <a:spcPts val="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Results</a:t>
            </a:r>
            <a:endParaRPr/>
          </a:p>
        </p:txBody>
      </p:sp>
      <p:sp>
        <p:nvSpPr>
          <p:cNvPr id="197" name="Google Shape;197;p27"/>
          <p:cNvSpPr txBox="1"/>
          <p:nvPr>
            <p:ph idx="1" type="body"/>
          </p:nvPr>
        </p:nvSpPr>
        <p:spPr>
          <a:xfrm>
            <a:off x="1103297" y="2052925"/>
            <a:ext cx="4190700" cy="4195500"/>
          </a:xfrm>
          <a:prstGeom prst="rect">
            <a:avLst/>
          </a:prstGeom>
          <a:noFill/>
          <a:ln>
            <a:noFill/>
          </a:ln>
        </p:spPr>
        <p:txBody>
          <a:bodyPr anchorCtr="0" anchor="t" bIns="45700" lIns="91425" spcFirstLastPara="1" rIns="91425" wrap="square" tIns="45700">
            <a:noAutofit/>
          </a:bodyPr>
          <a:lstStyle/>
          <a:p>
            <a:pPr indent="-320040" lvl="0" marL="457200" rtl="0" algn="l">
              <a:spcBef>
                <a:spcPts val="0"/>
              </a:spcBef>
              <a:spcAft>
                <a:spcPts val="0"/>
              </a:spcAft>
              <a:buSzPts val="1440"/>
              <a:buChar char="●"/>
            </a:pPr>
            <a:r>
              <a:rPr lang="en-US"/>
              <a:t>500 training images</a:t>
            </a:r>
            <a:endParaRPr/>
          </a:p>
          <a:p>
            <a:pPr indent="-320040" lvl="0" marL="457200" rtl="0" algn="l">
              <a:spcBef>
                <a:spcPts val="0"/>
              </a:spcBef>
              <a:spcAft>
                <a:spcPts val="0"/>
              </a:spcAft>
              <a:buSzPts val="1440"/>
              <a:buChar char="●"/>
            </a:pPr>
            <a:r>
              <a:rPr lang="en-US"/>
              <a:t>250 testing images</a:t>
            </a:r>
            <a:endParaRPr/>
          </a:p>
          <a:p>
            <a:pPr indent="-320040" lvl="0" marL="457200" rtl="0" algn="l">
              <a:spcBef>
                <a:spcPts val="0"/>
              </a:spcBef>
              <a:spcAft>
                <a:spcPts val="0"/>
              </a:spcAft>
              <a:buSzPts val="1440"/>
              <a:buChar char="●"/>
            </a:pPr>
            <a:r>
              <a:rPr lang="en-US"/>
              <a:t>90% accuracy</a:t>
            </a:r>
            <a:endParaRPr/>
          </a:p>
        </p:txBody>
      </p:sp>
      <p:pic>
        <p:nvPicPr>
          <p:cNvPr id="198" name="Google Shape;198;p27"/>
          <p:cNvPicPr preferRelativeResize="0"/>
          <p:nvPr/>
        </p:nvPicPr>
        <p:blipFill>
          <a:blip r:embed="rId3">
            <a:alphaModFix/>
          </a:blip>
          <a:stretch>
            <a:fillRect/>
          </a:stretch>
        </p:blipFill>
        <p:spPr>
          <a:xfrm>
            <a:off x="5113850" y="1583688"/>
            <a:ext cx="6591300" cy="513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