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3" roundtripDataSignature="AMtx7mg1RTASxk2LYdJkYV22Q898DZah8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EC6F38C-F83F-445F-A9E8-9CE9045E9AC0}">
  <a:tblStyle styleId="{FEC6F38C-F83F-445F-A9E8-9CE9045E9AC0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fill>
          <a:solidFill>
            <a:srgbClr val="CACACA"/>
          </a:solidFill>
        </a:fill>
      </a:tcStyle>
    </a:band1H>
    <a:band2H>
      <a:tcTxStyle/>
    </a:band2H>
    <a:band1V>
      <a:tcTxStyle/>
      <a:tcStyle>
        <a:fill>
          <a:solidFill>
            <a:srgbClr val="CACACA"/>
          </a:solidFill>
        </a:fill>
      </a:tcStyle>
    </a:band1V>
    <a:band2V>
      <a:tcTxStyle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dk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dk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dk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dk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customschemas.google.com/relationships/presentationmetadata" Target="meta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3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3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4" name="Google Shape;64;p3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8.png"/><Relationship Id="rId7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einzwars/2D-RPG-Project" TargetMode="External"/><Relationship Id="rId4" Type="http://schemas.openxmlformats.org/officeDocument/2006/relationships/image" Target="../media/image9.png"/><Relationship Id="rId5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-scm.com/downloads" TargetMode="External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2935266"/>
            <a:ext cx="9144000" cy="987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algun Gothic"/>
              <a:buNone/>
            </a:pPr>
            <a:r>
              <a:rPr lang="en-US" sz="4800"/>
              <a:t>첫 사용자를 위한 Git 가이드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git clone</a:t>
            </a:r>
            <a:endParaRPr/>
          </a:p>
        </p:txBody>
      </p:sp>
      <p:pic>
        <p:nvPicPr>
          <p:cNvPr id="152" name="Google Shape;15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9175" y="2736784"/>
            <a:ext cx="1080000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44800" y="2736784"/>
            <a:ext cx="1080000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73551" y="2736784"/>
            <a:ext cx="1080000" cy="10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0"/>
          <p:cNvSpPr/>
          <p:nvPr/>
        </p:nvSpPr>
        <p:spPr>
          <a:xfrm flipH="1">
            <a:off x="2524289" y="1752648"/>
            <a:ext cx="6689262" cy="922176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p10"/>
          <p:cNvSpPr txBox="1"/>
          <p:nvPr/>
        </p:nvSpPr>
        <p:spPr>
          <a:xfrm>
            <a:off x="838899" y="5461233"/>
            <a:ext cx="1054496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Remote에 존재하는 Repository를 </a:t>
            </a:r>
            <a:b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Local로 복사한다.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때 Local Repository가 생성된다.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" name="Google Shape;157;p10"/>
          <p:cNvSpPr txBox="1"/>
          <p:nvPr/>
        </p:nvSpPr>
        <p:spPr>
          <a:xfrm>
            <a:off x="8746207" y="3949941"/>
            <a:ext cx="10073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Remote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" name="Google Shape;158;p10"/>
          <p:cNvSpPr txBox="1"/>
          <p:nvPr/>
        </p:nvSpPr>
        <p:spPr>
          <a:xfrm>
            <a:off x="5201272" y="3949941"/>
            <a:ext cx="12958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Repository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" name="Google Shape;159;p10"/>
          <p:cNvSpPr txBox="1"/>
          <p:nvPr/>
        </p:nvSpPr>
        <p:spPr>
          <a:xfrm>
            <a:off x="2107149" y="3949941"/>
            <a:ext cx="7553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Local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0" name="Google Shape;160;p10"/>
          <p:cNvCxnSpPr/>
          <p:nvPr/>
        </p:nvCxnSpPr>
        <p:spPr>
          <a:xfrm>
            <a:off x="5201272" y="2624637"/>
            <a:ext cx="251572" cy="203309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1" name="Google Shape;161;p10"/>
          <p:cNvCxnSpPr/>
          <p:nvPr/>
        </p:nvCxnSpPr>
        <p:spPr>
          <a:xfrm>
            <a:off x="5845800" y="2492013"/>
            <a:ext cx="1" cy="365621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2" name="Google Shape;162;p10"/>
          <p:cNvCxnSpPr/>
          <p:nvPr/>
        </p:nvCxnSpPr>
        <p:spPr>
          <a:xfrm flipH="1">
            <a:off x="6238757" y="2603627"/>
            <a:ext cx="189979" cy="254055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git fetch</a:t>
            </a:r>
            <a:endParaRPr/>
          </a:p>
        </p:txBody>
      </p:sp>
      <p:pic>
        <p:nvPicPr>
          <p:cNvPr id="168" name="Google Shape;16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9175" y="2736784"/>
            <a:ext cx="1080000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44800" y="2736784"/>
            <a:ext cx="1080000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73551" y="2736784"/>
            <a:ext cx="1080000" cy="10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1"/>
          <p:cNvSpPr/>
          <p:nvPr/>
        </p:nvSpPr>
        <p:spPr>
          <a:xfrm flipH="1">
            <a:off x="5595457" y="1752648"/>
            <a:ext cx="3618094" cy="922176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2" name="Google Shape;172;p11"/>
          <p:cNvSpPr txBox="1"/>
          <p:nvPr/>
        </p:nvSpPr>
        <p:spPr>
          <a:xfrm>
            <a:off x="838899" y="5461233"/>
            <a:ext cx="1054496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fetch는 clone한 이후부터 사용할 수 있는 명령어로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Remote와 Local 간에 존재하는 파일 내용의 차이를 검사한 후,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실제로 내용이 다른 파일들을 Local Repository로 가져온다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p11"/>
          <p:cNvSpPr txBox="1"/>
          <p:nvPr/>
        </p:nvSpPr>
        <p:spPr>
          <a:xfrm>
            <a:off x="8746207" y="3949941"/>
            <a:ext cx="10073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Remote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p11"/>
          <p:cNvSpPr txBox="1"/>
          <p:nvPr/>
        </p:nvSpPr>
        <p:spPr>
          <a:xfrm>
            <a:off x="5201272" y="3949941"/>
            <a:ext cx="12958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Repository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p11"/>
          <p:cNvSpPr txBox="1"/>
          <p:nvPr/>
        </p:nvSpPr>
        <p:spPr>
          <a:xfrm>
            <a:off x="2107149" y="3949941"/>
            <a:ext cx="7553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Local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git pull</a:t>
            </a:r>
            <a:endParaRPr/>
          </a:p>
        </p:txBody>
      </p:sp>
      <p:pic>
        <p:nvPicPr>
          <p:cNvPr id="181" name="Google Shape;18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9175" y="2736784"/>
            <a:ext cx="1080000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44800" y="2736784"/>
            <a:ext cx="1080000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73551" y="2736784"/>
            <a:ext cx="1080000" cy="10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2"/>
          <p:cNvSpPr/>
          <p:nvPr/>
        </p:nvSpPr>
        <p:spPr>
          <a:xfrm flipH="1">
            <a:off x="2340529" y="1744453"/>
            <a:ext cx="3618094" cy="922176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" name="Google Shape;185;p12"/>
          <p:cNvSpPr txBox="1"/>
          <p:nvPr/>
        </p:nvSpPr>
        <p:spPr>
          <a:xfrm>
            <a:off x="838899" y="5461233"/>
            <a:ext cx="1054496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pull은 Local Repository로 옮긴 파일들을 Local로 옮긴다.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 번 옮기면 기존 Local 작업물들과 합쳐지니 신중히 하되 업데이트된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내용이 있으면 수시로 pull해주자.</a:t>
            </a:r>
            <a:endParaRPr/>
          </a:p>
        </p:txBody>
      </p:sp>
      <p:sp>
        <p:nvSpPr>
          <p:cNvPr id="186" name="Google Shape;186;p12"/>
          <p:cNvSpPr txBox="1"/>
          <p:nvPr/>
        </p:nvSpPr>
        <p:spPr>
          <a:xfrm>
            <a:off x="8746207" y="3949941"/>
            <a:ext cx="10073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Remote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7" name="Google Shape;187;p12"/>
          <p:cNvSpPr txBox="1"/>
          <p:nvPr/>
        </p:nvSpPr>
        <p:spPr>
          <a:xfrm>
            <a:off x="5201272" y="3949941"/>
            <a:ext cx="12958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Repository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8" name="Google Shape;188;p12"/>
          <p:cNvSpPr txBox="1"/>
          <p:nvPr/>
        </p:nvSpPr>
        <p:spPr>
          <a:xfrm>
            <a:off x="2107149" y="3949941"/>
            <a:ext cx="7553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Local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git add</a:t>
            </a:r>
            <a:endParaRPr/>
          </a:p>
        </p:txBody>
      </p:sp>
      <p:pic>
        <p:nvPicPr>
          <p:cNvPr id="194" name="Google Shape;19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9175" y="2736784"/>
            <a:ext cx="1080000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44800" y="2736784"/>
            <a:ext cx="1080000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73551" y="2736784"/>
            <a:ext cx="1080000" cy="10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3"/>
          <p:cNvSpPr txBox="1"/>
          <p:nvPr/>
        </p:nvSpPr>
        <p:spPr>
          <a:xfrm>
            <a:off x="838899" y="5461233"/>
            <a:ext cx="1054496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add는 Local에서 작업한 내용들을 commit할 수 있는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상태로 만들어준다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8746207" y="3949941"/>
            <a:ext cx="10073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Remote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5201272" y="3949941"/>
            <a:ext cx="12958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Repository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2107149" y="3949941"/>
            <a:ext cx="7553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Local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p13"/>
          <p:cNvSpPr/>
          <p:nvPr/>
        </p:nvSpPr>
        <p:spPr>
          <a:xfrm>
            <a:off x="3363985" y="2952925"/>
            <a:ext cx="1635854" cy="59561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3804261" y="2668585"/>
            <a:ext cx="7553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add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git commit</a:t>
            </a:r>
            <a:endParaRPr/>
          </a:p>
        </p:txBody>
      </p:sp>
      <p:pic>
        <p:nvPicPr>
          <p:cNvPr id="208" name="Google Shape;20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9175" y="2736784"/>
            <a:ext cx="1080000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44800" y="2736784"/>
            <a:ext cx="1080000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73551" y="2736784"/>
            <a:ext cx="1080000" cy="10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4"/>
          <p:cNvSpPr/>
          <p:nvPr/>
        </p:nvSpPr>
        <p:spPr>
          <a:xfrm>
            <a:off x="2340529" y="1744453"/>
            <a:ext cx="3618094" cy="922176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2" name="Google Shape;212;p14"/>
          <p:cNvSpPr txBox="1"/>
          <p:nvPr/>
        </p:nvSpPr>
        <p:spPr>
          <a:xfrm>
            <a:off x="838899" y="5100096"/>
            <a:ext cx="1054496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Git의 꽃이라고 할 수 있는 commit이다.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commit은 Local에서 작업한 내용들을 Local Repository로 보낸다.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commit 단위마다 기록이 남기 때문에 최대한 자주 하는 것이 좋다.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구현하는 메소드(함수), 게임 내의 기능 단위로 commit하는 것을 추천한다.</a:t>
            </a:r>
            <a:endParaRPr/>
          </a:p>
        </p:txBody>
      </p:sp>
      <p:sp>
        <p:nvSpPr>
          <p:cNvPr id="213" name="Google Shape;213;p14"/>
          <p:cNvSpPr txBox="1"/>
          <p:nvPr/>
        </p:nvSpPr>
        <p:spPr>
          <a:xfrm>
            <a:off x="8746207" y="3949941"/>
            <a:ext cx="10073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Remote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4" name="Google Shape;214;p14"/>
          <p:cNvSpPr txBox="1"/>
          <p:nvPr/>
        </p:nvSpPr>
        <p:spPr>
          <a:xfrm>
            <a:off x="5201272" y="3949941"/>
            <a:ext cx="12958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Repository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5" name="Google Shape;215;p14"/>
          <p:cNvSpPr txBox="1"/>
          <p:nvPr/>
        </p:nvSpPr>
        <p:spPr>
          <a:xfrm>
            <a:off x="2107149" y="3949941"/>
            <a:ext cx="7553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Local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git push</a:t>
            </a:r>
            <a:endParaRPr/>
          </a:p>
        </p:txBody>
      </p:sp>
      <p:pic>
        <p:nvPicPr>
          <p:cNvPr id="221" name="Google Shape;22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9175" y="2736784"/>
            <a:ext cx="1080000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44800" y="2736784"/>
            <a:ext cx="1080000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73551" y="2736784"/>
            <a:ext cx="1080000" cy="10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5"/>
          <p:cNvSpPr/>
          <p:nvPr/>
        </p:nvSpPr>
        <p:spPr>
          <a:xfrm>
            <a:off x="5746459" y="1744453"/>
            <a:ext cx="3618094" cy="922176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5" name="Google Shape;225;p15"/>
          <p:cNvSpPr txBox="1"/>
          <p:nvPr/>
        </p:nvSpPr>
        <p:spPr>
          <a:xfrm>
            <a:off x="838899" y="5100096"/>
            <a:ext cx="1054496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push는 Local Repository에 저장된 내용들을 Remote로 보낸다.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이렇게 되면 실제로 Remote에 Local에서 작업한 내용이 반영되고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Github에서 직접 확인할 수 있다.</a:t>
            </a:r>
            <a:endParaRPr/>
          </a:p>
        </p:txBody>
      </p:sp>
      <p:sp>
        <p:nvSpPr>
          <p:cNvPr id="226" name="Google Shape;226;p15"/>
          <p:cNvSpPr txBox="1"/>
          <p:nvPr/>
        </p:nvSpPr>
        <p:spPr>
          <a:xfrm>
            <a:off x="8746207" y="3949941"/>
            <a:ext cx="10073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Remote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7" name="Google Shape;227;p15"/>
          <p:cNvSpPr txBox="1"/>
          <p:nvPr/>
        </p:nvSpPr>
        <p:spPr>
          <a:xfrm>
            <a:off x="5201272" y="3949941"/>
            <a:ext cx="12958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Repository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8" name="Google Shape;228;p15"/>
          <p:cNvSpPr txBox="1"/>
          <p:nvPr/>
        </p:nvSpPr>
        <p:spPr>
          <a:xfrm>
            <a:off x="2107149" y="3949941"/>
            <a:ext cx="7553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Local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Pull request</a:t>
            </a:r>
            <a:endParaRPr/>
          </a:p>
        </p:txBody>
      </p:sp>
      <p:pic>
        <p:nvPicPr>
          <p:cNvPr id="234" name="Google Shape;23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9175" y="2736784"/>
            <a:ext cx="1080000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44800" y="2736784"/>
            <a:ext cx="1080000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73551" y="2736784"/>
            <a:ext cx="1080000" cy="10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6"/>
          <p:cNvSpPr/>
          <p:nvPr/>
        </p:nvSpPr>
        <p:spPr>
          <a:xfrm>
            <a:off x="5746459" y="1744453"/>
            <a:ext cx="3618094" cy="922176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8" name="Google Shape;238;p16"/>
          <p:cNvSpPr txBox="1"/>
          <p:nvPr/>
        </p:nvSpPr>
        <p:spPr>
          <a:xfrm>
            <a:off x="838899" y="5100096"/>
            <a:ext cx="1054496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Pull request는 Local에서 작업한 내용을 바로 push하는 것이 아니라,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다른 작업자(팀원)들에게 컨펌을 받은 후에 Remote와 합치는 것이다.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Git을 처음 사용한다면 극히 권장한다.</a:t>
            </a:r>
            <a:endParaRPr/>
          </a:p>
        </p:txBody>
      </p:sp>
      <p:sp>
        <p:nvSpPr>
          <p:cNvPr id="239" name="Google Shape;239;p16"/>
          <p:cNvSpPr txBox="1"/>
          <p:nvPr/>
        </p:nvSpPr>
        <p:spPr>
          <a:xfrm>
            <a:off x="8746207" y="3949941"/>
            <a:ext cx="10073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Remote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0" name="Google Shape;240;p16"/>
          <p:cNvSpPr txBox="1"/>
          <p:nvPr/>
        </p:nvSpPr>
        <p:spPr>
          <a:xfrm>
            <a:off x="5201272" y="3949941"/>
            <a:ext cx="12958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Repository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1" name="Google Shape;241;p16"/>
          <p:cNvSpPr txBox="1"/>
          <p:nvPr/>
        </p:nvSpPr>
        <p:spPr>
          <a:xfrm>
            <a:off x="2107149" y="3949941"/>
            <a:ext cx="7553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Local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42" name="Google Shape;242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467269" y="791139"/>
            <a:ext cx="1080000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936913" y="791139"/>
            <a:ext cx="1080000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113699" y="791139"/>
            <a:ext cx="1080000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290484" y="791139"/>
            <a:ext cx="1080000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760127" y="791139"/>
            <a:ext cx="1080000" cy="1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Git 기초 실습</a:t>
            </a:r>
            <a:endParaRPr/>
          </a:p>
        </p:txBody>
      </p:sp>
      <p:sp>
        <p:nvSpPr>
          <p:cNvPr id="252" name="Google Shape;252;p17"/>
          <p:cNvSpPr txBox="1"/>
          <p:nvPr/>
        </p:nvSpPr>
        <p:spPr>
          <a:xfrm>
            <a:off x="1023456" y="4881921"/>
            <a:ext cx="39847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https://github.com/einzwars/2D-RPG-Project</a:t>
            </a: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접속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🡪 동그라미친 부분 클릭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53" name="Google Shape;253;p17"/>
          <p:cNvPicPr preferRelativeResize="0"/>
          <p:nvPr/>
        </p:nvPicPr>
        <p:blipFill rotWithShape="1">
          <a:blip r:embed="rId4">
            <a:alphaModFix/>
          </a:blip>
          <a:srcRect b="34089" l="23463" r="24449" t="7223"/>
          <a:stretch/>
        </p:blipFill>
        <p:spPr>
          <a:xfrm>
            <a:off x="599812" y="1690688"/>
            <a:ext cx="4832059" cy="29490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4" name="Google Shape;254;p17"/>
          <p:cNvSpPr/>
          <p:nvPr/>
        </p:nvSpPr>
        <p:spPr>
          <a:xfrm>
            <a:off x="4613945" y="2182909"/>
            <a:ext cx="872455" cy="310393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55" name="Google Shape;255;p17"/>
          <p:cNvPicPr preferRelativeResize="0"/>
          <p:nvPr/>
        </p:nvPicPr>
        <p:blipFill rotWithShape="1">
          <a:blip r:embed="rId5">
            <a:alphaModFix/>
          </a:blip>
          <a:srcRect b="60765" l="56146" r="24519" t="18021"/>
          <a:stretch/>
        </p:blipFill>
        <p:spPr>
          <a:xfrm>
            <a:off x="7793373" y="1637624"/>
            <a:ext cx="2357305" cy="140096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6" name="Google Shape;256;p17"/>
          <p:cNvSpPr txBox="1"/>
          <p:nvPr/>
        </p:nvSpPr>
        <p:spPr>
          <a:xfrm>
            <a:off x="6979639" y="4881921"/>
            <a:ext cx="39847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동그라미친 부분 클릭</a:t>
            </a:r>
            <a:endParaRPr/>
          </a:p>
        </p:txBody>
      </p:sp>
      <p:sp>
        <p:nvSpPr>
          <p:cNvPr id="257" name="Google Shape;257;p17"/>
          <p:cNvSpPr/>
          <p:nvPr/>
        </p:nvSpPr>
        <p:spPr>
          <a:xfrm>
            <a:off x="9713402" y="2301962"/>
            <a:ext cx="336609" cy="310393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Git 기초 실습</a:t>
            </a:r>
            <a:endParaRPr/>
          </a:p>
        </p:txBody>
      </p:sp>
      <p:pic>
        <p:nvPicPr>
          <p:cNvPr id="263" name="Google Shape;26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9466" y="1515873"/>
            <a:ext cx="3863664" cy="2460509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18"/>
          <p:cNvSpPr txBox="1"/>
          <p:nvPr/>
        </p:nvSpPr>
        <p:spPr>
          <a:xfrm>
            <a:off x="838200" y="4216924"/>
            <a:ext cx="434619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 문서 안에 Nekoland </a:t>
            </a:r>
            <a:b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폴더에서 Git Bash창을 띄운다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65" name="Google Shape;26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62756" y="1513982"/>
            <a:ext cx="3866634" cy="24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18"/>
          <p:cNvSpPr txBox="1"/>
          <p:nvPr/>
        </p:nvSpPr>
        <p:spPr>
          <a:xfrm>
            <a:off x="7084916" y="4216924"/>
            <a:ext cx="402231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git clone을 입력한 후, </a:t>
            </a:r>
            <a:b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마우스 우클릭하고 </a:t>
            </a:r>
            <a:b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paste(붙여넣기) 클릭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Git 기초 실습</a:t>
            </a:r>
            <a:endParaRPr/>
          </a:p>
        </p:txBody>
      </p:sp>
      <p:sp>
        <p:nvSpPr>
          <p:cNvPr id="272" name="Google Shape;272;p19"/>
          <p:cNvSpPr txBox="1"/>
          <p:nvPr/>
        </p:nvSpPr>
        <p:spPr>
          <a:xfrm>
            <a:off x="838200" y="4216924"/>
            <a:ext cx="434619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엔터 치면 알아서 파일들을 </a:t>
            </a:r>
            <a:b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다운로드하니까 잠시 대기</a:t>
            </a:r>
            <a:endParaRPr/>
          </a:p>
        </p:txBody>
      </p:sp>
      <p:sp>
        <p:nvSpPr>
          <p:cNvPr id="273" name="Google Shape;273;p19"/>
          <p:cNvSpPr txBox="1"/>
          <p:nvPr/>
        </p:nvSpPr>
        <p:spPr>
          <a:xfrm>
            <a:off x="7084915" y="4216924"/>
            <a:ext cx="423086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성공적으로 Remote에서 </a:t>
            </a:r>
            <a:b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파일들을 가져왔다.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이제 이 폴더가 Repository다.</a:t>
            </a:r>
            <a:endParaRPr/>
          </a:p>
        </p:txBody>
      </p:sp>
      <p:pic>
        <p:nvPicPr>
          <p:cNvPr id="274" name="Google Shape;27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9460" y="1690688"/>
            <a:ext cx="3866634" cy="24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76360" y="1653244"/>
            <a:ext cx="4439423" cy="2462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Google Shape;89;p2"/>
          <p:cNvGraphicFramePr/>
          <p:nvPr/>
        </p:nvGraphicFramePr>
        <p:xfrm>
          <a:off x="2058798" y="1022879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{FEC6F38C-F83F-445F-A9E8-9CE9045E9AC0}</a:tableStyleId>
              </a:tblPr>
              <a:tblGrid>
                <a:gridCol w="1213200"/>
                <a:gridCol w="1225025"/>
                <a:gridCol w="5636175"/>
              </a:tblGrid>
              <a:tr h="309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작성일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작업자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작성 내용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750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2020/05/26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장원우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Git을 사용하는 방법&amp;이유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설치&amp;실행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 실습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750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750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750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750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750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Git 기초 실습</a:t>
            </a:r>
            <a:endParaRPr/>
          </a:p>
        </p:txBody>
      </p:sp>
      <p:sp>
        <p:nvSpPr>
          <p:cNvPr id="281" name="Google Shape;281;p20"/>
          <p:cNvSpPr txBox="1"/>
          <p:nvPr/>
        </p:nvSpPr>
        <p:spPr>
          <a:xfrm>
            <a:off x="1904301" y="4208535"/>
            <a:ext cx="8305101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git config --global user.name “username”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git config –global user.email user@email.com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username에는 표시될 자기 이름,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user@email.com에는 자신 이메일을 써주자.</a:t>
            </a:r>
            <a:endParaRPr/>
          </a:p>
        </p:txBody>
      </p:sp>
      <p:sp>
        <p:nvSpPr>
          <p:cNvPr id="282" name="Google Shape;282;p20"/>
          <p:cNvSpPr txBox="1"/>
          <p:nvPr/>
        </p:nvSpPr>
        <p:spPr>
          <a:xfrm>
            <a:off x="2584858" y="2641076"/>
            <a:ext cx="7022284" cy="46166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이미지가 없음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Git 기초 실습</a:t>
            </a:r>
            <a:endParaRPr/>
          </a:p>
        </p:txBody>
      </p:sp>
      <p:sp>
        <p:nvSpPr>
          <p:cNvPr id="288" name="Google Shape;288;p21"/>
          <p:cNvSpPr txBox="1"/>
          <p:nvPr/>
        </p:nvSpPr>
        <p:spPr>
          <a:xfrm>
            <a:off x="838200" y="4216924"/>
            <a:ext cx="434619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 clone한 상태라면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git fetch를 입력하자.</a:t>
            </a:r>
            <a:endParaRPr/>
          </a:p>
        </p:txBody>
      </p:sp>
      <p:sp>
        <p:nvSpPr>
          <p:cNvPr id="289" name="Google Shape;289;p21"/>
          <p:cNvSpPr txBox="1"/>
          <p:nvPr/>
        </p:nvSpPr>
        <p:spPr>
          <a:xfrm>
            <a:off x="7084916" y="4216924"/>
            <a:ext cx="402231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 후, git pull을 입력해 파일들을 안전하게 Local로 가져올 수 있다.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0" name="Google Shape;290;p21"/>
          <p:cNvSpPr txBox="1"/>
          <p:nvPr/>
        </p:nvSpPr>
        <p:spPr>
          <a:xfrm>
            <a:off x="2584858" y="2641076"/>
            <a:ext cx="7022284" cy="46166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이게 가장 중요한데 이미지가 없음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Git 기초 실습</a:t>
            </a:r>
            <a:endParaRPr/>
          </a:p>
        </p:txBody>
      </p:sp>
      <p:sp>
        <p:nvSpPr>
          <p:cNvPr id="296" name="Google Shape;296;p22"/>
          <p:cNvSpPr txBox="1"/>
          <p:nvPr/>
        </p:nvSpPr>
        <p:spPr>
          <a:xfrm>
            <a:off x="737531" y="4216924"/>
            <a:ext cx="470692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폴더 내에 들어가서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Git practice.txt라는 파일을 열면 자신의 이름을 볼 수 있다.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7" name="Google Shape;297;p22"/>
          <p:cNvSpPr txBox="1"/>
          <p:nvPr/>
        </p:nvSpPr>
        <p:spPr>
          <a:xfrm>
            <a:off x="7084915" y="4216924"/>
            <a:ext cx="423086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하고 싶은 말을 써보자!</a:t>
            </a:r>
            <a:endParaRPr/>
          </a:p>
        </p:txBody>
      </p:sp>
      <p:pic>
        <p:nvPicPr>
          <p:cNvPr id="298" name="Google Shape;29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5317" y="1690688"/>
            <a:ext cx="3610061" cy="2462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99" name="Google Shape;29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4412" y="1690688"/>
            <a:ext cx="3993159" cy="2462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Git 기초 실습</a:t>
            </a:r>
            <a:endParaRPr/>
          </a:p>
        </p:txBody>
      </p:sp>
      <p:sp>
        <p:nvSpPr>
          <p:cNvPr id="305" name="Google Shape;305;p23"/>
          <p:cNvSpPr txBox="1"/>
          <p:nvPr/>
        </p:nvSpPr>
        <p:spPr>
          <a:xfrm>
            <a:off x="737531" y="4216924"/>
            <a:ext cx="4706923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git branch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존재하는 모든 branch를 볼 수 있다.</a:t>
            </a:r>
            <a:endParaRPr/>
          </a:p>
        </p:txBody>
      </p:sp>
      <p:sp>
        <p:nvSpPr>
          <p:cNvPr id="306" name="Google Shape;306;p23"/>
          <p:cNvSpPr txBox="1"/>
          <p:nvPr/>
        </p:nvSpPr>
        <p:spPr>
          <a:xfrm>
            <a:off x="7084915" y="1597656"/>
            <a:ext cx="4369554" cy="489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branch는 작업을 하기 위한 분기점을 말한다. 작업을 시작하기 전에 무조건 branch부터 새로 만들고 시작하는 것이 좋다. 안 그러면 master에서 작업하게 되고 모든 사람들의 작업물이 한 곳에서 합쳐져 어디서 문제가 생겼는지 알 수 없게 된다.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 옆에 * 표시가 있는 master에서 작업하고 있다는 뜻이다.</a:t>
            </a:r>
            <a:endParaRPr/>
          </a:p>
        </p:txBody>
      </p:sp>
      <p:pic>
        <p:nvPicPr>
          <p:cNvPr id="307" name="Google Shape;30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451" y="2498347"/>
            <a:ext cx="5534025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Git 기초 실습</a:t>
            </a:r>
            <a:endParaRPr/>
          </a:p>
        </p:txBody>
      </p:sp>
      <p:sp>
        <p:nvSpPr>
          <p:cNvPr id="313" name="Google Shape;313;p24"/>
          <p:cNvSpPr txBox="1"/>
          <p:nvPr/>
        </p:nvSpPr>
        <p:spPr>
          <a:xfrm>
            <a:off x="737531" y="4216924"/>
            <a:ext cx="470692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git branch branch명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branch를 생성한다.</a:t>
            </a:r>
            <a:endParaRPr/>
          </a:p>
        </p:txBody>
      </p:sp>
      <p:pic>
        <p:nvPicPr>
          <p:cNvPr id="314" name="Google Shape;31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1975" y="1791756"/>
            <a:ext cx="5534025" cy="232410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24"/>
          <p:cNvSpPr txBox="1"/>
          <p:nvPr/>
        </p:nvSpPr>
        <p:spPr>
          <a:xfrm>
            <a:off x="6747548" y="4216924"/>
            <a:ext cx="4706923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git checkout branch명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해당 branch로 이동한다. 이제부터 작업하는 모든 내용은 현재 branch에 기록된다.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Git 기초 실습</a:t>
            </a:r>
            <a:endParaRPr/>
          </a:p>
        </p:txBody>
      </p:sp>
      <p:sp>
        <p:nvSpPr>
          <p:cNvPr id="321" name="Google Shape;321;p25"/>
          <p:cNvSpPr txBox="1"/>
          <p:nvPr/>
        </p:nvSpPr>
        <p:spPr>
          <a:xfrm>
            <a:off x="737531" y="4216924"/>
            <a:ext cx="4706923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git status라고 입력하면 현재 Local Repository 내의 파일들이 어떤 상태인지 알 수 있다.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내용이 변했지만 commit되지 않은 파일들과 add해야 할 신규 파일을 볼 수 있다.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2" name="Google Shape;322;p25"/>
          <p:cNvSpPr txBox="1"/>
          <p:nvPr/>
        </p:nvSpPr>
        <p:spPr>
          <a:xfrm>
            <a:off x="7084915" y="4216924"/>
            <a:ext cx="4369554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git add *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git status를 쳐보면 모든 바뀐 파일들이 commit 가능한 staged 상태가 된 것이 보인다.</a:t>
            </a:r>
            <a:endParaRPr/>
          </a:p>
        </p:txBody>
      </p:sp>
      <p:pic>
        <p:nvPicPr>
          <p:cNvPr id="323" name="Google Shape;32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7675" y="1582985"/>
            <a:ext cx="3866634" cy="24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13516" y="1582985"/>
            <a:ext cx="5259759" cy="24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Git 기초 실습</a:t>
            </a:r>
            <a:endParaRPr/>
          </a:p>
        </p:txBody>
      </p:sp>
      <p:sp>
        <p:nvSpPr>
          <p:cNvPr id="330" name="Google Shape;330;p26"/>
          <p:cNvSpPr txBox="1"/>
          <p:nvPr/>
        </p:nvSpPr>
        <p:spPr>
          <a:xfrm>
            <a:off x="737531" y="4216924"/>
            <a:ext cx="4706923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git commit –m ‘message’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따옴표 내에 commit 메시지를 작성해주자. 이 메시지를 통해 한 눈에 무슨 작업을 했는지 확인할 수 있다.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1" name="Google Shape;331;p26"/>
          <p:cNvSpPr txBox="1"/>
          <p:nvPr/>
        </p:nvSpPr>
        <p:spPr>
          <a:xfrm>
            <a:off x="7084915" y="4216924"/>
            <a:ext cx="4433169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git push origin branch명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파일을 올리고 Github 사이트 내에서 자신의 branch로 이동해 제대로 업로드됐는지 직접 확인해보자!</a:t>
            </a:r>
            <a:endParaRPr/>
          </a:p>
        </p:txBody>
      </p:sp>
      <p:pic>
        <p:nvPicPr>
          <p:cNvPr id="332" name="Google Shape;33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979" y="2125131"/>
            <a:ext cx="5534025" cy="16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33998" y="1545701"/>
            <a:ext cx="5534025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it 버전 관리 도구 | 사전 준비 가이드북" id="94" name="Google Shape;9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7250" y="676844"/>
            <a:ext cx="10477500" cy="45815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3"/>
          <p:cNvSpPr txBox="1"/>
          <p:nvPr/>
        </p:nvSpPr>
        <p:spPr>
          <a:xfrm>
            <a:off x="838899" y="5461233"/>
            <a:ext cx="1054496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그림을 이해하려 할 필요는 없다</a:t>
            </a:r>
            <a:endParaRPr b="0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느낌만 보고 넘어가자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"/>
          <p:cNvSpPr txBox="1"/>
          <p:nvPr/>
        </p:nvSpPr>
        <p:spPr>
          <a:xfrm>
            <a:off x="838899" y="5263888"/>
            <a:ext cx="1054496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이전 슬라이드의 초간단 버전.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로컬 환경(Local)과 원격 서버(Remote)가 소통한다는 것을 기억하자.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Repository는 Local과 Remote 둘 다에게 존재한다고 생각하자.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등장하는 용어들을 기억하자.</a:t>
            </a:r>
            <a:endParaRPr b="0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1" name="Google Shape;101;p4"/>
          <p:cNvGrpSpPr/>
          <p:nvPr/>
        </p:nvGrpSpPr>
        <p:grpSpPr>
          <a:xfrm>
            <a:off x="2606759" y="565770"/>
            <a:ext cx="6978483" cy="4061059"/>
            <a:chOff x="2910981" y="565770"/>
            <a:chExt cx="6978483" cy="4061059"/>
          </a:xfrm>
        </p:grpSpPr>
        <p:sp>
          <p:nvSpPr>
            <p:cNvPr id="102" name="Google Shape;102;p4"/>
            <p:cNvSpPr/>
            <p:nvPr/>
          </p:nvSpPr>
          <p:spPr>
            <a:xfrm>
              <a:off x="8028264" y="1638192"/>
              <a:ext cx="1861200" cy="1861200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Remote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(원격 서버)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= Github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2910981" y="1638192"/>
              <a:ext cx="1862356" cy="1862356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Local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(로컬 환경)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= 당신의 컴퓨터</a:t>
              </a: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 flipH="1">
              <a:off x="4290969" y="3288158"/>
              <a:ext cx="3934437" cy="833890"/>
            </a:xfrm>
            <a:prstGeom prst="curvedUpArrow">
              <a:avLst>
                <a:gd fmla="val 25000" name="adj1"/>
                <a:gd fmla="val 50000" name="adj2"/>
                <a:gd fmla="val 25000" name="adj3"/>
              </a:avLst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4576195" y="1164409"/>
              <a:ext cx="3649211" cy="763399"/>
            </a:xfrm>
            <a:prstGeom prst="curvedDownArrow">
              <a:avLst>
                <a:gd fmla="val 25000" name="adj1"/>
                <a:gd fmla="val 50000" name="adj2"/>
                <a:gd fmla="val 25000" name="adj3"/>
              </a:avLst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6" name="Google Shape;106;p4"/>
            <p:cNvSpPr txBox="1"/>
            <p:nvPr/>
          </p:nvSpPr>
          <p:spPr>
            <a:xfrm>
              <a:off x="5897461" y="3104860"/>
              <a:ext cx="877806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Clone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Fetch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Pull</a:t>
              </a:r>
              <a:endParaRPr/>
            </a:p>
          </p:txBody>
        </p:sp>
        <p:sp>
          <p:nvSpPr>
            <p:cNvPr id="107" name="Google Shape;107;p4"/>
            <p:cNvSpPr txBox="1"/>
            <p:nvPr/>
          </p:nvSpPr>
          <p:spPr>
            <a:xfrm>
              <a:off x="5807858" y="1222988"/>
              <a:ext cx="1057012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Add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Commit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Push</a:t>
              </a:r>
              <a:endParaRPr/>
            </a:p>
          </p:txBody>
        </p:sp>
        <p:sp>
          <p:nvSpPr>
            <p:cNvPr id="108" name="Google Shape;108;p4"/>
            <p:cNvSpPr txBox="1"/>
            <p:nvPr/>
          </p:nvSpPr>
          <p:spPr>
            <a:xfrm>
              <a:off x="4962088" y="4165164"/>
              <a:ext cx="287742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파일 </a:t>
              </a:r>
              <a:r>
                <a:rPr b="0" i="0" lang="en-US" sz="2400" u="none" cap="none" strike="noStrike">
                  <a:solidFill>
                    <a:srgbClr val="FF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업로드</a:t>
              </a:r>
              <a:endParaRPr/>
            </a:p>
          </p:txBody>
        </p:sp>
        <p:sp>
          <p:nvSpPr>
            <p:cNvPr id="109" name="Google Shape;109;p4"/>
            <p:cNvSpPr txBox="1"/>
            <p:nvPr/>
          </p:nvSpPr>
          <p:spPr>
            <a:xfrm>
              <a:off x="4962088" y="565770"/>
              <a:ext cx="287742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파일 </a:t>
              </a:r>
              <a:r>
                <a:rPr b="0" i="0" lang="en-US" sz="2400" u="none" cap="none" strike="noStrike">
                  <a:solidFill>
                    <a:srgbClr val="FF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다운로드</a:t>
              </a:r>
              <a:endParaRPr/>
            </a:p>
          </p:txBody>
        </p:sp>
      </p:grpSp>
      <p:sp>
        <p:nvSpPr>
          <p:cNvPr id="110" name="Google Shape;110;p4"/>
          <p:cNvSpPr/>
          <p:nvPr/>
        </p:nvSpPr>
        <p:spPr>
          <a:xfrm>
            <a:off x="5537951" y="2116479"/>
            <a:ext cx="988381" cy="988381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Repository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(저장소)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Git의 개념</a:t>
            </a:r>
            <a:endParaRPr/>
          </a:p>
        </p:txBody>
      </p:sp>
      <p:sp>
        <p:nvSpPr>
          <p:cNvPr id="116" name="Google Shape;116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Git은 소프트웨어 버전을 손쉽게 관리하기 위해 제작된 시스템이다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Remote에 Local에서 업로드한 파일들이 저장된다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업로드할 때마다 이전 버전의 기록이 남고, 새로운 버전으로 업데이트된다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코드 내용 뿐만 아니라 이미지, 문서같은 다른 파일들의 변화 내용도 검사하고 기록한다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Git을 사용하는 이유</a:t>
            </a:r>
            <a:endParaRPr/>
          </a:p>
        </p:txBody>
      </p:sp>
      <p:sp>
        <p:nvSpPr>
          <p:cNvPr id="122" name="Google Shape;122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업로드한 기록을 통해 어느 시점에서 버그가 발생했는지 추적하기 쉽다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또한 버그가 발생한 branch(분기)로 이동하여 문제를 해결한 후 다시 업데이트하기 쉽다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Remote를 통해 Local에서 나온 작업물을 공유하기 때문에 협업이 쉽다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만약 서로 간의 코드에 conflict(충돌)되는 내용이 있을 때 Git에서 미리 알려주고 막기 때문에 방지할 수 있다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/>
          <p:nvPr/>
        </p:nvSpPr>
        <p:spPr>
          <a:xfrm>
            <a:off x="838200" y="1608482"/>
            <a:ext cx="34410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https://git-scm.com/downloads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8" name="Google Shape;128;p7"/>
          <p:cNvPicPr preferRelativeResize="0"/>
          <p:nvPr/>
        </p:nvPicPr>
        <p:blipFill rotWithShape="1">
          <a:blip r:embed="rId4">
            <a:alphaModFix/>
          </a:blip>
          <a:srcRect b="19312" l="23780" r="23967" t="6771"/>
          <a:stretch/>
        </p:blipFill>
        <p:spPr>
          <a:xfrm>
            <a:off x="925648" y="2004752"/>
            <a:ext cx="5419288" cy="415255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7"/>
          <p:cNvSpPr/>
          <p:nvPr/>
        </p:nvSpPr>
        <p:spPr>
          <a:xfrm>
            <a:off x="3199064" y="2971474"/>
            <a:ext cx="872455" cy="310393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" name="Google Shape;13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Git 설치</a:t>
            </a:r>
            <a:endParaRPr/>
          </a:p>
        </p:txBody>
      </p:sp>
      <p:sp>
        <p:nvSpPr>
          <p:cNvPr id="131" name="Google Shape;131;p7"/>
          <p:cNvSpPr txBox="1"/>
          <p:nvPr/>
        </p:nvSpPr>
        <p:spPr>
          <a:xfrm>
            <a:off x="6344936" y="3850194"/>
            <a:ext cx="458039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설치할 때 걍 next만 누르자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Git 실행</a:t>
            </a:r>
            <a:endParaRPr/>
          </a:p>
        </p:txBody>
      </p:sp>
      <p:sp>
        <p:nvSpPr>
          <p:cNvPr id="137" name="Google Shape;137;p8"/>
          <p:cNvSpPr txBox="1"/>
          <p:nvPr/>
        </p:nvSpPr>
        <p:spPr>
          <a:xfrm>
            <a:off x="1023456" y="4636374"/>
            <a:ext cx="458039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원하는 폴더에서 마우스 우클릭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🡪 Git Bash Here 클릭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8" name="Google Shape;138;p8"/>
          <p:cNvPicPr preferRelativeResize="0"/>
          <p:nvPr/>
        </p:nvPicPr>
        <p:blipFill rotWithShape="1">
          <a:blip r:embed="rId3">
            <a:alphaModFix/>
          </a:blip>
          <a:srcRect b="23669" l="28831" r="12133" t="12600"/>
          <a:stretch/>
        </p:blipFill>
        <p:spPr>
          <a:xfrm>
            <a:off x="1023456" y="1390629"/>
            <a:ext cx="4962881" cy="301359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9" name="Google Shape;13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77529" y="1390628"/>
            <a:ext cx="4732153" cy="3013591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8"/>
          <p:cNvSpPr txBox="1"/>
          <p:nvPr/>
        </p:nvSpPr>
        <p:spPr>
          <a:xfrm>
            <a:off x="6877528" y="4636374"/>
            <a:ext cx="4976115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git –version이라는 명령어를 쳐서 현재 사용하고 있는 git의 버전을 표시해보자.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괜히 뿌듯해졌다면 사용할 준비가 끝났다.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Git 명령어</a:t>
            </a:r>
            <a:endParaRPr/>
          </a:p>
        </p:txBody>
      </p:sp>
      <p:sp>
        <p:nvSpPr>
          <p:cNvPr id="146" name="Google Shape;146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Git은 기본적으로 명령어를 통해 작업한다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프로그램을 설치해 GUI를 통해 이용할 수 있지만 이건 하고 싶은 사람만 하세요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GUI를 쓸거라면 Source Tree, Git Kraken을 추천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2020-05-26T00:15:34Z</dcterms:created>
  <dc:creator>KGA_15</dc:creator>
</cp:coreProperties>
</file>