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5" r:id="rId3"/>
    <p:sldId id="257" r:id="rId4"/>
    <p:sldId id="259" r:id="rId5"/>
    <p:sldId id="260" r:id="rId6"/>
    <p:sldId id="261" r:id="rId7"/>
    <p:sldId id="262" r:id="rId8"/>
    <p:sldId id="304" r:id="rId9"/>
    <p:sldId id="264" r:id="rId10"/>
    <p:sldId id="265" r:id="rId11"/>
    <p:sldId id="266" r:id="rId12"/>
    <p:sldId id="267" r:id="rId13"/>
    <p:sldId id="268" r:id="rId14"/>
    <p:sldId id="269" r:id="rId15"/>
    <p:sldId id="270" r:id="rId16"/>
    <p:sldId id="271" r:id="rId17"/>
    <p:sldId id="272" r:id="rId18"/>
    <p:sldId id="282" r:id="rId19"/>
    <p:sldId id="283" r:id="rId20"/>
    <p:sldId id="306" r:id="rId21"/>
    <p:sldId id="307" r:id="rId22"/>
    <p:sldId id="284" r:id="rId23"/>
    <p:sldId id="285" r:id="rId24"/>
    <p:sldId id="308" r:id="rId25"/>
    <p:sldId id="309" r:id="rId26"/>
    <p:sldId id="293" r:id="rId27"/>
    <p:sldId id="310" r:id="rId28"/>
    <p:sldId id="311" r:id="rId29"/>
    <p:sldId id="312" r:id="rId30"/>
    <p:sldId id="313" r:id="rId31"/>
    <p:sldId id="314" r:id="rId32"/>
    <p:sldId id="315" r:id="rId33"/>
    <p:sldId id="286" r:id="rId34"/>
    <p:sldId id="288" r:id="rId35"/>
    <p:sldId id="289" r:id="rId36"/>
    <p:sldId id="290" r:id="rId37"/>
    <p:sldId id="291" r:id="rId38"/>
    <p:sldId id="292" r:id="rId39"/>
    <p:sldId id="294" r:id="rId40"/>
    <p:sldId id="295" r:id="rId41"/>
    <p:sldId id="276" r:id="rId42"/>
    <p:sldId id="303" r:id="rId43"/>
    <p:sldId id="296" r:id="rId44"/>
    <p:sldId id="297" r:id="rId45"/>
    <p:sldId id="298" r:id="rId46"/>
    <p:sldId id="299" r:id="rId47"/>
    <p:sldId id="300" r:id="rId48"/>
    <p:sldId id="273" r:id="rId49"/>
    <p:sldId id="274" r:id="rId50"/>
    <p:sldId id="275" r:id="rId51"/>
    <p:sldId id="280" r:id="rId5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1" autoAdjust="0"/>
    <p:restoredTop sz="94660"/>
  </p:normalViewPr>
  <p:slideViewPr>
    <p:cSldViewPr>
      <p:cViewPr varScale="1">
        <p:scale>
          <a:sx n="83" d="100"/>
          <a:sy n="83" d="100"/>
        </p:scale>
        <p:origin x="-1435"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41529CEB-2182-4E63-8CAD-2022CFC04DB7}" type="datetimeFigureOut">
              <a:rPr lang="ru-RU" smtClean="0"/>
              <a:t>10.03.2023</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D9A2BD6B-0604-4510-916A-1C08B375F173}"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41529CEB-2182-4E63-8CAD-2022CFC04DB7}" type="datetimeFigureOut">
              <a:rPr lang="ru-RU" smtClean="0"/>
              <a:t>10.03.2023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D9A2BD6B-0604-4510-916A-1C08B375F173}"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41529CEB-2182-4E63-8CAD-2022CFC04DB7}" type="datetimeFigureOut">
              <a:rPr lang="ru-RU" smtClean="0"/>
              <a:t>10.03.2023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D9A2BD6B-0604-4510-916A-1C08B375F173}"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41529CEB-2182-4E63-8CAD-2022CFC04DB7}" type="datetimeFigureOut">
              <a:rPr lang="ru-RU" smtClean="0"/>
              <a:t>10.03.2023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D9A2BD6B-0604-4510-916A-1C08B375F173}" type="slidenum">
              <a:rPr lang="ru-RU" smtClean="0"/>
              <a:t>‹#›</a:t>
            </a:fld>
            <a:endParaRPr lang="ru-RU"/>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41529CEB-2182-4E63-8CAD-2022CFC04DB7}" type="datetimeFigureOut">
              <a:rPr lang="ru-RU" smtClean="0"/>
              <a:t>10.03.2023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D9A2BD6B-0604-4510-916A-1C08B375F173}" type="slidenum">
              <a:rPr lang="ru-RU" smtClean="0"/>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Объект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41529CEB-2182-4E63-8CAD-2022CFC04DB7}" type="datetimeFigureOut">
              <a:rPr lang="ru-RU" smtClean="0"/>
              <a:t>10.03.2023</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D9A2BD6B-0604-4510-916A-1C08B375F173}" type="slidenum">
              <a:rPr lang="ru-RU" smtClean="0"/>
              <a:t>‹#›</a:t>
            </a:fld>
            <a:endParaRPr lang="ru-RU"/>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41529CEB-2182-4E63-8CAD-2022CFC04DB7}" type="datetimeFigureOut">
              <a:rPr lang="ru-RU" smtClean="0"/>
              <a:t>10.03.2023</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D9A2BD6B-0604-4510-916A-1C08B375F173}"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41529CEB-2182-4E63-8CAD-2022CFC04DB7}" type="datetimeFigureOut">
              <a:rPr lang="ru-RU" smtClean="0"/>
              <a:t>10.03.2023</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D9A2BD6B-0604-4510-916A-1C08B375F173}" type="slidenum">
              <a:rPr lang="ru-RU" smtClean="0"/>
              <a:t>‹#›</a:t>
            </a:fld>
            <a:endParaRPr lang="ru-RU"/>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41529CEB-2182-4E63-8CAD-2022CFC04DB7}" type="datetimeFigureOut">
              <a:rPr lang="ru-RU" smtClean="0"/>
              <a:t>10.03.2023</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D9A2BD6B-0604-4510-916A-1C08B375F173}"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41529CEB-2182-4E63-8CAD-2022CFC04DB7}" type="datetimeFigureOut">
              <a:rPr lang="ru-RU" smtClean="0"/>
              <a:t>10.03.2023</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D9A2BD6B-0604-4510-916A-1C08B375F173}"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41529CEB-2182-4E63-8CAD-2022CFC04DB7}" type="datetimeFigureOut">
              <a:rPr lang="ru-RU" smtClean="0"/>
              <a:t>10.03.2023</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D9A2BD6B-0604-4510-916A-1C08B375F173}" type="slidenum">
              <a:rPr lang="ru-RU" smtClean="0"/>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529CEB-2182-4E63-8CAD-2022CFC04DB7}" type="datetimeFigureOut">
              <a:rPr lang="ru-RU" smtClean="0"/>
              <a:t>10.03.2023</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9A2BD6B-0604-4510-916A-1C08B375F173}"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xpressjs.com/en/4x/api.html#res.sendFile" TargetMode="External"/><Relationship Id="rId2" Type="http://schemas.openxmlformats.org/officeDocument/2006/relationships/hyperlink" Target="https://expressjs.com/en/4x/api.html#res.js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xpressjs.com/en/guide/routing.html#express-rout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npmjs.com/files/package.js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492896"/>
            <a:ext cx="7772400" cy="1829761"/>
          </a:xfrm>
        </p:spPr>
        <p:txBody>
          <a:bodyPr>
            <a:normAutofit fontScale="90000"/>
          </a:bodyPr>
          <a:lstStyle/>
          <a:p>
            <a:r>
              <a:rPr lang="en-US" smtClean="0"/>
              <a:t>Lecture </a:t>
            </a:r>
            <a:r>
              <a:rPr lang="en-US"/>
              <a:t>6</a:t>
            </a:r>
            <a:r>
              <a:rPr lang="en-US" smtClean="0"/>
              <a:t>.</a:t>
            </a:r>
            <a:r>
              <a:rPr lang="en-US" dirty="0" smtClean="0"/>
              <a:t/>
            </a:r>
            <a:br>
              <a:rPr lang="en-US" dirty="0" smtClean="0"/>
            </a:br>
            <a:r>
              <a:rPr lang="en-US" dirty="0" smtClean="0"/>
              <a:t/>
            </a:r>
            <a:br>
              <a:rPr lang="en-US" dirty="0" smtClean="0"/>
            </a:br>
            <a:r>
              <a:rPr lang="en-US" dirty="0" smtClean="0"/>
              <a:t>Node.js/Express. </a:t>
            </a:r>
            <a:br>
              <a:rPr lang="en-US" dirty="0" smtClean="0"/>
            </a:br>
            <a:r>
              <a:rPr lang="en-US" dirty="0" smtClean="0"/>
              <a:t>API</a:t>
            </a:r>
            <a:endParaRPr lang="ru-RU" dirty="0"/>
          </a:p>
        </p:txBody>
      </p:sp>
    </p:spTree>
    <p:extLst>
      <p:ext uri="{BB962C8B-B14F-4D97-AF65-F5344CB8AC3E}">
        <p14:creationId xmlns:p14="http://schemas.microsoft.com/office/powerpoint/2010/main" val="123648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908720"/>
            <a:ext cx="8229600" cy="5328592"/>
          </a:xfrm>
        </p:spPr>
        <p:txBody>
          <a:bodyPr>
            <a:normAutofit fontScale="70000" lnSpcReduction="20000"/>
          </a:bodyPr>
          <a:lstStyle/>
          <a:p>
            <a:pPr marL="0" indent="0" algn="just">
              <a:buNone/>
            </a:pPr>
            <a:r>
              <a:rPr lang="en-US" dirty="0"/>
              <a:t>A module is a JavaScript library/file that you can import into other code using Node's </a:t>
            </a:r>
            <a:r>
              <a:rPr lang="en-US" dirty="0">
                <a:solidFill>
                  <a:srgbClr val="FF0000"/>
                </a:solidFill>
              </a:rPr>
              <a:t>require() function.</a:t>
            </a:r>
            <a:r>
              <a:rPr lang="en-US" dirty="0"/>
              <a:t> </a:t>
            </a:r>
            <a:endParaRPr lang="en-US" dirty="0" smtClean="0"/>
          </a:p>
          <a:p>
            <a:pPr marL="0" indent="0" algn="just">
              <a:buNone/>
            </a:pPr>
            <a:endParaRPr lang="en-US" i="1" dirty="0"/>
          </a:p>
          <a:p>
            <a:pPr marL="0" indent="0" algn="just">
              <a:buNone/>
            </a:pPr>
            <a:r>
              <a:rPr lang="en-US" i="1" dirty="0" smtClean="0"/>
              <a:t>Express</a:t>
            </a:r>
            <a:r>
              <a:rPr lang="en-US" dirty="0"/>
              <a:t> itself is a module, as are the middleware and database libraries that we use in our </a:t>
            </a:r>
            <a:r>
              <a:rPr lang="en-US" i="1" dirty="0"/>
              <a:t>Express</a:t>
            </a:r>
            <a:r>
              <a:rPr lang="en-US" dirty="0"/>
              <a:t> applications</a:t>
            </a:r>
            <a:r>
              <a:rPr lang="en-US" dirty="0" smtClean="0"/>
              <a:t>.</a:t>
            </a:r>
          </a:p>
          <a:p>
            <a:pPr marL="0" indent="0" algn="just">
              <a:buNone/>
            </a:pPr>
            <a:endParaRPr lang="en-US" dirty="0"/>
          </a:p>
          <a:p>
            <a:pPr marL="0" indent="0" algn="just">
              <a:buNone/>
            </a:pPr>
            <a:r>
              <a:rPr lang="en-US" dirty="0"/>
              <a:t>H</a:t>
            </a:r>
            <a:r>
              <a:rPr lang="en-US" dirty="0" smtClean="0"/>
              <a:t>ow to </a:t>
            </a:r>
            <a:r>
              <a:rPr lang="en-US" dirty="0"/>
              <a:t>import a module by name, using the </a:t>
            </a:r>
            <a:r>
              <a:rPr lang="en-US" i="1" dirty="0"/>
              <a:t>Express</a:t>
            </a:r>
            <a:r>
              <a:rPr lang="en-US" dirty="0"/>
              <a:t> framework as an example. </a:t>
            </a:r>
            <a:endParaRPr lang="en-US" dirty="0" smtClean="0"/>
          </a:p>
          <a:p>
            <a:pPr marL="0" indent="0" algn="just">
              <a:buNone/>
            </a:pPr>
            <a:endParaRPr lang="en-US" dirty="0"/>
          </a:p>
          <a:p>
            <a:pPr marL="0" indent="0" algn="just">
              <a:buNone/>
            </a:pPr>
            <a:r>
              <a:rPr lang="en-US" dirty="0" smtClean="0"/>
              <a:t>First </a:t>
            </a:r>
            <a:r>
              <a:rPr lang="en-US" dirty="0"/>
              <a:t>we invoke the require() function, specifying the name of the module as a string ('express'), and calling the returned object to create an Express</a:t>
            </a:r>
            <a:r>
              <a:rPr lang="en-US" u="sng" dirty="0"/>
              <a:t> </a:t>
            </a:r>
            <a:r>
              <a:rPr lang="en-US" dirty="0"/>
              <a:t>application. We can then access the properties and functions of the application object</a:t>
            </a:r>
            <a:r>
              <a:rPr lang="en-US" dirty="0" smtClean="0"/>
              <a:t>.</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express = require('express');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const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app = express</a:t>
            </a:r>
            <a:r>
              <a:rPr lang="en-US" dirty="0" smtClean="0">
                <a:latin typeface="Courier New" panose="02070309020205020404" pitchFamily="49" charset="0"/>
                <a:cs typeface="Courier New" panose="02070309020205020404" pitchFamily="49" charset="0"/>
              </a:rPr>
              <a:t>();</a:t>
            </a:r>
            <a:r>
              <a:rPr lang="en-US" dirty="0" smtClean="0"/>
              <a:t>	</a:t>
            </a:r>
          </a:p>
          <a:p>
            <a:pPr marL="0" indent="0">
              <a:buNone/>
            </a:pPr>
            <a:endParaRPr lang="en-US" dirty="0"/>
          </a:p>
          <a:p>
            <a:pPr marL="0" indent="0" algn="just">
              <a:buNone/>
            </a:pPr>
            <a:r>
              <a:rPr lang="en-US" dirty="0"/>
              <a:t>You can also </a:t>
            </a:r>
            <a:r>
              <a:rPr lang="en-US" dirty="0">
                <a:solidFill>
                  <a:srgbClr val="FF0000"/>
                </a:solidFill>
              </a:rPr>
              <a:t>create your own modules </a:t>
            </a:r>
            <a:r>
              <a:rPr lang="en-US" dirty="0"/>
              <a:t>that can be imported in the same way</a:t>
            </a:r>
            <a:r>
              <a:rPr lang="en-US" dirty="0" smtClean="0"/>
              <a:t>.</a:t>
            </a:r>
          </a:p>
          <a:p>
            <a:pPr marL="0" indent="0" algn="just">
              <a:buNone/>
            </a:pPr>
            <a:endParaRPr lang="en-US" dirty="0"/>
          </a:p>
          <a:p>
            <a:pPr marL="0" indent="0">
              <a:buNone/>
            </a:pPr>
            <a:endParaRPr lang="ru-RU" dirty="0"/>
          </a:p>
        </p:txBody>
      </p:sp>
      <p:sp>
        <p:nvSpPr>
          <p:cNvPr id="2" name="Заголовок 1"/>
          <p:cNvSpPr>
            <a:spLocks noGrp="1"/>
          </p:cNvSpPr>
          <p:nvPr>
            <p:ph type="title"/>
          </p:nvPr>
        </p:nvSpPr>
        <p:spPr>
          <a:xfrm>
            <a:off x="467544" y="116632"/>
            <a:ext cx="8229600" cy="994122"/>
          </a:xfrm>
        </p:spPr>
        <p:txBody>
          <a:bodyPr>
            <a:normAutofit fontScale="90000"/>
          </a:bodyPr>
          <a:lstStyle/>
          <a:p>
            <a:r>
              <a:rPr lang="en-US" b="1" dirty="0"/>
              <a:t>Importing and creating </a:t>
            </a:r>
            <a:r>
              <a:rPr lang="en-US" b="1" dirty="0" smtClean="0"/>
              <a:t>modules</a:t>
            </a:r>
            <a:endParaRPr lang="ru-RU" dirty="0"/>
          </a:p>
        </p:txBody>
      </p:sp>
    </p:spTree>
    <p:extLst>
      <p:ext uri="{BB962C8B-B14F-4D97-AF65-F5344CB8AC3E}">
        <p14:creationId xmlns:p14="http://schemas.microsoft.com/office/powerpoint/2010/main" val="121370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332656"/>
            <a:ext cx="8229600" cy="6192688"/>
          </a:xfrm>
        </p:spPr>
        <p:txBody>
          <a:bodyPr>
            <a:normAutofit fontScale="55000" lnSpcReduction="20000"/>
          </a:bodyPr>
          <a:lstStyle/>
          <a:p>
            <a:pPr marL="0" indent="0" algn="just">
              <a:buNone/>
            </a:pPr>
            <a:r>
              <a:rPr lang="en-US" dirty="0"/>
              <a:t>To make objects available outside of a module you just need to expose them as additional properties on the exports object. </a:t>
            </a:r>
            <a:endParaRPr lang="en-US" dirty="0" smtClean="0"/>
          </a:p>
          <a:p>
            <a:pPr marL="0" indent="0" algn="just">
              <a:buNone/>
            </a:pPr>
            <a:endParaRPr lang="en-US" dirty="0"/>
          </a:p>
          <a:p>
            <a:pPr marL="0" indent="0" algn="just">
              <a:buNone/>
            </a:pPr>
            <a:r>
              <a:rPr lang="en-US" dirty="0" smtClean="0"/>
              <a:t>For </a:t>
            </a:r>
            <a:r>
              <a:rPr lang="en-US" dirty="0"/>
              <a:t>example, the </a:t>
            </a:r>
            <a:r>
              <a:rPr lang="en-US" b="1" dirty="0">
                <a:solidFill>
                  <a:srgbClr val="FF0000"/>
                </a:solidFill>
              </a:rPr>
              <a:t>square.js</a:t>
            </a:r>
            <a:r>
              <a:rPr lang="en-US" dirty="0">
                <a:solidFill>
                  <a:srgbClr val="FF0000"/>
                </a:solidFill>
              </a:rPr>
              <a:t> </a:t>
            </a:r>
            <a:r>
              <a:rPr lang="en-US" dirty="0"/>
              <a:t>module below is a file that exports </a:t>
            </a:r>
            <a:r>
              <a:rPr lang="en-US" dirty="0">
                <a:latin typeface="Courier New" panose="02070309020205020404" pitchFamily="49" charset="0"/>
                <a:cs typeface="Courier New" panose="02070309020205020404" pitchFamily="49" charset="0"/>
              </a:rPr>
              <a:t>area()</a:t>
            </a:r>
            <a:r>
              <a:rPr lang="en-US" dirty="0"/>
              <a:t> and </a:t>
            </a:r>
            <a:r>
              <a:rPr lang="en-US" dirty="0">
                <a:latin typeface="Courier New" panose="02070309020205020404" pitchFamily="49" charset="0"/>
                <a:cs typeface="Courier New" panose="02070309020205020404" pitchFamily="49" charset="0"/>
              </a:rPr>
              <a:t>perimeter()</a:t>
            </a:r>
            <a:r>
              <a:rPr lang="en-US" dirty="0"/>
              <a:t> methods:</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exports.area</a:t>
            </a:r>
            <a:r>
              <a:rPr lang="en-US" dirty="0">
                <a:latin typeface="Courier New" panose="02070309020205020404" pitchFamily="49" charset="0"/>
                <a:cs typeface="Courier New" panose="02070309020205020404" pitchFamily="49" charset="0"/>
              </a:rPr>
              <a:t> = function(width) { return width * width; }; </a:t>
            </a:r>
          </a:p>
          <a:p>
            <a:pPr marL="0" indent="0">
              <a:buNone/>
            </a:pPr>
            <a:r>
              <a:rPr lang="en-US" dirty="0" err="1">
                <a:latin typeface="Courier New" panose="02070309020205020404" pitchFamily="49" charset="0"/>
                <a:cs typeface="Courier New" panose="02070309020205020404" pitchFamily="49" charset="0"/>
              </a:rPr>
              <a:t>exports.perimeter</a:t>
            </a:r>
            <a:r>
              <a:rPr lang="en-US" dirty="0">
                <a:latin typeface="Courier New" panose="02070309020205020404" pitchFamily="49" charset="0"/>
                <a:cs typeface="Courier New" panose="02070309020205020404" pitchFamily="49" charset="0"/>
              </a:rPr>
              <a:t> = function(width) { return 4 * width; };</a:t>
            </a:r>
          </a:p>
          <a:p>
            <a:pPr marL="0" indent="0" algn="just">
              <a:buNone/>
            </a:pPr>
            <a:endParaRPr lang="en-US" dirty="0" smtClean="0"/>
          </a:p>
          <a:p>
            <a:pPr marL="0" indent="0" algn="just">
              <a:buNone/>
            </a:pPr>
            <a:r>
              <a:rPr lang="en-US" dirty="0" smtClean="0"/>
              <a:t>If </a:t>
            </a:r>
            <a:r>
              <a:rPr lang="en-US" dirty="0"/>
              <a:t>you want to export a complete object in one assignment instead of building it one property at a time, assign it to </a:t>
            </a:r>
            <a:r>
              <a:rPr lang="en-US" dirty="0" err="1">
                <a:latin typeface="Courier New" panose="02070309020205020404" pitchFamily="49" charset="0"/>
                <a:cs typeface="Courier New" panose="02070309020205020404" pitchFamily="49" charset="0"/>
              </a:rPr>
              <a:t>module.exports</a:t>
            </a:r>
            <a:r>
              <a:rPr lang="en-US" dirty="0"/>
              <a:t> </a:t>
            </a:r>
            <a:r>
              <a:rPr lang="en-US" dirty="0" smtClean="0"/>
              <a:t>.</a:t>
            </a:r>
          </a:p>
          <a:p>
            <a:pPr marL="0" indent="0" algn="just">
              <a:buNone/>
            </a:pPr>
            <a:endParaRPr lang="en-US" dirty="0"/>
          </a:p>
          <a:p>
            <a:pPr marL="0" indent="0" algn="just">
              <a:buNone/>
            </a:pPr>
            <a:r>
              <a:rPr lang="en-US" dirty="0"/>
              <a:t>Y</a:t>
            </a:r>
            <a:r>
              <a:rPr lang="en-US" dirty="0" smtClean="0"/>
              <a:t>ou </a:t>
            </a:r>
            <a:r>
              <a:rPr lang="en-US" dirty="0"/>
              <a:t>can also do this to make the root of the exports object a constructor or other </a:t>
            </a:r>
            <a:r>
              <a:rPr lang="en-US" dirty="0" smtClean="0"/>
              <a:t>function.</a:t>
            </a:r>
          </a:p>
          <a:p>
            <a:pPr marL="0" indent="0">
              <a:buNone/>
            </a:pPr>
            <a:endParaRPr lang="en-US" dirty="0" smtClean="0"/>
          </a:p>
          <a:p>
            <a:pPr marL="0" indent="0">
              <a:buNone/>
            </a:pPr>
            <a:r>
              <a:rPr lang="en-US" b="1" dirty="0" smtClean="0"/>
              <a:t>Example : </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module.exports</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area</a:t>
            </a:r>
            <a:r>
              <a:rPr lang="en-US" dirty="0">
                <a:latin typeface="Courier New" panose="02070309020205020404" pitchFamily="49" charset="0"/>
                <a:cs typeface="Courier New" panose="02070309020205020404" pitchFamily="49" charset="0"/>
              </a:rPr>
              <a:t>: function(width)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return </a:t>
            </a:r>
            <a:r>
              <a:rPr lang="en-US" dirty="0">
                <a:latin typeface="Courier New" panose="02070309020205020404" pitchFamily="49" charset="0"/>
                <a:cs typeface="Courier New" panose="02070309020205020404" pitchFamily="49" charset="0"/>
              </a:rPr>
              <a:t>width * width;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perimeter</a:t>
            </a:r>
            <a:r>
              <a:rPr lang="en-US" dirty="0">
                <a:latin typeface="Courier New" panose="02070309020205020404" pitchFamily="49" charset="0"/>
                <a:cs typeface="Courier New" panose="02070309020205020404" pitchFamily="49" charset="0"/>
              </a:rPr>
              <a:t>: function(width)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return </a:t>
            </a:r>
            <a:r>
              <a:rPr lang="en-US" dirty="0">
                <a:latin typeface="Courier New" panose="02070309020205020404" pitchFamily="49" charset="0"/>
                <a:cs typeface="Courier New" panose="02070309020205020404" pitchFamily="49" charset="0"/>
              </a:rPr>
              <a:t>4 * width;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 </a:t>
            </a:r>
          </a:p>
          <a:p>
            <a:pPr marL="0" indent="0">
              <a:buNone/>
            </a:pPr>
            <a:r>
              <a:rPr lang="en-US" dirty="0" smtClean="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157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268760"/>
            <a:ext cx="8229600" cy="4738531"/>
          </a:xfrm>
        </p:spPr>
        <p:txBody>
          <a:bodyPr>
            <a:normAutofit fontScale="47500" lnSpcReduction="20000"/>
          </a:bodyPr>
          <a:lstStyle/>
          <a:p>
            <a:pPr marL="0" indent="0" algn="just">
              <a:buNone/>
            </a:pPr>
            <a:r>
              <a:rPr lang="en-US" dirty="0">
                <a:solidFill>
                  <a:srgbClr val="FF0000"/>
                </a:solidFill>
              </a:rPr>
              <a:t>JavaScript code frequently uses asynchronous </a:t>
            </a:r>
            <a:r>
              <a:rPr lang="en-US" dirty="0"/>
              <a:t>rather than synchronous APIs for operations that may take some time to complete. </a:t>
            </a:r>
            <a:endParaRPr lang="en-US" dirty="0" smtClean="0"/>
          </a:p>
          <a:p>
            <a:pPr marL="0" indent="0" algn="just">
              <a:buNone/>
            </a:pPr>
            <a:endParaRPr lang="en-US" dirty="0"/>
          </a:p>
          <a:p>
            <a:pPr marL="0" indent="0" algn="just">
              <a:buNone/>
            </a:pPr>
            <a:r>
              <a:rPr lang="en-US" dirty="0" smtClean="0"/>
              <a:t>A </a:t>
            </a:r>
            <a:r>
              <a:rPr lang="en-US" dirty="0"/>
              <a:t>synchronous API is one in which each operation must complete before the next operation can start. </a:t>
            </a:r>
            <a:endParaRPr lang="en-US" dirty="0" smtClean="0"/>
          </a:p>
          <a:p>
            <a:pPr marL="0" indent="0" algn="just">
              <a:buNone/>
            </a:pPr>
            <a:endParaRPr lang="en-US" dirty="0"/>
          </a:p>
          <a:p>
            <a:pPr marL="0" indent="0" algn="just">
              <a:buNone/>
            </a:pPr>
            <a:r>
              <a:rPr lang="en-US" dirty="0" smtClean="0"/>
              <a:t>For </a:t>
            </a:r>
            <a:r>
              <a:rPr lang="en-US" dirty="0"/>
              <a:t>example, the following log functions are synchronous, and will print the text to the console in order (First, Second</a:t>
            </a:r>
            <a:r>
              <a:rPr lang="en-US" dirty="0" smtClean="0"/>
              <a:t>).</a:t>
            </a:r>
          </a:p>
          <a:p>
            <a:pPr marL="0" indent="0" algn="just">
              <a:buNone/>
            </a:pPr>
            <a:endParaRPr lang="en-US" dirty="0"/>
          </a:p>
          <a:p>
            <a:pPr marL="0" indent="0" algn="just">
              <a:buNone/>
            </a:pPr>
            <a:r>
              <a:rPr lang="en-US" dirty="0">
                <a:latin typeface="Courier New" panose="02070309020205020404" pitchFamily="49" charset="0"/>
                <a:cs typeface="Courier New" panose="02070309020205020404" pitchFamily="49" charset="0"/>
              </a:rPr>
              <a:t>console.log('First'); </a:t>
            </a:r>
            <a:endParaRPr lang="en-US" dirty="0" smtClean="0">
              <a:latin typeface="Courier New" panose="02070309020205020404" pitchFamily="49" charset="0"/>
              <a:cs typeface="Courier New" panose="02070309020205020404" pitchFamily="49" charset="0"/>
            </a:endParaRPr>
          </a:p>
          <a:p>
            <a:pPr marL="0" indent="0" algn="just">
              <a:buNone/>
            </a:pPr>
            <a:r>
              <a:rPr lang="en-US" dirty="0" smtClean="0">
                <a:latin typeface="Courier New" panose="02070309020205020404" pitchFamily="49" charset="0"/>
                <a:cs typeface="Courier New" panose="02070309020205020404" pitchFamily="49" charset="0"/>
              </a:rPr>
              <a:t>console.log</a:t>
            </a:r>
            <a:r>
              <a:rPr lang="en-US" dirty="0">
                <a:latin typeface="Courier New" panose="02070309020205020404" pitchFamily="49" charset="0"/>
                <a:cs typeface="Courier New" panose="02070309020205020404" pitchFamily="49" charset="0"/>
              </a:rPr>
              <a:t>('Second</a:t>
            </a:r>
            <a:r>
              <a:rPr lang="en-US" dirty="0" smtClean="0">
                <a:latin typeface="Courier New" panose="02070309020205020404" pitchFamily="49" charset="0"/>
                <a:cs typeface="Courier New" panose="02070309020205020404" pitchFamily="49" charset="0"/>
              </a:rPr>
              <a:t>');</a:t>
            </a:r>
          </a:p>
          <a:p>
            <a:pPr marL="0" indent="0" algn="just">
              <a:buNone/>
            </a:pPr>
            <a:endParaRPr lang="en-US" dirty="0"/>
          </a:p>
          <a:p>
            <a:pPr marL="0" indent="0" algn="just">
              <a:buNone/>
            </a:pPr>
            <a:r>
              <a:rPr lang="en-US" dirty="0"/>
              <a:t>By contrast, an asynchronous API is one in which the API will start an operation and immediately return (before the operation is complete). Once the operation finishes, the API will use some mechanism to perform additional operations. </a:t>
            </a:r>
            <a:endParaRPr lang="en-US" dirty="0" smtClean="0"/>
          </a:p>
          <a:p>
            <a:pPr marL="0" indent="0" algn="just">
              <a:buNone/>
            </a:pPr>
            <a:endParaRPr lang="en-US" dirty="0"/>
          </a:p>
          <a:p>
            <a:pPr marL="0" indent="0" algn="just">
              <a:buNone/>
            </a:pPr>
            <a:r>
              <a:rPr lang="en-US" dirty="0" smtClean="0"/>
              <a:t>For </a:t>
            </a:r>
            <a:r>
              <a:rPr lang="en-US" dirty="0"/>
              <a:t>example, the code below will print out "Second, First" because even though </a:t>
            </a:r>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 method </a:t>
            </a:r>
            <a:r>
              <a:rPr lang="en-US" dirty="0"/>
              <a:t>is called first, and returns immediately, the operation doesn't complete for several seconds</a:t>
            </a:r>
            <a:r>
              <a:rPr lang="en-US" dirty="0" smtClean="0"/>
              <a:t>.</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console.log</a:t>
            </a:r>
            <a:r>
              <a:rPr lang="en-US" dirty="0">
                <a:latin typeface="Courier New" panose="02070309020205020404" pitchFamily="49" charset="0"/>
                <a:cs typeface="Courier New" panose="02070309020205020404" pitchFamily="49" charset="0"/>
              </a:rPr>
              <a:t>('First');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3000);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console.log</a:t>
            </a:r>
            <a:r>
              <a:rPr lang="en-US" dirty="0">
                <a:latin typeface="Courier New" panose="02070309020205020404" pitchFamily="49" charset="0"/>
                <a:cs typeface="Courier New" panose="02070309020205020404" pitchFamily="49" charset="0"/>
              </a:rPr>
              <a:t>('Second</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endParaRPr lang="en-US" dirty="0" smtClean="0"/>
          </a:p>
          <a:p>
            <a:pPr marL="0" indent="0">
              <a:buNone/>
            </a:pPr>
            <a:endParaRPr lang="en-US" dirty="0"/>
          </a:p>
          <a:p>
            <a:pPr marL="0" indent="0">
              <a:buNone/>
            </a:pPr>
            <a:endParaRPr lang="ru-RU" dirty="0"/>
          </a:p>
        </p:txBody>
      </p:sp>
      <p:sp>
        <p:nvSpPr>
          <p:cNvPr id="2" name="Заголовок 1"/>
          <p:cNvSpPr>
            <a:spLocks noGrp="1"/>
          </p:cNvSpPr>
          <p:nvPr>
            <p:ph type="title"/>
          </p:nvPr>
        </p:nvSpPr>
        <p:spPr/>
        <p:txBody>
          <a:bodyPr>
            <a:normAutofit/>
          </a:bodyPr>
          <a:lstStyle/>
          <a:p>
            <a:r>
              <a:rPr lang="en-US" b="1" dirty="0"/>
              <a:t>Using asynchronous </a:t>
            </a:r>
            <a:r>
              <a:rPr lang="en-US" b="1" dirty="0" smtClean="0"/>
              <a:t>APIs</a:t>
            </a:r>
            <a:endParaRPr lang="ru-RU" dirty="0"/>
          </a:p>
        </p:txBody>
      </p:sp>
    </p:spTree>
    <p:extLst>
      <p:ext uri="{BB962C8B-B14F-4D97-AF65-F5344CB8AC3E}">
        <p14:creationId xmlns:p14="http://schemas.microsoft.com/office/powerpoint/2010/main" val="393119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764704"/>
            <a:ext cx="8229600" cy="4525963"/>
          </a:xfrm>
        </p:spPr>
        <p:txBody>
          <a:bodyPr>
            <a:normAutofit fontScale="62500" lnSpcReduction="20000"/>
          </a:bodyPr>
          <a:lstStyle/>
          <a:p>
            <a:pPr marL="0" indent="0" algn="just">
              <a:buNone/>
            </a:pPr>
            <a:r>
              <a:rPr lang="en-US" dirty="0"/>
              <a:t>Using non-blocking asynchronous APIs is even more important on Node than in the browser because </a:t>
            </a:r>
            <a:r>
              <a:rPr lang="en-US" i="1" dirty="0"/>
              <a:t>Node</a:t>
            </a:r>
            <a:r>
              <a:rPr lang="en-US" dirty="0"/>
              <a:t> is a single-threaded event-driven execution environment. </a:t>
            </a:r>
            <a:endParaRPr lang="en-US" dirty="0" smtClean="0"/>
          </a:p>
          <a:p>
            <a:pPr marL="0" indent="0" algn="just">
              <a:buNone/>
            </a:pPr>
            <a:endParaRPr lang="en-US" dirty="0"/>
          </a:p>
          <a:p>
            <a:pPr marL="0" indent="0" algn="just">
              <a:buNone/>
            </a:pPr>
            <a:r>
              <a:rPr lang="en-US" dirty="0" smtClean="0">
                <a:solidFill>
                  <a:srgbClr val="FF0000"/>
                </a:solidFill>
              </a:rPr>
              <a:t>"</a:t>
            </a:r>
            <a:r>
              <a:rPr lang="en-US" dirty="0">
                <a:solidFill>
                  <a:srgbClr val="FF0000"/>
                </a:solidFill>
              </a:rPr>
              <a:t>Single threaded" means that all requests to the server are run on the same thread (rather than being spawned off into separate processes). </a:t>
            </a:r>
            <a:endParaRPr lang="en-US" dirty="0" smtClean="0">
              <a:solidFill>
                <a:srgbClr val="FF0000"/>
              </a:solidFill>
            </a:endParaRPr>
          </a:p>
          <a:p>
            <a:pPr marL="0" indent="0" algn="just">
              <a:buNone/>
            </a:pPr>
            <a:endParaRPr lang="en-US" dirty="0"/>
          </a:p>
          <a:p>
            <a:pPr marL="0" indent="0" algn="just">
              <a:buNone/>
            </a:pPr>
            <a:r>
              <a:rPr lang="en-US" dirty="0" smtClean="0"/>
              <a:t>This </a:t>
            </a:r>
            <a:r>
              <a:rPr lang="en-US" dirty="0"/>
              <a:t>model is extremely efficient in terms of speed and server resources, but it does mean that if any of your functions call synchronous methods that take a long time to complete, they will block not just the current request, but every other request being handled by your web application</a:t>
            </a:r>
            <a:r>
              <a:rPr lang="en-US" dirty="0" smtClean="0"/>
              <a:t>.</a:t>
            </a:r>
          </a:p>
          <a:p>
            <a:pPr marL="0" indent="0" algn="just">
              <a:buNone/>
            </a:pPr>
            <a:endParaRPr lang="en-US" dirty="0"/>
          </a:p>
          <a:p>
            <a:pPr marL="0" indent="0" algn="just">
              <a:buNone/>
            </a:pPr>
            <a:r>
              <a:rPr lang="en-US" dirty="0"/>
              <a:t>There are a number of ways for an asynchronous API to notify </a:t>
            </a:r>
            <a:r>
              <a:rPr lang="en-US" dirty="0" smtClean="0"/>
              <a:t>the </a:t>
            </a:r>
            <a:r>
              <a:rPr lang="en-US" dirty="0"/>
              <a:t>application that it has completed. </a:t>
            </a:r>
            <a:endParaRPr lang="en-US" dirty="0" smtClean="0"/>
          </a:p>
          <a:p>
            <a:pPr marL="0" indent="0" algn="just">
              <a:buNone/>
            </a:pPr>
            <a:endParaRPr lang="en-US" dirty="0"/>
          </a:p>
          <a:p>
            <a:pPr marL="0" indent="0" algn="just">
              <a:buNone/>
            </a:pPr>
            <a:r>
              <a:rPr lang="en-US" dirty="0" smtClean="0">
                <a:solidFill>
                  <a:srgbClr val="FF0000"/>
                </a:solidFill>
              </a:rPr>
              <a:t>The </a:t>
            </a:r>
            <a:r>
              <a:rPr lang="en-US" dirty="0">
                <a:solidFill>
                  <a:srgbClr val="FF0000"/>
                </a:solidFill>
              </a:rPr>
              <a:t>most common way is to register a callback function when you invoke the asynchronous API, that will be called back when the operation </a:t>
            </a:r>
            <a:r>
              <a:rPr lang="en-US" dirty="0" smtClean="0">
                <a:solidFill>
                  <a:srgbClr val="FF0000"/>
                </a:solidFill>
              </a:rPr>
              <a:t>completes.</a:t>
            </a:r>
            <a:endParaRPr lang="en-US" dirty="0">
              <a:solidFill>
                <a:srgbClr val="FF0000"/>
              </a:solidFill>
            </a:endParaRPr>
          </a:p>
          <a:p>
            <a:pPr marL="0" indent="0">
              <a:buNone/>
            </a:pPr>
            <a:endParaRPr lang="ru-RU" dirty="0"/>
          </a:p>
        </p:txBody>
      </p:sp>
    </p:spTree>
    <p:extLst>
      <p:ext uri="{BB962C8B-B14F-4D97-AF65-F5344CB8AC3E}">
        <p14:creationId xmlns:p14="http://schemas.microsoft.com/office/powerpoint/2010/main" val="1755305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62500" lnSpcReduction="20000"/>
          </a:bodyPr>
          <a:lstStyle/>
          <a:p>
            <a:pPr marL="0" indent="0">
              <a:buNone/>
            </a:pPr>
            <a:r>
              <a:rPr lang="en-US" dirty="0"/>
              <a:t>In our </a:t>
            </a:r>
            <a:r>
              <a:rPr lang="en-US" i="1" dirty="0"/>
              <a:t>Hello World</a:t>
            </a:r>
            <a:r>
              <a:rPr lang="en-US" dirty="0"/>
              <a:t> Express example </a:t>
            </a:r>
            <a:r>
              <a:rPr lang="en-US" dirty="0" smtClean="0"/>
              <a:t>we </a:t>
            </a:r>
            <a:r>
              <a:rPr lang="en-US" dirty="0"/>
              <a:t>defined a (callback) route handler function for HTTP GET requests to the site root </a:t>
            </a:r>
            <a:r>
              <a:rPr lang="en-US" dirty="0" smtClean="0"/>
              <a:t>('/').</a:t>
            </a:r>
          </a:p>
          <a:p>
            <a:pPr marL="0" indent="0">
              <a:buNone/>
            </a:pPr>
            <a:endParaRPr lang="en-US" dirty="0" smtClean="0"/>
          </a:p>
          <a:p>
            <a:pPr marL="0" indent="0">
              <a:buNone/>
            </a:pPr>
            <a:r>
              <a:rPr lang="en-US" dirty="0" err="1">
                <a:latin typeface="Courier New" panose="02070309020205020404" pitchFamily="49" charset="0"/>
                <a:cs typeface="Courier New" panose="02070309020205020404" pitchFamily="49" charset="0"/>
              </a:rPr>
              <a:t>app.get</a:t>
            </a:r>
            <a:r>
              <a:rPr lang="en-US" dirty="0">
                <a:latin typeface="Courier New" panose="02070309020205020404" pitchFamily="49" charset="0"/>
                <a:cs typeface="Courier New" panose="02070309020205020404" pitchFamily="49" charset="0"/>
              </a:rPr>
              <a:t>('/', function(</a:t>
            </a:r>
            <a:r>
              <a:rPr lang="en-US" dirty="0" err="1">
                <a:latin typeface="Courier New" panose="02070309020205020404" pitchFamily="49" charset="0"/>
                <a:cs typeface="Courier New" panose="02070309020205020404" pitchFamily="49" charset="0"/>
              </a:rPr>
              <a:t>req</a:t>
            </a:r>
            <a:r>
              <a:rPr lang="en-US" dirty="0">
                <a:latin typeface="Courier New" panose="02070309020205020404" pitchFamily="49" charset="0"/>
                <a:cs typeface="Courier New" panose="02070309020205020404" pitchFamily="49" charset="0"/>
              </a:rPr>
              <a:t>, res) {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res.send</a:t>
            </a:r>
            <a:r>
              <a:rPr lang="en-US" dirty="0">
                <a:latin typeface="Courier New" panose="02070309020205020404" pitchFamily="49" charset="0"/>
                <a:cs typeface="Courier New" panose="02070309020205020404" pitchFamily="49" charset="0"/>
              </a:rPr>
              <a:t>('Hello World!')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lgn="just">
              <a:buNone/>
            </a:pPr>
            <a:r>
              <a:rPr lang="en-US" dirty="0"/>
              <a:t>The callback function takes a request and a response object as arguments. </a:t>
            </a:r>
            <a:endParaRPr lang="en-US" dirty="0" smtClean="0"/>
          </a:p>
          <a:p>
            <a:pPr marL="0" indent="0" algn="just">
              <a:buNone/>
            </a:pPr>
            <a:endParaRPr lang="en-US" dirty="0"/>
          </a:p>
          <a:p>
            <a:pPr marL="0" indent="0" algn="just">
              <a:buNone/>
            </a:pPr>
            <a:r>
              <a:rPr lang="en-US" dirty="0" smtClean="0"/>
              <a:t>In </a:t>
            </a:r>
            <a:r>
              <a:rPr lang="en-US" dirty="0"/>
              <a:t>this case, the method calls </a:t>
            </a:r>
            <a:r>
              <a:rPr lang="en-US" u="sng" dirty="0"/>
              <a:t>send()</a:t>
            </a:r>
            <a:r>
              <a:rPr lang="en-US" dirty="0"/>
              <a:t> on the response to return the string "Hello World!" </a:t>
            </a:r>
            <a:endParaRPr lang="en-US" dirty="0" smtClean="0"/>
          </a:p>
          <a:p>
            <a:pPr marL="0" indent="0" algn="just">
              <a:buNone/>
            </a:pPr>
            <a:endParaRPr lang="en-US" dirty="0"/>
          </a:p>
          <a:p>
            <a:pPr marL="0" indent="0" algn="just">
              <a:buNone/>
            </a:pPr>
            <a:r>
              <a:rPr lang="en-US" dirty="0" smtClean="0"/>
              <a:t>There </a:t>
            </a:r>
            <a:r>
              <a:rPr lang="en-US" dirty="0"/>
              <a:t>are a </a:t>
            </a:r>
            <a:r>
              <a:rPr lang="en-US" u="sng" dirty="0"/>
              <a:t>number of other response methods</a:t>
            </a:r>
            <a:r>
              <a:rPr lang="en-US" dirty="0"/>
              <a:t> for ending the request/response </a:t>
            </a:r>
            <a:r>
              <a:rPr lang="en-US" dirty="0" smtClean="0"/>
              <a:t>cycle.</a:t>
            </a:r>
          </a:p>
          <a:p>
            <a:pPr marL="0" indent="0" algn="just">
              <a:buNone/>
            </a:pPr>
            <a:endParaRPr lang="en-US" dirty="0"/>
          </a:p>
          <a:p>
            <a:pPr marL="0" indent="0" algn="just">
              <a:buNone/>
            </a:pPr>
            <a:r>
              <a:rPr lang="en-US" dirty="0"/>
              <a:t>F</a:t>
            </a:r>
            <a:r>
              <a:rPr lang="en-US" dirty="0" smtClean="0"/>
              <a:t>or </a:t>
            </a:r>
            <a:r>
              <a:rPr lang="en-US" dirty="0"/>
              <a:t>example, you could call </a:t>
            </a:r>
            <a:r>
              <a:rPr lang="en-US" u="sng" dirty="0" err="1">
                <a:hlinkClick r:id="rId2"/>
              </a:rPr>
              <a:t>res.json</a:t>
            </a:r>
            <a:r>
              <a:rPr lang="en-US" u="sng" dirty="0">
                <a:hlinkClick r:id="rId2"/>
              </a:rPr>
              <a:t>()</a:t>
            </a:r>
            <a:r>
              <a:rPr lang="en-US" dirty="0"/>
              <a:t> to send a JSON response or </a:t>
            </a:r>
            <a:r>
              <a:rPr lang="en-US" u="sng" dirty="0" err="1">
                <a:hlinkClick r:id="rId3"/>
              </a:rPr>
              <a:t>res.sendFile</a:t>
            </a:r>
            <a:r>
              <a:rPr lang="en-US" u="sng" dirty="0">
                <a:hlinkClick r:id="rId3"/>
              </a:rPr>
              <a:t>()</a:t>
            </a:r>
            <a:r>
              <a:rPr lang="en-US" dirty="0"/>
              <a:t> to send a file.</a:t>
            </a:r>
          </a:p>
          <a:p>
            <a:pPr marL="0" indent="0">
              <a:buNone/>
            </a:pPr>
            <a:endParaRPr lang="ru-RU" dirty="0"/>
          </a:p>
        </p:txBody>
      </p:sp>
      <p:sp>
        <p:nvSpPr>
          <p:cNvPr id="2" name="Заголовок 1"/>
          <p:cNvSpPr>
            <a:spLocks noGrp="1"/>
          </p:cNvSpPr>
          <p:nvPr>
            <p:ph type="title"/>
          </p:nvPr>
        </p:nvSpPr>
        <p:spPr/>
        <p:txBody>
          <a:bodyPr>
            <a:normAutofit/>
          </a:bodyPr>
          <a:lstStyle/>
          <a:p>
            <a:r>
              <a:rPr lang="en-US" b="1" dirty="0"/>
              <a:t>Creating route </a:t>
            </a:r>
            <a:r>
              <a:rPr lang="en-US" b="1" dirty="0" smtClean="0"/>
              <a:t>handlers</a:t>
            </a:r>
            <a:endParaRPr lang="ru-RU" dirty="0"/>
          </a:p>
        </p:txBody>
      </p:sp>
    </p:spTree>
    <p:extLst>
      <p:ext uri="{BB962C8B-B14F-4D97-AF65-F5344CB8AC3E}">
        <p14:creationId xmlns:p14="http://schemas.microsoft.com/office/powerpoint/2010/main" val="4028962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332656"/>
            <a:ext cx="8229600" cy="5976664"/>
          </a:xfrm>
        </p:spPr>
        <p:txBody>
          <a:bodyPr>
            <a:normAutofit fontScale="55000" lnSpcReduction="20000"/>
          </a:bodyPr>
          <a:lstStyle/>
          <a:p>
            <a:pPr marL="0" indent="0" algn="just">
              <a:buNone/>
            </a:pPr>
            <a:r>
              <a:rPr lang="en-US" dirty="0"/>
              <a:t>The </a:t>
            </a:r>
            <a:r>
              <a:rPr lang="en-US" i="1" dirty="0">
                <a:solidFill>
                  <a:srgbClr val="FF0000"/>
                </a:solidFill>
              </a:rPr>
              <a:t>Express application</a:t>
            </a:r>
            <a:r>
              <a:rPr lang="en-US" dirty="0">
                <a:solidFill>
                  <a:srgbClr val="FF0000"/>
                </a:solidFill>
              </a:rPr>
              <a:t> </a:t>
            </a:r>
            <a:r>
              <a:rPr lang="en-US" dirty="0"/>
              <a:t>object also provides methods to define route handlers for all the other HTTP verbs, which are mostly used in exactly the same way</a:t>
            </a:r>
            <a:r>
              <a:rPr lang="en-US" dirty="0" smtClean="0"/>
              <a:t>:</a:t>
            </a:r>
          </a:p>
          <a:p>
            <a:pPr marL="0" indent="0" algn="just">
              <a:buNone/>
            </a:pPr>
            <a:endParaRPr lang="en-US" dirty="0"/>
          </a:p>
          <a:p>
            <a:pPr marL="0" indent="0" algn="just">
              <a:buNone/>
            </a:pPr>
            <a:r>
              <a:rPr lang="en-US" dirty="0">
                <a:latin typeface="Courier New" panose="02070309020205020404" pitchFamily="49" charset="0"/>
                <a:cs typeface="Courier New" panose="02070309020205020404" pitchFamily="49" charset="0"/>
              </a:rPr>
              <a:t>checkout(), </a:t>
            </a:r>
            <a:r>
              <a:rPr lang="en-US" dirty="0" smtClean="0">
                <a:latin typeface="Courier New" panose="02070309020205020404" pitchFamily="49" charset="0"/>
                <a:cs typeface="Courier New" panose="02070309020205020404" pitchFamily="49" charset="0"/>
              </a:rPr>
              <a:t>copy</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delete()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get()</a:t>
            </a:r>
            <a:r>
              <a:rPr lang="en-US" dirty="0">
                <a:latin typeface="Courier New" panose="02070309020205020404" pitchFamily="49" charset="0"/>
                <a:cs typeface="Courier New" panose="02070309020205020404" pitchFamily="49" charset="0"/>
              </a:rPr>
              <a:t>, head(), lock(), merge(), </a:t>
            </a:r>
            <a:r>
              <a:rPr lang="en-US" dirty="0" err="1">
                <a:latin typeface="Courier New" panose="02070309020205020404" pitchFamily="49" charset="0"/>
                <a:cs typeface="Courier New" panose="02070309020205020404" pitchFamily="49" charset="0"/>
              </a:rPr>
              <a:t>mkactivity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mkcol</a:t>
            </a:r>
            <a:r>
              <a:rPr lang="en-US" dirty="0">
                <a:latin typeface="Courier New" panose="02070309020205020404" pitchFamily="49" charset="0"/>
                <a:cs typeface="Courier New" panose="02070309020205020404" pitchFamily="49" charset="0"/>
              </a:rPr>
              <a:t>(), move(), </a:t>
            </a:r>
            <a:r>
              <a:rPr lang="en-US" dirty="0" err="1" smtClean="0">
                <a:latin typeface="Courier New" panose="02070309020205020404" pitchFamily="49" charset="0"/>
                <a:cs typeface="Courier New" panose="02070309020205020404" pitchFamily="49" charset="0"/>
              </a:rPr>
              <a:t>msearch</a:t>
            </a:r>
            <a:r>
              <a:rPr lang="en-US" dirty="0">
                <a:latin typeface="Courier New" panose="02070309020205020404" pitchFamily="49" charset="0"/>
                <a:cs typeface="Courier New" panose="02070309020205020404" pitchFamily="49" charset="0"/>
              </a:rPr>
              <a:t>(), notify(), options(), patch(), </a:t>
            </a:r>
            <a:r>
              <a:rPr lang="en-US" b="1" dirty="0">
                <a:latin typeface="Courier New" panose="02070309020205020404" pitchFamily="49" charset="0"/>
                <a:cs typeface="Courier New" panose="02070309020205020404" pitchFamily="49" charset="0"/>
              </a:rPr>
              <a:t>post()</a:t>
            </a:r>
            <a:r>
              <a:rPr lang="en-US" dirty="0">
                <a:latin typeface="Courier New" panose="02070309020205020404" pitchFamily="49" charset="0"/>
                <a:cs typeface="Courier New" panose="02070309020205020404" pitchFamily="49" charset="0"/>
              </a:rPr>
              <a:t>, purge(), </a:t>
            </a:r>
            <a:r>
              <a:rPr lang="en-US" b="1" dirty="0">
                <a:latin typeface="Courier New" panose="02070309020205020404" pitchFamily="49" charset="0"/>
                <a:cs typeface="Courier New" panose="02070309020205020404" pitchFamily="49" charset="0"/>
              </a:rPr>
              <a:t>put()</a:t>
            </a:r>
            <a:r>
              <a:rPr lang="en-US" dirty="0">
                <a:latin typeface="Courier New" panose="02070309020205020404" pitchFamily="49" charset="0"/>
                <a:cs typeface="Courier New" panose="02070309020205020404" pitchFamily="49" charset="0"/>
              </a:rPr>
              <a:t>, report(), search(), subscribe(), trace(), unlock(), unsubscribe</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a:t>There is a special routing method, </a:t>
            </a:r>
            <a:r>
              <a:rPr lang="en-US" dirty="0" err="1">
                <a:solidFill>
                  <a:srgbClr val="FF0000"/>
                </a:solidFill>
              </a:rPr>
              <a:t>app.all</a:t>
            </a:r>
            <a:r>
              <a:rPr lang="en-US" dirty="0">
                <a:solidFill>
                  <a:srgbClr val="FF0000"/>
                </a:solidFill>
              </a:rPr>
              <a:t>(</a:t>
            </a:r>
            <a:r>
              <a:rPr lang="en-US" dirty="0"/>
              <a:t>), which will be called in response to any HTTP method. </a:t>
            </a:r>
            <a:endParaRPr lang="en-US" dirty="0" smtClean="0"/>
          </a:p>
          <a:p>
            <a:pPr marL="0" indent="0">
              <a:buNone/>
            </a:pPr>
            <a:endParaRPr lang="en-US" dirty="0"/>
          </a:p>
          <a:p>
            <a:pPr marL="0" indent="0">
              <a:buNone/>
            </a:pPr>
            <a:r>
              <a:rPr lang="en-US" dirty="0" smtClean="0"/>
              <a:t>This </a:t>
            </a:r>
            <a:r>
              <a:rPr lang="en-US" dirty="0"/>
              <a:t>is used for loading middleware functions at a particular path for all request methods. </a:t>
            </a:r>
            <a:endParaRPr lang="en-US" dirty="0" smtClean="0"/>
          </a:p>
          <a:p>
            <a:pPr marL="0" indent="0">
              <a:buNone/>
            </a:pPr>
            <a:endParaRPr lang="en-US" dirty="0"/>
          </a:p>
          <a:p>
            <a:pPr marL="0" indent="0">
              <a:buNone/>
            </a:pPr>
            <a:r>
              <a:rPr lang="en-US" dirty="0" smtClean="0"/>
              <a:t>The example shows </a:t>
            </a:r>
            <a:r>
              <a:rPr lang="en-US" dirty="0"/>
              <a:t>a handler that will be executed for requests to /secret irrespective of the HTTP verb used (provided it is supported by the </a:t>
            </a:r>
            <a:r>
              <a:rPr lang="en-US" u="sng" dirty="0"/>
              <a:t>http module</a:t>
            </a:r>
            <a:r>
              <a:rPr lang="en-US" dirty="0"/>
              <a:t>).</a:t>
            </a:r>
          </a:p>
          <a:p>
            <a:pPr marL="0" indent="0">
              <a:buNone/>
            </a:pPr>
            <a:endParaRPr lang="en-US" dirty="0" smtClean="0"/>
          </a:p>
          <a:p>
            <a:pPr marL="0" indent="0">
              <a:buNone/>
            </a:pPr>
            <a:r>
              <a:rPr lang="en-US" dirty="0" err="1">
                <a:latin typeface="Courier New" panose="02070309020205020404" pitchFamily="49" charset="0"/>
                <a:cs typeface="Courier New" panose="02070309020205020404" pitchFamily="49" charset="0"/>
              </a:rPr>
              <a:t>app.all</a:t>
            </a:r>
            <a:r>
              <a:rPr lang="en-US" dirty="0">
                <a:latin typeface="Courier New" panose="02070309020205020404" pitchFamily="49" charset="0"/>
                <a:cs typeface="Courier New" panose="02070309020205020404" pitchFamily="49" charset="0"/>
              </a:rPr>
              <a:t>('/secret', function(</a:t>
            </a:r>
            <a:r>
              <a:rPr lang="en-US" dirty="0" err="1">
                <a:latin typeface="Courier New" panose="02070309020205020404" pitchFamily="49" charset="0"/>
                <a:cs typeface="Courier New" panose="02070309020205020404" pitchFamily="49" charset="0"/>
              </a:rPr>
              <a:t>req</a:t>
            </a:r>
            <a:r>
              <a:rPr lang="en-US" dirty="0">
                <a:latin typeface="Courier New" panose="02070309020205020404" pitchFamily="49" charset="0"/>
                <a:cs typeface="Courier New" panose="02070309020205020404" pitchFamily="49" charset="0"/>
              </a:rPr>
              <a:t>, res, next) {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console.log</a:t>
            </a:r>
            <a:r>
              <a:rPr lang="en-US" dirty="0">
                <a:latin typeface="Courier New" panose="02070309020205020404" pitchFamily="49" charset="0"/>
                <a:cs typeface="Courier New" panose="02070309020205020404" pitchFamily="49" charset="0"/>
              </a:rPr>
              <a:t>('Accessing the secret section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next</a:t>
            </a:r>
            <a:r>
              <a:rPr lang="en-US" dirty="0">
                <a:latin typeface="Courier New" panose="02070309020205020404" pitchFamily="49" charset="0"/>
                <a:cs typeface="Courier New" panose="02070309020205020404" pitchFamily="49" charset="0"/>
              </a:rPr>
              <a:t>(); // pass control to the next handler </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lgn="just">
              <a:buNone/>
            </a:pPr>
            <a:r>
              <a:rPr lang="en-US" dirty="0"/>
              <a:t>Routes allow you to match particular patterns of characters in a URL, and extract some values from the URL and pass them as parameters to the route handler (as attributes of the request object passed as a parameter).</a:t>
            </a:r>
            <a:endParaRPr lang="ru-RU" dirty="0"/>
          </a:p>
        </p:txBody>
      </p:sp>
    </p:spTree>
    <p:extLst>
      <p:ext uri="{BB962C8B-B14F-4D97-AF65-F5344CB8AC3E}">
        <p14:creationId xmlns:p14="http://schemas.microsoft.com/office/powerpoint/2010/main" val="174568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88640"/>
            <a:ext cx="8229600" cy="5937523"/>
          </a:xfrm>
        </p:spPr>
        <p:txBody>
          <a:bodyPr>
            <a:normAutofit fontScale="40000" lnSpcReduction="20000"/>
          </a:bodyPr>
          <a:lstStyle/>
          <a:p>
            <a:pPr marL="0" indent="0">
              <a:buNone/>
            </a:pPr>
            <a:r>
              <a:rPr lang="en-US" dirty="0"/>
              <a:t>Often it is useful to group route handlers for a particular part of a site together and access them using a common route-prefix (e.g. a site with a Wiki might have all wiki-related routes in one file and have them accessed with a route prefix of </a:t>
            </a:r>
            <a:r>
              <a:rPr lang="en-US" i="1" dirty="0"/>
              <a:t>/wiki/</a:t>
            </a:r>
            <a:r>
              <a:rPr lang="en-US" dirty="0"/>
              <a:t>). </a:t>
            </a:r>
            <a:endParaRPr lang="en-US" dirty="0" smtClean="0"/>
          </a:p>
          <a:p>
            <a:pPr marL="0" indent="0">
              <a:buNone/>
            </a:pPr>
            <a:endParaRPr lang="en-US" dirty="0"/>
          </a:p>
          <a:p>
            <a:pPr marL="0" indent="0">
              <a:buNone/>
            </a:pPr>
            <a:r>
              <a:rPr lang="en-US" dirty="0" smtClean="0"/>
              <a:t>In</a:t>
            </a:r>
            <a:r>
              <a:rPr lang="en-US" dirty="0"/>
              <a:t> </a:t>
            </a:r>
            <a:r>
              <a:rPr lang="en-US" i="1" dirty="0"/>
              <a:t>Express</a:t>
            </a:r>
            <a:r>
              <a:rPr lang="en-US" dirty="0"/>
              <a:t> this is achieved by using the </a:t>
            </a:r>
            <a:r>
              <a:rPr lang="en-US" u="sng" dirty="0" err="1">
                <a:solidFill>
                  <a:srgbClr val="FF0000"/>
                </a:solidFill>
                <a:hlinkClick r:id="rId2"/>
              </a:rPr>
              <a:t>express.Router</a:t>
            </a:r>
            <a:r>
              <a:rPr lang="en-US" dirty="0"/>
              <a:t> object. </a:t>
            </a:r>
            <a:endParaRPr lang="en-US" dirty="0" smtClean="0"/>
          </a:p>
          <a:p>
            <a:pPr marL="0" indent="0">
              <a:buNone/>
            </a:pPr>
            <a:endParaRPr lang="en-US" dirty="0"/>
          </a:p>
          <a:p>
            <a:pPr marL="0" indent="0">
              <a:buNone/>
            </a:pPr>
            <a:r>
              <a:rPr lang="en-US" dirty="0" smtClean="0"/>
              <a:t>For </a:t>
            </a:r>
            <a:r>
              <a:rPr lang="en-US" dirty="0"/>
              <a:t>example, </a:t>
            </a:r>
            <a:r>
              <a:rPr lang="en-US" dirty="0" smtClean="0"/>
              <a:t>can be created wiki </a:t>
            </a:r>
            <a:r>
              <a:rPr lang="en-US" dirty="0"/>
              <a:t>route in a module named </a:t>
            </a:r>
            <a:r>
              <a:rPr lang="en-US" b="1" dirty="0"/>
              <a:t>wiki.js</a:t>
            </a:r>
            <a:r>
              <a:rPr lang="en-US" dirty="0"/>
              <a:t>, and then export the Router </a:t>
            </a:r>
            <a:r>
              <a:rPr lang="en-US" dirty="0" smtClean="0"/>
              <a:t>object: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wiki.js - Wiki route module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const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express = require('express');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const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router = </a:t>
            </a:r>
            <a:r>
              <a:rPr lang="en-US" dirty="0" err="1">
                <a:latin typeface="Courier New" panose="02070309020205020404" pitchFamily="49" charset="0"/>
                <a:cs typeface="Courier New" panose="02070309020205020404" pitchFamily="49" charset="0"/>
              </a:rPr>
              <a:t>express.Router</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Home page route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router.get</a:t>
            </a:r>
            <a:r>
              <a:rPr lang="en-US" dirty="0">
                <a:latin typeface="Courier New" panose="02070309020205020404" pitchFamily="49" charset="0"/>
                <a:cs typeface="Courier New" panose="02070309020205020404" pitchFamily="49" charset="0"/>
              </a:rPr>
              <a:t>('/', function(</a:t>
            </a:r>
            <a:r>
              <a:rPr lang="en-US" dirty="0" err="1">
                <a:latin typeface="Courier New" panose="02070309020205020404" pitchFamily="49" charset="0"/>
                <a:cs typeface="Courier New" panose="02070309020205020404" pitchFamily="49" charset="0"/>
              </a:rPr>
              <a:t>req</a:t>
            </a:r>
            <a:r>
              <a:rPr lang="en-US" dirty="0">
                <a:latin typeface="Courier New" panose="02070309020205020404" pitchFamily="49" charset="0"/>
                <a:cs typeface="Courier New" panose="02070309020205020404" pitchFamily="49" charset="0"/>
              </a:rPr>
              <a:t>, res) {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res.send</a:t>
            </a:r>
            <a:r>
              <a:rPr lang="en-US" dirty="0">
                <a:latin typeface="Courier New" panose="02070309020205020404" pitchFamily="49" charset="0"/>
                <a:cs typeface="Courier New" panose="02070309020205020404" pitchFamily="49" charset="0"/>
              </a:rPr>
              <a:t>('Wiki home page');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About page route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router.get</a:t>
            </a:r>
            <a:r>
              <a:rPr lang="en-US" dirty="0">
                <a:latin typeface="Courier New" panose="02070309020205020404" pitchFamily="49" charset="0"/>
                <a:cs typeface="Courier New" panose="02070309020205020404" pitchFamily="49" charset="0"/>
              </a:rPr>
              <a:t>('/about', function(</a:t>
            </a:r>
            <a:r>
              <a:rPr lang="en-US" dirty="0" err="1">
                <a:latin typeface="Courier New" panose="02070309020205020404" pitchFamily="49" charset="0"/>
                <a:cs typeface="Courier New" panose="02070309020205020404" pitchFamily="49" charset="0"/>
              </a:rPr>
              <a:t>req</a:t>
            </a:r>
            <a:r>
              <a:rPr lang="en-US" dirty="0">
                <a:latin typeface="Courier New" panose="02070309020205020404" pitchFamily="49" charset="0"/>
                <a:cs typeface="Courier New" panose="02070309020205020404" pitchFamily="49" charset="0"/>
              </a:rPr>
              <a:t>, res) {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res.send</a:t>
            </a:r>
            <a:r>
              <a:rPr lang="en-US" dirty="0">
                <a:latin typeface="Courier New" panose="02070309020205020404" pitchFamily="49" charset="0"/>
                <a:cs typeface="Courier New" panose="02070309020205020404" pitchFamily="49" charset="0"/>
              </a:rPr>
              <a:t>('About this wiki'); });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module.exports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router</a:t>
            </a:r>
            <a:r>
              <a:rPr lang="en-US"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a:t>To use the router in our main app file we would then require() the route module (</a:t>
            </a:r>
            <a:r>
              <a:rPr lang="en-US" b="1" dirty="0"/>
              <a:t>wiki.js</a:t>
            </a:r>
            <a:r>
              <a:rPr lang="en-US" dirty="0"/>
              <a:t>), then call use() on the </a:t>
            </a:r>
            <a:r>
              <a:rPr lang="en-US" i="1" dirty="0"/>
              <a:t>Express</a:t>
            </a:r>
            <a:r>
              <a:rPr lang="en-US" dirty="0"/>
              <a:t> application to add the Router to the middleware handling path. The two routes will then be accessible from /wiki/ and /wiki/about</a:t>
            </a:r>
            <a:r>
              <a:rPr lang="en-US" dirty="0" smtClean="0"/>
              <a:t>/.</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wiki = require('./wiki.js');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app.use</a:t>
            </a:r>
            <a:r>
              <a:rPr lang="en-US" dirty="0">
                <a:latin typeface="Courier New" panose="02070309020205020404" pitchFamily="49" charset="0"/>
                <a:cs typeface="Courier New" panose="02070309020205020404" pitchFamily="49" charset="0"/>
              </a:rPr>
              <a:t>('/wiki', wiki);</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ru-RU" dirty="0"/>
          </a:p>
        </p:txBody>
      </p:sp>
    </p:spTree>
    <p:extLst>
      <p:ext uri="{BB962C8B-B14F-4D97-AF65-F5344CB8AC3E}">
        <p14:creationId xmlns:p14="http://schemas.microsoft.com/office/powerpoint/2010/main" val="4090305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481328"/>
            <a:ext cx="8229600" cy="5044016"/>
          </a:xfrm>
        </p:spPr>
        <p:txBody>
          <a:bodyPr>
            <a:normAutofit fontScale="62500" lnSpcReduction="20000"/>
          </a:bodyPr>
          <a:lstStyle/>
          <a:p>
            <a:pPr marL="109728" indent="0" algn="just">
              <a:buNone/>
            </a:pPr>
            <a:r>
              <a:rPr lang="en-US" dirty="0"/>
              <a:t>The </a:t>
            </a:r>
            <a:r>
              <a:rPr lang="en-US" i="1" dirty="0"/>
              <a:t>Express</a:t>
            </a:r>
            <a:r>
              <a:rPr lang="en-US" dirty="0"/>
              <a:t> development environment includes an installation of </a:t>
            </a:r>
            <a:r>
              <a:rPr lang="en-US" i="1" dirty="0" err="1"/>
              <a:t>Nodejs</a:t>
            </a:r>
            <a:r>
              <a:rPr lang="en-US" dirty="0"/>
              <a:t>, the </a:t>
            </a:r>
            <a:r>
              <a:rPr lang="en-US" i="1" dirty="0"/>
              <a:t>NPM package manager</a:t>
            </a:r>
            <a:r>
              <a:rPr lang="en-US" dirty="0"/>
              <a:t>, and (optionally) the </a:t>
            </a:r>
            <a:r>
              <a:rPr lang="en-US" i="1" dirty="0"/>
              <a:t>Express Application Generator</a:t>
            </a:r>
            <a:r>
              <a:rPr lang="en-US" dirty="0"/>
              <a:t> on your local computer</a:t>
            </a:r>
            <a:r>
              <a:rPr lang="en-US" dirty="0" smtClean="0"/>
              <a:t>.</a:t>
            </a:r>
          </a:p>
          <a:p>
            <a:pPr marL="109728" indent="0" algn="just">
              <a:buNone/>
            </a:pPr>
            <a:endParaRPr lang="en-US" dirty="0"/>
          </a:p>
          <a:p>
            <a:pPr marL="109728" indent="0" algn="just">
              <a:buNone/>
            </a:pPr>
            <a:r>
              <a:rPr lang="en-US" i="1" dirty="0"/>
              <a:t>Node</a:t>
            </a:r>
            <a:r>
              <a:rPr lang="en-US" dirty="0"/>
              <a:t> and the </a:t>
            </a:r>
            <a:r>
              <a:rPr lang="en-US" i="1" dirty="0"/>
              <a:t>NPM</a:t>
            </a:r>
            <a:r>
              <a:rPr lang="en-US" dirty="0"/>
              <a:t> package manager are installed together from prepared binary packages, installers, operating system package managers or from source </a:t>
            </a:r>
            <a:r>
              <a:rPr lang="en-US" dirty="0" smtClean="0"/>
              <a:t>.</a:t>
            </a:r>
          </a:p>
          <a:p>
            <a:pPr marL="109728" indent="0" algn="just">
              <a:buNone/>
            </a:pPr>
            <a:endParaRPr lang="en-US" i="1" dirty="0"/>
          </a:p>
          <a:p>
            <a:pPr marL="109728" indent="0" algn="just">
              <a:buNone/>
            </a:pPr>
            <a:r>
              <a:rPr lang="en-US" i="1" dirty="0" smtClean="0"/>
              <a:t>Express</a:t>
            </a:r>
            <a:r>
              <a:rPr lang="en-US" dirty="0"/>
              <a:t> is then installed by NPM as a dependency of your individual </a:t>
            </a:r>
            <a:r>
              <a:rPr lang="en-US" i="1" dirty="0"/>
              <a:t>Express</a:t>
            </a:r>
            <a:r>
              <a:rPr lang="en-US" dirty="0"/>
              <a:t> web applications (along with other libraries like template engines, database drivers, authentication middleware, middleware to serve static files, etc</a:t>
            </a:r>
            <a:r>
              <a:rPr lang="en-US" dirty="0" smtClean="0"/>
              <a:t>.)</a:t>
            </a:r>
          </a:p>
          <a:p>
            <a:pPr marL="109728" indent="0" algn="just">
              <a:buNone/>
            </a:pPr>
            <a:endParaRPr lang="en-US" dirty="0"/>
          </a:p>
          <a:p>
            <a:pPr marL="109728" indent="0" algn="just">
              <a:buNone/>
            </a:pPr>
            <a:r>
              <a:rPr lang="en-US" i="1" dirty="0"/>
              <a:t>NPM</a:t>
            </a:r>
            <a:r>
              <a:rPr lang="en-US" dirty="0"/>
              <a:t> can also be used to (globally) install the </a:t>
            </a:r>
            <a:r>
              <a:rPr lang="en-US" i="1" dirty="0"/>
              <a:t>Express Application Generator</a:t>
            </a:r>
            <a:r>
              <a:rPr lang="en-US" dirty="0"/>
              <a:t>, a handy tool for creating skeleton </a:t>
            </a:r>
            <a:r>
              <a:rPr lang="en-US" i="1" dirty="0"/>
              <a:t>Express</a:t>
            </a:r>
            <a:r>
              <a:rPr lang="en-US" dirty="0"/>
              <a:t> web apps that follow the </a:t>
            </a:r>
            <a:r>
              <a:rPr lang="en-US" u="sng" dirty="0"/>
              <a:t>MVC pattern</a:t>
            </a:r>
            <a:r>
              <a:rPr lang="en-US" dirty="0"/>
              <a:t>. </a:t>
            </a:r>
            <a:endParaRPr lang="en-US" dirty="0" smtClean="0"/>
          </a:p>
          <a:p>
            <a:pPr marL="109728" indent="0" algn="just">
              <a:buNone/>
            </a:pPr>
            <a:endParaRPr lang="en-US" dirty="0"/>
          </a:p>
          <a:p>
            <a:pPr marL="109728" indent="0" algn="just">
              <a:buNone/>
            </a:pPr>
            <a:r>
              <a:rPr lang="en-US" dirty="0" smtClean="0"/>
              <a:t>The </a:t>
            </a:r>
            <a:r>
              <a:rPr lang="en-US" dirty="0"/>
              <a:t>application generator is optional because you don't </a:t>
            </a:r>
            <a:r>
              <a:rPr lang="en-US" i="1" dirty="0"/>
              <a:t>need</a:t>
            </a:r>
            <a:r>
              <a:rPr lang="en-US" dirty="0"/>
              <a:t> to use this tool to create apps that use Express, or construct Express apps that have the same architectural layout or dependencies. </a:t>
            </a:r>
          </a:p>
          <a:p>
            <a:pPr marL="109728" indent="0" algn="just">
              <a:buNone/>
            </a:pPr>
            <a:endParaRPr lang="ru-RU" dirty="0"/>
          </a:p>
        </p:txBody>
      </p:sp>
      <p:sp>
        <p:nvSpPr>
          <p:cNvPr id="2" name="Заголовок 1"/>
          <p:cNvSpPr>
            <a:spLocks noGrp="1"/>
          </p:cNvSpPr>
          <p:nvPr>
            <p:ph type="title"/>
          </p:nvPr>
        </p:nvSpPr>
        <p:spPr/>
        <p:txBody>
          <a:bodyPr>
            <a:normAutofit fontScale="90000"/>
          </a:bodyPr>
          <a:lstStyle/>
          <a:p>
            <a:pPr algn="ctr"/>
            <a:r>
              <a:rPr lang="en-US" dirty="0">
                <a:effectLst/>
              </a:rPr>
              <a:t>Express development environment</a:t>
            </a:r>
            <a:r>
              <a:rPr lang="en-US" dirty="0" smtClean="0">
                <a:effectLst/>
              </a:rPr>
              <a:t>?</a:t>
            </a:r>
            <a:endParaRPr lang="ru-RU" dirty="0"/>
          </a:p>
        </p:txBody>
      </p:sp>
    </p:spTree>
    <p:extLst>
      <p:ext uri="{BB962C8B-B14F-4D97-AF65-F5344CB8AC3E}">
        <p14:creationId xmlns:p14="http://schemas.microsoft.com/office/powerpoint/2010/main" val="13814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1196752"/>
            <a:ext cx="8229600" cy="4972008"/>
          </a:xfrm>
        </p:spPr>
        <p:txBody>
          <a:bodyPr>
            <a:normAutofit fontScale="55000" lnSpcReduction="20000"/>
          </a:bodyPr>
          <a:lstStyle/>
          <a:p>
            <a:pPr marL="109728" indent="0" algn="just">
              <a:buNone/>
            </a:pPr>
            <a:r>
              <a:rPr lang="en-US" dirty="0"/>
              <a:t>Next to </a:t>
            </a:r>
            <a:r>
              <a:rPr lang="en-US" i="1" dirty="0"/>
              <a:t>Node</a:t>
            </a:r>
            <a:r>
              <a:rPr lang="en-US" dirty="0"/>
              <a:t> itself, </a:t>
            </a:r>
            <a:r>
              <a:rPr lang="en-US" u="sng" dirty="0"/>
              <a:t>NPM</a:t>
            </a:r>
            <a:r>
              <a:rPr lang="en-US" dirty="0"/>
              <a:t> is the most important tool for working with </a:t>
            </a:r>
            <a:r>
              <a:rPr lang="en-US" i="1" dirty="0"/>
              <a:t>Node</a:t>
            </a:r>
            <a:r>
              <a:rPr lang="en-US" dirty="0"/>
              <a:t> applications. </a:t>
            </a:r>
            <a:endParaRPr lang="en-US" dirty="0" smtClean="0"/>
          </a:p>
          <a:p>
            <a:pPr marL="109728" indent="0" algn="just">
              <a:buNone/>
            </a:pPr>
            <a:endParaRPr lang="en-US" dirty="0"/>
          </a:p>
          <a:p>
            <a:pPr marL="109728" indent="0" algn="just">
              <a:buNone/>
            </a:pPr>
            <a:r>
              <a:rPr lang="en-US" dirty="0" smtClean="0"/>
              <a:t>NPM </a:t>
            </a:r>
            <a:r>
              <a:rPr lang="en-US" dirty="0"/>
              <a:t>is used to fetch any packages (JavaScript libraries) that an application needs for development, testing, and/or production, and may also be used to run tests and tools used in the development process</a:t>
            </a:r>
            <a:r>
              <a:rPr lang="en-US" dirty="0" smtClean="0"/>
              <a:t>.</a:t>
            </a:r>
          </a:p>
          <a:p>
            <a:pPr marL="109728" indent="0" algn="just">
              <a:buNone/>
            </a:pPr>
            <a:r>
              <a:rPr lang="en-US" dirty="0"/>
              <a:t>You can manually use NPM to separately fetch each needed package. </a:t>
            </a:r>
            <a:endParaRPr lang="en-US" dirty="0" smtClean="0"/>
          </a:p>
          <a:p>
            <a:pPr marL="109728" indent="0" algn="just">
              <a:buNone/>
            </a:pPr>
            <a:endParaRPr lang="en-US" dirty="0"/>
          </a:p>
          <a:p>
            <a:pPr marL="109728" indent="0" algn="just">
              <a:buNone/>
            </a:pPr>
            <a:r>
              <a:rPr lang="en-US" dirty="0" smtClean="0"/>
              <a:t>Instead </a:t>
            </a:r>
            <a:r>
              <a:rPr lang="en-US" dirty="0"/>
              <a:t>manage dependencies using a plain-text definition file named </a:t>
            </a:r>
            <a:r>
              <a:rPr lang="en-US" u="sng" dirty="0" err="1">
                <a:hlinkClick r:id="rId2"/>
              </a:rPr>
              <a:t>package.json</a:t>
            </a:r>
            <a:r>
              <a:rPr lang="en-US" dirty="0"/>
              <a:t>. </a:t>
            </a:r>
            <a:endParaRPr lang="en-US" dirty="0" smtClean="0"/>
          </a:p>
          <a:p>
            <a:pPr marL="109728" indent="0" algn="just">
              <a:buNone/>
            </a:pPr>
            <a:endParaRPr lang="en-US" dirty="0"/>
          </a:p>
          <a:p>
            <a:pPr marL="109728" indent="0" algn="just">
              <a:buNone/>
            </a:pPr>
            <a:r>
              <a:rPr lang="en-US" dirty="0" smtClean="0"/>
              <a:t>This </a:t>
            </a:r>
            <a:r>
              <a:rPr lang="en-US" dirty="0"/>
              <a:t>file lists all the dependencies for a specific JavaScript "</a:t>
            </a:r>
            <a:r>
              <a:rPr lang="en-US" dirty="0" smtClean="0"/>
              <a:t>package“. </a:t>
            </a:r>
          </a:p>
          <a:p>
            <a:pPr marL="109728" indent="0" algn="just">
              <a:buNone/>
            </a:pPr>
            <a:endParaRPr lang="en-US" dirty="0"/>
          </a:p>
          <a:p>
            <a:pPr marL="109728" indent="0" algn="just">
              <a:buNone/>
            </a:pPr>
            <a:r>
              <a:rPr lang="en-US" dirty="0" smtClean="0"/>
              <a:t>It is include:</a:t>
            </a:r>
          </a:p>
          <a:p>
            <a:pPr algn="just"/>
            <a:r>
              <a:rPr lang="en-US" dirty="0" smtClean="0"/>
              <a:t>package's </a:t>
            </a:r>
            <a:r>
              <a:rPr lang="en-US" dirty="0"/>
              <a:t>name, </a:t>
            </a:r>
            <a:endParaRPr lang="en-US" dirty="0" smtClean="0"/>
          </a:p>
          <a:p>
            <a:pPr algn="just"/>
            <a:r>
              <a:rPr lang="en-US" dirty="0" smtClean="0"/>
              <a:t>version</a:t>
            </a:r>
            <a:r>
              <a:rPr lang="en-US" dirty="0"/>
              <a:t>, </a:t>
            </a:r>
            <a:endParaRPr lang="en-US" dirty="0" smtClean="0"/>
          </a:p>
          <a:p>
            <a:pPr algn="just"/>
            <a:r>
              <a:rPr lang="en-US" dirty="0" smtClean="0"/>
              <a:t>description</a:t>
            </a:r>
            <a:r>
              <a:rPr lang="en-US" dirty="0"/>
              <a:t>, </a:t>
            </a:r>
            <a:endParaRPr lang="en-US" dirty="0" smtClean="0"/>
          </a:p>
          <a:p>
            <a:pPr algn="just"/>
            <a:r>
              <a:rPr lang="en-US" dirty="0" smtClean="0"/>
              <a:t>initial </a:t>
            </a:r>
            <a:r>
              <a:rPr lang="en-US" dirty="0"/>
              <a:t>file to execute, </a:t>
            </a:r>
            <a:endParaRPr lang="en-US" dirty="0" smtClean="0"/>
          </a:p>
          <a:p>
            <a:pPr algn="just"/>
            <a:r>
              <a:rPr lang="en-US" dirty="0" smtClean="0"/>
              <a:t>production </a:t>
            </a:r>
            <a:r>
              <a:rPr lang="en-US" dirty="0"/>
              <a:t>dependencies, development dependencies, versions of </a:t>
            </a:r>
            <a:r>
              <a:rPr lang="en-US" i="1" dirty="0"/>
              <a:t>Node</a:t>
            </a:r>
            <a:r>
              <a:rPr lang="en-US" dirty="0"/>
              <a:t> it can work with, etc. </a:t>
            </a:r>
            <a:endParaRPr lang="en-US" dirty="0" smtClean="0"/>
          </a:p>
          <a:p>
            <a:pPr marL="109728" indent="0" algn="just">
              <a:buNone/>
            </a:pPr>
            <a:endParaRPr lang="en-US" dirty="0"/>
          </a:p>
          <a:p>
            <a:pPr marL="109728" indent="0" algn="just">
              <a:buNone/>
            </a:pPr>
            <a:r>
              <a:rPr lang="en-US" dirty="0" smtClean="0"/>
              <a:t>The</a:t>
            </a:r>
            <a:r>
              <a:rPr lang="en-US" dirty="0"/>
              <a:t> </a:t>
            </a:r>
            <a:r>
              <a:rPr lang="en-US" b="1" dirty="0" err="1"/>
              <a:t>package.json</a:t>
            </a:r>
            <a:r>
              <a:rPr lang="en-US" dirty="0"/>
              <a:t> file should contain everything NPM needs to fetch and run your application</a:t>
            </a:r>
            <a:endParaRPr lang="ru-RU" dirty="0"/>
          </a:p>
        </p:txBody>
      </p:sp>
      <p:sp>
        <p:nvSpPr>
          <p:cNvPr id="3" name="Заголовок 2"/>
          <p:cNvSpPr>
            <a:spLocks noGrp="1"/>
          </p:cNvSpPr>
          <p:nvPr>
            <p:ph type="title"/>
          </p:nvPr>
        </p:nvSpPr>
        <p:spPr>
          <a:xfrm>
            <a:off x="539552" y="274638"/>
            <a:ext cx="8147248" cy="1143000"/>
          </a:xfrm>
        </p:spPr>
        <p:txBody>
          <a:bodyPr/>
          <a:lstStyle/>
          <a:p>
            <a:r>
              <a:rPr lang="en-US" dirty="0" smtClean="0">
                <a:effectLst/>
              </a:rPr>
              <a:t>Using </a:t>
            </a:r>
            <a:r>
              <a:rPr lang="en-US" dirty="0">
                <a:effectLst/>
              </a:rPr>
              <a:t>NPM</a:t>
            </a:r>
          </a:p>
        </p:txBody>
      </p:sp>
    </p:spTree>
    <p:extLst>
      <p:ext uri="{BB962C8B-B14F-4D97-AF65-F5344CB8AC3E}">
        <p14:creationId xmlns:p14="http://schemas.microsoft.com/office/powerpoint/2010/main" val="3461026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95536" y="908720"/>
            <a:ext cx="8229600" cy="5472608"/>
          </a:xfrm>
        </p:spPr>
        <p:txBody>
          <a:bodyPr>
            <a:normAutofit fontScale="40000" lnSpcReduction="20000"/>
          </a:bodyPr>
          <a:lstStyle/>
          <a:p>
            <a:pPr marL="109728" indent="0">
              <a:buNone/>
            </a:pPr>
            <a:r>
              <a:rPr lang="en-US" dirty="0">
                <a:solidFill>
                  <a:srgbClr val="FF0000"/>
                </a:solidFill>
              </a:rPr>
              <a:t>S</a:t>
            </a:r>
            <a:r>
              <a:rPr lang="en-US" dirty="0" smtClean="0">
                <a:solidFill>
                  <a:srgbClr val="FF0000"/>
                </a:solidFill>
              </a:rPr>
              <a:t>teps </a:t>
            </a:r>
            <a:r>
              <a:rPr lang="en-US" dirty="0">
                <a:solidFill>
                  <a:srgbClr val="FF0000"/>
                </a:solidFill>
              </a:rPr>
              <a:t>show how </a:t>
            </a:r>
            <a:r>
              <a:rPr lang="en-US" dirty="0" smtClean="0">
                <a:solidFill>
                  <a:srgbClr val="FF0000"/>
                </a:solidFill>
              </a:rPr>
              <a:t>use </a:t>
            </a:r>
            <a:r>
              <a:rPr lang="en-US" dirty="0">
                <a:solidFill>
                  <a:srgbClr val="FF0000"/>
                </a:solidFill>
              </a:rPr>
              <a:t>NPM to download a package, save it into the project dependencies, and then require it in a Node application</a:t>
            </a:r>
            <a:r>
              <a:rPr lang="en-US" dirty="0" smtClean="0">
                <a:solidFill>
                  <a:srgbClr val="FF0000"/>
                </a:solidFill>
              </a:rPr>
              <a:t>.</a:t>
            </a:r>
          </a:p>
          <a:p>
            <a:pPr marL="109728" indent="0">
              <a:buNone/>
            </a:pPr>
            <a:endParaRPr lang="en-US" dirty="0"/>
          </a:p>
          <a:p>
            <a:pPr marL="109728" indent="0">
              <a:buNone/>
            </a:pPr>
            <a:r>
              <a:rPr lang="en-US" b="1" dirty="0" smtClean="0"/>
              <a:t>1. Create </a:t>
            </a:r>
            <a:r>
              <a:rPr lang="en-US" b="1" dirty="0"/>
              <a:t>a directory for </a:t>
            </a:r>
            <a:r>
              <a:rPr lang="en-US" b="1" dirty="0" smtClean="0"/>
              <a:t>the </a:t>
            </a:r>
            <a:r>
              <a:rPr lang="en-US" b="1" dirty="0"/>
              <a:t>new application and navigate into it</a:t>
            </a:r>
            <a:r>
              <a:rPr lang="en-US" b="1" dirty="0" smtClean="0"/>
              <a:t>: </a:t>
            </a:r>
          </a:p>
          <a:p>
            <a:pPr marL="109728" indent="0">
              <a:buNone/>
            </a:pPr>
            <a:endParaRPr lang="en-US" dirty="0"/>
          </a:p>
          <a:p>
            <a:pPr marL="109728" indent="0">
              <a:buNone/>
            </a:pPr>
            <a:r>
              <a:rPr lang="en-US" dirty="0" err="1" smtClean="0">
                <a:latin typeface="Courier New" panose="02070309020205020404" pitchFamily="49" charset="0"/>
                <a:cs typeface="Courier New" panose="02070309020205020404" pitchFamily="49" charset="0"/>
              </a:rPr>
              <a:t>mkdir</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myapp</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cd </a:t>
            </a:r>
            <a:r>
              <a:rPr lang="en-US" dirty="0" err="1" smtClean="0">
                <a:latin typeface="Courier New" panose="02070309020205020404" pitchFamily="49" charset="0"/>
                <a:cs typeface="Courier New" panose="02070309020205020404" pitchFamily="49" charset="0"/>
              </a:rPr>
              <a:t>myapp</a:t>
            </a:r>
            <a:endParaRPr lang="en-US" dirty="0" smtClean="0">
              <a:latin typeface="Courier New" panose="02070309020205020404" pitchFamily="49" charset="0"/>
              <a:cs typeface="Courier New" panose="02070309020205020404" pitchFamily="49" charset="0"/>
            </a:endParaRPr>
          </a:p>
          <a:p>
            <a:pPr marL="109728" indent="0">
              <a:buNone/>
            </a:pPr>
            <a:endParaRPr lang="en-US" dirty="0"/>
          </a:p>
          <a:p>
            <a:pPr marL="109728" indent="0">
              <a:buNone/>
            </a:pPr>
            <a:r>
              <a:rPr lang="en-US" b="1" dirty="0" smtClean="0"/>
              <a:t>2. Use </a:t>
            </a:r>
            <a:r>
              <a:rPr lang="en-US" b="1" dirty="0"/>
              <a:t>the </a:t>
            </a:r>
            <a:r>
              <a:rPr lang="en-US" b="1" dirty="0" err="1">
                <a:latin typeface="Courier New" panose="02070309020205020404" pitchFamily="49" charset="0"/>
                <a:cs typeface="Courier New" panose="02070309020205020404" pitchFamily="49" charset="0"/>
              </a:rPr>
              <a:t>npm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init</a:t>
            </a:r>
            <a:r>
              <a:rPr lang="en-US" b="1" dirty="0"/>
              <a:t> command to create a </a:t>
            </a:r>
            <a:r>
              <a:rPr lang="en-US" b="1" dirty="0" err="1"/>
              <a:t>package.json</a:t>
            </a:r>
            <a:r>
              <a:rPr lang="en-US" b="1" dirty="0"/>
              <a:t> file for your application. </a:t>
            </a:r>
            <a:endParaRPr lang="en-US" b="1" dirty="0" smtClean="0"/>
          </a:p>
          <a:p>
            <a:pPr marL="109728" indent="0">
              <a:buNone/>
            </a:pPr>
            <a:r>
              <a:rPr lang="en-US" dirty="0" smtClean="0"/>
              <a:t>This </a:t>
            </a:r>
            <a:r>
              <a:rPr lang="en-US" dirty="0"/>
              <a:t>command prompts you for a number of things, including the name and version of your application and the name of the initial entry point file (by default this is </a:t>
            </a:r>
            <a:r>
              <a:rPr lang="en-US" b="1" dirty="0"/>
              <a:t>index.js</a:t>
            </a:r>
            <a:r>
              <a:rPr lang="en-US" dirty="0"/>
              <a:t>). </a:t>
            </a:r>
            <a:endParaRPr lang="en-US" dirty="0" smtClean="0"/>
          </a:p>
          <a:p>
            <a:pPr marL="109728" indent="0">
              <a:buNone/>
            </a:pPr>
            <a:endParaRPr lang="en-US" dirty="0"/>
          </a:p>
          <a:p>
            <a:pPr marL="109728" indent="0">
              <a:buNone/>
            </a:pPr>
            <a:r>
              <a:rPr lang="en-US" dirty="0" smtClean="0"/>
              <a:t>For </a:t>
            </a:r>
            <a:r>
              <a:rPr lang="en-US" dirty="0"/>
              <a:t>now, just accept the defaults</a:t>
            </a:r>
            <a:r>
              <a:rPr lang="en-US" dirty="0" smtClean="0"/>
              <a:t>:</a:t>
            </a:r>
            <a:endParaRPr lang="en-US" dirty="0"/>
          </a:p>
          <a:p>
            <a:pPr marL="109728" indent="0">
              <a:buNone/>
            </a:pPr>
            <a:r>
              <a:rPr lang="en-US" dirty="0" err="1" smtClean="0">
                <a:latin typeface="Courier New" panose="02070309020205020404" pitchFamily="49" charset="0"/>
                <a:cs typeface="Courier New" panose="02070309020205020404" pitchFamily="49" charset="0"/>
              </a:rPr>
              <a:t>npm</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init</a:t>
            </a:r>
            <a:endParaRPr lang="en-US" dirty="0" smtClean="0">
              <a:latin typeface="Courier New" panose="02070309020205020404" pitchFamily="49" charset="0"/>
              <a:cs typeface="Courier New" panose="02070309020205020404" pitchFamily="49" charset="0"/>
            </a:endParaRPr>
          </a:p>
          <a:p>
            <a:pPr marL="109728" indent="0">
              <a:buNone/>
            </a:pPr>
            <a:endParaRPr lang="en-US" dirty="0"/>
          </a:p>
          <a:p>
            <a:pPr marL="109728" indent="0">
              <a:buNone/>
            </a:pPr>
            <a:r>
              <a:rPr lang="en-US" b="1" dirty="0" smtClean="0"/>
              <a:t>3. </a:t>
            </a:r>
            <a:r>
              <a:rPr lang="en-US" b="1" dirty="0"/>
              <a:t>I</a:t>
            </a:r>
            <a:r>
              <a:rPr lang="en-US" b="1" dirty="0" smtClean="0"/>
              <a:t>nstall </a:t>
            </a:r>
            <a:r>
              <a:rPr lang="en-US" b="1" dirty="0"/>
              <a:t>Express in the </a:t>
            </a:r>
            <a:r>
              <a:rPr lang="en-US" b="1" dirty="0" err="1">
                <a:latin typeface="Courier New" panose="02070309020205020404" pitchFamily="49" charset="0"/>
                <a:cs typeface="Courier New" panose="02070309020205020404" pitchFamily="49" charset="0"/>
              </a:rPr>
              <a:t>myapp</a:t>
            </a:r>
            <a:r>
              <a:rPr lang="en-US" b="1" dirty="0"/>
              <a:t> directory and save it in the dependencies list of your </a:t>
            </a:r>
            <a:r>
              <a:rPr lang="en-US" b="1" dirty="0" err="1"/>
              <a:t>package.json</a:t>
            </a:r>
            <a:r>
              <a:rPr lang="en-US" b="1" dirty="0"/>
              <a:t> </a:t>
            </a:r>
            <a:r>
              <a:rPr lang="en-US" b="1" dirty="0" smtClean="0"/>
              <a:t>file</a:t>
            </a:r>
          </a:p>
          <a:p>
            <a:pPr marL="109728" indent="0">
              <a:buNone/>
            </a:pPr>
            <a:endParaRPr lang="en-US" dirty="0"/>
          </a:p>
          <a:p>
            <a:pPr marL="109728" indent="0">
              <a:buNone/>
            </a:pP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install </a:t>
            </a:r>
            <a:r>
              <a:rPr lang="en-US" dirty="0" smtClean="0">
                <a:latin typeface="Courier New" panose="02070309020205020404" pitchFamily="49" charset="0"/>
                <a:cs typeface="Courier New" panose="02070309020205020404" pitchFamily="49" charset="0"/>
              </a:rPr>
              <a:t>express</a:t>
            </a:r>
          </a:p>
          <a:p>
            <a:pPr marL="109728" indent="0">
              <a:buNone/>
            </a:pPr>
            <a:endParaRPr lang="en-US" dirty="0"/>
          </a:p>
          <a:p>
            <a:pPr marL="109728" indent="0">
              <a:buNone/>
            </a:pPr>
            <a:r>
              <a:rPr lang="en-US" dirty="0"/>
              <a:t>dependencies section of your </a:t>
            </a:r>
            <a:r>
              <a:rPr lang="en-US" b="1" dirty="0" err="1"/>
              <a:t>package.json</a:t>
            </a:r>
            <a:r>
              <a:rPr lang="en-US" dirty="0"/>
              <a:t> will now appear at the end of the </a:t>
            </a:r>
            <a:r>
              <a:rPr lang="en-US" b="1" dirty="0" err="1"/>
              <a:t>package.json</a:t>
            </a:r>
            <a:r>
              <a:rPr lang="en-US" dirty="0"/>
              <a:t> file and will include </a:t>
            </a:r>
            <a:r>
              <a:rPr lang="en-US" i="1" dirty="0"/>
              <a:t>Express</a:t>
            </a:r>
            <a:r>
              <a:rPr lang="en-US" dirty="0"/>
              <a:t>.</a:t>
            </a:r>
          </a:p>
          <a:p>
            <a:pPr marL="109728" indent="0">
              <a:buNone/>
            </a:pPr>
            <a:endParaRPr lang="en-US" dirty="0" smtClean="0"/>
          </a:p>
          <a:p>
            <a:pPr marL="109728" indent="0">
              <a:buNone/>
            </a:pPr>
            <a:r>
              <a:rPr lang="en-US" b="1" dirty="0" smtClean="0"/>
              <a:t>4. </a:t>
            </a:r>
            <a:r>
              <a:rPr lang="en-US" b="1" dirty="0"/>
              <a:t>U</a:t>
            </a:r>
            <a:r>
              <a:rPr lang="en-US" b="1" dirty="0" smtClean="0"/>
              <a:t>se </a:t>
            </a:r>
            <a:r>
              <a:rPr lang="en-US" b="1" dirty="0"/>
              <a:t>the Express library you call the </a:t>
            </a:r>
            <a:r>
              <a:rPr lang="en-US" b="1" dirty="0">
                <a:latin typeface="Courier New" panose="02070309020205020404" pitchFamily="49" charset="0"/>
                <a:cs typeface="Courier New" panose="02070309020205020404" pitchFamily="49" charset="0"/>
              </a:rPr>
              <a:t>require() function </a:t>
            </a:r>
            <a:r>
              <a:rPr lang="en-US" b="1" dirty="0"/>
              <a:t>in your i</a:t>
            </a:r>
            <a:r>
              <a:rPr lang="en-US" b="1" dirty="0">
                <a:latin typeface="Courier New" panose="02070309020205020404" pitchFamily="49" charset="0"/>
                <a:cs typeface="Courier New" panose="02070309020205020404" pitchFamily="49" charset="0"/>
              </a:rPr>
              <a:t>ndex.js</a:t>
            </a:r>
            <a:r>
              <a:rPr lang="en-US" b="1" dirty="0"/>
              <a:t> file to include it in your </a:t>
            </a:r>
            <a:r>
              <a:rPr lang="en-US" b="1" dirty="0" smtClean="0"/>
              <a:t>application</a:t>
            </a:r>
          </a:p>
          <a:p>
            <a:pPr marL="109728" indent="0">
              <a:buNone/>
            </a:pPr>
            <a:endParaRPr lang="en-US" dirty="0" smtClean="0"/>
          </a:p>
          <a:p>
            <a:pPr marL="109728" indent="0">
              <a:buNone/>
            </a:pPr>
            <a:r>
              <a:rPr lang="en-US" b="1" dirty="0" smtClean="0"/>
              <a:t>5. Start </a:t>
            </a:r>
            <a:r>
              <a:rPr lang="en-US" b="1" dirty="0"/>
              <a:t>the server by calling node with the script in your command prompt</a:t>
            </a:r>
            <a:r>
              <a:rPr lang="en-US" b="1" dirty="0" smtClean="0"/>
              <a:t>:</a:t>
            </a:r>
          </a:p>
          <a:p>
            <a:pPr marL="109728" indent="0">
              <a:buNone/>
            </a:pPr>
            <a:endParaRPr lang="en-US" b="1" dirty="0" smtClean="0"/>
          </a:p>
          <a:p>
            <a:pPr marL="109728" indent="0">
              <a:buNone/>
            </a:pPr>
            <a:r>
              <a:rPr lang="en-US" dirty="0" smtClean="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node index.js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Example </a:t>
            </a:r>
            <a:r>
              <a:rPr lang="en-US" dirty="0">
                <a:latin typeface="Courier New" panose="02070309020205020404" pitchFamily="49" charset="0"/>
                <a:cs typeface="Courier New" panose="02070309020205020404" pitchFamily="49" charset="0"/>
              </a:rPr>
              <a:t>app listening on port 3000</a:t>
            </a:r>
          </a:p>
          <a:p>
            <a:pPr marL="109728" indent="0">
              <a:buNone/>
            </a:pPr>
            <a:r>
              <a:rPr lang="en-US" dirty="0" smtClean="0">
                <a:latin typeface="Courier New" panose="02070309020205020404" pitchFamily="49" charset="0"/>
                <a:cs typeface="Courier New" panose="02070309020205020404" pitchFamily="49" charset="0"/>
              </a:rPr>
              <a:t>Navigate </a:t>
            </a:r>
            <a:r>
              <a:rPr lang="en-US" dirty="0">
                <a:latin typeface="Courier New" panose="02070309020205020404" pitchFamily="49" charset="0"/>
                <a:cs typeface="Courier New" panose="02070309020205020404" pitchFamily="49" charset="0"/>
              </a:rPr>
              <a:t>to the URL http://127.0.0.1:3000/</a:t>
            </a:r>
          </a:p>
          <a:p>
            <a:pPr marL="109728" indent="0">
              <a:buNone/>
            </a:pPr>
            <a:endParaRPr lang="en-US" dirty="0"/>
          </a:p>
          <a:p>
            <a:pPr marL="109728" indent="0">
              <a:buNone/>
            </a:pPr>
            <a:endParaRPr lang="ru-RU" dirty="0"/>
          </a:p>
        </p:txBody>
      </p:sp>
      <p:sp>
        <p:nvSpPr>
          <p:cNvPr id="3" name="Заголовок 2"/>
          <p:cNvSpPr>
            <a:spLocks noGrp="1"/>
          </p:cNvSpPr>
          <p:nvPr>
            <p:ph type="title"/>
          </p:nvPr>
        </p:nvSpPr>
        <p:spPr>
          <a:xfrm>
            <a:off x="467544" y="25258"/>
            <a:ext cx="8229600" cy="1143000"/>
          </a:xfrm>
        </p:spPr>
        <p:txBody>
          <a:bodyPr>
            <a:normAutofit/>
          </a:bodyPr>
          <a:lstStyle/>
          <a:p>
            <a:r>
              <a:rPr lang="en-US" dirty="0">
                <a:effectLst/>
              </a:rPr>
              <a:t>Adding </a:t>
            </a:r>
            <a:r>
              <a:rPr lang="en-US" dirty="0" smtClean="0">
                <a:effectLst/>
              </a:rPr>
              <a:t>dependencies</a:t>
            </a:r>
            <a:endParaRPr lang="ru-RU" dirty="0"/>
          </a:p>
        </p:txBody>
      </p:sp>
    </p:spTree>
    <p:extLst>
      <p:ext uri="{BB962C8B-B14F-4D97-AF65-F5344CB8AC3E}">
        <p14:creationId xmlns:p14="http://schemas.microsoft.com/office/powerpoint/2010/main" val="2541374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908720"/>
            <a:ext cx="8229600" cy="5472608"/>
          </a:xfrm>
        </p:spPr>
        <p:txBody>
          <a:bodyPr>
            <a:normAutofit fontScale="47500" lnSpcReduction="20000"/>
          </a:bodyPr>
          <a:lstStyle/>
          <a:p>
            <a:pPr marL="109728" indent="0" algn="just">
              <a:buNone/>
            </a:pPr>
            <a:r>
              <a:rPr lang="en-US" dirty="0"/>
              <a:t>The Express website describes Express as “</a:t>
            </a:r>
            <a:r>
              <a:rPr lang="en-US" i="1" dirty="0"/>
              <a:t>a minimal and flexible node.js web </a:t>
            </a:r>
            <a:r>
              <a:rPr lang="en-US" i="1" dirty="0" smtClean="0"/>
              <a:t>application </a:t>
            </a:r>
            <a:r>
              <a:rPr lang="en-US" i="1" dirty="0"/>
              <a:t>framework, providing a robust set of features for building single and multipage and hybrid web applications</a:t>
            </a:r>
            <a:r>
              <a:rPr lang="en-US" i="1" dirty="0" smtClean="0"/>
              <a:t>.”</a:t>
            </a:r>
          </a:p>
          <a:p>
            <a:pPr marL="109728" indent="0" algn="just">
              <a:buNone/>
            </a:pPr>
            <a:endParaRPr lang="en-US" dirty="0"/>
          </a:p>
          <a:p>
            <a:pPr marL="109728" indent="0" algn="just">
              <a:buNone/>
            </a:pPr>
            <a:r>
              <a:rPr lang="en-US" b="1" dirty="0">
                <a:solidFill>
                  <a:srgbClr val="FF0000"/>
                </a:solidFill>
              </a:rPr>
              <a:t>Minimal.</a:t>
            </a:r>
            <a:r>
              <a:rPr lang="en-US" dirty="0" smtClean="0"/>
              <a:t> </a:t>
            </a:r>
            <a:r>
              <a:rPr lang="en-US" dirty="0"/>
              <a:t>This is one of the most appealing aspects of Express. Many times, framework </a:t>
            </a:r>
            <a:r>
              <a:rPr lang="en-US" dirty="0" smtClean="0"/>
              <a:t>developers </a:t>
            </a:r>
            <a:r>
              <a:rPr lang="en-US" dirty="0"/>
              <a:t>forget that usually “less is more.” The Express philosophy is to provide the </a:t>
            </a:r>
            <a:r>
              <a:rPr lang="en-US" dirty="0">
                <a:solidFill>
                  <a:srgbClr val="FF0000"/>
                </a:solidFill>
              </a:rPr>
              <a:t>minimal layer between your brain and the server. </a:t>
            </a:r>
            <a:r>
              <a:rPr lang="en-US" dirty="0" smtClean="0"/>
              <a:t>It </a:t>
            </a:r>
            <a:r>
              <a:rPr lang="en-US" dirty="0"/>
              <a:t>means that it gets in your way less, allowing you full expression of your ideas, while at the same time providing something useful</a:t>
            </a:r>
            <a:r>
              <a:rPr lang="en-US" dirty="0" smtClean="0"/>
              <a:t>.</a:t>
            </a:r>
          </a:p>
          <a:p>
            <a:pPr marL="109728" indent="0" algn="just">
              <a:buNone/>
            </a:pPr>
            <a:endParaRPr lang="en-US" dirty="0" smtClean="0"/>
          </a:p>
          <a:p>
            <a:pPr marL="109728" indent="0" algn="just">
              <a:buNone/>
            </a:pPr>
            <a:r>
              <a:rPr lang="en-US" b="1" dirty="0" smtClean="0">
                <a:solidFill>
                  <a:srgbClr val="FF0000"/>
                </a:solidFill>
              </a:rPr>
              <a:t>Flexible. </a:t>
            </a:r>
            <a:r>
              <a:rPr lang="en-US" dirty="0" smtClean="0"/>
              <a:t>Another </a:t>
            </a:r>
            <a:r>
              <a:rPr lang="en-US" dirty="0"/>
              <a:t>key aspect of the Express philosophy is that Express is extensible. Express provides you a very minimal framework, and you can add in different parts of Express functionality as needed, replacing whatever doesn’t meet your </a:t>
            </a:r>
            <a:r>
              <a:rPr lang="en-US" dirty="0" smtClean="0"/>
              <a:t>needs.</a:t>
            </a:r>
          </a:p>
          <a:p>
            <a:pPr marL="109728" indent="0" algn="just">
              <a:buNone/>
            </a:pPr>
            <a:endParaRPr lang="en-US" dirty="0" smtClean="0"/>
          </a:p>
          <a:p>
            <a:pPr marL="109728" indent="0" algn="just">
              <a:buNone/>
            </a:pPr>
            <a:r>
              <a:rPr lang="en-US" b="1" dirty="0">
                <a:solidFill>
                  <a:srgbClr val="FF0000"/>
                </a:solidFill>
              </a:rPr>
              <a:t>Web application framework</a:t>
            </a:r>
            <a:r>
              <a:rPr lang="en-US" dirty="0"/>
              <a:t> </a:t>
            </a:r>
            <a:r>
              <a:rPr lang="en-US" dirty="0" smtClean="0"/>
              <a:t>Does </a:t>
            </a:r>
            <a:r>
              <a:rPr lang="en-US" dirty="0"/>
              <a:t>that mean you can’t build a website or web pages with Express? No, a website is a web application, and a web page is a web application. But a web application can be more: it can provide functionality to other web applications (among other things). </a:t>
            </a:r>
            <a:endParaRPr lang="en-US" dirty="0" smtClean="0"/>
          </a:p>
          <a:p>
            <a:pPr marL="109728" indent="0" algn="just">
              <a:buNone/>
            </a:pPr>
            <a:r>
              <a:rPr lang="en-US" dirty="0" smtClean="0"/>
              <a:t>In </a:t>
            </a:r>
            <a:r>
              <a:rPr lang="en-US" dirty="0"/>
              <a:t>general, “app” is used to signify something that has functionality: it’s not just a static collection of </a:t>
            </a:r>
            <a:r>
              <a:rPr lang="en-US" dirty="0" smtClean="0"/>
              <a:t>content. </a:t>
            </a:r>
          </a:p>
          <a:p>
            <a:pPr marL="109728" indent="0" algn="just">
              <a:buNone/>
            </a:pPr>
            <a:endParaRPr lang="en-US" dirty="0"/>
          </a:p>
          <a:p>
            <a:pPr marL="109728" indent="0" algn="just">
              <a:buNone/>
            </a:pPr>
            <a:r>
              <a:rPr lang="en-US" b="1" dirty="0">
                <a:solidFill>
                  <a:srgbClr val="FF0000"/>
                </a:solidFill>
              </a:rPr>
              <a:t>Single-page web applications </a:t>
            </a:r>
            <a:r>
              <a:rPr lang="en-US" dirty="0" smtClean="0"/>
              <a:t>Instead </a:t>
            </a:r>
            <a:r>
              <a:rPr lang="en-US" dirty="0"/>
              <a:t>of a website requiring a network request every time the user navigates to a different page, a single-page web application downloads the entire site </a:t>
            </a:r>
            <a:r>
              <a:rPr lang="en-US" dirty="0" smtClean="0"/>
              <a:t>(to </a:t>
            </a:r>
            <a:r>
              <a:rPr lang="en-US" dirty="0"/>
              <a:t>the client’s browser. After that initial download, navigation is faster because there is little or no communication with the server. </a:t>
            </a:r>
            <a:endParaRPr lang="en-US" dirty="0" smtClean="0"/>
          </a:p>
          <a:p>
            <a:pPr marL="109728" indent="0" algn="just">
              <a:buNone/>
            </a:pPr>
            <a:endParaRPr lang="en-US" dirty="0"/>
          </a:p>
          <a:p>
            <a:pPr marL="109728" indent="0" algn="just">
              <a:buNone/>
            </a:pPr>
            <a:r>
              <a:rPr lang="en-US" b="1" dirty="0">
                <a:solidFill>
                  <a:srgbClr val="FF0000"/>
                </a:solidFill>
              </a:rPr>
              <a:t>Multipage and hybrid web applications </a:t>
            </a:r>
            <a:r>
              <a:rPr lang="en-US" dirty="0"/>
              <a:t>Multipage web applications are a more traditional approach to websites. Each page on a website is provided by a separate request to the server. There are simply more options now, and you can decide what parts of your content should be delivered as a single-page app, and </a:t>
            </a:r>
            <a:r>
              <a:rPr lang="en-US" dirty="0" smtClean="0"/>
              <a:t>what </a:t>
            </a:r>
            <a:r>
              <a:rPr lang="en-US" dirty="0"/>
              <a:t>parts should be delivered via individual requests. “Hybrid” describes sites that utilize both of these approaches</a:t>
            </a:r>
            <a:endParaRPr lang="ru-RU" dirty="0"/>
          </a:p>
        </p:txBody>
      </p:sp>
      <p:sp>
        <p:nvSpPr>
          <p:cNvPr id="3" name="Заголовок 2"/>
          <p:cNvSpPr>
            <a:spLocks noGrp="1"/>
          </p:cNvSpPr>
          <p:nvPr>
            <p:ph type="title"/>
          </p:nvPr>
        </p:nvSpPr>
        <p:spPr>
          <a:xfrm>
            <a:off x="539552" y="0"/>
            <a:ext cx="8229600" cy="1143000"/>
          </a:xfrm>
        </p:spPr>
        <p:txBody>
          <a:bodyPr/>
          <a:lstStyle/>
          <a:p>
            <a:r>
              <a:rPr lang="en-US" dirty="0" smtClean="0"/>
              <a:t>Introduction</a:t>
            </a:r>
            <a:endParaRPr lang="ru-RU" dirty="0"/>
          </a:p>
        </p:txBody>
      </p:sp>
    </p:spTree>
    <p:extLst>
      <p:ext uri="{BB962C8B-B14F-4D97-AF65-F5344CB8AC3E}">
        <p14:creationId xmlns:p14="http://schemas.microsoft.com/office/powerpoint/2010/main" val="3252015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pPr marL="109728" indent="0" algn="just">
              <a:buNone/>
            </a:pPr>
            <a:r>
              <a:rPr lang="en-US" dirty="0"/>
              <a:t>Express supports many different view engines that provide different levels of </a:t>
            </a:r>
            <a:r>
              <a:rPr lang="en-US" dirty="0" smtClean="0"/>
              <a:t>abstraction</a:t>
            </a:r>
            <a:r>
              <a:rPr lang="en-US" dirty="0"/>
              <a:t>. Express gives some preference to a view engine called Jade </a:t>
            </a:r>
            <a:r>
              <a:rPr lang="en-US" dirty="0" smtClean="0"/>
              <a:t>.</a:t>
            </a:r>
          </a:p>
          <a:p>
            <a:pPr marL="109728" indent="0" algn="just">
              <a:buNone/>
            </a:pPr>
            <a:endParaRPr lang="en-US" dirty="0"/>
          </a:p>
          <a:p>
            <a:pPr marL="109728" indent="0" algn="just">
              <a:buNone/>
            </a:pPr>
            <a:r>
              <a:rPr lang="en-US" dirty="0" smtClean="0"/>
              <a:t>The </a:t>
            </a:r>
            <a:r>
              <a:rPr lang="en-US" dirty="0"/>
              <a:t>approach Jade takes is very minimal: what you write doesn’t resemble HTML at all, which certainly represents a lot less typing: no more angle brackets or closing tags. The Jade engine then takes that and converts it to HTML</a:t>
            </a:r>
            <a:r>
              <a:rPr lang="en-US" dirty="0" smtClean="0"/>
              <a:t>.</a:t>
            </a:r>
          </a:p>
          <a:p>
            <a:pPr marL="109728" indent="0" algn="just">
              <a:buNone/>
            </a:pPr>
            <a:endParaRPr lang="en-US" dirty="0"/>
          </a:p>
          <a:p>
            <a:pPr marL="109728" indent="0" algn="just">
              <a:buNone/>
            </a:pPr>
            <a:r>
              <a:rPr lang="en-US" dirty="0" smtClean="0"/>
              <a:t>For this reasons it makes sense to use Handlebars </a:t>
            </a:r>
            <a:r>
              <a:rPr lang="en-US" dirty="0"/>
              <a:t>(which is based on the popular language-independent templating language Mustache) doesn’t attempt to abstract away HTML for you: you write HTML with special tags that allow Handlebars to inject content</a:t>
            </a:r>
            <a:r>
              <a:rPr lang="en-US" dirty="0" smtClean="0"/>
              <a:t>.</a:t>
            </a:r>
          </a:p>
          <a:p>
            <a:pPr marL="109728" indent="0">
              <a:buNone/>
            </a:pPr>
            <a:endParaRPr lang="en-US" dirty="0"/>
          </a:p>
          <a:p>
            <a:pPr marL="109728" indent="0" algn="ctr">
              <a:buNone/>
            </a:pP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install --save </a:t>
            </a:r>
            <a:r>
              <a:rPr lang="en-US" dirty="0" smtClean="0">
                <a:latin typeface="Courier New" panose="02070309020205020404" pitchFamily="49" charset="0"/>
                <a:cs typeface="Courier New" panose="02070309020205020404" pitchFamily="49" charset="0"/>
              </a:rPr>
              <a:t>express3-handlebars</a:t>
            </a:r>
          </a:p>
          <a:p>
            <a:pPr marL="109728" indent="0">
              <a:buNone/>
            </a:pPr>
            <a:endParaRPr lang="en-US" dirty="0">
              <a:latin typeface="Courier New" panose="02070309020205020404" pitchFamily="49" charset="0"/>
              <a:cs typeface="Courier New" panose="02070309020205020404" pitchFamily="49" charset="0"/>
            </a:endParaRPr>
          </a:p>
          <a:p>
            <a:pPr marL="109728" indent="0">
              <a:buNone/>
            </a:pP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app = express(); // set up handlebars view engine </a:t>
            </a:r>
            <a:endParaRPr lang="en-US" dirty="0" smtClean="0">
              <a:latin typeface="Courier New" panose="02070309020205020404" pitchFamily="49" charset="0"/>
              <a:cs typeface="Courier New" panose="02070309020205020404" pitchFamily="49" charset="0"/>
            </a:endParaRPr>
          </a:p>
          <a:p>
            <a:pPr marL="109728" indent="0">
              <a:buNone/>
            </a:pP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handlebars = require('express3-handlebars') </a:t>
            </a:r>
            <a:endParaRPr lang="en-US" dirty="0" smtClean="0">
              <a:latin typeface="Courier New" panose="02070309020205020404" pitchFamily="49" charset="0"/>
              <a:cs typeface="Courier New" panose="02070309020205020404" pitchFamily="49" charset="0"/>
            </a:endParaRPr>
          </a:p>
          <a:p>
            <a:pPr marL="109728"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create({ </a:t>
            </a:r>
            <a:r>
              <a:rPr lang="en-US" dirty="0" err="1">
                <a:latin typeface="Courier New" panose="02070309020205020404" pitchFamily="49" charset="0"/>
                <a:cs typeface="Courier New" panose="02070309020205020404" pitchFamily="49" charset="0"/>
              </a:rPr>
              <a:t>defaultLayout</a:t>
            </a:r>
            <a:r>
              <a:rPr lang="en-US" dirty="0">
                <a:latin typeface="Courier New" panose="02070309020205020404" pitchFamily="49" charset="0"/>
                <a:cs typeface="Courier New" panose="02070309020205020404" pitchFamily="49" charset="0"/>
              </a:rPr>
              <a:t>:'main' }); </a:t>
            </a:r>
            <a:endParaRPr lang="en-US" dirty="0" smtClean="0">
              <a:latin typeface="Courier New" panose="02070309020205020404" pitchFamily="49" charset="0"/>
              <a:cs typeface="Courier New" panose="02070309020205020404" pitchFamily="49" charset="0"/>
            </a:endParaRPr>
          </a:p>
          <a:p>
            <a:pPr marL="109728" indent="0">
              <a:buNone/>
            </a:pPr>
            <a:r>
              <a:rPr lang="en-US" dirty="0" err="1" smtClean="0">
                <a:latin typeface="Courier New" panose="02070309020205020404" pitchFamily="49" charset="0"/>
                <a:cs typeface="Courier New" panose="02070309020205020404" pitchFamily="49" charset="0"/>
              </a:rPr>
              <a:t>app.engine</a:t>
            </a:r>
            <a:r>
              <a:rPr lang="en-US" dirty="0">
                <a:latin typeface="Courier New" panose="02070309020205020404" pitchFamily="49" charset="0"/>
                <a:cs typeface="Courier New" panose="02070309020205020404" pitchFamily="49" charset="0"/>
              </a:rPr>
              <a:t>('handlebars', </a:t>
            </a:r>
            <a:r>
              <a:rPr lang="en-US" dirty="0" err="1">
                <a:latin typeface="Courier New" panose="02070309020205020404" pitchFamily="49" charset="0"/>
                <a:cs typeface="Courier New" panose="02070309020205020404" pitchFamily="49" charset="0"/>
              </a:rPr>
              <a:t>handlebars.engine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buNone/>
            </a:pPr>
            <a:r>
              <a:rPr lang="en-US" dirty="0" err="1" smtClean="0">
                <a:latin typeface="Courier New" panose="02070309020205020404" pitchFamily="49" charset="0"/>
                <a:cs typeface="Courier New" panose="02070309020205020404" pitchFamily="49" charset="0"/>
              </a:rPr>
              <a:t>app.set</a:t>
            </a:r>
            <a:r>
              <a:rPr lang="en-US" dirty="0">
                <a:latin typeface="Courier New" panose="02070309020205020404" pitchFamily="49" charset="0"/>
                <a:cs typeface="Courier New" panose="02070309020205020404" pitchFamily="49" charset="0"/>
              </a:rPr>
              <a:t>('view engine', 'handlebars'); </a:t>
            </a:r>
            <a:endParaRPr lang="en-US" dirty="0" smtClean="0">
              <a:latin typeface="Courier New" panose="02070309020205020404" pitchFamily="49" charset="0"/>
              <a:cs typeface="Courier New" panose="02070309020205020404" pitchFamily="49" charset="0"/>
            </a:endParaRPr>
          </a:p>
          <a:p>
            <a:pPr marL="109728" indent="0">
              <a:buNone/>
            </a:pPr>
            <a:endParaRPr lang="en-US" dirty="0">
              <a:latin typeface="Courier New" panose="02070309020205020404" pitchFamily="49" charset="0"/>
              <a:cs typeface="Courier New" panose="02070309020205020404" pitchFamily="49" charset="0"/>
            </a:endParaRPr>
          </a:p>
          <a:p>
            <a:pPr marL="109728" indent="0">
              <a:buNone/>
            </a:pPr>
            <a:endParaRPr lang="ru-RU" dirty="0">
              <a:latin typeface="Courier New" panose="02070309020205020404" pitchFamily="49" charset="0"/>
              <a:cs typeface="Courier New" panose="02070309020205020404" pitchFamily="49" charset="0"/>
            </a:endParaRPr>
          </a:p>
        </p:txBody>
      </p:sp>
      <p:sp>
        <p:nvSpPr>
          <p:cNvPr id="3" name="Заголовок 2"/>
          <p:cNvSpPr>
            <a:spLocks noGrp="1"/>
          </p:cNvSpPr>
          <p:nvPr>
            <p:ph type="title"/>
          </p:nvPr>
        </p:nvSpPr>
        <p:spPr/>
        <p:txBody>
          <a:bodyPr/>
          <a:lstStyle/>
          <a:p>
            <a:r>
              <a:rPr lang="en-US" dirty="0"/>
              <a:t>Views and Layouts </a:t>
            </a:r>
            <a:endParaRPr lang="ru-RU" dirty="0"/>
          </a:p>
        </p:txBody>
      </p:sp>
    </p:spTree>
    <p:extLst>
      <p:ext uri="{BB962C8B-B14F-4D97-AF65-F5344CB8AC3E}">
        <p14:creationId xmlns:p14="http://schemas.microsoft.com/office/powerpoint/2010/main" val="88711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332656"/>
            <a:ext cx="8229600" cy="6192688"/>
          </a:xfrm>
        </p:spPr>
        <p:txBody>
          <a:bodyPr>
            <a:normAutofit fontScale="47500" lnSpcReduction="20000"/>
          </a:bodyPr>
          <a:lstStyle/>
          <a:p>
            <a:pPr marL="109728" indent="0">
              <a:buNone/>
            </a:pPr>
            <a:r>
              <a:rPr lang="en-US" dirty="0" smtClean="0"/>
              <a:t>Creating file </a:t>
            </a:r>
            <a:r>
              <a:rPr lang="en-US" dirty="0"/>
              <a:t>called </a:t>
            </a:r>
            <a:r>
              <a:rPr lang="en-US" dirty="0" smtClean="0"/>
              <a:t>views/layouts/</a:t>
            </a:r>
            <a:r>
              <a:rPr lang="en-US" dirty="0" err="1" smtClean="0"/>
              <a:t>main.handlebars</a:t>
            </a:r>
            <a:r>
              <a:rPr lang="en-US" dirty="0" smtClean="0"/>
              <a:t>. Usual </a:t>
            </a:r>
            <a:r>
              <a:rPr lang="en-US" dirty="0"/>
              <a:t>HTML with {{{body}}} </a:t>
            </a:r>
            <a:r>
              <a:rPr lang="en-US" dirty="0" smtClean="0"/>
              <a:t>. This </a:t>
            </a:r>
            <a:r>
              <a:rPr lang="en-US" dirty="0"/>
              <a:t>expression will be replaced with the HTML for each </a:t>
            </a:r>
            <a:r>
              <a:rPr lang="en-US" dirty="0" smtClean="0"/>
              <a:t>view.</a:t>
            </a:r>
          </a:p>
          <a:p>
            <a:pPr marL="109728" indent="0">
              <a:buNone/>
            </a:pPr>
            <a:endParaRPr lang="en-US" dirty="0" smtClean="0"/>
          </a:p>
          <a:p>
            <a:pPr marL="109728" indent="0">
              <a:buNone/>
            </a:pPr>
            <a:r>
              <a:rPr lang="en-US" dirty="0" smtClean="0"/>
              <a:t>Result :</a:t>
            </a:r>
          </a:p>
          <a:p>
            <a:pPr marL="109728" indent="0">
              <a:buNone/>
            </a:pPr>
            <a:endParaRPr lang="en-US" dirty="0"/>
          </a:p>
          <a:p>
            <a:pPr marL="109728" indent="0">
              <a:buNone/>
            </a:pPr>
            <a:r>
              <a:rPr lang="en-US" dirty="0"/>
              <a:t> </a:t>
            </a:r>
            <a:r>
              <a:rPr lang="en-US" dirty="0" err="1">
                <a:latin typeface="Courier New" panose="02070309020205020404" pitchFamily="49" charset="0"/>
                <a:cs typeface="Courier New" panose="02070309020205020404" pitchFamily="49" charset="0"/>
              </a:rPr>
              <a:t>app.get</a:t>
            </a:r>
            <a:r>
              <a:rPr lang="en-US" dirty="0">
                <a:latin typeface="Courier New" panose="02070309020205020404" pitchFamily="49" charset="0"/>
                <a:cs typeface="Courier New" panose="02070309020205020404" pitchFamily="49" charset="0"/>
              </a:rPr>
              <a:t>('/', function(</a:t>
            </a:r>
            <a:r>
              <a:rPr lang="en-US" dirty="0" err="1">
                <a:latin typeface="Courier New" panose="02070309020205020404" pitchFamily="49" charset="0"/>
                <a:cs typeface="Courier New" panose="02070309020205020404" pitchFamily="49" charset="0"/>
              </a:rPr>
              <a:t>req</a:t>
            </a:r>
            <a:r>
              <a:rPr lang="en-US" dirty="0">
                <a:latin typeface="Courier New" panose="02070309020205020404" pitchFamily="49" charset="0"/>
                <a:cs typeface="Courier New" panose="02070309020205020404" pitchFamily="49" charset="0"/>
              </a:rPr>
              <a:t>, res) { </a:t>
            </a:r>
            <a:endParaRPr lang="en-US" dirty="0" smtClean="0">
              <a:latin typeface="Courier New" panose="02070309020205020404" pitchFamily="49" charset="0"/>
              <a:cs typeface="Courier New" panose="02070309020205020404" pitchFamily="49" charset="0"/>
            </a:endParaRPr>
          </a:p>
          <a:p>
            <a:pPr marL="109728"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res.render</a:t>
            </a:r>
            <a:r>
              <a:rPr lang="en-US" dirty="0">
                <a:latin typeface="Courier New" panose="02070309020205020404" pitchFamily="49" charset="0"/>
                <a:cs typeface="Courier New" panose="02070309020205020404" pitchFamily="49" charset="0"/>
              </a:rPr>
              <a:t>('home');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p>
          <a:p>
            <a:pPr marL="109728" indent="0">
              <a:buNone/>
            </a:pPr>
            <a:r>
              <a:rPr lang="en-US" dirty="0" err="1" smtClean="0">
                <a:latin typeface="Courier New" panose="02070309020205020404" pitchFamily="49" charset="0"/>
                <a:cs typeface="Courier New" panose="02070309020205020404" pitchFamily="49" charset="0"/>
              </a:rPr>
              <a:t>app.get</a:t>
            </a:r>
            <a:r>
              <a:rPr lang="en-US" dirty="0">
                <a:latin typeface="Courier New" panose="02070309020205020404" pitchFamily="49" charset="0"/>
                <a:cs typeface="Courier New" panose="02070309020205020404" pitchFamily="49" charset="0"/>
              </a:rPr>
              <a:t>('/about', function(</a:t>
            </a:r>
            <a:r>
              <a:rPr lang="en-US" dirty="0" err="1">
                <a:latin typeface="Courier New" panose="02070309020205020404" pitchFamily="49" charset="0"/>
                <a:cs typeface="Courier New" panose="02070309020205020404" pitchFamily="49" charset="0"/>
              </a:rPr>
              <a:t>req</a:t>
            </a:r>
            <a:r>
              <a:rPr lang="en-US" dirty="0">
                <a:latin typeface="Courier New" panose="02070309020205020404" pitchFamily="49" charset="0"/>
                <a:cs typeface="Courier New" panose="02070309020205020404" pitchFamily="49" charset="0"/>
              </a:rPr>
              <a:t>, res) { </a:t>
            </a:r>
            <a:r>
              <a:rPr lang="en-US" dirty="0" smtClean="0">
                <a:latin typeface="Courier New" panose="02070309020205020404" pitchFamily="49" charset="0"/>
                <a:cs typeface="Courier New" panose="02070309020205020404" pitchFamily="49" charset="0"/>
              </a:rPr>
              <a:t>	</a:t>
            </a:r>
          </a:p>
          <a:p>
            <a:pPr marL="109728" indent="0">
              <a:buNone/>
            </a:pPr>
            <a:r>
              <a:rPr lang="en-US" dirty="0" err="1" smtClean="0">
                <a:latin typeface="Courier New" panose="02070309020205020404" pitchFamily="49" charset="0"/>
                <a:cs typeface="Courier New" panose="02070309020205020404" pitchFamily="49" charset="0"/>
              </a:rPr>
              <a:t>res.render</a:t>
            </a:r>
            <a:r>
              <a:rPr lang="en-US" dirty="0">
                <a:latin typeface="Courier New" panose="02070309020205020404" pitchFamily="49" charset="0"/>
                <a:cs typeface="Courier New" panose="02070309020205020404" pitchFamily="49" charset="0"/>
              </a:rPr>
              <a:t>('about');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p>
          <a:p>
            <a:pPr marL="109728" indent="0">
              <a:buNone/>
            </a:pPr>
            <a:endParaRPr lang="en-US" dirty="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404 catch-all handler (middleware) </a:t>
            </a:r>
            <a:endParaRPr lang="en-US" dirty="0" smtClean="0">
              <a:latin typeface="Courier New" panose="02070309020205020404" pitchFamily="49" charset="0"/>
              <a:cs typeface="Courier New" panose="02070309020205020404" pitchFamily="49" charset="0"/>
            </a:endParaRPr>
          </a:p>
          <a:p>
            <a:pPr marL="109728" indent="0">
              <a:buNone/>
            </a:pPr>
            <a:endParaRPr lang="en-US" dirty="0">
              <a:latin typeface="Courier New" panose="02070309020205020404" pitchFamily="49" charset="0"/>
              <a:cs typeface="Courier New" panose="02070309020205020404" pitchFamily="49" charset="0"/>
            </a:endParaRPr>
          </a:p>
          <a:p>
            <a:pPr marL="109728" indent="0">
              <a:buNone/>
            </a:pPr>
            <a:r>
              <a:rPr lang="en-US" dirty="0" err="1" smtClean="0">
                <a:latin typeface="Courier New" panose="02070309020205020404" pitchFamily="49" charset="0"/>
                <a:cs typeface="Courier New" panose="02070309020205020404" pitchFamily="49" charset="0"/>
              </a:rPr>
              <a:t>app.use</a:t>
            </a:r>
            <a:r>
              <a:rPr lang="en-US" dirty="0" smtClean="0">
                <a:latin typeface="Courier New" panose="02070309020205020404" pitchFamily="49" charset="0"/>
                <a:cs typeface="Courier New" panose="02070309020205020404" pitchFamily="49" charset="0"/>
              </a:rPr>
              <a:t>(function(</a:t>
            </a:r>
            <a:r>
              <a:rPr lang="en-US" dirty="0" err="1" smtClean="0">
                <a:latin typeface="Courier New" panose="02070309020205020404" pitchFamily="49" charset="0"/>
                <a:cs typeface="Courier New" panose="02070309020205020404" pitchFamily="49" charset="0"/>
              </a:rPr>
              <a:t>req</a:t>
            </a:r>
            <a:r>
              <a:rPr lang="en-US" dirty="0">
                <a:latin typeface="Courier New" panose="02070309020205020404" pitchFamily="49" charset="0"/>
                <a:cs typeface="Courier New" panose="02070309020205020404" pitchFamily="49" charset="0"/>
              </a:rPr>
              <a:t>, res, next){ </a:t>
            </a:r>
            <a:endParaRPr lang="en-US" dirty="0" smtClean="0">
              <a:latin typeface="Courier New" panose="02070309020205020404" pitchFamily="49" charset="0"/>
              <a:cs typeface="Courier New" panose="02070309020205020404" pitchFamily="49" charset="0"/>
            </a:endParaRPr>
          </a:p>
          <a:p>
            <a:pPr marL="109728"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res.status</a:t>
            </a:r>
            <a:r>
              <a:rPr lang="en-US" dirty="0" smtClean="0">
                <a:latin typeface="Courier New" panose="02070309020205020404" pitchFamily="49" charset="0"/>
                <a:cs typeface="Courier New" panose="02070309020205020404" pitchFamily="49" charset="0"/>
              </a:rPr>
              <a:t>(404</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res.render</a:t>
            </a:r>
            <a:r>
              <a:rPr lang="en-US" dirty="0">
                <a:latin typeface="Courier New" panose="02070309020205020404" pitchFamily="49" charset="0"/>
                <a:cs typeface="Courier New" panose="02070309020205020404" pitchFamily="49" charset="0"/>
              </a:rPr>
              <a:t>('404');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p>
          <a:p>
            <a:pPr marL="109728" indent="0">
              <a:buNone/>
            </a:pPr>
            <a:endParaRPr lang="en-US" dirty="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500 error handler (middleware) </a:t>
            </a:r>
            <a:endParaRPr lang="en-US" dirty="0" smtClean="0">
              <a:latin typeface="Courier New" panose="02070309020205020404" pitchFamily="49" charset="0"/>
              <a:cs typeface="Courier New" panose="02070309020205020404" pitchFamily="49" charset="0"/>
            </a:endParaRPr>
          </a:p>
          <a:p>
            <a:pPr marL="109728" indent="0">
              <a:buNone/>
            </a:pPr>
            <a:endParaRPr lang="en-US" dirty="0">
              <a:latin typeface="Courier New" panose="02070309020205020404" pitchFamily="49" charset="0"/>
              <a:cs typeface="Courier New" panose="02070309020205020404" pitchFamily="49" charset="0"/>
            </a:endParaRPr>
          </a:p>
          <a:p>
            <a:pPr marL="109728" indent="0">
              <a:buNone/>
            </a:pPr>
            <a:r>
              <a:rPr lang="en-US" dirty="0" err="1" smtClean="0">
                <a:latin typeface="Courier New" panose="02070309020205020404" pitchFamily="49" charset="0"/>
                <a:cs typeface="Courier New" panose="02070309020205020404" pitchFamily="49" charset="0"/>
              </a:rPr>
              <a:t>app.use</a:t>
            </a:r>
            <a:r>
              <a:rPr lang="en-US" dirty="0" smtClean="0">
                <a:latin typeface="Courier New" panose="02070309020205020404" pitchFamily="49" charset="0"/>
                <a:cs typeface="Courier New" panose="02070309020205020404" pitchFamily="49" charset="0"/>
              </a:rPr>
              <a:t>(function(err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req</a:t>
            </a:r>
            <a:r>
              <a:rPr lang="en-US" dirty="0">
                <a:latin typeface="Courier New" panose="02070309020205020404" pitchFamily="49" charset="0"/>
                <a:cs typeface="Courier New" panose="02070309020205020404" pitchFamily="49" charset="0"/>
              </a:rPr>
              <a:t>, res, next){ </a:t>
            </a:r>
            <a:endParaRPr lang="en-US" dirty="0" smtClean="0">
              <a:latin typeface="Courier New" panose="02070309020205020404" pitchFamily="49" charset="0"/>
              <a:cs typeface="Courier New" panose="02070309020205020404" pitchFamily="49" charset="0"/>
            </a:endParaRPr>
          </a:p>
          <a:p>
            <a:pPr marL="109728"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console.error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err.stack</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res.status</a:t>
            </a:r>
            <a:r>
              <a:rPr lang="en-US" dirty="0" smtClean="0">
                <a:latin typeface="Courier New" panose="02070309020205020404" pitchFamily="49" charset="0"/>
                <a:cs typeface="Courier New" panose="02070309020205020404" pitchFamily="49" charset="0"/>
              </a:rPr>
              <a:t>(500</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res.render</a:t>
            </a:r>
            <a:r>
              <a:rPr lang="en-US" dirty="0">
                <a:latin typeface="Courier New" panose="02070309020205020404" pitchFamily="49" charset="0"/>
                <a:cs typeface="Courier New" panose="02070309020205020404" pitchFamily="49" charset="0"/>
              </a:rPr>
              <a:t>('500'); </a:t>
            </a:r>
            <a:r>
              <a:rPr lang="en-US" dirty="0" smtClean="0">
                <a:latin typeface="Courier New" panose="02070309020205020404" pitchFamily="49" charset="0"/>
                <a:cs typeface="Courier New" panose="02070309020205020404" pitchFamily="49" charset="0"/>
              </a:rPr>
              <a:t>});</a:t>
            </a:r>
          </a:p>
          <a:p>
            <a:pPr marL="109728" indent="0">
              <a:buNone/>
            </a:pPr>
            <a:endParaRPr lang="en-US" dirty="0">
              <a:latin typeface="Courier New" panose="02070309020205020404" pitchFamily="49" charset="0"/>
              <a:cs typeface="Courier New" panose="02070309020205020404" pitchFamily="49" charset="0"/>
            </a:endParaRPr>
          </a:p>
          <a:p>
            <a:pPr marL="109728" indent="0">
              <a:buNone/>
            </a:pPr>
            <a:r>
              <a:rPr lang="en-US" dirty="0" smtClean="0"/>
              <a:t>The </a:t>
            </a:r>
            <a:r>
              <a:rPr lang="en-US" dirty="0"/>
              <a:t>view engine will return a content type of text/html and a status code of 200 by default. In the catchall handler, which provides our custom 404 page, and the 500 handler, we have to set the status code explicitly. </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1908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124744"/>
            <a:ext cx="8229600" cy="4882547"/>
          </a:xfrm>
        </p:spPr>
        <p:txBody>
          <a:bodyPr>
            <a:normAutofit fontScale="55000" lnSpcReduction="20000"/>
          </a:bodyPr>
          <a:lstStyle/>
          <a:p>
            <a:endParaRPr lang="en-US" b="1" u="sng" dirty="0"/>
          </a:p>
          <a:p>
            <a:pPr marL="109728" indent="0" algn="just">
              <a:buNone/>
            </a:pPr>
            <a:r>
              <a:rPr lang="en-US" dirty="0"/>
              <a:t>The </a:t>
            </a:r>
            <a:r>
              <a:rPr lang="en-US" i="1" dirty="0"/>
              <a:t>Express Application Generator</a:t>
            </a:r>
            <a:r>
              <a:rPr lang="en-US" dirty="0"/>
              <a:t> allows you to configure a number of popular view/templating </a:t>
            </a:r>
            <a:r>
              <a:rPr lang="en-US" dirty="0" smtClean="0"/>
              <a:t>engines (although </a:t>
            </a:r>
            <a:r>
              <a:rPr lang="en-US" dirty="0"/>
              <a:t>it chooses Jade by default if you don't specify a view </a:t>
            </a:r>
            <a:r>
              <a:rPr lang="en-US" dirty="0" smtClean="0"/>
              <a:t>option).</a:t>
            </a:r>
          </a:p>
          <a:p>
            <a:pPr marL="109728" indent="0" algn="just">
              <a:buNone/>
            </a:pPr>
            <a:endParaRPr lang="en-US" dirty="0"/>
          </a:p>
          <a:p>
            <a:pPr marL="109728" indent="0" algn="just">
              <a:buNone/>
            </a:pPr>
            <a:r>
              <a:rPr lang="en-US" dirty="0" smtClean="0"/>
              <a:t>Express </a:t>
            </a:r>
            <a:r>
              <a:rPr lang="en-US" dirty="0"/>
              <a:t>itself can also support a large number of other templating </a:t>
            </a:r>
            <a:r>
              <a:rPr lang="en-US" dirty="0" smtClean="0"/>
              <a:t>languages. </a:t>
            </a:r>
          </a:p>
          <a:p>
            <a:pPr marL="109728" indent="0" algn="just">
              <a:buNone/>
            </a:pPr>
            <a:endParaRPr lang="en-US" dirty="0" smtClean="0"/>
          </a:p>
          <a:p>
            <a:pPr marL="109728" indent="0" algn="just">
              <a:buNone/>
            </a:pPr>
            <a:r>
              <a:rPr lang="en-US" dirty="0" smtClean="0"/>
              <a:t>Some </a:t>
            </a:r>
            <a:r>
              <a:rPr lang="en-US" dirty="0"/>
              <a:t>of the things to consider when comparing template engines</a:t>
            </a:r>
            <a:r>
              <a:rPr lang="en-US" dirty="0" smtClean="0"/>
              <a:t>:</a:t>
            </a:r>
          </a:p>
          <a:p>
            <a:pPr marL="109728" indent="0" algn="just">
              <a:buNone/>
            </a:pPr>
            <a:endParaRPr lang="en-US" dirty="0"/>
          </a:p>
          <a:p>
            <a:pPr algn="just"/>
            <a:r>
              <a:rPr lang="en-US" dirty="0"/>
              <a:t>Time to productivity — If your team already has experience with a templating language then it is likely they will be productive faster using that language. If not, then you should consider the relative learning curve for candidate templating engines.</a:t>
            </a:r>
          </a:p>
          <a:p>
            <a:pPr algn="just"/>
            <a:r>
              <a:rPr lang="en-US" dirty="0"/>
              <a:t>Popularity and activity — Review the popularity of the engine and whether it has an active community. It is important to be able to get support when problems arise throughout the lifetime of the website.</a:t>
            </a:r>
          </a:p>
          <a:p>
            <a:pPr algn="just"/>
            <a:r>
              <a:rPr lang="en-US" dirty="0"/>
              <a:t>Style — Some template engines use specific markup to indicate inserted content within "ordinary" HTML, while others construct the HTML using a different syntax (for example, using indentation and block names).</a:t>
            </a:r>
          </a:p>
          <a:p>
            <a:pPr algn="just"/>
            <a:r>
              <a:rPr lang="en-US" dirty="0"/>
              <a:t>Performance/rendering time.</a:t>
            </a:r>
          </a:p>
          <a:p>
            <a:pPr marL="109728" indent="0">
              <a:buNone/>
            </a:pPr>
            <a:endParaRPr lang="en-US" dirty="0" smtClean="0"/>
          </a:p>
          <a:p>
            <a:pPr marL="109728" indent="0">
              <a:buNone/>
            </a:pPr>
            <a:endParaRPr lang="en-US" b="1" dirty="0"/>
          </a:p>
          <a:p>
            <a:pPr marL="109728" indent="0">
              <a:buNone/>
            </a:pPr>
            <a:endParaRPr lang="en-US" b="1" dirty="0"/>
          </a:p>
          <a:p>
            <a:pPr marL="109728" indent="0">
              <a:buNone/>
            </a:pPr>
            <a:endParaRPr lang="ru-RU" dirty="0"/>
          </a:p>
        </p:txBody>
      </p:sp>
      <p:sp>
        <p:nvSpPr>
          <p:cNvPr id="3" name="Заголовок 2"/>
          <p:cNvSpPr>
            <a:spLocks noGrp="1"/>
          </p:cNvSpPr>
          <p:nvPr>
            <p:ph type="title"/>
          </p:nvPr>
        </p:nvSpPr>
        <p:spPr/>
        <p:txBody>
          <a:bodyPr>
            <a:normAutofit/>
          </a:bodyPr>
          <a:lstStyle/>
          <a:p>
            <a:r>
              <a:rPr lang="en-US" dirty="0">
                <a:effectLst/>
              </a:rPr>
              <a:t>Creating a </a:t>
            </a:r>
            <a:r>
              <a:rPr lang="en-US" dirty="0" smtClean="0">
                <a:effectLst/>
              </a:rPr>
              <a:t>basic </a:t>
            </a:r>
            <a:r>
              <a:rPr lang="en-US" dirty="0">
                <a:effectLst/>
              </a:rPr>
              <a:t>website</a:t>
            </a:r>
          </a:p>
        </p:txBody>
      </p:sp>
    </p:spTree>
    <p:extLst>
      <p:ext uri="{BB962C8B-B14F-4D97-AF65-F5344CB8AC3E}">
        <p14:creationId xmlns:p14="http://schemas.microsoft.com/office/powerpoint/2010/main" val="7017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692696"/>
            <a:ext cx="8229600" cy="5314595"/>
          </a:xfrm>
        </p:spPr>
        <p:txBody>
          <a:bodyPr>
            <a:normAutofit fontScale="55000" lnSpcReduction="20000"/>
          </a:bodyPr>
          <a:lstStyle/>
          <a:p>
            <a:pPr marL="109728" indent="0">
              <a:buNone/>
            </a:pPr>
            <a:r>
              <a:rPr lang="en-US" dirty="0" smtClean="0"/>
              <a:t>Consider as well the </a:t>
            </a:r>
            <a:r>
              <a:rPr lang="en-US" dirty="0"/>
              <a:t>following features </a:t>
            </a:r>
            <a:r>
              <a:rPr lang="en-US" dirty="0" smtClean="0"/>
              <a:t>available:</a:t>
            </a:r>
          </a:p>
          <a:p>
            <a:pPr marL="109728" indent="0">
              <a:buNone/>
            </a:pPr>
            <a:endParaRPr lang="en-US" dirty="0"/>
          </a:p>
          <a:p>
            <a:pPr marL="624078" indent="-514350">
              <a:buFont typeface="+mj-lt"/>
              <a:buAutoNum type="arabicPeriod"/>
            </a:pPr>
            <a:r>
              <a:rPr lang="en-US" b="1" dirty="0" smtClean="0"/>
              <a:t>Layout </a:t>
            </a:r>
            <a:r>
              <a:rPr lang="en-US" b="1" dirty="0"/>
              <a:t>inheritance: </a:t>
            </a:r>
            <a:r>
              <a:rPr lang="en-US" dirty="0"/>
              <a:t>Allows you to define a base template and then "inherit" just the parts of it that you want to be different for a particular page. This is typically a better approach than building templates by including a number of required components or building a template from scratch each time</a:t>
            </a:r>
            <a:r>
              <a:rPr lang="en-US" dirty="0" smtClean="0"/>
              <a:t>.</a:t>
            </a:r>
          </a:p>
          <a:p>
            <a:pPr marL="624078" indent="-514350">
              <a:buFont typeface="+mj-lt"/>
              <a:buAutoNum type="arabicPeriod"/>
            </a:pPr>
            <a:endParaRPr lang="en-US" dirty="0" smtClean="0"/>
          </a:p>
          <a:p>
            <a:pPr marL="624078" indent="-514350">
              <a:buFont typeface="+mj-lt"/>
              <a:buAutoNum type="arabicPeriod"/>
            </a:pPr>
            <a:r>
              <a:rPr lang="en-US" b="1" dirty="0" smtClean="0"/>
              <a:t>"</a:t>
            </a:r>
            <a:r>
              <a:rPr lang="en-US" b="1" dirty="0"/>
              <a:t>Include" support: </a:t>
            </a:r>
            <a:r>
              <a:rPr lang="en-US" dirty="0"/>
              <a:t>Allows you to build up templates by including other </a:t>
            </a:r>
            <a:r>
              <a:rPr lang="en-US" dirty="0" smtClean="0"/>
              <a:t>templates.</a:t>
            </a:r>
          </a:p>
          <a:p>
            <a:pPr marL="624078" indent="-514350">
              <a:buFont typeface="+mj-lt"/>
              <a:buAutoNum type="arabicPeriod"/>
            </a:pPr>
            <a:endParaRPr lang="en-US" dirty="0"/>
          </a:p>
          <a:p>
            <a:pPr marL="624078" indent="-514350">
              <a:buFont typeface="+mj-lt"/>
              <a:buAutoNum type="arabicPeriod"/>
            </a:pPr>
            <a:r>
              <a:rPr lang="en-US" b="1" dirty="0" smtClean="0"/>
              <a:t>Concise </a:t>
            </a:r>
            <a:r>
              <a:rPr lang="en-US" b="1" dirty="0"/>
              <a:t>variable and loop control </a:t>
            </a:r>
            <a:r>
              <a:rPr lang="en-US" b="1" dirty="0" smtClean="0"/>
              <a:t>syntax.</a:t>
            </a:r>
          </a:p>
          <a:p>
            <a:pPr marL="624078" indent="-514350">
              <a:buFont typeface="+mj-lt"/>
              <a:buAutoNum type="arabicPeriod"/>
            </a:pPr>
            <a:endParaRPr lang="en-US" dirty="0"/>
          </a:p>
          <a:p>
            <a:pPr marL="624078" indent="-514350">
              <a:buFont typeface="+mj-lt"/>
              <a:buAutoNum type="arabicPeriod"/>
            </a:pPr>
            <a:r>
              <a:rPr lang="en-US" b="1" dirty="0" smtClean="0"/>
              <a:t>Ability </a:t>
            </a:r>
            <a:r>
              <a:rPr lang="en-US" b="1" dirty="0"/>
              <a:t>to filter variable values at template level </a:t>
            </a:r>
            <a:r>
              <a:rPr lang="en-US" dirty="0"/>
              <a:t>(e.g. making variables upper-case, or formatting a date </a:t>
            </a:r>
            <a:r>
              <a:rPr lang="en-US" dirty="0" smtClean="0"/>
              <a:t>value)</a:t>
            </a:r>
          </a:p>
          <a:p>
            <a:pPr marL="624078" indent="-514350">
              <a:buFont typeface="+mj-lt"/>
              <a:buAutoNum type="arabicPeriod"/>
            </a:pPr>
            <a:endParaRPr lang="en-US" dirty="0"/>
          </a:p>
          <a:p>
            <a:pPr marL="624078" indent="-514350">
              <a:buFont typeface="+mj-lt"/>
              <a:buAutoNum type="arabicPeriod"/>
            </a:pPr>
            <a:r>
              <a:rPr lang="en-US" b="1" dirty="0" smtClean="0"/>
              <a:t>Ability </a:t>
            </a:r>
            <a:r>
              <a:rPr lang="en-US" b="1" dirty="0"/>
              <a:t>to generate output formats other than HTML (e.g. JSON or XML</a:t>
            </a:r>
            <a:r>
              <a:rPr lang="en-US" b="1" dirty="0" smtClean="0"/>
              <a:t>).</a:t>
            </a:r>
          </a:p>
          <a:p>
            <a:pPr marL="624078" indent="-514350">
              <a:buFont typeface="+mj-lt"/>
              <a:buAutoNum type="arabicPeriod"/>
            </a:pPr>
            <a:endParaRPr lang="en-US" dirty="0"/>
          </a:p>
          <a:p>
            <a:pPr marL="624078" indent="-514350">
              <a:buFont typeface="+mj-lt"/>
              <a:buAutoNum type="arabicPeriod"/>
            </a:pPr>
            <a:r>
              <a:rPr lang="en-US" b="1" dirty="0" smtClean="0"/>
              <a:t>Support </a:t>
            </a:r>
            <a:r>
              <a:rPr lang="en-US" b="1" dirty="0"/>
              <a:t>for asynchronous operations and </a:t>
            </a:r>
            <a:r>
              <a:rPr lang="en-US" b="1" dirty="0" smtClean="0"/>
              <a:t>streaming.</a:t>
            </a:r>
          </a:p>
          <a:p>
            <a:pPr marL="624078" indent="-514350">
              <a:buFont typeface="+mj-lt"/>
              <a:buAutoNum type="arabicPeriod"/>
            </a:pPr>
            <a:endParaRPr lang="en-US" dirty="0"/>
          </a:p>
          <a:p>
            <a:pPr marL="624078" indent="-514350">
              <a:buFont typeface="+mj-lt"/>
              <a:buAutoNum type="arabicPeriod"/>
            </a:pPr>
            <a:r>
              <a:rPr lang="en-US" b="1" dirty="0" smtClean="0"/>
              <a:t>Client-side </a:t>
            </a:r>
            <a:r>
              <a:rPr lang="en-US" b="1" dirty="0"/>
              <a:t>features. </a:t>
            </a:r>
            <a:r>
              <a:rPr lang="en-US" dirty="0"/>
              <a:t>If a templating engine can be used on the client this allows the possibility of having all or most of the rendering done client-side.</a:t>
            </a:r>
          </a:p>
          <a:p>
            <a:pPr marL="109728" indent="0">
              <a:buNone/>
            </a:pPr>
            <a:endParaRPr lang="ru-RU" dirty="0"/>
          </a:p>
        </p:txBody>
      </p:sp>
    </p:spTree>
    <p:extLst>
      <p:ext uri="{BB962C8B-B14F-4D97-AF65-F5344CB8AC3E}">
        <p14:creationId xmlns:p14="http://schemas.microsoft.com/office/powerpoint/2010/main" val="1462938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79512" y="836712"/>
            <a:ext cx="8784976" cy="5328592"/>
          </a:xfrm>
        </p:spPr>
        <p:txBody>
          <a:bodyPr>
            <a:normAutofit fontScale="47500" lnSpcReduction="20000"/>
          </a:bodyPr>
          <a:lstStyle/>
          <a:p>
            <a:pPr marL="109728" indent="0">
              <a:buNone/>
            </a:pPr>
            <a:r>
              <a:rPr lang="en-US" b="1" dirty="0"/>
              <a:t>Protocol</a:t>
            </a:r>
            <a:r>
              <a:rPr lang="en-US" dirty="0"/>
              <a:t> The protocol determines how the request will be transmitted. </a:t>
            </a:r>
            <a:r>
              <a:rPr lang="en-US" dirty="0" smtClean="0"/>
              <a:t>We will be dealing exclusively with </a:t>
            </a:r>
            <a:r>
              <a:rPr lang="en-US" dirty="0" smtClean="0">
                <a:latin typeface="Courier New" panose="02070309020205020404" pitchFamily="49" charset="0"/>
                <a:cs typeface="Courier New" panose="02070309020205020404" pitchFamily="49" charset="0"/>
              </a:rPr>
              <a:t>http </a:t>
            </a:r>
            <a:r>
              <a:rPr lang="en-US" dirty="0" smtClean="0"/>
              <a:t>and </a:t>
            </a:r>
            <a:r>
              <a:rPr lang="en-US" dirty="0" smtClean="0">
                <a:latin typeface="Courier New" panose="02070309020205020404" pitchFamily="49" charset="0"/>
                <a:cs typeface="Courier New" panose="02070309020205020404" pitchFamily="49" charset="0"/>
              </a:rPr>
              <a:t>https. </a:t>
            </a:r>
            <a:r>
              <a:rPr lang="en-US" dirty="0" smtClean="0"/>
              <a:t>Other </a:t>
            </a:r>
            <a:r>
              <a:rPr lang="en-US" dirty="0"/>
              <a:t>common protocols include </a:t>
            </a:r>
            <a:r>
              <a:rPr lang="en-US" dirty="0">
                <a:latin typeface="Courier New" panose="02070309020205020404" pitchFamily="49" charset="0"/>
                <a:cs typeface="Courier New" panose="02070309020205020404" pitchFamily="49" charset="0"/>
              </a:rPr>
              <a:t>file</a:t>
            </a:r>
            <a:r>
              <a:rPr lang="en-US" dirty="0"/>
              <a:t> and</a:t>
            </a:r>
            <a:r>
              <a:rPr lang="en-US" dirty="0">
                <a:latin typeface="Courier New" panose="02070309020205020404" pitchFamily="49" charset="0"/>
                <a:cs typeface="Courier New" panose="02070309020205020404" pitchFamily="49" charset="0"/>
              </a:rPr>
              <a:t> ftp</a:t>
            </a:r>
            <a:r>
              <a:rPr lang="en-US" dirty="0"/>
              <a:t>. </a:t>
            </a:r>
            <a:endParaRPr lang="en-US" dirty="0" smtClean="0"/>
          </a:p>
          <a:p>
            <a:pPr marL="109728" indent="0">
              <a:buNone/>
            </a:pPr>
            <a:endParaRPr lang="en-US" dirty="0"/>
          </a:p>
          <a:p>
            <a:pPr marL="109728" indent="0">
              <a:buNone/>
            </a:pPr>
            <a:r>
              <a:rPr lang="en-US" b="1" dirty="0" smtClean="0"/>
              <a:t>Host</a:t>
            </a:r>
            <a:r>
              <a:rPr lang="en-US" dirty="0" smtClean="0"/>
              <a:t> The host identifies the server. Servers on your computer (localhost) or a local net‐ work may simply be one word, or it may be a numeric IP address. On the Internet, the host will end in a top-level domain (TLD) like .</a:t>
            </a:r>
            <a:r>
              <a:rPr lang="en-US" dirty="0" smtClean="0">
                <a:latin typeface="Courier New" panose="02070309020205020404" pitchFamily="49" charset="0"/>
                <a:cs typeface="Courier New" panose="02070309020205020404" pitchFamily="49" charset="0"/>
              </a:rPr>
              <a:t>com</a:t>
            </a:r>
            <a:r>
              <a:rPr lang="en-US" dirty="0" smtClean="0"/>
              <a:t> or </a:t>
            </a:r>
            <a:r>
              <a:rPr lang="en-US" dirty="0" err="1" smtClean="0">
                <a:latin typeface="Courier New" panose="02070309020205020404" pitchFamily="49" charset="0"/>
                <a:cs typeface="Courier New" panose="02070309020205020404" pitchFamily="49" charset="0"/>
              </a:rPr>
              <a:t>.net</a:t>
            </a:r>
            <a:r>
              <a:rPr lang="en-US" dirty="0" smtClean="0"/>
              <a:t>. </a:t>
            </a:r>
          </a:p>
          <a:p>
            <a:pPr marL="109728" indent="0">
              <a:buNone/>
            </a:pPr>
            <a:endParaRPr lang="en-US" dirty="0"/>
          </a:p>
          <a:p>
            <a:pPr marL="109728" indent="0">
              <a:buNone/>
            </a:pPr>
            <a:r>
              <a:rPr lang="en-US" b="1" dirty="0"/>
              <a:t>Port</a:t>
            </a:r>
            <a:r>
              <a:rPr lang="en-US" dirty="0"/>
              <a:t> Each server has a collection of numbered ports. Some port numbers are “special,” like 80 and 443. If you omit the port, port 80 is assumed for HTTP and 443 for HTTPS. In general, if you aren’t using port 80 or 443, you should use a port number greater than 1023.1 </a:t>
            </a:r>
            <a:r>
              <a:rPr lang="en-US" dirty="0">
                <a:solidFill>
                  <a:srgbClr val="FF0000"/>
                </a:solidFill>
              </a:rPr>
              <a:t>It’s very common to use easy-to-remember port numbers like 3000, 8080, and 8088</a:t>
            </a:r>
            <a:r>
              <a:rPr lang="en-US" dirty="0" smtClean="0">
                <a:solidFill>
                  <a:srgbClr val="FF0000"/>
                </a:solidFill>
              </a:rPr>
              <a:t>.</a:t>
            </a:r>
          </a:p>
          <a:p>
            <a:pPr marL="109728" indent="0">
              <a:buNone/>
            </a:pPr>
            <a:endParaRPr lang="en-US" dirty="0"/>
          </a:p>
          <a:p>
            <a:pPr marL="109728" indent="0">
              <a:buNone/>
            </a:pPr>
            <a:r>
              <a:rPr lang="en-US" b="1" dirty="0"/>
              <a:t>Path</a:t>
            </a:r>
            <a:r>
              <a:rPr lang="en-US" dirty="0"/>
              <a:t> The path is generally the first part of the URL that your app cares about (it is possible to make decisions based on protocol, host, and port, but it’s not good practice). The path should be used to uniquely identify pages or other resources in your </a:t>
            </a:r>
            <a:r>
              <a:rPr lang="en-US" dirty="0" smtClean="0"/>
              <a:t>app</a:t>
            </a:r>
          </a:p>
          <a:p>
            <a:pPr marL="109728" indent="0">
              <a:buNone/>
            </a:pPr>
            <a:endParaRPr lang="en-US" dirty="0"/>
          </a:p>
          <a:p>
            <a:pPr marL="109728" indent="0">
              <a:buNone/>
            </a:pPr>
            <a:r>
              <a:rPr lang="en-US" b="1" dirty="0" err="1"/>
              <a:t>Querystring</a:t>
            </a:r>
            <a:r>
              <a:rPr lang="en-US" dirty="0"/>
              <a:t> The </a:t>
            </a:r>
            <a:r>
              <a:rPr lang="en-US" dirty="0" err="1"/>
              <a:t>querystring</a:t>
            </a:r>
            <a:r>
              <a:rPr lang="en-US" dirty="0"/>
              <a:t> is an optional collection of name/value pairs. The </a:t>
            </a:r>
            <a:r>
              <a:rPr lang="en-US" dirty="0" err="1"/>
              <a:t>querystring</a:t>
            </a:r>
            <a:r>
              <a:rPr lang="en-US" dirty="0"/>
              <a:t> starts with a question mark (?), and name/value pairs are separated by ampersands (&amp;). Both names and values should be URL encoded. JavaScript provides a built-in function to do that: </a:t>
            </a:r>
            <a:endParaRPr lang="en-US" dirty="0" smtClean="0"/>
          </a:p>
          <a:p>
            <a:pPr marL="109728" indent="0">
              <a:buNone/>
            </a:pPr>
            <a:r>
              <a:rPr lang="en-US" dirty="0" err="1" smtClean="0">
                <a:latin typeface="Courier New" panose="02070309020205020404" pitchFamily="49" charset="0"/>
                <a:cs typeface="Courier New" panose="02070309020205020404" pitchFamily="49" charset="0"/>
              </a:rPr>
              <a:t>encodeURIComponen</a:t>
            </a:r>
            <a:r>
              <a:rPr lang="en-US" dirty="0" err="1" smtClean="0"/>
              <a:t>t</a:t>
            </a:r>
            <a:r>
              <a:rPr lang="en-US" dirty="0"/>
              <a:t>. For example, spaces will be replaced with plus signs </a:t>
            </a:r>
            <a:r>
              <a:rPr lang="en-US" dirty="0" smtClean="0"/>
              <a:t>(+)</a:t>
            </a:r>
          </a:p>
          <a:p>
            <a:pPr marL="109728" indent="0">
              <a:buNone/>
            </a:pPr>
            <a:endParaRPr lang="en-US" dirty="0"/>
          </a:p>
          <a:p>
            <a:pPr marL="109728" indent="0">
              <a:buNone/>
            </a:pPr>
            <a:r>
              <a:rPr lang="en-US" b="1" dirty="0"/>
              <a:t>Fragment</a:t>
            </a:r>
            <a:r>
              <a:rPr lang="en-US" dirty="0"/>
              <a:t> The fragment (or hash) is not passed to the server at all: it is strictly for use by the browser. It is becoming increasingly common for single-page applications </a:t>
            </a:r>
            <a:r>
              <a:rPr lang="en-US" dirty="0" smtClean="0"/>
              <a:t>to </a:t>
            </a:r>
            <a:r>
              <a:rPr lang="en-US" dirty="0"/>
              <a:t>use the fragment to control the application. Originally, the fragment’s sole purpose was to cause the browser to display a specific part of the document, marked by an anchor </a:t>
            </a:r>
            <a:r>
              <a:rPr lang="en-US" dirty="0">
                <a:latin typeface="Courier New" panose="02070309020205020404" pitchFamily="49" charset="0"/>
                <a:cs typeface="Courier New" panose="02070309020205020404" pitchFamily="49" charset="0"/>
              </a:rPr>
              <a:t>tag ()</a:t>
            </a:r>
            <a:endParaRPr lang="en-US" dirty="0" smtClean="0">
              <a:latin typeface="Courier New" panose="02070309020205020404" pitchFamily="49" charset="0"/>
              <a:cs typeface="Courier New" panose="02070309020205020404" pitchFamily="49" charset="0"/>
            </a:endParaRPr>
          </a:p>
          <a:p>
            <a:pPr marL="109728" indent="0">
              <a:buNone/>
            </a:pPr>
            <a:endParaRPr lang="en-US" dirty="0"/>
          </a:p>
          <a:p>
            <a:pPr marL="109728" indent="0">
              <a:buNone/>
            </a:pPr>
            <a:endParaRPr lang="en-US" dirty="0" smtClean="0"/>
          </a:p>
        </p:txBody>
      </p:sp>
      <p:sp>
        <p:nvSpPr>
          <p:cNvPr id="3" name="Заголовок 2"/>
          <p:cNvSpPr>
            <a:spLocks noGrp="1"/>
          </p:cNvSpPr>
          <p:nvPr>
            <p:ph type="title"/>
          </p:nvPr>
        </p:nvSpPr>
        <p:spPr>
          <a:xfrm>
            <a:off x="467544" y="25258"/>
            <a:ext cx="8229600" cy="1143000"/>
          </a:xfrm>
        </p:spPr>
        <p:txBody>
          <a:bodyPr/>
          <a:lstStyle/>
          <a:p>
            <a:r>
              <a:rPr lang="en-US" dirty="0"/>
              <a:t>The Parts of a URL </a:t>
            </a:r>
            <a:endParaRPr lang="ru-RU" dirty="0"/>
          </a:p>
        </p:txBody>
      </p:sp>
      <p:pic>
        <p:nvPicPr>
          <p:cNvPr id="4" name="Рисунок 3"/>
          <p:cNvPicPr/>
          <p:nvPr/>
        </p:nvPicPr>
        <p:blipFill rotWithShape="1">
          <a:blip r:embed="rId2"/>
          <a:srcRect l="42564" t="30314" r="23718" b="53504"/>
          <a:stretch/>
        </p:blipFill>
        <p:spPr bwMode="auto">
          <a:xfrm>
            <a:off x="3542656" y="5431426"/>
            <a:ext cx="5590431" cy="14127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243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pPr marL="109728" indent="0" algn="just">
              <a:buNone/>
            </a:pPr>
            <a:r>
              <a:rPr lang="en-US" b="1" dirty="0"/>
              <a:t>The HTTP protocol defines a collection of request methods </a:t>
            </a:r>
            <a:r>
              <a:rPr lang="en-US" dirty="0" smtClean="0"/>
              <a:t>that </a:t>
            </a:r>
            <a:r>
              <a:rPr lang="en-US" dirty="0"/>
              <a:t>a client uses to communicate with a server. </a:t>
            </a:r>
            <a:endParaRPr lang="en-US" dirty="0" smtClean="0"/>
          </a:p>
          <a:p>
            <a:pPr marL="109728" indent="0" algn="just">
              <a:buNone/>
            </a:pPr>
            <a:r>
              <a:rPr lang="en-US" dirty="0" smtClean="0"/>
              <a:t>The most </a:t>
            </a:r>
            <a:r>
              <a:rPr lang="en-US" dirty="0"/>
              <a:t>common methods are GET and POST. When you type a URL into a browser (or click a link), the browser issues an HTTP GET request to the server. </a:t>
            </a:r>
            <a:endParaRPr lang="en-US" dirty="0" smtClean="0"/>
          </a:p>
          <a:p>
            <a:pPr marL="109728" indent="0" algn="just">
              <a:buNone/>
            </a:pPr>
            <a:r>
              <a:rPr lang="en-US" dirty="0" smtClean="0"/>
              <a:t>The </a:t>
            </a:r>
            <a:r>
              <a:rPr lang="en-US" dirty="0"/>
              <a:t>important information passed to the server is the </a:t>
            </a:r>
            <a:r>
              <a:rPr lang="en-US" b="1" dirty="0"/>
              <a:t>URL path </a:t>
            </a:r>
            <a:r>
              <a:rPr lang="en-US" dirty="0"/>
              <a:t>and </a:t>
            </a:r>
            <a:r>
              <a:rPr lang="en-US" b="1" dirty="0" err="1"/>
              <a:t>querystring</a:t>
            </a:r>
            <a:r>
              <a:rPr lang="en-US" b="1" dirty="0"/>
              <a:t>. </a:t>
            </a:r>
            <a:r>
              <a:rPr lang="en-US" dirty="0"/>
              <a:t>The combination of </a:t>
            </a:r>
            <a:r>
              <a:rPr lang="en-US" b="1" i="1" dirty="0"/>
              <a:t>method, path, and </a:t>
            </a:r>
            <a:r>
              <a:rPr lang="en-US" b="1" i="1" dirty="0" err="1"/>
              <a:t>querystring</a:t>
            </a:r>
            <a:r>
              <a:rPr lang="en-US" b="1" i="1" dirty="0"/>
              <a:t> </a:t>
            </a:r>
            <a:r>
              <a:rPr lang="en-US" dirty="0"/>
              <a:t>is what your app uses to determine how to respond. </a:t>
            </a:r>
            <a:endParaRPr lang="en-US" dirty="0" smtClean="0"/>
          </a:p>
          <a:p>
            <a:pPr marL="109728" indent="0" algn="just">
              <a:buNone/>
            </a:pPr>
            <a:endParaRPr lang="en-US" dirty="0"/>
          </a:p>
          <a:p>
            <a:pPr marL="109728" indent="0" algn="just">
              <a:buNone/>
            </a:pPr>
            <a:r>
              <a:rPr lang="en-US" dirty="0" smtClean="0"/>
              <a:t>For </a:t>
            </a:r>
            <a:r>
              <a:rPr lang="en-US" dirty="0"/>
              <a:t>a website, most of your pages will respond to GET requests. </a:t>
            </a:r>
            <a:endParaRPr lang="en-US" dirty="0" smtClean="0"/>
          </a:p>
          <a:p>
            <a:pPr marL="109728" indent="0" algn="just">
              <a:buNone/>
            </a:pPr>
            <a:r>
              <a:rPr lang="en-US" dirty="0" smtClean="0"/>
              <a:t>POST </a:t>
            </a:r>
            <a:r>
              <a:rPr lang="en-US" dirty="0"/>
              <a:t>requests are usually reserved for sending information back to the server (form processing, for example). It’s quite common for POST requests to respond with the same HTML as the corresponding GET request after the server has processed any information included in the </a:t>
            </a:r>
            <a:r>
              <a:rPr lang="en-US" dirty="0" smtClean="0"/>
              <a:t>request.</a:t>
            </a:r>
          </a:p>
          <a:p>
            <a:pPr marL="109728" indent="0" algn="just">
              <a:buNone/>
            </a:pPr>
            <a:endParaRPr lang="en-US" dirty="0"/>
          </a:p>
          <a:p>
            <a:pPr marL="109728" indent="0" algn="just">
              <a:buNone/>
            </a:pPr>
            <a:r>
              <a:rPr lang="en-US" dirty="0"/>
              <a:t>Browsers will exclusively use the GET and POST methods when communicating with your server (if they’re not using AJAX). Web services, on the other hand, often get more creative with the HTTP methods used. </a:t>
            </a:r>
            <a:r>
              <a:rPr lang="en-US" i="1" dirty="0"/>
              <a:t>For exampl</a:t>
            </a:r>
            <a:r>
              <a:rPr lang="en-US" dirty="0"/>
              <a:t>e, there’s an HTTP method called DELETE that is useful for, well, an API call that deletes things. </a:t>
            </a:r>
            <a:endParaRPr lang="en-US" dirty="0" smtClean="0"/>
          </a:p>
          <a:p>
            <a:pPr marL="109728" indent="0" algn="just">
              <a:buNone/>
            </a:pPr>
            <a:endParaRPr lang="en-US" dirty="0"/>
          </a:p>
          <a:p>
            <a:pPr marL="109728" indent="0" algn="just">
              <a:buNone/>
            </a:pPr>
            <a:r>
              <a:rPr lang="en-US" dirty="0"/>
              <a:t>With Node and Express, you are fully in charge of what methods you respond </a:t>
            </a:r>
            <a:r>
              <a:rPr lang="en-US" dirty="0" smtClean="0"/>
              <a:t>to. </a:t>
            </a:r>
            <a:r>
              <a:rPr lang="en-US" dirty="0"/>
              <a:t>In Express, you’ll usually be writing handlers for specific methods.</a:t>
            </a:r>
            <a:endParaRPr lang="ru-RU" dirty="0"/>
          </a:p>
        </p:txBody>
      </p:sp>
      <p:sp>
        <p:nvSpPr>
          <p:cNvPr id="3" name="Заголовок 2"/>
          <p:cNvSpPr>
            <a:spLocks noGrp="1"/>
          </p:cNvSpPr>
          <p:nvPr>
            <p:ph type="title"/>
          </p:nvPr>
        </p:nvSpPr>
        <p:spPr/>
        <p:txBody>
          <a:bodyPr/>
          <a:lstStyle/>
          <a:p>
            <a:r>
              <a:rPr lang="en-US" dirty="0"/>
              <a:t>HTTP Request Methods</a:t>
            </a:r>
            <a:endParaRPr lang="ru-RU" dirty="0"/>
          </a:p>
        </p:txBody>
      </p:sp>
    </p:spTree>
    <p:extLst>
      <p:ext uri="{BB962C8B-B14F-4D97-AF65-F5344CB8AC3E}">
        <p14:creationId xmlns:p14="http://schemas.microsoft.com/office/powerpoint/2010/main" val="3313674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1980730177"/>
              </p:ext>
            </p:extLst>
          </p:nvPr>
        </p:nvGraphicFramePr>
        <p:xfrm>
          <a:off x="1763688" y="1340768"/>
          <a:ext cx="5588154" cy="4525959"/>
        </p:xfrm>
        <a:graphic>
          <a:graphicData uri="http://schemas.openxmlformats.org/drawingml/2006/table">
            <a:tbl>
              <a:tblPr/>
              <a:tblGrid>
                <a:gridCol w="1862718"/>
                <a:gridCol w="1862718"/>
                <a:gridCol w="1862718"/>
              </a:tblGrid>
              <a:tr h="318041">
                <a:tc>
                  <a:txBody>
                    <a:bodyPr/>
                    <a:lstStyle/>
                    <a:p>
                      <a:pPr algn="l" fontAlgn="b"/>
                      <a:r>
                        <a:rPr lang="en-US" sz="1400" dirty="0">
                          <a:effectLst/>
                        </a:rPr>
                        <a:t>Methods</a:t>
                      </a:r>
                    </a:p>
                  </a:txBody>
                  <a:tcPr marL="48929" marR="48929" marT="48929" marB="48929"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400">
                          <a:effectLst/>
                        </a:rPr>
                        <a:t>Urls</a:t>
                      </a:r>
                    </a:p>
                  </a:txBody>
                  <a:tcPr marL="48929" marR="48929" marT="48929" marB="48929"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400">
                          <a:effectLst/>
                        </a:rPr>
                        <a:t>Actions</a:t>
                      </a:r>
                    </a:p>
                  </a:txBody>
                  <a:tcPr marL="48929" marR="48929" marT="48929" marB="48929"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r>
              <a:tr h="538222">
                <a:tc>
                  <a:txBody>
                    <a:bodyPr/>
                    <a:lstStyle/>
                    <a:p>
                      <a:pPr fontAlgn="t"/>
                      <a:r>
                        <a:rPr lang="en-US" sz="1400">
                          <a:effectLst/>
                        </a:rPr>
                        <a:t>GET</a:t>
                      </a: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err="1" smtClean="0">
                          <a:effectLst/>
                        </a:rPr>
                        <a:t>api</a:t>
                      </a:r>
                      <a:r>
                        <a:rPr lang="en-US" sz="1400" dirty="0" smtClean="0">
                          <a:effectLst/>
                        </a:rPr>
                        <a:t>/authors</a:t>
                      </a:r>
                      <a:endParaRPr lang="en-US" sz="1400" dirty="0">
                        <a:effectLst/>
                      </a:endParaRP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a:effectLst/>
                        </a:rPr>
                        <a:t>get all </a:t>
                      </a:r>
                      <a:r>
                        <a:rPr lang="en-US" sz="1400" dirty="0" smtClean="0">
                          <a:effectLst/>
                        </a:rPr>
                        <a:t>Authors</a:t>
                      </a:r>
                    </a:p>
                    <a:p>
                      <a:pPr fontAlgn="t"/>
                      <a:endParaRPr lang="en-US" sz="1400" dirty="0">
                        <a:effectLst/>
                      </a:endParaRP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538222">
                <a:tc>
                  <a:txBody>
                    <a:bodyPr/>
                    <a:lstStyle/>
                    <a:p>
                      <a:pPr fontAlgn="t"/>
                      <a:r>
                        <a:rPr lang="en-US" sz="1400">
                          <a:effectLst/>
                        </a:rPr>
                        <a:t>GET</a:t>
                      </a: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err="1" smtClean="0">
                          <a:effectLst/>
                        </a:rPr>
                        <a:t>api</a:t>
                      </a:r>
                      <a:r>
                        <a:rPr lang="en-US" sz="1400" dirty="0" smtClean="0">
                          <a:effectLst/>
                        </a:rPr>
                        <a:t>/authors/:</a:t>
                      </a:r>
                      <a:r>
                        <a:rPr lang="en-US" sz="1400" dirty="0">
                          <a:effectLst/>
                        </a:rPr>
                        <a:t>id</a:t>
                      </a: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a:effectLst/>
                        </a:rPr>
                        <a:t>get </a:t>
                      </a:r>
                      <a:r>
                        <a:rPr lang="en-US" sz="1400" dirty="0" smtClean="0">
                          <a:effectLst/>
                        </a:rPr>
                        <a:t>Authors </a:t>
                      </a:r>
                      <a:r>
                        <a:rPr lang="en-US" sz="1400" dirty="0">
                          <a:effectLst/>
                        </a:rPr>
                        <a:t>by id</a:t>
                      </a: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538222">
                <a:tc>
                  <a:txBody>
                    <a:bodyPr/>
                    <a:lstStyle/>
                    <a:p>
                      <a:pPr fontAlgn="t"/>
                      <a:r>
                        <a:rPr lang="en-US" sz="1400">
                          <a:effectLst/>
                        </a:rPr>
                        <a:t>POST</a:t>
                      </a: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err="1" smtClean="0">
                          <a:effectLst/>
                        </a:rPr>
                        <a:t>api</a:t>
                      </a:r>
                      <a:r>
                        <a:rPr lang="en-US" sz="1400" dirty="0" smtClean="0">
                          <a:effectLst/>
                        </a:rPr>
                        <a:t>/authors</a:t>
                      </a:r>
                      <a:endParaRPr lang="en-US" sz="1400" dirty="0">
                        <a:effectLst/>
                      </a:endParaRP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a:effectLst/>
                        </a:rPr>
                        <a:t>add new </a:t>
                      </a:r>
                      <a:r>
                        <a:rPr lang="en-US" sz="1400" dirty="0" smtClean="0">
                          <a:effectLst/>
                        </a:rPr>
                        <a:t>Author</a:t>
                      </a: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538222">
                <a:tc>
                  <a:txBody>
                    <a:bodyPr/>
                    <a:lstStyle/>
                    <a:p>
                      <a:pPr fontAlgn="t"/>
                      <a:r>
                        <a:rPr lang="en-US" sz="1400" dirty="0">
                          <a:effectLst/>
                        </a:rPr>
                        <a:t>PUT</a:t>
                      </a: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err="1" smtClean="0">
                          <a:effectLst/>
                        </a:rPr>
                        <a:t>api</a:t>
                      </a:r>
                      <a:r>
                        <a:rPr lang="en-US" sz="1400" dirty="0" smtClean="0">
                          <a:effectLst/>
                        </a:rPr>
                        <a:t>/authors/:</a:t>
                      </a:r>
                      <a:r>
                        <a:rPr lang="en-US" sz="1400" dirty="0">
                          <a:effectLst/>
                        </a:rPr>
                        <a:t>id</a:t>
                      </a: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a:effectLst/>
                        </a:rPr>
                        <a:t>update </a:t>
                      </a:r>
                      <a:r>
                        <a:rPr lang="en-US" sz="1400" dirty="0" smtClean="0">
                          <a:effectLst/>
                        </a:rPr>
                        <a:t>Author</a:t>
                      </a:r>
                      <a:r>
                        <a:rPr lang="en-US" sz="1400" baseline="0" dirty="0" smtClean="0">
                          <a:effectLst/>
                        </a:rPr>
                        <a:t> </a:t>
                      </a:r>
                      <a:r>
                        <a:rPr lang="en-US" sz="1400" dirty="0" smtClean="0">
                          <a:effectLst/>
                        </a:rPr>
                        <a:t>by</a:t>
                      </a:r>
                      <a:r>
                        <a:rPr lang="en-US" sz="1400" dirty="0">
                          <a:effectLst/>
                        </a:rPr>
                        <a:t> id</a:t>
                      </a: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538222">
                <a:tc>
                  <a:txBody>
                    <a:bodyPr/>
                    <a:lstStyle/>
                    <a:p>
                      <a:pPr fontAlgn="t"/>
                      <a:r>
                        <a:rPr lang="en-US" sz="1400">
                          <a:effectLst/>
                        </a:rPr>
                        <a:t>DELETE</a:t>
                      </a: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err="1" smtClean="0">
                          <a:effectLst/>
                        </a:rPr>
                        <a:t>api</a:t>
                      </a:r>
                      <a:r>
                        <a:rPr lang="en-US" sz="1400" dirty="0" smtClean="0">
                          <a:effectLst/>
                        </a:rPr>
                        <a:t>/authors/:</a:t>
                      </a:r>
                      <a:r>
                        <a:rPr lang="en-US" sz="1400" dirty="0">
                          <a:effectLst/>
                        </a:rPr>
                        <a:t>id</a:t>
                      </a: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a:effectLst/>
                        </a:rPr>
                        <a:t>remove </a:t>
                      </a:r>
                      <a:r>
                        <a:rPr lang="en-US" sz="1400" dirty="0" smtClean="0">
                          <a:effectLst/>
                        </a:rPr>
                        <a:t>Author</a:t>
                      </a:r>
                      <a:r>
                        <a:rPr lang="en-US" sz="1400" baseline="0" dirty="0" smtClean="0">
                          <a:effectLst/>
                        </a:rPr>
                        <a:t> </a:t>
                      </a:r>
                      <a:r>
                        <a:rPr lang="en-US" sz="1400" dirty="0" smtClean="0">
                          <a:effectLst/>
                        </a:rPr>
                        <a:t>by</a:t>
                      </a:r>
                      <a:r>
                        <a:rPr lang="en-US" sz="1400" dirty="0">
                          <a:effectLst/>
                        </a:rPr>
                        <a:t> id</a:t>
                      </a: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538222">
                <a:tc>
                  <a:txBody>
                    <a:bodyPr/>
                    <a:lstStyle/>
                    <a:p>
                      <a:pPr fontAlgn="t"/>
                      <a:r>
                        <a:rPr lang="en-US" sz="1400">
                          <a:effectLst/>
                        </a:rPr>
                        <a:t>DELETE</a:t>
                      </a: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err="1" smtClean="0">
                          <a:effectLst/>
                        </a:rPr>
                        <a:t>api</a:t>
                      </a:r>
                      <a:r>
                        <a:rPr lang="en-US" sz="1400" dirty="0" smtClean="0">
                          <a:effectLst/>
                        </a:rPr>
                        <a:t>/authors</a:t>
                      </a:r>
                      <a:endParaRPr lang="en-US" sz="1400" dirty="0">
                        <a:effectLst/>
                      </a:endParaRP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a:effectLst/>
                        </a:rPr>
                        <a:t>remove all </a:t>
                      </a:r>
                      <a:r>
                        <a:rPr lang="en-US" sz="1400" dirty="0" smtClean="0">
                          <a:effectLst/>
                        </a:rPr>
                        <a:t>Authors</a:t>
                      </a:r>
                      <a:endParaRPr lang="en-US" sz="1400" dirty="0">
                        <a:effectLst/>
                      </a:endParaRPr>
                    </a:p>
                  </a:txBody>
                  <a:tcPr marL="48929" marR="48929" marT="48929" marB="4892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978586">
                <a:tc>
                  <a:txBody>
                    <a:bodyPr/>
                    <a:lstStyle/>
                    <a:p>
                      <a:pPr fontAlgn="t"/>
                      <a:r>
                        <a:rPr lang="en-US" sz="1400">
                          <a:effectLst/>
                        </a:rPr>
                        <a:t>GET</a:t>
                      </a:r>
                    </a:p>
                  </a:txBody>
                  <a:tcPr marL="48929" marR="48929" marT="48929" marB="48929">
                    <a:lnL>
                      <a:noFill/>
                    </a:lnL>
                    <a:lnR>
                      <a:noFill/>
                    </a:lnR>
                    <a:lnT w="7620" cap="flat" cmpd="sng" algn="ctr">
                      <a:solidFill>
                        <a:srgbClr val="DDDDDD"/>
                      </a:solidFill>
                      <a:prstDash val="solid"/>
                      <a:round/>
                      <a:headEnd type="none" w="med" len="med"/>
                      <a:tailEnd type="none" w="med" len="med"/>
                    </a:lnT>
                    <a:lnB>
                      <a:noFill/>
                    </a:lnB>
                    <a:solidFill>
                      <a:srgbClr val="F5F5F5"/>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err="1" smtClean="0">
                          <a:effectLst/>
                        </a:rPr>
                        <a:t>api</a:t>
                      </a:r>
                      <a:r>
                        <a:rPr lang="en-US" sz="1400" dirty="0" smtClean="0">
                          <a:effectLst/>
                        </a:rPr>
                        <a:t>/</a:t>
                      </a:r>
                      <a:r>
                        <a:rPr lang="en-US" sz="1400" dirty="0" err="1" smtClean="0">
                          <a:effectLst/>
                        </a:rPr>
                        <a:t>authors?title</a:t>
                      </a:r>
                      <a:r>
                        <a:rPr lang="en-US" sz="1400" dirty="0">
                          <a:effectLst/>
                        </a:rPr>
                        <a:t>=[kw]</a:t>
                      </a:r>
                    </a:p>
                  </a:txBody>
                  <a:tcPr marL="48929" marR="48929" marT="48929" marB="48929">
                    <a:lnL>
                      <a:noFill/>
                    </a:lnL>
                    <a:lnR>
                      <a:noFill/>
                    </a:lnR>
                    <a:lnT w="7620" cap="flat" cmpd="sng" algn="ctr">
                      <a:solidFill>
                        <a:srgbClr val="DDDDDD"/>
                      </a:solidFill>
                      <a:prstDash val="solid"/>
                      <a:round/>
                      <a:headEnd type="none" w="med" len="med"/>
                      <a:tailEnd type="none" w="med" len="med"/>
                    </a:lnT>
                    <a:lnB>
                      <a:noFill/>
                    </a:lnB>
                    <a:solidFill>
                      <a:srgbClr val="F5F5F5"/>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a:effectLst/>
                        </a:rPr>
                        <a:t>find all </a:t>
                      </a:r>
                      <a:r>
                        <a:rPr lang="en-US" sz="1400" dirty="0" smtClean="0">
                          <a:effectLst/>
                        </a:rPr>
                        <a:t>Authors</a:t>
                      </a:r>
                    </a:p>
                    <a:p>
                      <a:pPr fontAlgn="t"/>
                      <a:r>
                        <a:rPr lang="en-US" sz="1400" dirty="0" smtClean="0">
                          <a:effectLst/>
                        </a:rPr>
                        <a:t> </a:t>
                      </a:r>
                      <a:r>
                        <a:rPr lang="en-US" sz="1400" dirty="0">
                          <a:effectLst/>
                        </a:rPr>
                        <a:t>which title contains 'kw</a:t>
                      </a:r>
                    </a:p>
                  </a:txBody>
                  <a:tcPr marL="48929" marR="48929" marT="48929" marB="48929">
                    <a:lnL>
                      <a:noFill/>
                    </a:lnL>
                    <a:lnR>
                      <a:noFill/>
                    </a:lnR>
                    <a:lnT w="7620" cap="flat" cmpd="sng" algn="ctr">
                      <a:solidFill>
                        <a:srgbClr val="DDDDDD"/>
                      </a:solidFill>
                      <a:prstDash val="solid"/>
                      <a:round/>
                      <a:headEnd type="none" w="med" len="med"/>
                      <a:tailEnd type="none" w="med" len="med"/>
                    </a:lnT>
                    <a:lnB>
                      <a:noFill/>
                    </a:lnB>
                    <a:solidFill>
                      <a:srgbClr val="F5F5F5"/>
                    </a:solidFill>
                  </a:tcPr>
                </a:tc>
              </a:tr>
            </a:tbl>
          </a:graphicData>
        </a:graphic>
      </p:graphicFrame>
      <p:sp>
        <p:nvSpPr>
          <p:cNvPr id="3" name="Заголовок 2"/>
          <p:cNvSpPr>
            <a:spLocks noGrp="1"/>
          </p:cNvSpPr>
          <p:nvPr>
            <p:ph type="title"/>
          </p:nvPr>
        </p:nvSpPr>
        <p:spPr/>
        <p:txBody>
          <a:bodyPr>
            <a:normAutofit/>
          </a:bodyPr>
          <a:lstStyle/>
          <a:p>
            <a:r>
              <a:rPr lang="en-US" dirty="0">
                <a:effectLst/>
              </a:rPr>
              <a:t>Node.js Express </a:t>
            </a:r>
            <a:r>
              <a:rPr lang="en-US" dirty="0" smtClean="0">
                <a:effectLst/>
              </a:rPr>
              <a:t>Back-end</a:t>
            </a:r>
            <a:endParaRPr lang="ru-RU" dirty="0"/>
          </a:p>
        </p:txBody>
      </p:sp>
    </p:spTree>
    <p:extLst>
      <p:ext uri="{BB962C8B-B14F-4D97-AF65-F5344CB8AC3E}">
        <p14:creationId xmlns:p14="http://schemas.microsoft.com/office/powerpoint/2010/main" val="1933766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pPr marL="109728" indent="0" algn="just">
              <a:buNone/>
            </a:pPr>
            <a:r>
              <a:rPr lang="en-US" dirty="0"/>
              <a:t>The URL isn’t the only thing that’s passed to the server when you navigate to a page. Your browser is sending a lot of “invisible” information every time you visit a website. </a:t>
            </a:r>
            <a:r>
              <a:rPr lang="en-US" dirty="0" smtClean="0"/>
              <a:t>The </a:t>
            </a:r>
            <a:r>
              <a:rPr lang="en-US" dirty="0"/>
              <a:t>browser will tell the server what language it prefers to receive the page </a:t>
            </a:r>
            <a:r>
              <a:rPr lang="en-US" dirty="0" smtClean="0"/>
              <a:t>in. </a:t>
            </a:r>
          </a:p>
          <a:p>
            <a:pPr marL="109728" indent="0" algn="just">
              <a:buNone/>
            </a:pPr>
            <a:endParaRPr lang="en-US" dirty="0" smtClean="0"/>
          </a:p>
          <a:p>
            <a:pPr marL="109728" indent="0" algn="just">
              <a:buNone/>
            </a:pPr>
            <a:r>
              <a:rPr lang="en-US" dirty="0" smtClean="0"/>
              <a:t>It </a:t>
            </a:r>
            <a:r>
              <a:rPr lang="en-US" dirty="0"/>
              <a:t>will also send information about the “user agent” (the browser, operating system, and hardware) and other bits of </a:t>
            </a:r>
            <a:r>
              <a:rPr lang="en-US" dirty="0" smtClean="0"/>
              <a:t>information.</a:t>
            </a:r>
          </a:p>
          <a:p>
            <a:pPr marL="109728" indent="0" algn="just">
              <a:buNone/>
            </a:pPr>
            <a:r>
              <a:rPr lang="en-US" dirty="0" smtClean="0"/>
              <a:t> </a:t>
            </a:r>
          </a:p>
          <a:p>
            <a:pPr marL="109728" indent="0" algn="just">
              <a:buNone/>
            </a:pPr>
            <a:r>
              <a:rPr lang="en-US" dirty="0" smtClean="0"/>
              <a:t>All </a:t>
            </a:r>
            <a:r>
              <a:rPr lang="en-US" dirty="0"/>
              <a:t>this information is sent as a request header, which is made available to you through the request object’s headers property. </a:t>
            </a:r>
            <a:endParaRPr lang="en-US" dirty="0" smtClean="0"/>
          </a:p>
          <a:p>
            <a:pPr marL="109728" indent="0">
              <a:buNone/>
            </a:pPr>
            <a:endParaRPr lang="en-US" dirty="0"/>
          </a:p>
          <a:p>
            <a:pPr marL="109728" indent="0">
              <a:buNone/>
            </a:pPr>
            <a:r>
              <a:rPr lang="en-US" b="1" dirty="0" smtClean="0"/>
              <a:t>Example:</a:t>
            </a:r>
          </a:p>
          <a:p>
            <a:pPr marL="109728" indent="0">
              <a:buNone/>
            </a:pPr>
            <a:r>
              <a:rPr lang="en-US" dirty="0" smtClean="0"/>
              <a:t>Express route to display </a:t>
            </a:r>
            <a:r>
              <a:rPr lang="en-US" dirty="0"/>
              <a:t>information browser is </a:t>
            </a:r>
            <a:r>
              <a:rPr lang="en-US" dirty="0" smtClean="0"/>
              <a:t>sending</a:t>
            </a:r>
          </a:p>
          <a:p>
            <a:pPr marL="109728" indent="0">
              <a:buNone/>
            </a:pPr>
            <a:endParaRPr lang="en-US" dirty="0" smtClean="0"/>
          </a:p>
          <a:p>
            <a:pPr marL="109728" indent="0">
              <a:buNone/>
            </a:pPr>
            <a:r>
              <a:rPr lang="en-US" dirty="0" err="1" smtClean="0">
                <a:latin typeface="Courier New" panose="02070309020205020404" pitchFamily="49" charset="0"/>
                <a:cs typeface="Courier New" panose="02070309020205020404" pitchFamily="49" charset="0"/>
              </a:rPr>
              <a:t>app.get</a:t>
            </a:r>
            <a:r>
              <a:rPr lang="en-US" dirty="0">
                <a:latin typeface="Courier New" panose="02070309020205020404" pitchFamily="49" charset="0"/>
                <a:cs typeface="Courier New" panose="02070309020205020404" pitchFamily="49" charset="0"/>
              </a:rPr>
              <a:t>('/headers', function(</a:t>
            </a:r>
            <a:r>
              <a:rPr lang="en-US" dirty="0" err="1">
                <a:latin typeface="Courier New" panose="02070309020205020404" pitchFamily="49" charset="0"/>
                <a:cs typeface="Courier New" panose="02070309020205020404" pitchFamily="49" charset="0"/>
              </a:rPr>
              <a:t>req,res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res.set</a:t>
            </a:r>
            <a:r>
              <a:rPr lang="en-US" dirty="0">
                <a:latin typeface="Courier New" panose="02070309020205020404" pitchFamily="49" charset="0"/>
                <a:cs typeface="Courier New" panose="02070309020205020404" pitchFamily="49" charset="0"/>
              </a:rPr>
              <a:t>('Content-</a:t>
            </a:r>
            <a:r>
              <a:rPr lang="en-US" dirty="0" err="1">
                <a:latin typeface="Courier New" panose="02070309020205020404" pitchFamily="49" charset="0"/>
                <a:cs typeface="Courier New" panose="02070309020205020404" pitchFamily="49" charset="0"/>
              </a:rPr>
              <a:t>Type','text</a:t>
            </a:r>
            <a:r>
              <a:rPr lang="en-US" dirty="0">
                <a:latin typeface="Courier New" panose="02070309020205020404" pitchFamily="49" charset="0"/>
                <a:cs typeface="Courier New" panose="02070309020205020404" pitchFamily="49" charset="0"/>
              </a:rPr>
              <a:t>/plain');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 = '';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name in </a:t>
            </a:r>
            <a:r>
              <a:rPr lang="en-US" dirty="0" err="1">
                <a:latin typeface="Courier New" panose="02070309020205020404" pitchFamily="49" charset="0"/>
                <a:cs typeface="Courier New" panose="02070309020205020404" pitchFamily="49" charset="0"/>
              </a:rPr>
              <a:t>req.headers</a:t>
            </a:r>
            <a:r>
              <a:rPr lang="en-US" dirty="0">
                <a:latin typeface="Courier New" panose="02070309020205020404" pitchFamily="49" charset="0"/>
                <a:cs typeface="Courier New" panose="02070309020205020404" pitchFamily="49" charset="0"/>
              </a:rPr>
              <a:t>) s += name + ': ' +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req.headers</a:t>
            </a:r>
            <a:r>
              <a:rPr lang="en-US" dirty="0" smtClean="0">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 + '\n'; </a:t>
            </a:r>
            <a:r>
              <a:rPr lang="en-US" dirty="0" err="1">
                <a:latin typeface="Courier New" panose="02070309020205020404" pitchFamily="49" charset="0"/>
                <a:cs typeface="Courier New" panose="02070309020205020404" pitchFamily="49" charset="0"/>
              </a:rPr>
              <a:t>res.send</a:t>
            </a:r>
            <a:r>
              <a:rPr lang="en-US" dirty="0">
                <a:latin typeface="Courier New" panose="02070309020205020404" pitchFamily="49" charset="0"/>
                <a:cs typeface="Courier New" panose="02070309020205020404" pitchFamily="49" charset="0"/>
              </a:rPr>
              <a:t>(s); </a:t>
            </a:r>
            <a:endParaRPr lang="en-US" dirty="0" smtClean="0">
              <a:latin typeface="Courier New" panose="02070309020205020404" pitchFamily="49" charset="0"/>
              <a:cs typeface="Courier New" panose="02070309020205020404" pitchFamily="49" charset="0"/>
            </a:endParaRPr>
          </a:p>
          <a:p>
            <a:pPr marL="109728" indent="0">
              <a:buNone/>
            </a:pPr>
            <a:r>
              <a:rPr lang="en-US" dirty="0" smtClean="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
        <p:nvSpPr>
          <p:cNvPr id="3" name="Заголовок 2"/>
          <p:cNvSpPr>
            <a:spLocks noGrp="1"/>
          </p:cNvSpPr>
          <p:nvPr>
            <p:ph type="title"/>
          </p:nvPr>
        </p:nvSpPr>
        <p:spPr/>
        <p:txBody>
          <a:bodyPr/>
          <a:lstStyle/>
          <a:p>
            <a:r>
              <a:rPr lang="en-US" dirty="0"/>
              <a:t>Request Headers </a:t>
            </a:r>
            <a:endParaRPr lang="ru-RU" dirty="0"/>
          </a:p>
        </p:txBody>
      </p:sp>
    </p:spTree>
    <p:extLst>
      <p:ext uri="{BB962C8B-B14F-4D97-AF65-F5344CB8AC3E}">
        <p14:creationId xmlns:p14="http://schemas.microsoft.com/office/powerpoint/2010/main" val="97266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pPr marL="109728" indent="0">
              <a:buNone/>
            </a:pPr>
            <a:r>
              <a:rPr lang="en-US" dirty="0"/>
              <a:t>Just as your browser sends hidden information to the server in the form of request headers, when the server responds, it also sends information back that is not necessarily rendered or displayed by the browser. </a:t>
            </a:r>
            <a:endParaRPr lang="en-US" dirty="0" smtClean="0"/>
          </a:p>
          <a:p>
            <a:pPr marL="109728" indent="0">
              <a:buNone/>
            </a:pPr>
            <a:endParaRPr lang="en-US" dirty="0"/>
          </a:p>
          <a:p>
            <a:pPr marL="109728" indent="0">
              <a:buNone/>
            </a:pPr>
            <a:r>
              <a:rPr lang="en-US" dirty="0" smtClean="0"/>
              <a:t>The </a:t>
            </a:r>
            <a:r>
              <a:rPr lang="en-US" dirty="0"/>
              <a:t>information typically included in response headers is metadata and server information. </a:t>
            </a:r>
            <a:endParaRPr lang="en-US" dirty="0" smtClean="0"/>
          </a:p>
          <a:p>
            <a:pPr marL="109728" indent="0">
              <a:buNone/>
            </a:pPr>
            <a:endParaRPr lang="en-US" dirty="0" smtClean="0"/>
          </a:p>
          <a:p>
            <a:pPr marL="109728" indent="0">
              <a:buNone/>
            </a:pPr>
            <a:r>
              <a:rPr lang="en-US" dirty="0" smtClean="0"/>
              <a:t>Headers </a:t>
            </a:r>
            <a:r>
              <a:rPr lang="en-US" dirty="0"/>
              <a:t>can indicate whether the response is compressed and what kind of encoding it’s </a:t>
            </a:r>
            <a:r>
              <a:rPr lang="en-US" dirty="0" smtClean="0"/>
              <a:t>using.</a:t>
            </a:r>
          </a:p>
          <a:p>
            <a:pPr marL="109728" indent="0">
              <a:buNone/>
            </a:pPr>
            <a:endParaRPr lang="en-US" dirty="0" smtClean="0"/>
          </a:p>
          <a:p>
            <a:pPr marL="109728" indent="0">
              <a:buNone/>
            </a:pPr>
            <a:r>
              <a:rPr lang="en-US" dirty="0" smtClean="0"/>
              <a:t>It </a:t>
            </a:r>
            <a:r>
              <a:rPr lang="en-US" dirty="0"/>
              <a:t>is also common for response headers to contain some information about the server, indicating what type of server it is, and sometimes even details about the operating system</a:t>
            </a:r>
          </a:p>
          <a:p>
            <a:pPr marL="109728" indent="0">
              <a:buNone/>
            </a:pPr>
            <a:endParaRPr lang="ru-RU" dirty="0"/>
          </a:p>
        </p:txBody>
      </p:sp>
      <p:sp>
        <p:nvSpPr>
          <p:cNvPr id="3" name="Заголовок 2"/>
          <p:cNvSpPr>
            <a:spLocks noGrp="1"/>
          </p:cNvSpPr>
          <p:nvPr>
            <p:ph type="title"/>
          </p:nvPr>
        </p:nvSpPr>
        <p:spPr/>
        <p:txBody>
          <a:bodyPr/>
          <a:lstStyle/>
          <a:p>
            <a:r>
              <a:rPr lang="en-US" dirty="0"/>
              <a:t>Response Headers</a:t>
            </a:r>
            <a:endParaRPr lang="ru-RU" dirty="0"/>
          </a:p>
        </p:txBody>
      </p:sp>
    </p:spTree>
    <p:extLst>
      <p:ext uri="{BB962C8B-B14F-4D97-AF65-F5344CB8AC3E}">
        <p14:creationId xmlns:p14="http://schemas.microsoft.com/office/powerpoint/2010/main" val="1166599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1340768"/>
            <a:ext cx="8229600" cy="5184576"/>
          </a:xfrm>
        </p:spPr>
        <p:txBody>
          <a:bodyPr>
            <a:normAutofit fontScale="47500" lnSpcReduction="20000"/>
          </a:bodyPr>
          <a:lstStyle/>
          <a:p>
            <a:pPr marL="109728" indent="0">
              <a:buNone/>
            </a:pPr>
            <a:r>
              <a:rPr lang="en-US" dirty="0" smtClean="0"/>
              <a:t>List of the </a:t>
            </a:r>
            <a:r>
              <a:rPr lang="en-US" dirty="0"/>
              <a:t>most useful properties and methods of the request </a:t>
            </a:r>
            <a:r>
              <a:rPr lang="en-US" dirty="0" smtClean="0"/>
              <a:t>object:</a:t>
            </a:r>
          </a:p>
          <a:p>
            <a:pPr marL="109728" indent="0">
              <a:buNone/>
            </a:pPr>
            <a:endParaRPr lang="en-US" dirty="0"/>
          </a:p>
          <a:p>
            <a:pPr marL="109728" indent="0">
              <a:buNone/>
            </a:pPr>
            <a:r>
              <a:rPr lang="en-US" b="1" dirty="0" err="1"/>
              <a:t>req.params</a:t>
            </a:r>
            <a:r>
              <a:rPr lang="en-US" dirty="0"/>
              <a:t> An array containing the named route parameters. </a:t>
            </a:r>
            <a:endParaRPr lang="en-US" dirty="0" smtClean="0"/>
          </a:p>
          <a:p>
            <a:pPr marL="109728" indent="0">
              <a:buNone/>
            </a:pPr>
            <a:endParaRPr lang="en-US" dirty="0"/>
          </a:p>
          <a:p>
            <a:pPr marL="109728" indent="0">
              <a:buNone/>
            </a:pPr>
            <a:r>
              <a:rPr lang="en-US" b="1" dirty="0" err="1" smtClean="0"/>
              <a:t>req.param</a:t>
            </a:r>
            <a:r>
              <a:rPr lang="en-US" b="1" dirty="0" smtClean="0"/>
              <a:t>(name</a:t>
            </a:r>
            <a:r>
              <a:rPr lang="en-US" b="1" dirty="0"/>
              <a:t>) </a:t>
            </a:r>
            <a:r>
              <a:rPr lang="en-US" dirty="0"/>
              <a:t>Returns the named route parameter, or GET or POST parameters. </a:t>
            </a:r>
            <a:endParaRPr lang="en-US" dirty="0" smtClean="0"/>
          </a:p>
          <a:p>
            <a:pPr marL="109728" indent="0">
              <a:buNone/>
            </a:pPr>
            <a:endParaRPr lang="en-US" dirty="0" smtClean="0"/>
          </a:p>
          <a:p>
            <a:pPr marL="109728" indent="0">
              <a:buNone/>
            </a:pPr>
            <a:r>
              <a:rPr lang="en-US" b="1" dirty="0" err="1" smtClean="0"/>
              <a:t>req.query</a:t>
            </a:r>
            <a:r>
              <a:rPr lang="en-US" dirty="0" smtClean="0"/>
              <a:t> </a:t>
            </a:r>
            <a:r>
              <a:rPr lang="en-US" dirty="0"/>
              <a:t>An object containing </a:t>
            </a:r>
            <a:r>
              <a:rPr lang="en-US" dirty="0" err="1"/>
              <a:t>querystring</a:t>
            </a:r>
            <a:r>
              <a:rPr lang="en-US" dirty="0"/>
              <a:t> parameters (sometimes called GET parameters) as name/value pairs. </a:t>
            </a:r>
            <a:endParaRPr lang="en-US" dirty="0" smtClean="0"/>
          </a:p>
          <a:p>
            <a:pPr marL="109728" indent="0">
              <a:buNone/>
            </a:pPr>
            <a:endParaRPr lang="en-US" b="1" dirty="0" smtClean="0"/>
          </a:p>
          <a:p>
            <a:pPr marL="109728" indent="0">
              <a:buNone/>
            </a:pPr>
            <a:r>
              <a:rPr lang="en-US" b="1" dirty="0" err="1" smtClean="0"/>
              <a:t>req.body</a:t>
            </a:r>
            <a:r>
              <a:rPr lang="en-US" b="1" dirty="0" smtClean="0"/>
              <a:t> </a:t>
            </a:r>
            <a:r>
              <a:rPr lang="en-US" dirty="0"/>
              <a:t>An object containing POST parameters. It is so named because POST parameters are passed in the body of the REQUEST, not in the URL like </a:t>
            </a:r>
            <a:r>
              <a:rPr lang="en-US" dirty="0" err="1"/>
              <a:t>querystring</a:t>
            </a:r>
            <a:r>
              <a:rPr lang="en-US" dirty="0"/>
              <a:t> parameters. </a:t>
            </a:r>
            <a:endParaRPr lang="en-US" dirty="0" smtClean="0"/>
          </a:p>
          <a:p>
            <a:pPr marL="109728" indent="0">
              <a:buNone/>
            </a:pPr>
            <a:endParaRPr lang="en-US" dirty="0"/>
          </a:p>
          <a:p>
            <a:pPr marL="109728" indent="0">
              <a:buNone/>
            </a:pPr>
            <a:r>
              <a:rPr lang="en-US" b="1" dirty="0" err="1"/>
              <a:t>req.route</a:t>
            </a:r>
            <a:r>
              <a:rPr lang="en-US" dirty="0"/>
              <a:t> Information about the currently matched route. Primarily useful for route debugging. </a:t>
            </a:r>
            <a:endParaRPr lang="en-US" dirty="0" smtClean="0"/>
          </a:p>
          <a:p>
            <a:pPr marL="109728" indent="0">
              <a:buNone/>
            </a:pPr>
            <a:endParaRPr lang="en-US" dirty="0"/>
          </a:p>
          <a:p>
            <a:pPr marL="109728" indent="0">
              <a:buNone/>
            </a:pPr>
            <a:r>
              <a:rPr lang="en-US" b="1" dirty="0" err="1" smtClean="0"/>
              <a:t>req.cookies</a:t>
            </a:r>
            <a:r>
              <a:rPr lang="en-US" b="1" dirty="0" smtClean="0"/>
              <a:t>/</a:t>
            </a:r>
            <a:r>
              <a:rPr lang="en-US" b="1" dirty="0" err="1" smtClean="0"/>
              <a:t>req.signedCookie</a:t>
            </a:r>
            <a:r>
              <a:rPr lang="en-US" dirty="0" err="1" smtClean="0"/>
              <a:t>s</a:t>
            </a:r>
            <a:r>
              <a:rPr lang="en-US" dirty="0" smtClean="0"/>
              <a:t>- Objects </a:t>
            </a:r>
            <a:r>
              <a:rPr lang="en-US" dirty="0"/>
              <a:t>containing </a:t>
            </a:r>
            <a:r>
              <a:rPr lang="en-US" dirty="0" err="1"/>
              <a:t>containing</a:t>
            </a:r>
            <a:r>
              <a:rPr lang="en-US" dirty="0"/>
              <a:t> cookie values passed from the client </a:t>
            </a:r>
            <a:endParaRPr lang="en-US" dirty="0" smtClean="0"/>
          </a:p>
          <a:p>
            <a:pPr marL="109728" indent="0">
              <a:buNone/>
            </a:pPr>
            <a:endParaRPr lang="en-US" dirty="0" smtClean="0"/>
          </a:p>
          <a:p>
            <a:pPr marL="109728" indent="0">
              <a:buNone/>
            </a:pPr>
            <a:r>
              <a:rPr lang="en-US" b="1" dirty="0" err="1" smtClean="0"/>
              <a:t>req.headers</a:t>
            </a:r>
            <a:r>
              <a:rPr lang="en-US" dirty="0" smtClean="0"/>
              <a:t> </a:t>
            </a:r>
            <a:r>
              <a:rPr lang="en-US" dirty="0"/>
              <a:t>The request headers received from the client. </a:t>
            </a:r>
            <a:endParaRPr lang="en-US" dirty="0" smtClean="0"/>
          </a:p>
          <a:p>
            <a:pPr marL="109728" indent="0">
              <a:buNone/>
            </a:pPr>
            <a:endParaRPr lang="en-US" dirty="0" smtClean="0"/>
          </a:p>
          <a:p>
            <a:pPr marL="109728" indent="0">
              <a:buNone/>
            </a:pPr>
            <a:r>
              <a:rPr lang="en-US" b="1" dirty="0" err="1" smtClean="0"/>
              <a:t>req.accepts</a:t>
            </a:r>
            <a:r>
              <a:rPr lang="en-US" b="1" dirty="0"/>
              <a:t>([types]) </a:t>
            </a:r>
            <a:r>
              <a:rPr lang="en-US" dirty="0"/>
              <a:t>A convenience method to determine whether the client accepts a given type or </a:t>
            </a:r>
            <a:r>
              <a:rPr lang="en-US" dirty="0" err="1" smtClean="0"/>
              <a:t>types.This</a:t>
            </a:r>
            <a:r>
              <a:rPr lang="en-US" dirty="0" smtClean="0"/>
              <a:t> </a:t>
            </a:r>
            <a:r>
              <a:rPr lang="en-US" dirty="0"/>
              <a:t>method is of primary interest to those writing public APIs; it is assumed that browsers will always accept HTML by default. </a:t>
            </a:r>
            <a:endParaRPr lang="en-US" dirty="0" smtClean="0"/>
          </a:p>
          <a:p>
            <a:pPr marL="109728" indent="0">
              <a:buNone/>
            </a:pPr>
            <a:endParaRPr lang="ru-RU" dirty="0"/>
          </a:p>
        </p:txBody>
      </p:sp>
      <p:sp>
        <p:nvSpPr>
          <p:cNvPr id="3" name="Заголовок 2"/>
          <p:cNvSpPr>
            <a:spLocks noGrp="1"/>
          </p:cNvSpPr>
          <p:nvPr>
            <p:ph type="title"/>
          </p:nvPr>
        </p:nvSpPr>
        <p:spPr/>
        <p:txBody>
          <a:bodyPr/>
          <a:lstStyle/>
          <a:p>
            <a:r>
              <a:rPr lang="en-US" dirty="0"/>
              <a:t>The Request Object</a:t>
            </a:r>
            <a:endParaRPr lang="ru-RU" dirty="0"/>
          </a:p>
        </p:txBody>
      </p:sp>
    </p:spTree>
    <p:extLst>
      <p:ext uri="{BB962C8B-B14F-4D97-AF65-F5344CB8AC3E}">
        <p14:creationId xmlns:p14="http://schemas.microsoft.com/office/powerpoint/2010/main" val="415996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1412776"/>
            <a:ext cx="8229600" cy="4755984"/>
          </a:xfrm>
        </p:spPr>
        <p:txBody>
          <a:bodyPr>
            <a:normAutofit fontScale="70000" lnSpcReduction="20000"/>
          </a:bodyPr>
          <a:lstStyle/>
          <a:p>
            <a:pPr marL="0" indent="0" algn="just">
              <a:buNone/>
            </a:pPr>
            <a:r>
              <a:rPr lang="en-US" dirty="0" smtClean="0">
                <a:solidFill>
                  <a:srgbClr val="FF0000"/>
                </a:solidFill>
              </a:rPr>
              <a:t>Express is a popular </a:t>
            </a:r>
            <a:r>
              <a:rPr lang="en-US" i="1" dirty="0">
                <a:solidFill>
                  <a:srgbClr val="FF0000"/>
                </a:solidFill>
              </a:rPr>
              <a:t>Node</a:t>
            </a:r>
            <a:r>
              <a:rPr lang="en-US" dirty="0" smtClean="0">
                <a:solidFill>
                  <a:srgbClr val="FF0000"/>
                </a:solidFill>
              </a:rPr>
              <a:t> web framework written in JavaScript and running inside the node runtime environment.js. </a:t>
            </a:r>
          </a:p>
          <a:p>
            <a:pPr marL="0" indent="0" algn="just">
              <a:buNone/>
            </a:pPr>
            <a:endParaRPr lang="en-US" dirty="0"/>
          </a:p>
          <a:p>
            <a:pPr marL="0" indent="0" algn="just">
              <a:buNone/>
            </a:pPr>
            <a:r>
              <a:rPr lang="en-US" dirty="0" smtClean="0"/>
              <a:t>This module highlights some of the key benefits of this framework, the installation of the development environment and the execution of the main tasks of web development and deployment.</a:t>
            </a:r>
          </a:p>
          <a:p>
            <a:pPr marL="0" indent="0" algn="just">
              <a:buNone/>
            </a:pPr>
            <a:endParaRPr lang="en-US" dirty="0" smtClean="0"/>
          </a:p>
          <a:p>
            <a:pPr marL="0" indent="0" algn="just">
              <a:buNone/>
            </a:pPr>
            <a:r>
              <a:rPr lang="en-US" dirty="0" smtClean="0"/>
              <a:t>It </a:t>
            </a:r>
            <a:r>
              <a:rPr lang="en-US" dirty="0"/>
              <a:t>provides mechanisms to</a:t>
            </a:r>
            <a:r>
              <a:rPr lang="en-US" dirty="0" smtClean="0"/>
              <a:t>:</a:t>
            </a:r>
          </a:p>
          <a:p>
            <a:pPr marL="0" indent="0" algn="just">
              <a:buNone/>
            </a:pPr>
            <a:endParaRPr lang="en-US" dirty="0"/>
          </a:p>
          <a:p>
            <a:pPr algn="just"/>
            <a:r>
              <a:rPr lang="en-US" dirty="0"/>
              <a:t>Write handlers for requests with different HTTP verbs at different URL paths (routes).</a:t>
            </a:r>
          </a:p>
          <a:p>
            <a:pPr algn="just"/>
            <a:r>
              <a:rPr lang="en-US" dirty="0"/>
              <a:t>Integrate with "view" rendering engines in order to generate responses by inserting data into templates.</a:t>
            </a:r>
          </a:p>
          <a:p>
            <a:pPr algn="just"/>
            <a:r>
              <a:rPr lang="en-US" dirty="0"/>
              <a:t>Set common web application settings like the port to use for connecting, and the location of templates that are used for rendering the response.</a:t>
            </a:r>
          </a:p>
          <a:p>
            <a:pPr algn="just"/>
            <a:r>
              <a:rPr lang="en-US" dirty="0"/>
              <a:t>Add additional request processing "middleware" at any point within the request handling </a:t>
            </a:r>
            <a:r>
              <a:rPr lang="en-US" dirty="0" smtClean="0"/>
              <a:t>pipeline.</a:t>
            </a:r>
          </a:p>
          <a:p>
            <a:pPr algn="just"/>
            <a:endParaRPr lang="en-US" dirty="0"/>
          </a:p>
          <a:p>
            <a:pPr marL="0" indent="0" algn="just">
              <a:buNone/>
            </a:pPr>
            <a:endParaRPr lang="en-US" dirty="0" smtClean="0"/>
          </a:p>
          <a:p>
            <a:pPr marL="0" indent="0" algn="just">
              <a:buNone/>
            </a:pPr>
            <a:endParaRPr lang="en-US" dirty="0"/>
          </a:p>
          <a:p>
            <a:pPr marL="0" indent="0" algn="just">
              <a:buNone/>
            </a:pPr>
            <a:endParaRPr lang="ru-RU" dirty="0"/>
          </a:p>
        </p:txBody>
      </p:sp>
      <p:sp>
        <p:nvSpPr>
          <p:cNvPr id="2" name="Заголовок 1"/>
          <p:cNvSpPr>
            <a:spLocks noGrp="1"/>
          </p:cNvSpPr>
          <p:nvPr>
            <p:ph type="title"/>
          </p:nvPr>
        </p:nvSpPr>
        <p:spPr/>
        <p:txBody>
          <a:bodyPr>
            <a:normAutofit fontScale="90000"/>
          </a:bodyPr>
          <a:lstStyle/>
          <a:p>
            <a:r>
              <a:rPr lang="en-US" dirty="0"/>
              <a:t>Express web framework (Node.js/JavaScript)</a:t>
            </a:r>
            <a:endParaRPr lang="ru-RU" dirty="0"/>
          </a:p>
        </p:txBody>
      </p:sp>
    </p:spTree>
    <p:extLst>
      <p:ext uri="{BB962C8B-B14F-4D97-AF65-F5344CB8AC3E}">
        <p14:creationId xmlns:p14="http://schemas.microsoft.com/office/powerpoint/2010/main" val="1664740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95536" y="476672"/>
            <a:ext cx="8229600" cy="6048672"/>
          </a:xfrm>
        </p:spPr>
        <p:txBody>
          <a:bodyPr>
            <a:normAutofit fontScale="55000" lnSpcReduction="20000"/>
          </a:bodyPr>
          <a:lstStyle/>
          <a:p>
            <a:pPr marL="109728" indent="0">
              <a:buNone/>
            </a:pPr>
            <a:r>
              <a:rPr lang="en-US" b="1" dirty="0" err="1"/>
              <a:t>req.ip</a:t>
            </a:r>
            <a:r>
              <a:rPr lang="en-US" b="1" dirty="0"/>
              <a:t> </a:t>
            </a:r>
            <a:r>
              <a:rPr lang="en-US" dirty="0"/>
              <a:t>The IP address of the </a:t>
            </a:r>
            <a:r>
              <a:rPr lang="en-US" dirty="0" smtClean="0"/>
              <a:t>client</a:t>
            </a:r>
          </a:p>
          <a:p>
            <a:pPr marL="109728" indent="0">
              <a:buNone/>
            </a:pPr>
            <a:endParaRPr lang="en-US" dirty="0"/>
          </a:p>
          <a:p>
            <a:pPr marL="109728" indent="0">
              <a:buNone/>
            </a:pPr>
            <a:r>
              <a:rPr lang="en-US" b="1" dirty="0" err="1"/>
              <a:t>req.path</a:t>
            </a:r>
            <a:r>
              <a:rPr lang="en-US" dirty="0"/>
              <a:t> The request path (without protocol, host, port, or </a:t>
            </a:r>
            <a:r>
              <a:rPr lang="en-US" dirty="0" err="1"/>
              <a:t>querystring</a:t>
            </a:r>
            <a:r>
              <a:rPr lang="en-US" dirty="0" smtClean="0"/>
              <a:t>)</a:t>
            </a:r>
          </a:p>
          <a:p>
            <a:pPr marL="109728" indent="0">
              <a:buNone/>
            </a:pPr>
            <a:endParaRPr lang="en-US" dirty="0"/>
          </a:p>
          <a:p>
            <a:pPr marL="109728" indent="0">
              <a:buNone/>
            </a:pPr>
            <a:r>
              <a:rPr lang="en-US" b="1" dirty="0" err="1"/>
              <a:t>req.hos</a:t>
            </a:r>
            <a:r>
              <a:rPr lang="en-US" dirty="0" err="1"/>
              <a:t>t</a:t>
            </a:r>
            <a:r>
              <a:rPr lang="en-US" dirty="0"/>
              <a:t> A convenience method that returns the hostname reported by the client. This in‐ formation can be spoofed and should not be used for security purposes. </a:t>
            </a:r>
            <a:endParaRPr lang="en-US" dirty="0" smtClean="0"/>
          </a:p>
          <a:p>
            <a:pPr marL="109728" indent="0">
              <a:buNone/>
            </a:pPr>
            <a:endParaRPr lang="en-US" dirty="0"/>
          </a:p>
          <a:p>
            <a:pPr marL="109728" indent="0">
              <a:buNone/>
            </a:pPr>
            <a:r>
              <a:rPr lang="en-US" b="1" dirty="0" err="1"/>
              <a:t>req.xhr</a:t>
            </a:r>
            <a:r>
              <a:rPr lang="en-US" dirty="0"/>
              <a:t> A convenience property that returns true if the request originated from an AJAX </a:t>
            </a:r>
            <a:r>
              <a:rPr lang="en-US" dirty="0" smtClean="0"/>
              <a:t>call</a:t>
            </a:r>
          </a:p>
          <a:p>
            <a:pPr marL="109728" indent="0">
              <a:buNone/>
            </a:pPr>
            <a:endParaRPr lang="en-US" b="1" dirty="0" smtClean="0"/>
          </a:p>
          <a:p>
            <a:pPr marL="109728" indent="0" algn="just">
              <a:buNone/>
            </a:pPr>
            <a:r>
              <a:rPr lang="en-US" b="1" dirty="0" err="1" smtClean="0"/>
              <a:t>req.protocol</a:t>
            </a:r>
            <a:r>
              <a:rPr lang="en-US" dirty="0" smtClean="0"/>
              <a:t> </a:t>
            </a:r>
            <a:r>
              <a:rPr lang="en-US" dirty="0"/>
              <a:t>The protocol used in making this request (for our purposes, it will either be http or https). </a:t>
            </a:r>
            <a:endParaRPr lang="en-US" dirty="0" smtClean="0"/>
          </a:p>
          <a:p>
            <a:pPr marL="109728" indent="0" algn="just">
              <a:buNone/>
            </a:pPr>
            <a:endParaRPr lang="en-US" dirty="0"/>
          </a:p>
          <a:p>
            <a:pPr marL="109728" indent="0" algn="just">
              <a:buNone/>
            </a:pPr>
            <a:r>
              <a:rPr lang="en-US" b="1" dirty="0" err="1" smtClean="0"/>
              <a:t>req.secure</a:t>
            </a:r>
            <a:r>
              <a:rPr lang="en-US" dirty="0" smtClean="0"/>
              <a:t> </a:t>
            </a:r>
            <a:r>
              <a:rPr lang="en-US" dirty="0"/>
              <a:t>A convenience property that returns true if the connection is secure. Equivalent to </a:t>
            </a:r>
            <a:r>
              <a:rPr lang="en-US" dirty="0" err="1"/>
              <a:t>req.protocol</a:t>
            </a:r>
            <a:r>
              <a:rPr lang="en-US" dirty="0"/>
              <a:t>==='https'. </a:t>
            </a:r>
            <a:endParaRPr lang="en-US" dirty="0" smtClean="0"/>
          </a:p>
          <a:p>
            <a:pPr marL="109728" indent="0" algn="just">
              <a:buNone/>
            </a:pPr>
            <a:endParaRPr lang="en-US" dirty="0" smtClean="0"/>
          </a:p>
          <a:p>
            <a:pPr marL="109728" indent="0" algn="just">
              <a:buNone/>
            </a:pPr>
            <a:r>
              <a:rPr lang="en-US" b="1" dirty="0" smtClean="0"/>
              <a:t>req.url/</a:t>
            </a:r>
            <a:r>
              <a:rPr lang="en-US" b="1" dirty="0" err="1" smtClean="0"/>
              <a:t>req.originalUrl</a:t>
            </a:r>
            <a:r>
              <a:rPr lang="en-US" dirty="0" smtClean="0"/>
              <a:t> </a:t>
            </a:r>
            <a:r>
              <a:rPr lang="en-US" dirty="0"/>
              <a:t>A bit of a misnomer, these properties return the path and </a:t>
            </a:r>
            <a:r>
              <a:rPr lang="en-US" dirty="0" err="1"/>
              <a:t>querystring</a:t>
            </a:r>
            <a:r>
              <a:rPr lang="en-US" dirty="0"/>
              <a:t> (they do not include protocol, host, or port). </a:t>
            </a:r>
            <a:endParaRPr lang="en-US" dirty="0" smtClean="0"/>
          </a:p>
          <a:p>
            <a:pPr marL="109728" indent="0" algn="just">
              <a:buNone/>
            </a:pPr>
            <a:endParaRPr lang="en-US" dirty="0" smtClean="0"/>
          </a:p>
          <a:p>
            <a:pPr marL="109728" indent="0" algn="just">
              <a:buNone/>
            </a:pPr>
            <a:r>
              <a:rPr lang="en-US" b="1" dirty="0" smtClean="0"/>
              <a:t>req.url</a:t>
            </a:r>
            <a:r>
              <a:rPr lang="en-US" dirty="0" smtClean="0"/>
              <a:t> </a:t>
            </a:r>
            <a:r>
              <a:rPr lang="en-US" dirty="0"/>
              <a:t>can be rewritten for internal routing purposes, </a:t>
            </a:r>
            <a:r>
              <a:rPr lang="en-US" dirty="0" smtClean="0"/>
              <a:t>but </a:t>
            </a:r>
            <a:r>
              <a:rPr lang="en-US" b="1" dirty="0" err="1" smtClean="0"/>
              <a:t>req.originalUrl</a:t>
            </a:r>
            <a:r>
              <a:rPr lang="en-US" dirty="0" smtClean="0"/>
              <a:t> </a:t>
            </a:r>
            <a:r>
              <a:rPr lang="en-US" dirty="0"/>
              <a:t>is designed to remain the original request and </a:t>
            </a:r>
            <a:r>
              <a:rPr lang="en-US" dirty="0" err="1"/>
              <a:t>querystring</a:t>
            </a:r>
            <a:r>
              <a:rPr lang="en-US" dirty="0"/>
              <a:t>. </a:t>
            </a:r>
          </a:p>
          <a:p>
            <a:pPr marL="109728" indent="0" algn="just">
              <a:buNone/>
            </a:pPr>
            <a:endParaRPr lang="en-US" dirty="0" smtClean="0"/>
          </a:p>
          <a:p>
            <a:pPr marL="109728" indent="0" algn="just">
              <a:buNone/>
            </a:pPr>
            <a:r>
              <a:rPr lang="en-US" b="1" dirty="0" err="1" smtClean="0"/>
              <a:t>req.acceptedLanguages</a:t>
            </a:r>
            <a:r>
              <a:rPr lang="en-US" dirty="0" smtClean="0"/>
              <a:t> </a:t>
            </a:r>
            <a:r>
              <a:rPr lang="en-US" dirty="0"/>
              <a:t>A convenience method that returns an array of the (human) languages the client prefers, in order. This information is parsed from the request header.</a:t>
            </a:r>
            <a:endParaRPr lang="ru-RU" dirty="0"/>
          </a:p>
        </p:txBody>
      </p:sp>
    </p:spTree>
    <p:extLst>
      <p:ext uri="{BB962C8B-B14F-4D97-AF65-F5344CB8AC3E}">
        <p14:creationId xmlns:p14="http://schemas.microsoft.com/office/powerpoint/2010/main" val="3869151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196752"/>
            <a:ext cx="8229600" cy="5400600"/>
          </a:xfrm>
        </p:spPr>
        <p:txBody>
          <a:bodyPr>
            <a:normAutofit fontScale="47500" lnSpcReduction="20000"/>
          </a:bodyPr>
          <a:lstStyle/>
          <a:p>
            <a:pPr marL="109728" indent="0" algn="just">
              <a:buNone/>
            </a:pPr>
            <a:r>
              <a:rPr lang="en-US" dirty="0"/>
              <a:t>The response object (which is normally passed to a callback, meaning you can name it whatever you want: it is common to name it res, </a:t>
            </a:r>
            <a:r>
              <a:rPr lang="en-US" dirty="0" err="1"/>
              <a:t>resp</a:t>
            </a:r>
            <a:r>
              <a:rPr lang="en-US" dirty="0"/>
              <a:t>, or response) starts its life as an instance of </a:t>
            </a:r>
            <a:r>
              <a:rPr lang="en-US" dirty="0" err="1">
                <a:solidFill>
                  <a:srgbClr val="FF0000"/>
                </a:solidFill>
              </a:rPr>
              <a:t>http.ServerRespons</a:t>
            </a:r>
            <a:r>
              <a:rPr lang="en-US" dirty="0" err="1"/>
              <a:t>e</a:t>
            </a:r>
            <a:r>
              <a:rPr lang="en-US" dirty="0"/>
              <a:t>, a core Node object. </a:t>
            </a:r>
            <a:endParaRPr lang="en-US" dirty="0" smtClean="0"/>
          </a:p>
          <a:p>
            <a:pPr marL="109728" indent="0" algn="just">
              <a:buNone/>
            </a:pPr>
            <a:endParaRPr lang="en-US" dirty="0"/>
          </a:p>
          <a:p>
            <a:pPr marL="109728" indent="0" algn="just">
              <a:buNone/>
            </a:pPr>
            <a:r>
              <a:rPr lang="en-US" b="1" dirty="0" err="1" smtClean="0"/>
              <a:t>res.status</a:t>
            </a:r>
            <a:r>
              <a:rPr lang="en-US" b="1" dirty="0" smtClean="0"/>
              <a:t> (</a:t>
            </a:r>
            <a:r>
              <a:rPr lang="en-US" b="1" dirty="0"/>
              <a:t>code) </a:t>
            </a:r>
            <a:r>
              <a:rPr lang="en-US" dirty="0"/>
              <a:t>Sets the HTTP status code. Express defaults to 200 (OK), so you will have to use this method to return a status of 404 (Not Found) or 500 (Server Error), or any other status code you wish to use. For redirects (status codes 301, 302, 303, and 307), there is a method redirect, which is preferable</a:t>
            </a:r>
            <a:r>
              <a:rPr lang="en-US" dirty="0" smtClean="0"/>
              <a:t>.</a:t>
            </a:r>
          </a:p>
          <a:p>
            <a:pPr marL="109728" indent="0" algn="just">
              <a:buNone/>
            </a:pPr>
            <a:endParaRPr lang="en-US" dirty="0"/>
          </a:p>
          <a:p>
            <a:pPr marL="109728" indent="0" algn="just">
              <a:buNone/>
            </a:pPr>
            <a:r>
              <a:rPr lang="en-US" b="1" dirty="0" err="1"/>
              <a:t>res.set</a:t>
            </a:r>
            <a:r>
              <a:rPr lang="en-US" b="1" dirty="0"/>
              <a:t>(name, value) </a:t>
            </a:r>
            <a:r>
              <a:rPr lang="en-US" dirty="0"/>
              <a:t>Sets a response </a:t>
            </a:r>
            <a:r>
              <a:rPr lang="en-US" dirty="0" smtClean="0"/>
              <a:t>header</a:t>
            </a:r>
          </a:p>
          <a:p>
            <a:pPr marL="109728" indent="0" algn="just">
              <a:buNone/>
            </a:pPr>
            <a:endParaRPr lang="en-US" dirty="0"/>
          </a:p>
          <a:p>
            <a:pPr marL="109728" indent="0" algn="just">
              <a:buNone/>
            </a:pPr>
            <a:r>
              <a:rPr lang="en-US" b="1" dirty="0" err="1"/>
              <a:t>res.cookie</a:t>
            </a:r>
            <a:r>
              <a:rPr lang="en-US" b="1" dirty="0"/>
              <a:t>(name, value, [options]), </a:t>
            </a:r>
            <a:r>
              <a:rPr lang="en-US" b="1" dirty="0" err="1"/>
              <a:t>res.clearCookie</a:t>
            </a:r>
            <a:r>
              <a:rPr lang="en-US" b="1" dirty="0"/>
              <a:t>(name, [options]) </a:t>
            </a:r>
            <a:r>
              <a:rPr lang="en-US" dirty="0"/>
              <a:t>Sets or clears cookies that will be stored on the client</a:t>
            </a:r>
            <a:r>
              <a:rPr lang="en-US" dirty="0" smtClean="0"/>
              <a:t>.</a:t>
            </a:r>
          </a:p>
          <a:p>
            <a:pPr marL="109728" indent="0" algn="just">
              <a:buNone/>
            </a:pPr>
            <a:endParaRPr lang="en-US" dirty="0"/>
          </a:p>
          <a:p>
            <a:pPr marL="109728" indent="0" algn="just">
              <a:buNone/>
            </a:pPr>
            <a:r>
              <a:rPr lang="en-US" b="1" dirty="0" err="1"/>
              <a:t>res.redirect</a:t>
            </a:r>
            <a:r>
              <a:rPr lang="en-US" b="1" dirty="0"/>
              <a:t>([status], </a:t>
            </a:r>
            <a:r>
              <a:rPr lang="en-US" b="1" dirty="0" err="1"/>
              <a:t>url</a:t>
            </a:r>
            <a:r>
              <a:rPr lang="en-US" b="1" dirty="0"/>
              <a:t>) </a:t>
            </a:r>
            <a:r>
              <a:rPr lang="en-US" dirty="0"/>
              <a:t>Redirects the browser. The default redirect code is 302 (Found). In general, you should minimize redirection unless you are permanently moving a page, in which case you should use the code 301 (Moved Permanently).</a:t>
            </a:r>
            <a:endParaRPr lang="en-US" dirty="0" smtClean="0"/>
          </a:p>
          <a:p>
            <a:pPr marL="109728" indent="0" algn="just">
              <a:buNone/>
            </a:pPr>
            <a:endParaRPr lang="en-US" dirty="0"/>
          </a:p>
          <a:p>
            <a:pPr marL="109728" indent="0" algn="just">
              <a:buNone/>
            </a:pPr>
            <a:r>
              <a:rPr lang="en-US" b="1" dirty="0" err="1"/>
              <a:t>res.send</a:t>
            </a:r>
            <a:r>
              <a:rPr lang="en-US" b="1" dirty="0"/>
              <a:t>(body), </a:t>
            </a:r>
            <a:r>
              <a:rPr lang="en-US" b="1" dirty="0" err="1"/>
              <a:t>res.send</a:t>
            </a:r>
            <a:r>
              <a:rPr lang="en-US" b="1" dirty="0"/>
              <a:t>(status, body) </a:t>
            </a:r>
            <a:r>
              <a:rPr lang="en-US" dirty="0"/>
              <a:t>Sends a response to the client, with an optional status code. Express defaults to a content type of text/html, so if you want to change it to </a:t>
            </a:r>
            <a:r>
              <a:rPr lang="en-US" dirty="0" smtClean="0"/>
              <a:t>text/plain, </a:t>
            </a:r>
            <a:r>
              <a:rPr lang="en-US" dirty="0"/>
              <a:t>you’ll have to call </a:t>
            </a:r>
            <a:r>
              <a:rPr lang="en-US" b="1" i="1" dirty="0" err="1"/>
              <a:t>res.set</a:t>
            </a:r>
            <a:r>
              <a:rPr lang="en-US" b="1" i="1" dirty="0"/>
              <a:t>('Content-Type', 'text/plain\') </a:t>
            </a:r>
            <a:r>
              <a:rPr lang="en-US" dirty="0"/>
              <a:t>before calling </a:t>
            </a:r>
            <a:r>
              <a:rPr lang="en-US" b="1" i="1" dirty="0" err="1"/>
              <a:t>res.send</a:t>
            </a:r>
            <a:r>
              <a:rPr lang="en-US" dirty="0"/>
              <a:t>. If body is an object or an array, the response is sent as JSON instead (with the content type being set appropriately), though if you want to send JSON, </a:t>
            </a:r>
            <a:r>
              <a:rPr lang="en-US" dirty="0" smtClean="0"/>
              <a:t>call </a:t>
            </a:r>
            <a:r>
              <a:rPr lang="en-US" dirty="0" err="1"/>
              <a:t>res.json</a:t>
            </a:r>
            <a:r>
              <a:rPr lang="en-US" dirty="0"/>
              <a:t> instead</a:t>
            </a:r>
            <a:r>
              <a:rPr lang="en-US" dirty="0" smtClean="0"/>
              <a:t>.</a:t>
            </a:r>
          </a:p>
          <a:p>
            <a:pPr marL="109728" indent="0" algn="just">
              <a:buNone/>
            </a:pPr>
            <a:endParaRPr lang="en-US" dirty="0"/>
          </a:p>
          <a:p>
            <a:pPr marL="109728" indent="0" algn="just">
              <a:buNone/>
            </a:pPr>
            <a:r>
              <a:rPr lang="en-US" b="1" dirty="0" err="1"/>
              <a:t>res.json</a:t>
            </a:r>
            <a:r>
              <a:rPr lang="en-US" b="1" dirty="0"/>
              <a:t>(</a:t>
            </a:r>
            <a:r>
              <a:rPr lang="en-US" b="1" dirty="0" err="1"/>
              <a:t>json</a:t>
            </a:r>
            <a:r>
              <a:rPr lang="en-US" b="1" dirty="0"/>
              <a:t>), </a:t>
            </a:r>
            <a:r>
              <a:rPr lang="en-US" b="1" dirty="0" err="1"/>
              <a:t>res.json</a:t>
            </a:r>
            <a:r>
              <a:rPr lang="en-US" b="1" dirty="0"/>
              <a:t>(status, </a:t>
            </a:r>
            <a:r>
              <a:rPr lang="en-US" b="1" dirty="0" err="1"/>
              <a:t>json</a:t>
            </a:r>
            <a:r>
              <a:rPr lang="en-US" b="1" dirty="0"/>
              <a:t>) </a:t>
            </a:r>
            <a:r>
              <a:rPr lang="en-US" dirty="0"/>
              <a:t>Sends JSON to the client with an optional status code. </a:t>
            </a:r>
            <a:r>
              <a:rPr lang="en-US" b="1" dirty="0" err="1"/>
              <a:t>res.jsonp</a:t>
            </a:r>
            <a:r>
              <a:rPr lang="en-US" b="1" dirty="0"/>
              <a:t>(</a:t>
            </a:r>
            <a:r>
              <a:rPr lang="en-US" b="1" dirty="0" err="1"/>
              <a:t>json</a:t>
            </a:r>
            <a:r>
              <a:rPr lang="en-US" b="1" dirty="0"/>
              <a:t>), </a:t>
            </a:r>
            <a:r>
              <a:rPr lang="en-US" b="1" dirty="0" err="1"/>
              <a:t>res.jsonp</a:t>
            </a:r>
            <a:r>
              <a:rPr lang="en-US" b="1" dirty="0"/>
              <a:t>(status, </a:t>
            </a:r>
            <a:r>
              <a:rPr lang="en-US" b="1" dirty="0" err="1"/>
              <a:t>json</a:t>
            </a:r>
            <a:r>
              <a:rPr lang="en-US" b="1" dirty="0"/>
              <a:t>) </a:t>
            </a:r>
            <a:r>
              <a:rPr lang="en-US" dirty="0"/>
              <a:t>Sends JSONP to the client with an optional status code.</a:t>
            </a:r>
            <a:endParaRPr lang="ru-RU" dirty="0"/>
          </a:p>
        </p:txBody>
      </p:sp>
      <p:sp>
        <p:nvSpPr>
          <p:cNvPr id="3" name="Заголовок 2"/>
          <p:cNvSpPr>
            <a:spLocks noGrp="1"/>
          </p:cNvSpPr>
          <p:nvPr>
            <p:ph type="title"/>
          </p:nvPr>
        </p:nvSpPr>
        <p:spPr/>
        <p:txBody>
          <a:bodyPr/>
          <a:lstStyle/>
          <a:p>
            <a:r>
              <a:rPr lang="en-US" dirty="0"/>
              <a:t>The Response Object</a:t>
            </a:r>
            <a:endParaRPr lang="ru-RU" dirty="0"/>
          </a:p>
        </p:txBody>
      </p:sp>
    </p:spTree>
    <p:extLst>
      <p:ext uri="{BB962C8B-B14F-4D97-AF65-F5344CB8AC3E}">
        <p14:creationId xmlns:p14="http://schemas.microsoft.com/office/powerpoint/2010/main" val="2899885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548680"/>
            <a:ext cx="8229600" cy="5760640"/>
          </a:xfrm>
        </p:spPr>
        <p:txBody>
          <a:bodyPr>
            <a:normAutofit fontScale="55000" lnSpcReduction="20000"/>
          </a:bodyPr>
          <a:lstStyle/>
          <a:p>
            <a:pPr marL="109728" indent="0" algn="just">
              <a:buNone/>
            </a:pPr>
            <a:r>
              <a:rPr lang="en-US" b="1" dirty="0" err="1"/>
              <a:t>res.type</a:t>
            </a:r>
            <a:r>
              <a:rPr lang="en-US" b="1" dirty="0"/>
              <a:t>(type) </a:t>
            </a:r>
            <a:r>
              <a:rPr lang="en-US" dirty="0"/>
              <a:t>A convenience method to set the Content-Type header. Essentially equivalent to </a:t>
            </a:r>
            <a:r>
              <a:rPr lang="en-US" dirty="0" err="1"/>
              <a:t>res.set</a:t>
            </a:r>
            <a:r>
              <a:rPr lang="en-US" dirty="0"/>
              <a:t>('Content-Type', type), except that it will also attempt to map file ex‐ tensions to an Internet media type if you provide a string without a slash in it. </a:t>
            </a:r>
            <a:endParaRPr lang="en-US" dirty="0" smtClean="0"/>
          </a:p>
          <a:p>
            <a:pPr marL="109728" indent="0" algn="just">
              <a:buNone/>
            </a:pPr>
            <a:endParaRPr lang="en-US" dirty="0"/>
          </a:p>
          <a:p>
            <a:pPr marL="109728" indent="0" algn="just">
              <a:buNone/>
            </a:pPr>
            <a:r>
              <a:rPr lang="en-US" b="1" dirty="0" err="1"/>
              <a:t>res.format</a:t>
            </a:r>
            <a:r>
              <a:rPr lang="en-US" b="1" dirty="0"/>
              <a:t>(object) </a:t>
            </a:r>
            <a:r>
              <a:rPr lang="en-US" dirty="0"/>
              <a:t>This method allows you to send different content depending on the Accept request header. </a:t>
            </a:r>
            <a:endParaRPr lang="en-US" dirty="0" smtClean="0"/>
          </a:p>
          <a:p>
            <a:pPr marL="109728" indent="0" algn="just">
              <a:buNone/>
            </a:pPr>
            <a:endParaRPr lang="en-US" dirty="0"/>
          </a:p>
          <a:p>
            <a:pPr marL="109728" indent="0" algn="just">
              <a:buNone/>
            </a:pPr>
            <a:r>
              <a:rPr lang="en-US" b="1" dirty="0" err="1"/>
              <a:t>res.attachment</a:t>
            </a:r>
            <a:r>
              <a:rPr lang="en-US" b="1" dirty="0"/>
              <a:t>([filename]), </a:t>
            </a:r>
            <a:r>
              <a:rPr lang="en-US" b="1" dirty="0" err="1"/>
              <a:t>res.download</a:t>
            </a:r>
            <a:r>
              <a:rPr lang="en-US" b="1" dirty="0"/>
              <a:t>(path, [filename], [callback]) </a:t>
            </a:r>
            <a:r>
              <a:rPr lang="en-US" dirty="0"/>
              <a:t>Both of these methods set a response header called Content-Disposition to at </a:t>
            </a:r>
            <a:r>
              <a:rPr lang="en-US" dirty="0" err="1"/>
              <a:t>tachment</a:t>
            </a:r>
            <a:r>
              <a:rPr lang="en-US" dirty="0"/>
              <a:t>; this will prompt the browser to download the content instead of dis‐ playing it in a browser. You may specify filename as a hint to the browser. With </a:t>
            </a:r>
            <a:r>
              <a:rPr lang="en-US" dirty="0" err="1"/>
              <a:t>res.download</a:t>
            </a:r>
            <a:r>
              <a:rPr lang="en-US" dirty="0"/>
              <a:t>, you can specify the file to download, whereas </a:t>
            </a:r>
            <a:r>
              <a:rPr lang="en-US" dirty="0" err="1"/>
              <a:t>res.attachment</a:t>
            </a:r>
            <a:r>
              <a:rPr lang="en-US" dirty="0"/>
              <a:t> just sets the header; you still have to send content to the client</a:t>
            </a:r>
            <a:r>
              <a:rPr lang="en-US" dirty="0" smtClean="0"/>
              <a:t>.</a:t>
            </a:r>
          </a:p>
          <a:p>
            <a:pPr marL="109728" indent="0" algn="just">
              <a:buNone/>
            </a:pPr>
            <a:endParaRPr lang="en-US" dirty="0"/>
          </a:p>
          <a:p>
            <a:pPr marL="109728" indent="0" algn="just">
              <a:buNone/>
            </a:pPr>
            <a:r>
              <a:rPr lang="en-US" b="1" dirty="0" err="1"/>
              <a:t>res.sendFile</a:t>
            </a:r>
            <a:r>
              <a:rPr lang="en-US" b="1" dirty="0"/>
              <a:t>(path, [options], [callback]</a:t>
            </a:r>
            <a:r>
              <a:rPr lang="en-US" dirty="0"/>
              <a:t>) This method will read a file specified by path and send its contents to the client. There should be little need for this method; it’s easier to use the static middleware, and put files you want available to the client in the public directory. </a:t>
            </a:r>
            <a:endParaRPr lang="en-US" dirty="0" smtClean="0"/>
          </a:p>
          <a:p>
            <a:pPr marL="109728" indent="0" algn="just">
              <a:buNone/>
            </a:pPr>
            <a:endParaRPr lang="en-US" dirty="0"/>
          </a:p>
          <a:p>
            <a:pPr marL="109728" indent="0" algn="just">
              <a:buNone/>
            </a:pPr>
            <a:r>
              <a:rPr lang="en-US" b="1" dirty="0" err="1"/>
              <a:t>res.links</a:t>
            </a:r>
            <a:r>
              <a:rPr lang="en-US" b="1" dirty="0"/>
              <a:t>(links) </a:t>
            </a:r>
            <a:r>
              <a:rPr lang="en-US" dirty="0"/>
              <a:t>Sets the Links response header. This is a specialized header that has little use in most applications</a:t>
            </a:r>
            <a:r>
              <a:rPr lang="en-US" dirty="0" smtClean="0"/>
              <a:t>.</a:t>
            </a:r>
          </a:p>
          <a:p>
            <a:pPr marL="109728" indent="0" algn="just">
              <a:buNone/>
            </a:pPr>
            <a:endParaRPr lang="en-US" dirty="0"/>
          </a:p>
          <a:p>
            <a:pPr marL="109728" indent="0" algn="just">
              <a:buNone/>
            </a:pPr>
            <a:r>
              <a:rPr lang="en-US" b="1" dirty="0" err="1"/>
              <a:t>res.locals</a:t>
            </a:r>
            <a:r>
              <a:rPr lang="en-US" b="1" dirty="0"/>
              <a:t>, </a:t>
            </a:r>
            <a:r>
              <a:rPr lang="en-US" b="1" dirty="0" err="1"/>
              <a:t>res.render</a:t>
            </a:r>
            <a:r>
              <a:rPr lang="en-US" b="1" dirty="0"/>
              <a:t>(view, [locals], callback) </a:t>
            </a:r>
            <a:r>
              <a:rPr lang="en-US" b="1" dirty="0" err="1"/>
              <a:t>res.locals</a:t>
            </a:r>
            <a:r>
              <a:rPr lang="en-US" b="1" dirty="0"/>
              <a:t> </a:t>
            </a:r>
            <a:r>
              <a:rPr lang="en-US" dirty="0"/>
              <a:t>is an object containing default context for rendering views. </a:t>
            </a:r>
            <a:r>
              <a:rPr lang="en-US" dirty="0" err="1"/>
              <a:t>res.ren</a:t>
            </a:r>
            <a:r>
              <a:rPr lang="en-US" dirty="0"/>
              <a:t> der will render a view using the configured templating engine (the locals </a:t>
            </a:r>
            <a:r>
              <a:rPr lang="en-US" dirty="0" err="1"/>
              <a:t>param</a:t>
            </a:r>
            <a:r>
              <a:rPr lang="en-US" dirty="0"/>
              <a:t>‐ </a:t>
            </a:r>
            <a:r>
              <a:rPr lang="en-US" dirty="0" err="1"/>
              <a:t>eter</a:t>
            </a:r>
            <a:r>
              <a:rPr lang="en-US" dirty="0"/>
              <a:t> to </a:t>
            </a:r>
            <a:r>
              <a:rPr lang="en-US" dirty="0" err="1"/>
              <a:t>res.render</a:t>
            </a:r>
            <a:r>
              <a:rPr lang="en-US" dirty="0"/>
              <a:t> shouldn’t be confused with </a:t>
            </a:r>
            <a:r>
              <a:rPr lang="en-US" dirty="0" err="1"/>
              <a:t>res.locals</a:t>
            </a:r>
            <a:r>
              <a:rPr lang="en-US" dirty="0"/>
              <a:t>: it will override the context in </a:t>
            </a:r>
            <a:r>
              <a:rPr lang="en-US" dirty="0" err="1"/>
              <a:t>res.locals</a:t>
            </a:r>
            <a:r>
              <a:rPr lang="en-US" dirty="0"/>
              <a:t>, but context not overridden will still be available).</a:t>
            </a:r>
            <a:endParaRPr lang="ru-RU" dirty="0"/>
          </a:p>
        </p:txBody>
      </p:sp>
    </p:spTree>
    <p:extLst>
      <p:ext uri="{BB962C8B-B14F-4D97-AF65-F5344CB8AC3E}">
        <p14:creationId xmlns:p14="http://schemas.microsoft.com/office/powerpoint/2010/main" val="3483160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980728"/>
            <a:ext cx="8229600" cy="5400600"/>
          </a:xfrm>
        </p:spPr>
        <p:txBody>
          <a:bodyPr>
            <a:normAutofit fontScale="47500" lnSpcReduction="20000"/>
          </a:bodyPr>
          <a:lstStyle/>
          <a:p>
            <a:pPr marL="109728" indent="0" algn="just">
              <a:buNone/>
            </a:pPr>
            <a:r>
              <a:rPr lang="en-US" dirty="0"/>
              <a:t>An API, also known as an application programming interface, is a set of protocols and definitions that can allow one application to interact with another application. It is a computational interface that is used to determine the interaction between various software intermediaries</a:t>
            </a:r>
            <a:r>
              <a:rPr lang="en-US" dirty="0" smtClean="0"/>
              <a:t>.</a:t>
            </a:r>
          </a:p>
          <a:p>
            <a:pPr marL="109728" indent="0" algn="just">
              <a:buNone/>
            </a:pPr>
            <a:endParaRPr lang="en-US" dirty="0"/>
          </a:p>
          <a:p>
            <a:pPr marL="109728" indent="0" algn="just">
              <a:buNone/>
            </a:pPr>
            <a:r>
              <a:rPr lang="en-US" dirty="0" smtClean="0"/>
              <a:t>It </a:t>
            </a:r>
            <a:r>
              <a:rPr lang="en-US" dirty="0"/>
              <a:t>will determine the types of requests and calls that can be made. It is an information gateway that will allow software and services to interact with each other</a:t>
            </a:r>
            <a:r>
              <a:rPr lang="en-US" dirty="0" smtClean="0"/>
              <a:t>.</a:t>
            </a:r>
          </a:p>
          <a:p>
            <a:pPr marL="109728" indent="0" algn="just">
              <a:buNone/>
            </a:pPr>
            <a:endParaRPr lang="en-US" dirty="0"/>
          </a:p>
          <a:p>
            <a:pPr marL="109728" indent="0" algn="just">
              <a:buNone/>
            </a:pPr>
            <a:r>
              <a:rPr lang="en-US" b="1" dirty="0" smtClean="0"/>
              <a:t>Automation.  </a:t>
            </a:r>
            <a:r>
              <a:rPr lang="en-US" dirty="0"/>
              <a:t>APIs can allow you to manage your tasks through computers rather than using human power to do so. APIs can help agencies update their workflows to become faster and more productive in the best possible </a:t>
            </a:r>
            <a:r>
              <a:rPr lang="en-US" dirty="0" err="1"/>
              <a:t>way.It</a:t>
            </a:r>
            <a:r>
              <a:rPr lang="en-US" dirty="0"/>
              <a:t> can help you automate manual tasks to ensure an easy and smooth transition between related applications. </a:t>
            </a:r>
            <a:endParaRPr lang="en-US" dirty="0" smtClean="0"/>
          </a:p>
          <a:p>
            <a:pPr marL="109728" indent="0" algn="just">
              <a:buNone/>
            </a:pPr>
            <a:endParaRPr lang="en-US" dirty="0"/>
          </a:p>
          <a:p>
            <a:pPr marL="109728" indent="0" algn="just">
              <a:buNone/>
            </a:pPr>
            <a:r>
              <a:rPr lang="en-US" b="1" dirty="0"/>
              <a:t>Setup is </a:t>
            </a:r>
            <a:r>
              <a:rPr lang="en-US" b="1" dirty="0" smtClean="0"/>
              <a:t>easier. </a:t>
            </a:r>
            <a:r>
              <a:rPr lang="en-US" dirty="0" smtClean="0"/>
              <a:t>APIs </a:t>
            </a:r>
            <a:r>
              <a:rPr lang="en-US" dirty="0"/>
              <a:t>allow users to customize their services according to their needs. Users will be able to add or remove features or analyze data according to their requirements. With the help of APIs, you can make an individual suit for yourself, which can be modified or changed if necessary</a:t>
            </a:r>
            <a:r>
              <a:rPr lang="en-US" dirty="0" smtClean="0"/>
              <a:t>.</a:t>
            </a:r>
          </a:p>
          <a:p>
            <a:pPr marL="109728" indent="0" algn="just">
              <a:buNone/>
            </a:pPr>
            <a:endParaRPr lang="en-US" dirty="0"/>
          </a:p>
          <a:p>
            <a:pPr marL="109728" indent="0" algn="just">
              <a:buNone/>
            </a:pPr>
            <a:r>
              <a:rPr lang="en-US" b="1" dirty="0"/>
              <a:t>Flexible information </a:t>
            </a:r>
            <a:r>
              <a:rPr lang="en-US" b="1" dirty="0" smtClean="0"/>
              <a:t>delivery. </a:t>
            </a:r>
            <a:r>
              <a:rPr lang="en-US" dirty="0" smtClean="0"/>
              <a:t>APIs </a:t>
            </a:r>
            <a:r>
              <a:rPr lang="en-US" dirty="0"/>
              <a:t>can access application components. Consequently, it can make the provision of information and services more flexible and faster</a:t>
            </a:r>
            <a:r>
              <a:rPr lang="en-US" dirty="0" smtClean="0"/>
              <a:t>.</a:t>
            </a:r>
          </a:p>
          <a:p>
            <a:pPr marL="109728" indent="0" algn="just">
              <a:buNone/>
            </a:pPr>
            <a:endParaRPr lang="en-US" b="1" dirty="0"/>
          </a:p>
          <a:p>
            <a:pPr marL="109728" indent="0" algn="just">
              <a:buNone/>
            </a:pPr>
            <a:r>
              <a:rPr lang="en-US" b="1" dirty="0"/>
              <a:t>Easier integration </a:t>
            </a:r>
            <a:r>
              <a:rPr lang="en-US" b="1" dirty="0" smtClean="0"/>
              <a:t>. </a:t>
            </a:r>
            <a:r>
              <a:rPr lang="en-US" dirty="0" smtClean="0"/>
              <a:t>API </a:t>
            </a:r>
            <a:r>
              <a:rPr lang="en-US" dirty="0"/>
              <a:t>is the best way to embed or integrate services for other platforms. The API can allow different applications, systems and platforms to interact and exchange information with each other to easily perform different types of tasks. This is very effective for more efficient optimization of specific processes.</a:t>
            </a:r>
            <a:endParaRPr lang="en-US" dirty="0" smtClean="0"/>
          </a:p>
          <a:p>
            <a:pPr marL="109728" indent="0">
              <a:buNone/>
            </a:pPr>
            <a:endParaRPr lang="en-US" dirty="0" smtClean="0"/>
          </a:p>
          <a:p>
            <a:pPr marL="109728" indent="0">
              <a:buNone/>
            </a:pPr>
            <a:r>
              <a:rPr lang="en-US" dirty="0"/>
              <a:t>Here are the three most common API protocols:</a:t>
            </a:r>
          </a:p>
          <a:p>
            <a:pPr marL="624078" indent="-514350">
              <a:buAutoNum type="arabicPeriod"/>
            </a:pPr>
            <a:r>
              <a:rPr lang="en-US" dirty="0"/>
              <a:t>SOAP</a:t>
            </a:r>
          </a:p>
          <a:p>
            <a:pPr marL="624078" indent="-514350">
              <a:buAutoNum type="arabicPeriod"/>
            </a:pPr>
            <a:r>
              <a:rPr lang="en-US" dirty="0"/>
              <a:t>REST</a:t>
            </a:r>
          </a:p>
          <a:p>
            <a:pPr marL="624078" indent="-514350">
              <a:buAutoNum type="arabicPeriod"/>
            </a:pPr>
            <a:r>
              <a:rPr lang="en-US" dirty="0" err="1" smtClean="0"/>
              <a:t>GraphQL</a:t>
            </a:r>
            <a:endParaRPr lang="ru-RU" dirty="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a:p>
          <a:p>
            <a:pPr marL="109728" indent="0">
              <a:buNone/>
            </a:pPr>
            <a:endParaRPr lang="ru-RU" dirty="0"/>
          </a:p>
        </p:txBody>
      </p:sp>
      <p:sp>
        <p:nvSpPr>
          <p:cNvPr id="3" name="Заголовок 2"/>
          <p:cNvSpPr>
            <a:spLocks noGrp="1"/>
          </p:cNvSpPr>
          <p:nvPr>
            <p:ph type="title"/>
          </p:nvPr>
        </p:nvSpPr>
        <p:spPr>
          <a:xfrm>
            <a:off x="457200" y="274638"/>
            <a:ext cx="8229600" cy="850106"/>
          </a:xfrm>
        </p:spPr>
        <p:txBody>
          <a:bodyPr>
            <a:normAutofit/>
          </a:bodyPr>
          <a:lstStyle/>
          <a:p>
            <a:pPr algn="ctr"/>
            <a:r>
              <a:rPr lang="en-US" sz="3200" dirty="0"/>
              <a:t>API (application programming interface)</a:t>
            </a:r>
            <a:endParaRPr lang="ru-RU" sz="3200" dirty="0"/>
          </a:p>
        </p:txBody>
      </p:sp>
    </p:spTree>
    <p:extLst>
      <p:ext uri="{BB962C8B-B14F-4D97-AF65-F5344CB8AC3E}">
        <p14:creationId xmlns:p14="http://schemas.microsoft.com/office/powerpoint/2010/main" val="3920477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1124744"/>
            <a:ext cx="8229600" cy="5044016"/>
          </a:xfrm>
        </p:spPr>
        <p:txBody>
          <a:bodyPr>
            <a:normAutofit fontScale="55000" lnSpcReduction="20000"/>
          </a:bodyPr>
          <a:lstStyle/>
          <a:p>
            <a:pPr marL="109728" indent="0">
              <a:buNone/>
            </a:pPr>
            <a:r>
              <a:rPr lang="en-US" b="1" dirty="0">
                <a:solidFill>
                  <a:srgbClr val="FF0000"/>
                </a:solidFill>
              </a:rPr>
              <a:t>SOAP also means a simple object access protocol and is probably better known among other protocols. </a:t>
            </a:r>
            <a:endParaRPr lang="en-US" b="1" dirty="0" smtClean="0">
              <a:solidFill>
                <a:srgbClr val="FF0000"/>
              </a:solidFill>
            </a:endParaRPr>
          </a:p>
          <a:p>
            <a:pPr marL="109728" indent="0">
              <a:buNone/>
            </a:pPr>
            <a:endParaRPr lang="en-US" dirty="0"/>
          </a:p>
          <a:p>
            <a:pPr marL="109728" indent="0" algn="just">
              <a:buNone/>
            </a:pPr>
            <a:r>
              <a:rPr lang="en-US" dirty="0" smtClean="0"/>
              <a:t>However</a:t>
            </a:r>
            <a:r>
              <a:rPr lang="en-US" dirty="0"/>
              <a:t>, it is basically a messaging protocol known for altering structured information in the implementation of computer network web services. </a:t>
            </a:r>
            <a:endParaRPr lang="en-US" dirty="0" smtClean="0"/>
          </a:p>
          <a:p>
            <a:pPr marL="109728" indent="0" algn="just">
              <a:buNone/>
            </a:pPr>
            <a:endParaRPr lang="en-US" dirty="0"/>
          </a:p>
          <a:p>
            <a:pPr marL="109728" indent="0" algn="just">
              <a:buNone/>
            </a:pPr>
            <a:r>
              <a:rPr lang="en-US" dirty="0" smtClean="0"/>
              <a:t>The </a:t>
            </a:r>
            <a:r>
              <a:rPr lang="en-US" dirty="0"/>
              <a:t>purpose of SOAP is to provide neutrality, extensibility, independence and verbosity</a:t>
            </a:r>
            <a:r>
              <a:rPr lang="en-US" dirty="0" smtClean="0"/>
              <a:t>.</a:t>
            </a:r>
          </a:p>
          <a:p>
            <a:pPr marL="109728" indent="0" algn="just">
              <a:buNone/>
            </a:pPr>
            <a:endParaRPr lang="en-US" dirty="0"/>
          </a:p>
          <a:p>
            <a:pPr marL="109728" indent="0" algn="just">
              <a:buNone/>
            </a:pPr>
            <a:r>
              <a:rPr lang="en-US" dirty="0" smtClean="0"/>
              <a:t>This </a:t>
            </a:r>
            <a:r>
              <a:rPr lang="en-US" dirty="0"/>
              <a:t>protocol mainly relies on XML along with schemas that define it as a very strongly typed protocol for messaging</a:t>
            </a:r>
            <a:r>
              <a:rPr lang="en-US" dirty="0" smtClean="0"/>
              <a:t>. </a:t>
            </a:r>
          </a:p>
          <a:p>
            <a:pPr marL="109728" indent="0" algn="just">
              <a:buNone/>
            </a:pPr>
            <a:r>
              <a:rPr lang="en-US" dirty="0" smtClean="0"/>
              <a:t>Each </a:t>
            </a:r>
            <a:r>
              <a:rPr lang="en-US" dirty="0"/>
              <a:t>operation that will be defined by this service is explicitly defined along with an XML-based request and response structure for a specific operation</a:t>
            </a:r>
            <a:r>
              <a:rPr lang="en-US" dirty="0" smtClean="0"/>
              <a:t>.</a:t>
            </a:r>
          </a:p>
          <a:p>
            <a:pPr marL="109728" indent="0" algn="just">
              <a:buNone/>
            </a:pPr>
            <a:r>
              <a:rPr lang="en-US" dirty="0" smtClean="0"/>
              <a:t>Each </a:t>
            </a:r>
            <a:r>
              <a:rPr lang="en-US" dirty="0"/>
              <a:t>input parameter here is bound and defined for a type such as a string, an integer, or any other complex object</a:t>
            </a:r>
            <a:r>
              <a:rPr lang="en-US" dirty="0" smtClean="0"/>
              <a:t>.</a:t>
            </a:r>
          </a:p>
          <a:p>
            <a:pPr marL="109728" indent="0" algn="just">
              <a:buNone/>
            </a:pPr>
            <a:endParaRPr lang="en-US" dirty="0" smtClean="0"/>
          </a:p>
          <a:p>
            <a:pPr marL="109728" indent="0" algn="just">
              <a:buNone/>
            </a:pPr>
            <a:r>
              <a:rPr lang="en-US" dirty="0" smtClean="0"/>
              <a:t>SOAP </a:t>
            </a:r>
            <a:r>
              <a:rPr lang="en-US" dirty="0"/>
              <a:t>helps developers to call processes running on various operating systems, such as Linux, </a:t>
            </a:r>
            <a:r>
              <a:rPr lang="en-US" dirty="0" err="1"/>
              <a:t>macOS</a:t>
            </a:r>
            <a:r>
              <a:rPr lang="en-US" dirty="0"/>
              <a:t>, Windows, etc., for authorization, authentication and interaction with XML (Extensible Markup Language). </a:t>
            </a:r>
            <a:endParaRPr lang="en-US" dirty="0" smtClean="0"/>
          </a:p>
          <a:p>
            <a:pPr marL="109728" indent="0" algn="just">
              <a:buNone/>
            </a:pPr>
            <a:endParaRPr lang="en-US" dirty="0"/>
          </a:p>
          <a:p>
            <a:pPr marL="109728" indent="0" algn="just">
              <a:buNone/>
            </a:pPr>
            <a:r>
              <a:rPr lang="en-US" dirty="0" smtClean="0"/>
              <a:t>Web </a:t>
            </a:r>
            <a:r>
              <a:rPr lang="en-US" dirty="0"/>
              <a:t>protocols such as HTTP work on almost all operating systems; hence SOAP also allows its clients to call web services and receive responses regardless of platforms and languages.</a:t>
            </a:r>
            <a:endParaRPr lang="ru-RU" dirty="0"/>
          </a:p>
        </p:txBody>
      </p:sp>
      <p:sp>
        <p:nvSpPr>
          <p:cNvPr id="3" name="Заголовок 2"/>
          <p:cNvSpPr>
            <a:spLocks noGrp="1"/>
          </p:cNvSpPr>
          <p:nvPr>
            <p:ph type="title"/>
          </p:nvPr>
        </p:nvSpPr>
        <p:spPr>
          <a:xfrm>
            <a:off x="539552" y="116632"/>
            <a:ext cx="8229600" cy="1143000"/>
          </a:xfrm>
        </p:spPr>
        <p:txBody>
          <a:bodyPr/>
          <a:lstStyle/>
          <a:p>
            <a:r>
              <a:rPr lang="en-US" dirty="0" smtClean="0"/>
              <a:t>SOAP</a:t>
            </a:r>
            <a:endParaRPr lang="ru-RU" dirty="0"/>
          </a:p>
        </p:txBody>
      </p:sp>
    </p:spTree>
    <p:extLst>
      <p:ext uri="{BB962C8B-B14F-4D97-AF65-F5344CB8AC3E}">
        <p14:creationId xmlns:p14="http://schemas.microsoft.com/office/powerpoint/2010/main" val="3603389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980728"/>
            <a:ext cx="8229600" cy="5044016"/>
          </a:xfrm>
        </p:spPr>
        <p:txBody>
          <a:bodyPr>
            <a:normAutofit fontScale="47500" lnSpcReduction="20000"/>
          </a:bodyPr>
          <a:lstStyle/>
          <a:p>
            <a:pPr marL="109728" indent="0" algn="just">
              <a:buNone/>
            </a:pPr>
            <a:r>
              <a:rPr lang="en-US" dirty="0">
                <a:solidFill>
                  <a:srgbClr val="FF0000"/>
                </a:solidFill>
              </a:rPr>
              <a:t>REST API means the transfer of a representative state, an architectural style for distributed hypermedia systems. Like other architectural styles, the REST API also has its own </a:t>
            </a:r>
            <a:r>
              <a:rPr lang="en-US" dirty="0" smtClean="0">
                <a:solidFill>
                  <a:srgbClr val="FF0000"/>
                </a:solidFill>
              </a:rPr>
              <a:t>limitations. </a:t>
            </a:r>
          </a:p>
          <a:p>
            <a:pPr marL="109728" indent="0" algn="just">
              <a:buNone/>
            </a:pPr>
            <a:endParaRPr lang="en-US" dirty="0"/>
          </a:p>
          <a:p>
            <a:pPr marL="109728" indent="0" algn="just">
              <a:buNone/>
            </a:pPr>
            <a:r>
              <a:rPr lang="en-US" dirty="0" smtClean="0"/>
              <a:t>There are </a:t>
            </a:r>
            <a:r>
              <a:rPr lang="en-US" dirty="0"/>
              <a:t>six main limitations </a:t>
            </a:r>
            <a:r>
              <a:rPr lang="en-US" dirty="0" smtClean="0"/>
              <a:t>about </a:t>
            </a:r>
            <a:r>
              <a:rPr lang="en-US" dirty="0"/>
              <a:t>the REST API</a:t>
            </a:r>
            <a:r>
              <a:rPr lang="en-US" dirty="0" smtClean="0"/>
              <a:t>:</a:t>
            </a:r>
          </a:p>
          <a:p>
            <a:pPr marL="109728" indent="0" algn="just">
              <a:buNone/>
            </a:pPr>
            <a:endParaRPr lang="en-US" dirty="0"/>
          </a:p>
          <a:p>
            <a:pPr marL="109728" indent="0" algn="just">
              <a:buNone/>
            </a:pPr>
            <a:r>
              <a:rPr lang="en-US" dirty="0" smtClean="0"/>
              <a:t>1.It </a:t>
            </a:r>
            <a:r>
              <a:rPr lang="en-US" dirty="0"/>
              <a:t>separates user interface issues and data storage issues to improve the portability of the user interface across multiple platforms. I</a:t>
            </a:r>
            <a:r>
              <a:rPr lang="en-US" dirty="0" smtClean="0"/>
              <a:t>t </a:t>
            </a:r>
            <a:r>
              <a:rPr lang="en-US" dirty="0"/>
              <a:t>also helped to increase scalability by simplifying server components</a:t>
            </a:r>
            <a:r>
              <a:rPr lang="en-US" dirty="0" smtClean="0"/>
              <a:t>.</a:t>
            </a:r>
          </a:p>
          <a:p>
            <a:pPr marL="109728" indent="0" algn="just">
              <a:buNone/>
            </a:pPr>
            <a:endParaRPr lang="en-US" dirty="0" smtClean="0"/>
          </a:p>
          <a:p>
            <a:pPr marL="109728" indent="0" algn="just">
              <a:buNone/>
            </a:pPr>
            <a:r>
              <a:rPr lang="en-US" dirty="0" smtClean="0"/>
              <a:t>2.Each </a:t>
            </a:r>
            <a:r>
              <a:rPr lang="en-US" dirty="0"/>
              <a:t>server for a client request should contain all the necessary information to facilitate understanding of the request. </a:t>
            </a:r>
            <a:r>
              <a:rPr lang="en-US" dirty="0" smtClean="0"/>
              <a:t>However</a:t>
            </a:r>
            <a:r>
              <a:rPr lang="en-US" dirty="0"/>
              <a:t>, the session state will be fully stored on the client</a:t>
            </a:r>
            <a:r>
              <a:rPr lang="en-US" dirty="0" smtClean="0"/>
              <a:t>.</a:t>
            </a:r>
          </a:p>
          <a:p>
            <a:pPr marL="109728" indent="0" algn="just">
              <a:buNone/>
            </a:pPr>
            <a:endParaRPr lang="en-US" dirty="0" smtClean="0"/>
          </a:p>
          <a:p>
            <a:pPr marL="109728" indent="0" algn="just">
              <a:buNone/>
            </a:pPr>
            <a:r>
              <a:rPr lang="en-US" dirty="0" smtClean="0"/>
              <a:t>3. According </a:t>
            </a:r>
            <a:r>
              <a:rPr lang="en-US" dirty="0"/>
              <a:t>to caching restrictions, the data in the request-response must be marked as cached or non-cached</a:t>
            </a:r>
            <a:r>
              <a:rPr lang="en-US" dirty="0" smtClean="0"/>
              <a:t>.</a:t>
            </a:r>
          </a:p>
          <a:p>
            <a:pPr marL="109728" indent="0" algn="just">
              <a:buNone/>
            </a:pPr>
            <a:endParaRPr lang="en-US" dirty="0" smtClean="0"/>
          </a:p>
          <a:p>
            <a:pPr marL="109728" indent="0" algn="just">
              <a:buNone/>
            </a:pPr>
            <a:r>
              <a:rPr lang="en-US" dirty="0" smtClean="0"/>
              <a:t>4. A </a:t>
            </a:r>
            <a:r>
              <a:rPr lang="en-US" dirty="0"/>
              <a:t>single interface simplifies the overall architecture of the system, improving the visibility of interaction. While REST is defined by four interface constraints, including resource identification, resource manipulation via hypermedia representations as an application statistics mechanism, and self-descriptive messages</a:t>
            </a:r>
            <a:r>
              <a:rPr lang="en-US" dirty="0" smtClean="0"/>
              <a:t>.</a:t>
            </a:r>
          </a:p>
          <a:p>
            <a:pPr marL="109728" indent="0" algn="just">
              <a:buNone/>
            </a:pPr>
            <a:endParaRPr lang="en-US" dirty="0" smtClean="0"/>
          </a:p>
          <a:p>
            <a:pPr marL="109728" indent="0" algn="just">
              <a:buNone/>
            </a:pPr>
            <a:r>
              <a:rPr lang="en-US" dirty="0" smtClean="0"/>
              <a:t>5.A </a:t>
            </a:r>
            <a:r>
              <a:rPr lang="en-US" dirty="0"/>
              <a:t>multi-level system is designed so that the architecture can consist of hierarchical levels with restrictions on the behavior of components. At the same time, each component can see in the layer with which it interacts</a:t>
            </a:r>
            <a:r>
              <a:rPr lang="en-US" dirty="0" smtClean="0"/>
              <a:t>.</a:t>
            </a:r>
          </a:p>
          <a:p>
            <a:pPr marL="109728" indent="0" algn="just">
              <a:buNone/>
            </a:pPr>
            <a:endParaRPr lang="en-US" dirty="0" smtClean="0"/>
          </a:p>
          <a:p>
            <a:pPr marL="109728" indent="0" algn="just">
              <a:buNone/>
            </a:pPr>
            <a:r>
              <a:rPr lang="en-US" dirty="0" smtClean="0"/>
              <a:t>6.The </a:t>
            </a:r>
            <a:r>
              <a:rPr lang="en-US" dirty="0"/>
              <a:t>REST API allows you to extend the functionality of the client by downloading and executing code in the form of applets and scripts.</a:t>
            </a:r>
            <a:endParaRPr lang="ru-RU" dirty="0"/>
          </a:p>
        </p:txBody>
      </p:sp>
      <p:sp>
        <p:nvSpPr>
          <p:cNvPr id="3" name="Заголовок 2"/>
          <p:cNvSpPr>
            <a:spLocks noGrp="1"/>
          </p:cNvSpPr>
          <p:nvPr>
            <p:ph type="title"/>
          </p:nvPr>
        </p:nvSpPr>
        <p:spPr>
          <a:xfrm>
            <a:off x="539552" y="188640"/>
            <a:ext cx="8229600" cy="1143000"/>
          </a:xfrm>
        </p:spPr>
        <p:txBody>
          <a:bodyPr/>
          <a:lstStyle/>
          <a:p>
            <a:r>
              <a:rPr lang="en-US" dirty="0" smtClean="0"/>
              <a:t>REST</a:t>
            </a:r>
            <a:endParaRPr lang="ru-RU" dirty="0"/>
          </a:p>
        </p:txBody>
      </p:sp>
    </p:spTree>
    <p:extLst>
      <p:ext uri="{BB962C8B-B14F-4D97-AF65-F5344CB8AC3E}">
        <p14:creationId xmlns:p14="http://schemas.microsoft.com/office/powerpoint/2010/main" val="1085821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pPr marL="109728" indent="0">
              <a:buNone/>
            </a:pPr>
            <a:r>
              <a:rPr lang="en-US" dirty="0" err="1">
                <a:solidFill>
                  <a:srgbClr val="FF0000"/>
                </a:solidFill>
              </a:rPr>
              <a:t>GraphQL</a:t>
            </a:r>
            <a:r>
              <a:rPr lang="en-US" dirty="0">
                <a:solidFill>
                  <a:srgbClr val="FF0000"/>
                </a:solidFill>
              </a:rPr>
              <a:t> is a fantastic query language for the API, allowing you to perform these queries using existing data. </a:t>
            </a:r>
            <a:endParaRPr lang="en-US" dirty="0" smtClean="0">
              <a:solidFill>
                <a:srgbClr val="FF0000"/>
              </a:solidFill>
            </a:endParaRPr>
          </a:p>
          <a:p>
            <a:pPr marL="109728" indent="0">
              <a:buNone/>
            </a:pPr>
            <a:endParaRPr lang="en-US" dirty="0"/>
          </a:p>
          <a:p>
            <a:pPr marL="109728" indent="0">
              <a:buNone/>
            </a:pPr>
            <a:r>
              <a:rPr lang="en-US" dirty="0" smtClean="0"/>
              <a:t>It </a:t>
            </a:r>
            <a:r>
              <a:rPr lang="en-US" dirty="0"/>
              <a:t>can offer you a clear but complete description of the data in your API. </a:t>
            </a:r>
            <a:endParaRPr lang="en-US" dirty="0" smtClean="0"/>
          </a:p>
          <a:p>
            <a:pPr marL="109728" indent="0">
              <a:buNone/>
            </a:pPr>
            <a:endParaRPr lang="en-US" dirty="0"/>
          </a:p>
          <a:p>
            <a:pPr marL="109728" indent="0">
              <a:buNone/>
            </a:pPr>
            <a:r>
              <a:rPr lang="en-US" dirty="0" smtClean="0"/>
              <a:t>1.You </a:t>
            </a:r>
            <a:r>
              <a:rPr lang="en-US" dirty="0"/>
              <a:t>can send </a:t>
            </a:r>
            <a:r>
              <a:rPr lang="en-US" dirty="0" err="1"/>
              <a:t>GraphQL</a:t>
            </a:r>
            <a:r>
              <a:rPr lang="en-US" dirty="0"/>
              <a:t> queries to the API to get exactly what you want to know. These queries always return predictable results</a:t>
            </a:r>
            <a:r>
              <a:rPr lang="en-US" dirty="0" smtClean="0"/>
              <a:t>.</a:t>
            </a:r>
          </a:p>
          <a:p>
            <a:pPr marL="109728" indent="0">
              <a:buNone/>
            </a:pPr>
            <a:endParaRPr lang="en-US" dirty="0" smtClean="0"/>
          </a:p>
          <a:p>
            <a:pPr marL="109728" indent="0">
              <a:buNone/>
            </a:pPr>
            <a:r>
              <a:rPr lang="en-US" dirty="0" smtClean="0"/>
              <a:t>2. </a:t>
            </a:r>
            <a:r>
              <a:rPr lang="en-US" dirty="0" err="1" smtClean="0"/>
              <a:t>GraphQL</a:t>
            </a:r>
            <a:r>
              <a:rPr lang="en-US" dirty="0" smtClean="0"/>
              <a:t>-based </a:t>
            </a:r>
            <a:r>
              <a:rPr lang="en-US" dirty="0"/>
              <a:t>applications are usually faster and more stable because they do not control the data that these applications receive</a:t>
            </a:r>
            <a:r>
              <a:rPr lang="en-US" dirty="0" smtClean="0"/>
              <a:t>.</a:t>
            </a:r>
          </a:p>
          <a:p>
            <a:pPr marL="109728" indent="0">
              <a:buNone/>
            </a:pPr>
            <a:endParaRPr lang="en-US" dirty="0" smtClean="0"/>
          </a:p>
          <a:p>
            <a:pPr marL="109728" indent="0">
              <a:buNone/>
            </a:pPr>
            <a:r>
              <a:rPr lang="en-US" dirty="0" smtClean="0"/>
              <a:t>3. These </a:t>
            </a:r>
            <a:r>
              <a:rPr lang="en-US" dirty="0"/>
              <a:t>requests will not only access the properties of resources, but also smoothly follow the links between them</a:t>
            </a:r>
            <a:r>
              <a:rPr lang="en-US" dirty="0" smtClean="0"/>
              <a:t>.</a:t>
            </a:r>
          </a:p>
          <a:p>
            <a:pPr marL="109728" indent="0">
              <a:buNone/>
            </a:pPr>
            <a:endParaRPr lang="en-US" dirty="0" smtClean="0"/>
          </a:p>
          <a:p>
            <a:pPr marL="109728" indent="0">
              <a:buNone/>
            </a:pPr>
            <a:r>
              <a:rPr lang="en-US" dirty="0" smtClean="0"/>
              <a:t>4. </a:t>
            </a:r>
            <a:r>
              <a:rPr lang="en-US" dirty="0" err="1" smtClean="0"/>
              <a:t>GraphQL</a:t>
            </a:r>
            <a:r>
              <a:rPr lang="en-US" dirty="0" smtClean="0"/>
              <a:t> </a:t>
            </a:r>
            <a:r>
              <a:rPr lang="en-US" dirty="0"/>
              <a:t>queries can deliver all the data you need in just one query</a:t>
            </a:r>
            <a:r>
              <a:rPr lang="en-US" dirty="0" smtClean="0"/>
              <a:t>.</a:t>
            </a:r>
          </a:p>
          <a:p>
            <a:pPr marL="109728" indent="0">
              <a:buNone/>
            </a:pPr>
            <a:endParaRPr lang="en-US" dirty="0" smtClean="0"/>
          </a:p>
          <a:p>
            <a:pPr marL="109728" indent="0">
              <a:buNone/>
            </a:pPr>
            <a:r>
              <a:rPr lang="en-US" dirty="0" smtClean="0"/>
              <a:t>5. These </a:t>
            </a:r>
            <a:r>
              <a:rPr lang="en-US" dirty="0"/>
              <a:t>APIs used to work faster even with a slow internet connection</a:t>
            </a:r>
            <a:r>
              <a:rPr lang="en-US" dirty="0" smtClean="0"/>
              <a:t>.</a:t>
            </a:r>
          </a:p>
          <a:p>
            <a:pPr marL="109728" indent="0">
              <a:buNone/>
            </a:pPr>
            <a:endParaRPr lang="en-US" dirty="0" smtClean="0"/>
          </a:p>
          <a:p>
            <a:pPr marL="109728" indent="0">
              <a:buNone/>
            </a:pPr>
            <a:r>
              <a:rPr lang="en-US" dirty="0" smtClean="0"/>
              <a:t>6. These </a:t>
            </a:r>
            <a:r>
              <a:rPr lang="en-US" dirty="0"/>
              <a:t>APIs are organized by fields and types, not by endpoints. </a:t>
            </a:r>
            <a:endParaRPr lang="en-US" dirty="0" smtClean="0"/>
          </a:p>
          <a:p>
            <a:pPr marL="109728" indent="0">
              <a:buNone/>
            </a:pPr>
            <a:endParaRPr lang="en-US" dirty="0"/>
          </a:p>
        </p:txBody>
      </p:sp>
      <p:sp>
        <p:nvSpPr>
          <p:cNvPr id="3" name="Заголовок 2"/>
          <p:cNvSpPr>
            <a:spLocks noGrp="1"/>
          </p:cNvSpPr>
          <p:nvPr>
            <p:ph type="title"/>
          </p:nvPr>
        </p:nvSpPr>
        <p:spPr/>
        <p:txBody>
          <a:bodyPr/>
          <a:lstStyle/>
          <a:p>
            <a:r>
              <a:rPr lang="en-US" dirty="0" err="1" smtClean="0"/>
              <a:t>GraphQL</a:t>
            </a:r>
            <a:endParaRPr lang="ru-RU" dirty="0"/>
          </a:p>
        </p:txBody>
      </p:sp>
    </p:spTree>
    <p:extLst>
      <p:ext uri="{BB962C8B-B14F-4D97-AF65-F5344CB8AC3E}">
        <p14:creationId xmlns:p14="http://schemas.microsoft.com/office/powerpoint/2010/main" val="3414965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pPr marL="109728" indent="0" algn="just">
              <a:buNone/>
            </a:pPr>
            <a:r>
              <a:rPr lang="en-US" dirty="0"/>
              <a:t>A web service is, in fact, a piece of software available over the Internet that uses a standardized XML messaging system. </a:t>
            </a:r>
            <a:endParaRPr lang="en-US" dirty="0" smtClean="0"/>
          </a:p>
          <a:p>
            <a:pPr marL="109728" indent="0" algn="just">
              <a:buNone/>
            </a:pPr>
            <a:endParaRPr lang="en-US" dirty="0" smtClean="0"/>
          </a:p>
          <a:p>
            <a:pPr marL="109728" indent="0" algn="just">
              <a:buNone/>
            </a:pPr>
            <a:r>
              <a:rPr lang="en-US" dirty="0" smtClean="0"/>
              <a:t>The </a:t>
            </a:r>
            <a:r>
              <a:rPr lang="en-US" dirty="0"/>
              <a:t>web service encodes all messages via XML</a:t>
            </a:r>
            <a:r>
              <a:rPr lang="en-US" dirty="0" smtClean="0"/>
              <a:t>.</a:t>
            </a:r>
          </a:p>
          <a:p>
            <a:pPr marL="109728" indent="0" algn="just">
              <a:buNone/>
            </a:pPr>
            <a:endParaRPr lang="en-US" dirty="0" smtClean="0"/>
          </a:p>
          <a:p>
            <a:pPr marL="109728" indent="0" algn="just">
              <a:buNone/>
            </a:pPr>
            <a:r>
              <a:rPr lang="en-US" dirty="0" smtClean="0"/>
              <a:t>This </a:t>
            </a:r>
            <a:r>
              <a:rPr lang="en-US" dirty="0"/>
              <a:t>is a </a:t>
            </a:r>
            <a:r>
              <a:rPr lang="en-US" dirty="0" smtClean="0"/>
              <a:t>service </a:t>
            </a:r>
            <a:r>
              <a:rPr lang="en-US" dirty="0"/>
              <a:t>that offers communication between different devices via WWW</a:t>
            </a:r>
            <a:r>
              <a:rPr lang="en-US" dirty="0" smtClean="0"/>
              <a:t>.</a:t>
            </a:r>
          </a:p>
          <a:p>
            <a:pPr marL="109728" indent="0" algn="just">
              <a:buNone/>
            </a:pPr>
            <a:endParaRPr lang="en-US" dirty="0" smtClean="0"/>
          </a:p>
          <a:p>
            <a:pPr marL="109728" indent="0" algn="just">
              <a:buNone/>
            </a:pPr>
            <a:r>
              <a:rPr lang="en-US" dirty="0" smtClean="0"/>
              <a:t>Web </a:t>
            </a:r>
            <a:r>
              <a:rPr lang="en-US" dirty="0"/>
              <a:t>technology, like HTTP, is used to transmit a machine-readable file format in a web service such as JSON and XML</a:t>
            </a:r>
            <a:r>
              <a:rPr lang="en-US" dirty="0" smtClean="0"/>
              <a:t>.</a:t>
            </a:r>
          </a:p>
          <a:p>
            <a:pPr marL="109728" indent="0" algn="just">
              <a:buNone/>
            </a:pPr>
            <a:endParaRPr lang="en-US" dirty="0"/>
          </a:p>
          <a:p>
            <a:pPr marL="109728" indent="0" algn="just">
              <a:buNone/>
            </a:pPr>
            <a:r>
              <a:rPr lang="en-US" dirty="0" smtClean="0"/>
              <a:t>In practice</a:t>
            </a:r>
            <a:r>
              <a:rPr lang="en-US" dirty="0"/>
              <a:t>, a web service provides an object-oriented web interface for a database server used by any other web server or mobile application that provides a user interface for the end user</a:t>
            </a:r>
            <a:r>
              <a:rPr lang="en-US" dirty="0" smtClean="0"/>
              <a:t>.</a:t>
            </a:r>
          </a:p>
          <a:p>
            <a:pPr marL="109728" indent="0" algn="just">
              <a:buNone/>
            </a:pPr>
            <a:endParaRPr lang="en-US" dirty="0"/>
          </a:p>
          <a:p>
            <a:pPr marL="109728" indent="0" algn="just">
              <a:buNone/>
            </a:pPr>
            <a:r>
              <a:rPr lang="en-US" dirty="0" smtClean="0"/>
              <a:t>To </a:t>
            </a:r>
            <a:r>
              <a:rPr lang="en-US" dirty="0"/>
              <a:t>allow syndication, many companies that provide data or information in formatted HTML pages will also provide data in JSON or XML format on their servers.</a:t>
            </a:r>
            <a:endParaRPr lang="ru-RU" dirty="0"/>
          </a:p>
        </p:txBody>
      </p:sp>
      <p:sp>
        <p:nvSpPr>
          <p:cNvPr id="3" name="Заголовок 2"/>
          <p:cNvSpPr>
            <a:spLocks noGrp="1"/>
          </p:cNvSpPr>
          <p:nvPr>
            <p:ph type="title"/>
          </p:nvPr>
        </p:nvSpPr>
        <p:spPr/>
        <p:txBody>
          <a:bodyPr/>
          <a:lstStyle/>
          <a:p>
            <a:r>
              <a:rPr lang="en-US" dirty="0" smtClean="0"/>
              <a:t>Web </a:t>
            </a:r>
            <a:r>
              <a:rPr lang="en-US" dirty="0"/>
              <a:t>service</a:t>
            </a:r>
            <a:endParaRPr lang="ru-RU" dirty="0"/>
          </a:p>
        </p:txBody>
      </p:sp>
    </p:spTree>
    <p:extLst>
      <p:ext uri="{BB962C8B-B14F-4D97-AF65-F5344CB8AC3E}">
        <p14:creationId xmlns:p14="http://schemas.microsoft.com/office/powerpoint/2010/main" val="2741529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481328"/>
            <a:ext cx="8229600" cy="4755984"/>
          </a:xfrm>
        </p:spPr>
        <p:txBody>
          <a:bodyPr>
            <a:normAutofit fontScale="62500" lnSpcReduction="20000"/>
          </a:bodyPr>
          <a:lstStyle/>
          <a:p>
            <a:pPr marL="109728" indent="0">
              <a:buNone/>
            </a:pPr>
            <a:r>
              <a:rPr lang="en-US" b="1" dirty="0">
                <a:solidFill>
                  <a:srgbClr val="FF0000"/>
                </a:solidFill>
              </a:rPr>
              <a:t>T</a:t>
            </a:r>
            <a:r>
              <a:rPr lang="en-US" b="1" dirty="0" smtClean="0">
                <a:solidFill>
                  <a:srgbClr val="FF0000"/>
                </a:solidFill>
              </a:rPr>
              <a:t>he </a:t>
            </a:r>
            <a:r>
              <a:rPr lang="en-US" b="1" dirty="0">
                <a:solidFill>
                  <a:srgbClr val="FF0000"/>
                </a:solidFill>
              </a:rPr>
              <a:t>main difference between these two </a:t>
            </a:r>
            <a:r>
              <a:rPr lang="en-US" dirty="0" smtClean="0"/>
              <a:t>:</a:t>
            </a:r>
          </a:p>
          <a:p>
            <a:pPr marL="109728" indent="0">
              <a:buNone/>
            </a:pPr>
            <a:endParaRPr lang="en-US" dirty="0" smtClean="0"/>
          </a:p>
          <a:p>
            <a:pPr marL="624078" indent="-514350">
              <a:buFont typeface="+mj-lt"/>
              <a:buAutoNum type="arabicPeriod"/>
            </a:pPr>
            <a:r>
              <a:rPr lang="en-US" dirty="0" smtClean="0"/>
              <a:t>The </a:t>
            </a:r>
            <a:r>
              <a:rPr lang="en-US" dirty="0"/>
              <a:t>API acts as an interface between different applications, allowing them to interact with each other in a more efficient way. </a:t>
            </a:r>
            <a:endParaRPr lang="en-US" dirty="0" smtClean="0"/>
          </a:p>
          <a:p>
            <a:pPr marL="624078" indent="-514350">
              <a:buFont typeface="+mj-lt"/>
              <a:buAutoNum type="arabicPeriod"/>
            </a:pPr>
            <a:r>
              <a:rPr lang="en-US" dirty="0" smtClean="0"/>
              <a:t>A web </a:t>
            </a:r>
            <a:r>
              <a:rPr lang="en-US" dirty="0"/>
              <a:t>service is designed to facilitate communication between two devices or machines over a network. </a:t>
            </a:r>
            <a:endParaRPr lang="en-US" dirty="0" smtClean="0"/>
          </a:p>
          <a:p>
            <a:pPr marL="624078" indent="-514350">
              <a:buFont typeface="+mj-lt"/>
              <a:buAutoNum type="arabicPeriod"/>
            </a:pPr>
            <a:endParaRPr lang="en-US" dirty="0"/>
          </a:p>
          <a:p>
            <a:pPr marL="109728" indent="0">
              <a:buNone/>
            </a:pPr>
            <a:r>
              <a:rPr lang="en-US" dirty="0" smtClean="0"/>
              <a:t>However</a:t>
            </a:r>
            <a:r>
              <a:rPr lang="en-US" dirty="0"/>
              <a:t>, </a:t>
            </a:r>
            <a:r>
              <a:rPr lang="en-US" b="1" dirty="0">
                <a:solidFill>
                  <a:srgbClr val="FF0000"/>
                </a:solidFill>
              </a:rPr>
              <a:t>other differences between the API and the web service </a:t>
            </a:r>
            <a:r>
              <a:rPr lang="en-US" dirty="0"/>
              <a:t>are </a:t>
            </a:r>
            <a:r>
              <a:rPr lang="en-US" dirty="0" smtClean="0"/>
              <a:t>:</a:t>
            </a:r>
          </a:p>
          <a:p>
            <a:pPr marL="109728" indent="0">
              <a:buNone/>
            </a:pPr>
            <a:endParaRPr lang="en-US" dirty="0"/>
          </a:p>
          <a:p>
            <a:r>
              <a:rPr lang="en-US" dirty="0" smtClean="0"/>
              <a:t>All </a:t>
            </a:r>
            <a:r>
              <a:rPr lang="en-US" dirty="0"/>
              <a:t>web services can be used as an API, while you cannot use every API as a web service. </a:t>
            </a:r>
            <a:endParaRPr lang="en-US" dirty="0" smtClean="0"/>
          </a:p>
          <a:p>
            <a:r>
              <a:rPr lang="en-US" dirty="0" smtClean="0"/>
              <a:t>The </a:t>
            </a:r>
            <a:r>
              <a:rPr lang="en-US" dirty="0"/>
              <a:t>web service cannot perform all the operations that you can do using the API. </a:t>
            </a:r>
            <a:endParaRPr lang="en-US" dirty="0" smtClean="0"/>
          </a:p>
          <a:p>
            <a:r>
              <a:rPr lang="en-US" dirty="0" smtClean="0"/>
              <a:t>The </a:t>
            </a:r>
            <a:r>
              <a:rPr lang="en-US" dirty="0"/>
              <a:t>API can use any communication style. </a:t>
            </a:r>
          </a:p>
          <a:p>
            <a:r>
              <a:rPr lang="en-US" dirty="0" smtClean="0"/>
              <a:t>The </a:t>
            </a:r>
            <a:r>
              <a:rPr lang="en-US" dirty="0"/>
              <a:t>web service always requires a network connection for normal operation, but the API does not. </a:t>
            </a:r>
            <a:endParaRPr lang="en-US" dirty="0" smtClean="0"/>
          </a:p>
          <a:p>
            <a:r>
              <a:rPr lang="en-US" dirty="0" smtClean="0"/>
              <a:t>APIs </a:t>
            </a:r>
            <a:r>
              <a:rPr lang="en-US" dirty="0"/>
              <a:t>usually contain interfaces and classes, just like a program. </a:t>
            </a:r>
            <a:endParaRPr lang="en-US" dirty="0" smtClean="0"/>
          </a:p>
          <a:p>
            <a:r>
              <a:rPr lang="en-US" dirty="0" smtClean="0"/>
              <a:t>The </a:t>
            </a:r>
            <a:r>
              <a:rPr lang="en-US" dirty="0"/>
              <a:t>API can help programmers establish communication between different software applications.</a:t>
            </a:r>
            <a:endParaRPr lang="ru-RU" dirty="0"/>
          </a:p>
        </p:txBody>
      </p:sp>
      <p:sp>
        <p:nvSpPr>
          <p:cNvPr id="3" name="Заголовок 2"/>
          <p:cNvSpPr>
            <a:spLocks noGrp="1"/>
          </p:cNvSpPr>
          <p:nvPr>
            <p:ph type="title"/>
          </p:nvPr>
        </p:nvSpPr>
        <p:spPr/>
        <p:txBody>
          <a:bodyPr>
            <a:noAutofit/>
          </a:bodyPr>
          <a:lstStyle/>
          <a:p>
            <a:pPr algn="ctr"/>
            <a:r>
              <a:rPr lang="en-US" sz="3200" dirty="0" smtClean="0"/>
              <a:t>Difference </a:t>
            </a:r>
            <a:r>
              <a:rPr lang="en-US" sz="3200" dirty="0"/>
              <a:t>between an API and a Web service</a:t>
            </a:r>
            <a:endParaRPr lang="ru-RU" sz="3200" dirty="0"/>
          </a:p>
        </p:txBody>
      </p:sp>
    </p:spTree>
    <p:extLst>
      <p:ext uri="{BB962C8B-B14F-4D97-AF65-F5344CB8AC3E}">
        <p14:creationId xmlns:p14="http://schemas.microsoft.com/office/powerpoint/2010/main" val="3659518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pPr marL="109728" indent="0" algn="just">
              <a:buNone/>
            </a:pPr>
            <a:r>
              <a:rPr lang="en-US" dirty="0">
                <a:solidFill>
                  <a:srgbClr val="FF0000"/>
                </a:solidFill>
              </a:rPr>
              <a:t>REST (Representational State Transfer</a:t>
            </a:r>
            <a:r>
              <a:rPr lang="en-US" dirty="0"/>
              <a:t>) is a standard architecture for building and communicating with web services. </a:t>
            </a:r>
            <a:endParaRPr lang="en-US" dirty="0" smtClean="0"/>
          </a:p>
          <a:p>
            <a:pPr marL="109728" indent="0" algn="just">
              <a:buNone/>
            </a:pPr>
            <a:endParaRPr lang="en-US" dirty="0"/>
          </a:p>
          <a:p>
            <a:pPr marL="109728" indent="0" algn="just">
              <a:buNone/>
            </a:pPr>
            <a:r>
              <a:rPr lang="en-US" dirty="0" smtClean="0"/>
              <a:t>It </a:t>
            </a:r>
            <a:r>
              <a:rPr lang="en-US" dirty="0"/>
              <a:t>typically mandates resources on the web are represented in a text format (like JSON, HTML, or XML) and can be accessed or modified by a predetermined set of operations. </a:t>
            </a:r>
            <a:endParaRPr lang="en-US" dirty="0" smtClean="0"/>
          </a:p>
          <a:p>
            <a:pPr marL="109728" indent="0" algn="just">
              <a:buNone/>
            </a:pPr>
            <a:endParaRPr lang="en-US" dirty="0"/>
          </a:p>
          <a:p>
            <a:pPr marL="109728" indent="0" algn="just">
              <a:buNone/>
            </a:pPr>
            <a:r>
              <a:rPr lang="en-US" dirty="0" smtClean="0"/>
              <a:t>Given </a:t>
            </a:r>
            <a:r>
              <a:rPr lang="en-US" dirty="0"/>
              <a:t>that we typically build REST APIs to leverage with HTTP instead of other protocols, these operations correspond to HTTP methods like GET, POST, or PUT</a:t>
            </a:r>
            <a:r>
              <a:rPr lang="en-US" dirty="0" smtClean="0"/>
              <a:t>.</a:t>
            </a:r>
          </a:p>
          <a:p>
            <a:pPr marL="109728" indent="0" algn="just">
              <a:buNone/>
            </a:pPr>
            <a:endParaRPr lang="en-US" dirty="0"/>
          </a:p>
          <a:p>
            <a:pPr marL="109728" indent="0" algn="just">
              <a:buNone/>
            </a:pPr>
            <a:r>
              <a:rPr lang="en-US" dirty="0"/>
              <a:t>On a collection of data, like books for example, there are a few actions we'll need to perform frequently, which boil down to - </a:t>
            </a:r>
            <a:r>
              <a:rPr lang="en-US" i="1" dirty="0"/>
              <a:t>Create</a:t>
            </a:r>
            <a:r>
              <a:rPr lang="en-US" dirty="0"/>
              <a:t>, </a:t>
            </a:r>
            <a:r>
              <a:rPr lang="en-US" i="1" dirty="0"/>
              <a:t>Read</a:t>
            </a:r>
            <a:r>
              <a:rPr lang="en-US" dirty="0"/>
              <a:t>, </a:t>
            </a:r>
            <a:r>
              <a:rPr lang="en-US" i="1" dirty="0"/>
              <a:t>Update</a:t>
            </a:r>
            <a:r>
              <a:rPr lang="en-US" dirty="0"/>
              <a:t> and </a:t>
            </a:r>
            <a:r>
              <a:rPr lang="en-US" i="1" dirty="0"/>
              <a:t>Delete</a:t>
            </a:r>
            <a:r>
              <a:rPr lang="en-US" dirty="0"/>
              <a:t> (also known as </a:t>
            </a:r>
            <a:r>
              <a:rPr lang="en-US" i="1" dirty="0"/>
              <a:t>CRUD Functionality</a:t>
            </a:r>
            <a:r>
              <a:rPr lang="en-US" dirty="0" smtClean="0"/>
              <a:t>).</a:t>
            </a:r>
          </a:p>
          <a:p>
            <a:pPr marL="109728" indent="0" algn="just">
              <a:buNone/>
            </a:pPr>
            <a:endParaRPr lang="en-US" dirty="0"/>
          </a:p>
          <a:p>
            <a:pPr marL="109728" indent="0" algn="just">
              <a:buNone/>
            </a:pPr>
            <a:r>
              <a:rPr lang="en-US" dirty="0"/>
              <a:t>An </a:t>
            </a:r>
            <a:r>
              <a:rPr lang="en-US" dirty="0" smtClean="0"/>
              <a:t>API, </a:t>
            </a:r>
            <a:r>
              <a:rPr lang="en-US" dirty="0"/>
              <a:t>as the name suggests, is an interface that defines the interaction between different software components. </a:t>
            </a:r>
            <a:endParaRPr lang="en-US" dirty="0" smtClean="0"/>
          </a:p>
          <a:p>
            <a:pPr marL="109728" indent="0" algn="just">
              <a:buNone/>
            </a:pPr>
            <a:endParaRPr lang="en-US" dirty="0"/>
          </a:p>
          <a:p>
            <a:pPr marL="109728" indent="0" algn="just">
              <a:buNone/>
            </a:pPr>
            <a:r>
              <a:rPr lang="en-US" dirty="0" smtClean="0"/>
              <a:t>Web </a:t>
            </a:r>
            <a:r>
              <a:rPr lang="en-US" dirty="0"/>
              <a:t>APIs define what requests can be made to a component (for example, an endpoint to get a list of books), how to make them (for example, a GET request), and their expected responses.</a:t>
            </a:r>
          </a:p>
          <a:p>
            <a:pPr marL="109728" indent="0" algn="just">
              <a:buNone/>
            </a:pPr>
            <a:endParaRPr lang="ru-RU" dirty="0"/>
          </a:p>
        </p:txBody>
      </p:sp>
      <p:sp>
        <p:nvSpPr>
          <p:cNvPr id="3" name="Заголовок 2"/>
          <p:cNvSpPr>
            <a:spLocks noGrp="1"/>
          </p:cNvSpPr>
          <p:nvPr>
            <p:ph type="title"/>
          </p:nvPr>
        </p:nvSpPr>
        <p:spPr/>
        <p:txBody>
          <a:bodyPr/>
          <a:lstStyle/>
          <a:p>
            <a:r>
              <a:rPr lang="en-US" dirty="0" smtClean="0"/>
              <a:t>REST API </a:t>
            </a:r>
            <a:endParaRPr lang="ru-RU" dirty="0"/>
          </a:p>
        </p:txBody>
      </p:sp>
    </p:spTree>
    <p:extLst>
      <p:ext uri="{BB962C8B-B14F-4D97-AF65-F5344CB8AC3E}">
        <p14:creationId xmlns:p14="http://schemas.microsoft.com/office/powerpoint/2010/main" val="57745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692696"/>
            <a:ext cx="8229600" cy="4882547"/>
          </a:xfrm>
        </p:spPr>
        <p:txBody>
          <a:bodyPr>
            <a:normAutofit fontScale="70000" lnSpcReduction="20000"/>
          </a:bodyPr>
          <a:lstStyle/>
          <a:p>
            <a:pPr marL="0" indent="0" algn="just">
              <a:buNone/>
            </a:pPr>
            <a:r>
              <a:rPr lang="en-US" dirty="0" smtClean="0"/>
              <a:t>The </a:t>
            </a:r>
            <a:r>
              <a:rPr lang="en-US" dirty="0"/>
              <a:t>popularity of a web framework is important because it is an indicator of whether it will continue to be maintained, and what resources are likely to be available in terms of documentation, add-on libraries, and technical support</a:t>
            </a:r>
            <a:r>
              <a:rPr lang="en-US" dirty="0" smtClean="0"/>
              <a:t>.</a:t>
            </a:r>
          </a:p>
          <a:p>
            <a:pPr marL="0" indent="0" algn="just">
              <a:buNone/>
            </a:pPr>
            <a:endParaRPr lang="en-US" dirty="0"/>
          </a:p>
          <a:p>
            <a:pPr marL="0" indent="0" algn="just">
              <a:buNone/>
            </a:pPr>
            <a:r>
              <a:rPr lang="en-US" dirty="0"/>
              <a:t>There isn't any readily-available and definitive measure of the popularity of server-side frameworks (although you can estimate popularity using mechanisms like counting the number of GitHub projects and </a:t>
            </a:r>
            <a:r>
              <a:rPr lang="en-US" dirty="0" err="1"/>
              <a:t>StackOverflow</a:t>
            </a:r>
            <a:r>
              <a:rPr lang="en-US" dirty="0"/>
              <a:t> questions for each platform). </a:t>
            </a:r>
            <a:endParaRPr lang="en-US" dirty="0" smtClean="0"/>
          </a:p>
          <a:p>
            <a:pPr marL="0" indent="0" algn="just">
              <a:buNone/>
            </a:pPr>
            <a:endParaRPr lang="en-US" dirty="0"/>
          </a:p>
          <a:p>
            <a:pPr marL="0" indent="0" algn="just">
              <a:buNone/>
            </a:pPr>
            <a:r>
              <a:rPr lang="en-US" dirty="0"/>
              <a:t>W</a:t>
            </a:r>
            <a:r>
              <a:rPr lang="en-US" dirty="0" smtClean="0"/>
              <a:t>hether </a:t>
            </a:r>
            <a:r>
              <a:rPr lang="en-US" dirty="0"/>
              <a:t>Node and Express are "popular enough" to avoid the problems of unpopular </a:t>
            </a:r>
            <a:r>
              <a:rPr lang="en-US" dirty="0" smtClean="0"/>
              <a:t>platforms?</a:t>
            </a:r>
            <a:endParaRPr lang="en-US" dirty="0"/>
          </a:p>
          <a:p>
            <a:pPr marL="0" indent="0" algn="just">
              <a:buNone/>
            </a:pPr>
            <a:endParaRPr lang="en-US" dirty="0" smtClean="0"/>
          </a:p>
          <a:p>
            <a:pPr marL="0" indent="0" algn="just">
              <a:buNone/>
            </a:pPr>
            <a:r>
              <a:rPr lang="en-US" dirty="0" smtClean="0"/>
              <a:t>Based </a:t>
            </a:r>
            <a:r>
              <a:rPr lang="en-US" dirty="0"/>
              <a:t>on the number of </a:t>
            </a:r>
            <a:r>
              <a:rPr lang="en-US" u="sng" dirty="0"/>
              <a:t>high profile companies</a:t>
            </a:r>
            <a:r>
              <a:rPr lang="en-US" dirty="0"/>
              <a:t> </a:t>
            </a:r>
            <a:r>
              <a:rPr lang="en-US" dirty="0" smtClean="0"/>
              <a:t>(statistic) that </a:t>
            </a:r>
            <a:r>
              <a:rPr lang="en-US" dirty="0"/>
              <a:t>use Express, the number of people contributing to the codebase, and the number of people providing both free and paid for support, then yes, </a:t>
            </a:r>
            <a:r>
              <a:rPr lang="en-US" i="1" dirty="0"/>
              <a:t>Express</a:t>
            </a:r>
            <a:r>
              <a:rPr lang="en-US" dirty="0"/>
              <a:t> is a popular </a:t>
            </a:r>
            <a:r>
              <a:rPr lang="en-US" dirty="0" smtClean="0"/>
              <a:t>framework.</a:t>
            </a:r>
            <a:endParaRPr lang="en-US" dirty="0"/>
          </a:p>
          <a:p>
            <a:endParaRPr lang="ru-RU" dirty="0"/>
          </a:p>
        </p:txBody>
      </p:sp>
    </p:spTree>
    <p:extLst>
      <p:ext uri="{BB962C8B-B14F-4D97-AF65-F5344CB8AC3E}">
        <p14:creationId xmlns:p14="http://schemas.microsoft.com/office/powerpoint/2010/main" val="2512382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764704"/>
            <a:ext cx="8229600" cy="5112568"/>
          </a:xfrm>
        </p:spPr>
        <p:txBody>
          <a:bodyPr>
            <a:normAutofit fontScale="85000" lnSpcReduction="20000"/>
          </a:bodyPr>
          <a:lstStyle/>
          <a:p>
            <a:pPr marL="109728" indent="0">
              <a:buNone/>
            </a:pPr>
            <a:r>
              <a:rPr lang="en-US" dirty="0"/>
              <a:t>There are a few types of HTTP methods that we need to grasp before building a </a:t>
            </a:r>
            <a:r>
              <a:rPr lang="en-US" b="1" dirty="0">
                <a:solidFill>
                  <a:srgbClr val="FF0000"/>
                </a:solidFill>
              </a:rPr>
              <a:t>REST API</a:t>
            </a:r>
            <a:r>
              <a:rPr lang="en-US" dirty="0"/>
              <a:t>. </a:t>
            </a:r>
            <a:endParaRPr lang="en-US" dirty="0" smtClean="0"/>
          </a:p>
          <a:p>
            <a:pPr marL="109728" indent="0">
              <a:buNone/>
            </a:pPr>
            <a:endParaRPr lang="en-US" dirty="0"/>
          </a:p>
          <a:p>
            <a:pPr marL="109728" indent="0">
              <a:buNone/>
            </a:pPr>
            <a:r>
              <a:rPr lang="en-US" dirty="0" smtClean="0"/>
              <a:t>These </a:t>
            </a:r>
            <a:r>
              <a:rPr lang="en-US" dirty="0"/>
              <a:t>are the methods that correspond to the </a:t>
            </a:r>
            <a:r>
              <a:rPr lang="en-US" b="1" dirty="0">
                <a:solidFill>
                  <a:srgbClr val="FF0000"/>
                </a:solidFill>
              </a:rPr>
              <a:t>CRUD tasks</a:t>
            </a:r>
            <a:r>
              <a:rPr lang="en-US" dirty="0" smtClean="0"/>
              <a:t>:</a:t>
            </a:r>
          </a:p>
          <a:p>
            <a:pPr marL="109728" indent="0">
              <a:buNone/>
            </a:pPr>
            <a:endParaRPr lang="en-US" dirty="0"/>
          </a:p>
          <a:p>
            <a:r>
              <a:rPr lang="en-US" b="1" dirty="0"/>
              <a:t>POST: </a:t>
            </a:r>
            <a:r>
              <a:rPr lang="en-US" dirty="0"/>
              <a:t>Used to submit data, typically used to </a:t>
            </a:r>
            <a:r>
              <a:rPr lang="en-US" i="1" dirty="0"/>
              <a:t>create</a:t>
            </a:r>
            <a:r>
              <a:rPr lang="en-US" dirty="0"/>
              <a:t> new entities or edit already existing entities</a:t>
            </a:r>
            <a:r>
              <a:rPr lang="en-US" dirty="0" smtClean="0"/>
              <a:t>.</a:t>
            </a:r>
          </a:p>
          <a:p>
            <a:endParaRPr lang="en-US" dirty="0"/>
          </a:p>
          <a:p>
            <a:r>
              <a:rPr lang="en-US" b="1" dirty="0"/>
              <a:t>GET: </a:t>
            </a:r>
            <a:r>
              <a:rPr lang="en-US" dirty="0"/>
              <a:t>Used to request data from the server, typically used to </a:t>
            </a:r>
            <a:r>
              <a:rPr lang="en-US" i="1" dirty="0"/>
              <a:t>read</a:t>
            </a:r>
            <a:r>
              <a:rPr lang="en-US" dirty="0"/>
              <a:t> data</a:t>
            </a:r>
            <a:r>
              <a:rPr lang="en-US" dirty="0" smtClean="0"/>
              <a:t>.</a:t>
            </a:r>
          </a:p>
          <a:p>
            <a:endParaRPr lang="en-US" dirty="0"/>
          </a:p>
          <a:p>
            <a:r>
              <a:rPr lang="en-US" b="1" dirty="0"/>
              <a:t>PUT: </a:t>
            </a:r>
            <a:r>
              <a:rPr lang="en-US" dirty="0"/>
              <a:t>Used to completely replace the resource with the submitted resource, typically used to </a:t>
            </a:r>
            <a:r>
              <a:rPr lang="en-US" i="1" dirty="0"/>
              <a:t>update</a:t>
            </a:r>
            <a:r>
              <a:rPr lang="en-US" dirty="0"/>
              <a:t> data</a:t>
            </a:r>
            <a:r>
              <a:rPr lang="en-US" dirty="0" smtClean="0"/>
              <a:t>.</a:t>
            </a:r>
          </a:p>
          <a:p>
            <a:pPr marL="109728" indent="0">
              <a:buNone/>
            </a:pPr>
            <a:endParaRPr lang="en-US" dirty="0"/>
          </a:p>
          <a:p>
            <a:r>
              <a:rPr lang="en-US" b="1" dirty="0"/>
              <a:t>DELETE: </a:t>
            </a:r>
            <a:r>
              <a:rPr lang="en-US" dirty="0"/>
              <a:t>Used to </a:t>
            </a:r>
            <a:r>
              <a:rPr lang="en-US" i="1" dirty="0"/>
              <a:t>delete</a:t>
            </a:r>
            <a:r>
              <a:rPr lang="en-US" dirty="0"/>
              <a:t> an entity from the server</a:t>
            </a:r>
            <a:r>
              <a:rPr lang="en-US" dirty="0" smtClean="0"/>
              <a:t>.</a:t>
            </a:r>
          </a:p>
          <a:p>
            <a:endParaRPr lang="en-US" dirty="0"/>
          </a:p>
          <a:p>
            <a:pPr marL="109728" indent="0">
              <a:buNone/>
            </a:pPr>
            <a:endParaRPr lang="en-US" dirty="0" smtClean="0"/>
          </a:p>
          <a:p>
            <a:endParaRPr lang="en-US" dirty="0"/>
          </a:p>
          <a:p>
            <a:pPr marL="109728" indent="0">
              <a:buNone/>
            </a:pPr>
            <a:endParaRPr lang="ru-RU" dirty="0"/>
          </a:p>
        </p:txBody>
      </p:sp>
    </p:spTree>
    <p:extLst>
      <p:ext uri="{BB962C8B-B14F-4D97-AF65-F5344CB8AC3E}">
        <p14:creationId xmlns:p14="http://schemas.microsoft.com/office/powerpoint/2010/main" val="2162228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059" t="16883" r="8368" b="10505"/>
          <a:stretch/>
        </p:blipFill>
        <p:spPr bwMode="auto">
          <a:xfrm>
            <a:off x="1115616" y="908720"/>
            <a:ext cx="7307574" cy="4694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1619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427984" y="1484784"/>
            <a:ext cx="4392488" cy="4752528"/>
          </a:xfrm>
        </p:spPr>
        <p:txBody>
          <a:bodyPr>
            <a:normAutofit fontScale="70000" lnSpcReduction="20000"/>
          </a:bodyPr>
          <a:lstStyle/>
          <a:p>
            <a:pPr marL="109728" indent="0" algn="just">
              <a:buNone/>
            </a:pPr>
            <a:r>
              <a:rPr lang="en-US" dirty="0">
                <a:latin typeface="Courier New" panose="02070309020205020404" pitchFamily="49" charset="0"/>
                <a:cs typeface="Courier New" panose="02070309020205020404" pitchFamily="49" charset="0"/>
              </a:rPr>
              <a:t>config.js</a:t>
            </a:r>
            <a:r>
              <a:rPr lang="en-US" dirty="0"/>
              <a:t> will contain configuration for information like the database credentials and the rows we want to show per page when we paginate results. </a:t>
            </a:r>
            <a:endParaRPr lang="en-US" dirty="0" smtClean="0"/>
          </a:p>
          <a:p>
            <a:pPr marL="109728" indent="0" algn="just">
              <a:buNone/>
            </a:pPr>
            <a:r>
              <a:rPr lang="en-US" dirty="0" smtClean="0">
                <a:latin typeface="Courier New" panose="02070309020205020404" pitchFamily="49" charset="0"/>
                <a:cs typeface="Courier New" panose="02070309020205020404" pitchFamily="49" charset="0"/>
              </a:rPr>
              <a:t>helper.js</a:t>
            </a:r>
            <a:r>
              <a:rPr lang="en-US" dirty="0"/>
              <a:t> is the home for any helper functions, like calculating offset for pagination.</a:t>
            </a:r>
          </a:p>
          <a:p>
            <a:pPr marL="109728" indent="0" algn="just">
              <a:buNone/>
            </a:pPr>
            <a:r>
              <a:rPr lang="en-US" dirty="0"/>
              <a:t>The </a:t>
            </a:r>
            <a:r>
              <a:rPr lang="en-US" dirty="0">
                <a:latin typeface="Courier New" panose="02070309020205020404" pitchFamily="49" charset="0"/>
                <a:cs typeface="Courier New" panose="02070309020205020404" pitchFamily="49" charset="0"/>
              </a:rPr>
              <a:t>routes/programmingLanguages.js</a:t>
            </a:r>
            <a:r>
              <a:rPr lang="en-US" dirty="0"/>
              <a:t> file will act as the glue between the URI and the corresponding function in the </a:t>
            </a:r>
            <a:r>
              <a:rPr lang="en-US" dirty="0">
                <a:latin typeface="Courier New" panose="02070309020205020404" pitchFamily="49" charset="0"/>
                <a:cs typeface="Courier New" panose="02070309020205020404" pitchFamily="49" charset="0"/>
              </a:rPr>
              <a:t>services/programmingLanguages.js service</a:t>
            </a:r>
            <a:r>
              <a:rPr lang="en-US" dirty="0"/>
              <a:t>. </a:t>
            </a:r>
            <a:endParaRPr lang="en-US" dirty="0" smtClean="0"/>
          </a:p>
          <a:p>
            <a:pPr marL="109728" indent="0" algn="just">
              <a:buNone/>
            </a:pPr>
            <a:r>
              <a:rPr lang="en-US" dirty="0" smtClean="0"/>
              <a:t>The</a:t>
            </a:r>
            <a:r>
              <a:rPr lang="en-US" dirty="0"/>
              <a:t> services folder will house all our services. One of them is </a:t>
            </a:r>
            <a:r>
              <a:rPr lang="en-US" b="1" dirty="0">
                <a:solidFill>
                  <a:srgbClr val="FF0000"/>
                </a:solidFill>
                <a:latin typeface="Courier New" panose="02070309020205020404" pitchFamily="49" charset="0"/>
                <a:cs typeface="Courier New" panose="02070309020205020404" pitchFamily="49" charset="0"/>
              </a:rPr>
              <a:t>db.j</a:t>
            </a:r>
            <a:r>
              <a:rPr lang="en-US" dirty="0">
                <a:solidFill>
                  <a:srgbClr val="FF0000"/>
                </a:solidFill>
                <a:latin typeface="Courier New" panose="02070309020205020404" pitchFamily="49" charset="0"/>
                <a:cs typeface="Courier New" panose="02070309020205020404" pitchFamily="49" charset="0"/>
              </a:rPr>
              <a:t>s</a:t>
            </a:r>
            <a:r>
              <a:rPr lang="en-US" dirty="0"/>
              <a:t>, which </a:t>
            </a:r>
            <a:r>
              <a:rPr lang="en-US" dirty="0" smtClean="0"/>
              <a:t>used </a:t>
            </a:r>
            <a:r>
              <a:rPr lang="en-US" dirty="0"/>
              <a:t>to talk with the MySQL database.</a:t>
            </a:r>
          </a:p>
          <a:p>
            <a:pPr marL="109728" indent="0">
              <a:buNone/>
            </a:pPr>
            <a:endParaRPr lang="ru-RU" dirty="0"/>
          </a:p>
        </p:txBody>
      </p:sp>
      <p:sp>
        <p:nvSpPr>
          <p:cNvPr id="3" name="Заголовок 2"/>
          <p:cNvSpPr>
            <a:spLocks noGrp="1"/>
          </p:cNvSpPr>
          <p:nvPr>
            <p:ph type="title"/>
          </p:nvPr>
        </p:nvSpPr>
        <p:spPr/>
        <p:txBody>
          <a:bodyPr/>
          <a:lstStyle/>
          <a:p>
            <a:r>
              <a:rPr lang="en-US" dirty="0">
                <a:effectLst/>
              </a:rPr>
              <a:t>REST API project structure</a:t>
            </a:r>
            <a:endParaRPr lang="ru-RU" dirty="0"/>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6597" t="9482" r="26483" b="12305"/>
          <a:stretch/>
        </p:blipFill>
        <p:spPr bwMode="auto">
          <a:xfrm>
            <a:off x="467544" y="1556792"/>
            <a:ext cx="3775296" cy="3539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719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1052736"/>
            <a:ext cx="8229600" cy="5184576"/>
          </a:xfrm>
        </p:spPr>
        <p:txBody>
          <a:bodyPr>
            <a:normAutofit fontScale="62500" lnSpcReduction="20000"/>
          </a:bodyPr>
          <a:lstStyle/>
          <a:p>
            <a:pPr marL="109728" indent="0" algn="just">
              <a:buNone/>
            </a:pPr>
            <a:r>
              <a:rPr lang="en-US" dirty="0"/>
              <a:t>There are </a:t>
            </a:r>
            <a:r>
              <a:rPr lang="en-US" dirty="0" smtClean="0"/>
              <a:t>few </a:t>
            </a:r>
            <a:r>
              <a:rPr lang="en-US" dirty="0"/>
              <a:t>ways to initialize a new express app</a:t>
            </a:r>
            <a:r>
              <a:rPr lang="en-US" dirty="0" smtClean="0"/>
              <a:t>.</a:t>
            </a:r>
          </a:p>
          <a:p>
            <a:pPr marL="109728" indent="0" algn="just">
              <a:buNone/>
            </a:pPr>
            <a:endParaRPr lang="en-US" dirty="0"/>
          </a:p>
          <a:p>
            <a:pPr marL="109728" indent="0" algn="just">
              <a:buNone/>
            </a:pPr>
            <a:r>
              <a:rPr lang="en-US" b="1" dirty="0" smtClean="0">
                <a:solidFill>
                  <a:srgbClr val="FF0000"/>
                </a:solidFill>
              </a:rPr>
              <a:t>1. Creating the files by hand. </a:t>
            </a:r>
            <a:endParaRPr lang="en-US" b="1" dirty="0">
              <a:solidFill>
                <a:srgbClr val="FF0000"/>
              </a:solidFill>
            </a:endParaRPr>
          </a:p>
          <a:p>
            <a:pPr marL="109728" indent="0" algn="just">
              <a:buNone/>
            </a:pPr>
            <a:r>
              <a:rPr lang="en-US" dirty="0" smtClean="0"/>
              <a:t>A </a:t>
            </a:r>
            <a:r>
              <a:rPr lang="en-US" dirty="0"/>
              <a:t>basic Node app contains a </a:t>
            </a:r>
            <a:r>
              <a:rPr lang="en-US" b="1" dirty="0"/>
              <a:t>.</a:t>
            </a:r>
            <a:r>
              <a:rPr lang="en-US" b="1" dirty="0" err="1"/>
              <a:t>js</a:t>
            </a:r>
            <a:r>
              <a:rPr lang="en-US" dirty="0"/>
              <a:t> file and a </a:t>
            </a:r>
            <a:r>
              <a:rPr lang="en-US" b="1" dirty="0" err="1"/>
              <a:t>package.json</a:t>
            </a:r>
            <a:r>
              <a:rPr lang="en-US" dirty="0"/>
              <a:t> file. </a:t>
            </a:r>
            <a:endParaRPr lang="en-US" dirty="0" smtClean="0"/>
          </a:p>
          <a:p>
            <a:pPr marL="109728" indent="0" algn="just">
              <a:buNone/>
            </a:pPr>
            <a:endParaRPr lang="en-US" dirty="0"/>
          </a:p>
          <a:p>
            <a:pPr marL="109728" indent="0" algn="just">
              <a:buNone/>
            </a:pPr>
            <a:r>
              <a:rPr lang="en-US" dirty="0" smtClean="0"/>
              <a:t>The</a:t>
            </a:r>
            <a:r>
              <a:rPr lang="en-US" dirty="0"/>
              <a:t> </a:t>
            </a:r>
            <a:r>
              <a:rPr lang="en-US" b="1" dirty="0" err="1"/>
              <a:t>package.json</a:t>
            </a:r>
            <a:r>
              <a:rPr lang="en-US" dirty="0"/>
              <a:t> file contains a couple of properties. </a:t>
            </a:r>
            <a:endParaRPr lang="en-US" dirty="0" smtClean="0"/>
          </a:p>
          <a:p>
            <a:pPr marL="109728" indent="0" algn="just">
              <a:buNone/>
            </a:pPr>
            <a:endParaRPr lang="en-US" dirty="0" smtClean="0"/>
          </a:p>
          <a:p>
            <a:pPr marL="109728" indent="0" algn="just">
              <a:buNone/>
            </a:pPr>
            <a:r>
              <a:rPr lang="en-US" dirty="0" smtClean="0"/>
              <a:t>First </a:t>
            </a:r>
            <a:r>
              <a:rPr lang="en-US" dirty="0"/>
              <a:t>one is </a:t>
            </a:r>
            <a:r>
              <a:rPr lang="en-US" b="1" dirty="0"/>
              <a:t>name </a:t>
            </a:r>
            <a:r>
              <a:rPr lang="en-US" dirty="0"/>
              <a:t>which holds the name of the app, second is </a:t>
            </a:r>
            <a:r>
              <a:rPr lang="en-US" b="1" dirty="0"/>
              <a:t>version</a:t>
            </a:r>
            <a:r>
              <a:rPr lang="en-US" dirty="0"/>
              <a:t> which shows the version of your app, a </a:t>
            </a:r>
            <a:r>
              <a:rPr lang="en-US" b="1" dirty="0"/>
              <a:t>description</a:t>
            </a:r>
            <a:r>
              <a:rPr lang="en-US" dirty="0"/>
              <a:t> of your app, </a:t>
            </a:r>
            <a:r>
              <a:rPr lang="en-US" b="1" dirty="0"/>
              <a:t>main</a:t>
            </a:r>
            <a:r>
              <a:rPr lang="en-US" dirty="0"/>
              <a:t> that points to the entry point of your application. </a:t>
            </a:r>
            <a:endParaRPr lang="en-US" dirty="0" smtClean="0"/>
          </a:p>
          <a:p>
            <a:pPr marL="109728" indent="0" algn="just">
              <a:buNone/>
            </a:pPr>
            <a:endParaRPr lang="en-US" dirty="0" smtClean="0"/>
          </a:p>
          <a:p>
            <a:pPr marL="109728" indent="0" algn="just">
              <a:buNone/>
            </a:pPr>
            <a:r>
              <a:rPr lang="en-US" dirty="0" smtClean="0"/>
              <a:t>There’s </a:t>
            </a:r>
            <a:r>
              <a:rPr lang="en-US" dirty="0"/>
              <a:t>also </a:t>
            </a:r>
            <a:r>
              <a:rPr lang="en-US" b="1" dirty="0"/>
              <a:t>scripts</a:t>
            </a:r>
            <a:r>
              <a:rPr lang="en-US" dirty="0"/>
              <a:t>, that can be run when you need to perform some repetitive tasks, </a:t>
            </a:r>
            <a:r>
              <a:rPr lang="en-US" b="1" dirty="0"/>
              <a:t>author</a:t>
            </a:r>
            <a:r>
              <a:rPr lang="en-US" dirty="0"/>
              <a:t> name, </a:t>
            </a:r>
            <a:r>
              <a:rPr lang="en-US" b="1" dirty="0" err="1"/>
              <a:t>licence</a:t>
            </a:r>
            <a:r>
              <a:rPr lang="en-US" dirty="0"/>
              <a:t>, </a:t>
            </a:r>
            <a:r>
              <a:rPr lang="en-US" b="1" dirty="0"/>
              <a:t>dependencies</a:t>
            </a:r>
            <a:r>
              <a:rPr lang="en-US" dirty="0"/>
              <a:t> and </a:t>
            </a:r>
            <a:r>
              <a:rPr lang="en-US" b="1" dirty="0" err="1"/>
              <a:t>devDependencies</a:t>
            </a:r>
            <a:r>
              <a:rPr lang="en-US" dirty="0" smtClean="0"/>
              <a:t>.</a:t>
            </a:r>
          </a:p>
          <a:p>
            <a:pPr marL="109728" indent="0" algn="just">
              <a:buNone/>
            </a:pPr>
            <a:endParaRPr lang="en-US" dirty="0"/>
          </a:p>
          <a:p>
            <a:pPr marL="109728" indent="0" algn="just">
              <a:buNone/>
            </a:pPr>
            <a:r>
              <a:rPr lang="en-US" b="1" dirty="0" smtClean="0">
                <a:solidFill>
                  <a:srgbClr val="FF0000"/>
                </a:solidFill>
              </a:rPr>
              <a:t>2. The </a:t>
            </a:r>
            <a:r>
              <a:rPr lang="en-US" b="1" dirty="0" err="1">
                <a:solidFill>
                  <a:srgbClr val="FF0000"/>
                </a:solidFill>
              </a:rPr>
              <a:t>package.json</a:t>
            </a:r>
            <a:r>
              <a:rPr lang="en-US" b="1" dirty="0">
                <a:solidFill>
                  <a:srgbClr val="FF0000"/>
                </a:solidFill>
              </a:rPr>
              <a:t> describes the app</a:t>
            </a:r>
            <a:r>
              <a:rPr lang="en-US" dirty="0"/>
              <a:t>. </a:t>
            </a:r>
            <a:r>
              <a:rPr lang="en-US" dirty="0" smtClean="0"/>
              <a:t>When </a:t>
            </a:r>
            <a:r>
              <a:rPr lang="en-US" dirty="0"/>
              <a:t>uploading your app, your dependencies will be listed avoiding duplication and excessive data transfer. </a:t>
            </a:r>
            <a:endParaRPr lang="en-US" dirty="0" smtClean="0"/>
          </a:p>
          <a:p>
            <a:pPr marL="109728" indent="0" algn="just">
              <a:buNone/>
            </a:pPr>
            <a:endParaRPr lang="en-US" dirty="0" smtClean="0"/>
          </a:p>
          <a:p>
            <a:pPr marL="109728" indent="0" algn="just">
              <a:buNone/>
            </a:pPr>
            <a:r>
              <a:rPr lang="en-US" b="1" dirty="0" smtClean="0">
                <a:solidFill>
                  <a:srgbClr val="FF0000"/>
                </a:solidFill>
              </a:rPr>
              <a:t>3. Use </a:t>
            </a:r>
            <a:r>
              <a:rPr lang="en-US" b="1" dirty="0">
                <a:solidFill>
                  <a:srgbClr val="FF0000"/>
                </a:solidFill>
              </a:rPr>
              <a:t>the </a:t>
            </a:r>
            <a:r>
              <a:rPr lang="en-US" b="1" dirty="0" err="1">
                <a:solidFill>
                  <a:srgbClr val="FF0000"/>
                </a:solidFill>
                <a:latin typeface="Courier New" panose="02070309020205020404" pitchFamily="49" charset="0"/>
                <a:cs typeface="Courier New" panose="02070309020205020404" pitchFamily="49" charset="0"/>
              </a:rPr>
              <a:t>npm</a:t>
            </a:r>
            <a:r>
              <a:rPr lang="en-US" b="1" dirty="0">
                <a:solidFill>
                  <a:srgbClr val="FF0000"/>
                </a:solidFill>
                <a:latin typeface="Courier New" panose="02070309020205020404" pitchFamily="49" charset="0"/>
                <a:cs typeface="Courier New" panose="02070309020205020404" pitchFamily="49" charset="0"/>
              </a:rPr>
              <a:t> </a:t>
            </a:r>
            <a:r>
              <a:rPr lang="en-US" b="1" dirty="0">
                <a:solidFill>
                  <a:srgbClr val="FF0000"/>
                </a:solidFill>
              </a:rPr>
              <a:t>tool</a:t>
            </a:r>
            <a:r>
              <a:rPr lang="en-US" dirty="0"/>
              <a:t>. </a:t>
            </a:r>
            <a:r>
              <a:rPr lang="en-US" dirty="0" smtClean="0"/>
              <a:t>All </a:t>
            </a:r>
            <a:r>
              <a:rPr lang="en-US" dirty="0"/>
              <a:t>you have to do is open up your </a:t>
            </a:r>
            <a:r>
              <a:rPr lang="en-US" dirty="0" err="1">
                <a:latin typeface="Courier New" panose="02070309020205020404" pitchFamily="49" charset="0"/>
                <a:cs typeface="Courier New" panose="02070309020205020404" pitchFamily="49" charset="0"/>
              </a:rPr>
              <a:t>cmd</a:t>
            </a:r>
            <a:r>
              <a:rPr lang="en-US" dirty="0"/>
              <a:t> in the folder you want to create your app in and type </a:t>
            </a:r>
            <a:r>
              <a:rPr lang="en-US" b="1" dirty="0" err="1"/>
              <a:t>npm</a:t>
            </a:r>
            <a:r>
              <a:rPr lang="en-US" b="1" dirty="0"/>
              <a:t> </a:t>
            </a:r>
            <a:r>
              <a:rPr lang="en-US" b="1" dirty="0" err="1"/>
              <a:t>init</a:t>
            </a:r>
            <a:r>
              <a:rPr lang="en-US" dirty="0"/>
              <a:t> to interactively create your </a:t>
            </a:r>
            <a:r>
              <a:rPr lang="en-US" b="1" dirty="0" err="1"/>
              <a:t>package.json</a:t>
            </a:r>
            <a:r>
              <a:rPr lang="en-US" dirty="0"/>
              <a:t> file</a:t>
            </a:r>
            <a:r>
              <a:rPr lang="en-US" dirty="0" smtClean="0"/>
              <a:t>.</a:t>
            </a:r>
          </a:p>
          <a:p>
            <a:pPr marL="109728" indent="0">
              <a:buNone/>
            </a:pPr>
            <a:endParaRPr lang="en-US" dirty="0"/>
          </a:p>
          <a:p>
            <a:pPr marL="109728" indent="0">
              <a:buNone/>
            </a:pPr>
            <a:endParaRPr lang="en-US" dirty="0"/>
          </a:p>
          <a:p>
            <a:pPr marL="109728" indent="0">
              <a:buNone/>
            </a:pPr>
            <a:endParaRPr lang="en-US" dirty="0" smtClean="0"/>
          </a:p>
          <a:p>
            <a:pPr marL="109728" indent="0">
              <a:buNone/>
            </a:pPr>
            <a:endParaRPr lang="ru-RU" dirty="0"/>
          </a:p>
        </p:txBody>
      </p:sp>
      <p:sp>
        <p:nvSpPr>
          <p:cNvPr id="3" name="Заголовок 2"/>
          <p:cNvSpPr>
            <a:spLocks noGrp="1"/>
          </p:cNvSpPr>
          <p:nvPr>
            <p:ph type="title"/>
          </p:nvPr>
        </p:nvSpPr>
        <p:spPr>
          <a:xfrm>
            <a:off x="453183" y="116632"/>
            <a:ext cx="8229600" cy="1143000"/>
          </a:xfrm>
        </p:spPr>
        <p:txBody>
          <a:bodyPr/>
          <a:lstStyle/>
          <a:p>
            <a:r>
              <a:rPr lang="en-US" dirty="0">
                <a:effectLst/>
              </a:rPr>
              <a:t>Initialize a new app.</a:t>
            </a:r>
            <a:endParaRPr lang="ru-RU" dirty="0"/>
          </a:p>
        </p:txBody>
      </p:sp>
    </p:spTree>
    <p:extLst>
      <p:ext uri="{BB962C8B-B14F-4D97-AF65-F5344CB8AC3E}">
        <p14:creationId xmlns:p14="http://schemas.microsoft.com/office/powerpoint/2010/main" val="1213998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pPr marL="109728" indent="0" algn="just">
              <a:buNone/>
            </a:pPr>
            <a:r>
              <a:rPr lang="en-US" dirty="0"/>
              <a:t>U</a:t>
            </a:r>
            <a:r>
              <a:rPr lang="en-US" dirty="0" smtClean="0"/>
              <a:t>se </a:t>
            </a:r>
            <a:r>
              <a:rPr lang="en-US" dirty="0"/>
              <a:t>the second method to generate a </a:t>
            </a:r>
            <a:r>
              <a:rPr lang="en-US" dirty="0" err="1">
                <a:latin typeface="Courier New" panose="02070309020205020404" pitchFamily="49" charset="0"/>
                <a:cs typeface="Courier New" panose="02070309020205020404" pitchFamily="49" charset="0"/>
              </a:rPr>
              <a:t>package.json</a:t>
            </a:r>
            <a:r>
              <a:rPr lang="en-US" dirty="0"/>
              <a:t> file almost similar to the one pictured above. Second thing we want to do is install Express into our app. </a:t>
            </a:r>
            <a:endParaRPr lang="en-US" dirty="0" smtClean="0"/>
          </a:p>
          <a:p>
            <a:pPr marL="109728" indent="0" algn="just">
              <a:buNone/>
            </a:pPr>
            <a:r>
              <a:rPr lang="en-US" dirty="0" smtClean="0"/>
              <a:t>Note</a:t>
            </a:r>
            <a:r>
              <a:rPr lang="en-US" dirty="0"/>
              <a:t>, </a:t>
            </a:r>
            <a:r>
              <a:rPr lang="en-US" dirty="0" smtClean="0"/>
              <a:t>no need to </a:t>
            </a:r>
            <a:r>
              <a:rPr lang="en-US" dirty="0"/>
              <a:t>install express </a:t>
            </a:r>
            <a:r>
              <a:rPr lang="en-US" dirty="0" smtClean="0"/>
              <a:t>globally </a:t>
            </a:r>
            <a:r>
              <a:rPr lang="en-US" dirty="0" smtClean="0">
                <a:latin typeface="Courier New" panose="02070309020205020404" pitchFamily="49" charset="0"/>
                <a:cs typeface="Courier New" panose="02070309020205020404" pitchFamily="49" charset="0"/>
              </a:rPr>
              <a:t>(-g) </a:t>
            </a:r>
            <a:r>
              <a:rPr lang="en-US" dirty="0" smtClean="0"/>
              <a:t>if </a:t>
            </a:r>
            <a:r>
              <a:rPr lang="en-US" dirty="0"/>
              <a:t>we need to use it in this specific folder</a:t>
            </a:r>
            <a:r>
              <a:rPr lang="en-US" dirty="0">
                <a:latin typeface="Courier New" panose="02070309020205020404" pitchFamily="49" charset="0"/>
                <a:cs typeface="Courier New" panose="02070309020205020404" pitchFamily="49" charset="0"/>
              </a:rPr>
              <a:t>/app</a:t>
            </a:r>
            <a:r>
              <a:rPr lang="en-US" dirty="0"/>
              <a:t>. Use the command below to install Express</a:t>
            </a:r>
            <a:r>
              <a:rPr lang="en-US" dirty="0" smtClean="0"/>
              <a:t>.</a:t>
            </a:r>
          </a:p>
          <a:p>
            <a:pPr marL="109728" indent="0" algn="just">
              <a:buNone/>
            </a:pPr>
            <a:endParaRPr lang="en-US" dirty="0"/>
          </a:p>
          <a:p>
            <a:pPr marL="109728" indent="0" algn="ctr">
              <a:buNone/>
            </a:pP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install express </a:t>
            </a:r>
            <a:r>
              <a:rPr lang="en-US" dirty="0" smtClean="0">
                <a:latin typeface="Courier New" panose="02070309020205020404" pitchFamily="49" charset="0"/>
                <a:cs typeface="Courier New" panose="02070309020205020404" pitchFamily="49" charset="0"/>
              </a:rPr>
              <a:t>–save</a:t>
            </a:r>
          </a:p>
          <a:p>
            <a:pPr algn="just"/>
            <a:endParaRPr lang="en-US" dirty="0"/>
          </a:p>
          <a:p>
            <a:pPr marL="109728" indent="0" algn="just">
              <a:buNone/>
            </a:pPr>
            <a:r>
              <a:rPr lang="en-US" dirty="0" smtClean="0"/>
              <a:t>The </a:t>
            </a:r>
            <a:r>
              <a:rPr lang="en-US" dirty="0"/>
              <a:t>save flag is used to edit your </a:t>
            </a:r>
            <a:r>
              <a:rPr lang="en-US" dirty="0" err="1">
                <a:latin typeface="Courier New" panose="02070309020205020404" pitchFamily="49" charset="0"/>
                <a:cs typeface="Courier New" panose="02070309020205020404" pitchFamily="49" charset="0"/>
              </a:rPr>
              <a:t>package.json</a:t>
            </a:r>
            <a:r>
              <a:rPr lang="en-US" dirty="0"/>
              <a:t> file and add express as a dependency. </a:t>
            </a:r>
            <a:endParaRPr lang="en-US" dirty="0" smtClean="0"/>
          </a:p>
          <a:p>
            <a:pPr marL="109728" indent="0" algn="just">
              <a:buNone/>
            </a:pPr>
            <a:endParaRPr lang="en-US" dirty="0"/>
          </a:p>
          <a:p>
            <a:pPr marL="109728" indent="0" algn="just">
              <a:buNone/>
            </a:pPr>
            <a:r>
              <a:rPr lang="en-US" dirty="0" smtClean="0"/>
              <a:t>After </a:t>
            </a:r>
            <a:r>
              <a:rPr lang="en-US" dirty="0"/>
              <a:t>the installation is complete, open up your </a:t>
            </a:r>
            <a:r>
              <a:rPr lang="en-US" dirty="0" err="1">
                <a:latin typeface="Courier New" panose="02070309020205020404" pitchFamily="49" charset="0"/>
                <a:cs typeface="Courier New" panose="02070309020205020404" pitchFamily="49" charset="0"/>
              </a:rPr>
              <a:t>package.json</a:t>
            </a:r>
            <a:r>
              <a:rPr lang="en-US" dirty="0">
                <a:latin typeface="Courier New" panose="02070309020205020404" pitchFamily="49" charset="0"/>
                <a:cs typeface="Courier New" panose="02070309020205020404" pitchFamily="49" charset="0"/>
              </a:rPr>
              <a:t> </a:t>
            </a:r>
            <a:r>
              <a:rPr lang="en-US" dirty="0"/>
              <a:t>to see express listed as a dependency. </a:t>
            </a:r>
            <a:endParaRPr lang="en-US" dirty="0" smtClean="0"/>
          </a:p>
          <a:p>
            <a:pPr marL="109728" indent="0" algn="just">
              <a:buNone/>
            </a:pPr>
            <a:endParaRPr lang="en-US" dirty="0"/>
          </a:p>
          <a:p>
            <a:pPr marL="109728" indent="0" algn="just">
              <a:buNone/>
            </a:pPr>
            <a:r>
              <a:rPr lang="en-US" dirty="0" smtClean="0"/>
              <a:t>With </a:t>
            </a:r>
            <a:r>
              <a:rPr lang="en-US" dirty="0"/>
              <a:t>this, you could send just your code and </a:t>
            </a:r>
            <a:r>
              <a:rPr lang="en-US" dirty="0" err="1">
                <a:latin typeface="Courier New" panose="02070309020205020404" pitchFamily="49" charset="0"/>
                <a:cs typeface="Courier New" panose="02070309020205020404" pitchFamily="49" charset="0"/>
              </a:rPr>
              <a:t>package.json</a:t>
            </a:r>
            <a:r>
              <a:rPr lang="en-US" dirty="0"/>
              <a:t> file to a friend and request them to use </a:t>
            </a:r>
            <a:r>
              <a:rPr lang="en-US" dirty="0" err="1">
                <a:latin typeface="Courier New" panose="02070309020205020404" pitchFamily="49" charset="0"/>
                <a:cs typeface="Courier New" panose="02070309020205020404" pitchFamily="49" charset="0"/>
              </a:rPr>
              <a:t>npm</a:t>
            </a:r>
            <a:r>
              <a:rPr lang="en-US" dirty="0"/>
              <a:t> to install the dependencies on their computer saving you some amount of data. </a:t>
            </a:r>
            <a:endParaRPr lang="en-US" dirty="0" smtClean="0"/>
          </a:p>
          <a:p>
            <a:pPr marL="109728" indent="0" algn="just">
              <a:buNone/>
            </a:pPr>
            <a:endParaRPr lang="en-US" dirty="0" smtClean="0"/>
          </a:p>
          <a:p>
            <a:pPr marL="109728" indent="0" algn="just">
              <a:buNone/>
            </a:pPr>
            <a:r>
              <a:rPr lang="en-US" dirty="0" smtClean="0"/>
              <a:t>To </a:t>
            </a:r>
            <a:r>
              <a:rPr lang="en-US" dirty="0"/>
              <a:t>install, your friend will have to open up </a:t>
            </a:r>
            <a:r>
              <a:rPr lang="en-US" dirty="0" err="1">
                <a:latin typeface="Courier New" panose="02070309020205020404" pitchFamily="49" charset="0"/>
                <a:cs typeface="Courier New" panose="02070309020205020404" pitchFamily="49" charset="0"/>
              </a:rPr>
              <a:t>cmd</a:t>
            </a:r>
            <a:r>
              <a:rPr lang="en-US" dirty="0"/>
              <a:t> inside the app folder and use the command </a:t>
            </a:r>
            <a:r>
              <a:rPr lang="en-US" b="1" dirty="0" err="1">
                <a:latin typeface="Courier New" panose="02070309020205020404" pitchFamily="49" charset="0"/>
                <a:cs typeface="Courier New" panose="02070309020205020404" pitchFamily="49" charset="0"/>
              </a:rPr>
              <a:t>npm</a:t>
            </a:r>
            <a:r>
              <a:rPr lang="en-US" b="1" dirty="0">
                <a:latin typeface="Courier New" panose="02070309020205020404" pitchFamily="49" charset="0"/>
                <a:cs typeface="Courier New" panose="02070309020205020404" pitchFamily="49" charset="0"/>
              </a:rPr>
              <a:t> install</a:t>
            </a:r>
            <a:r>
              <a:rPr lang="en-US" dirty="0">
                <a:latin typeface="Courier New" panose="02070309020205020404" pitchFamily="49" charset="0"/>
                <a:cs typeface="Courier New" panose="02070309020205020404" pitchFamily="49" charset="0"/>
              </a:rPr>
              <a:t>.</a:t>
            </a:r>
          </a:p>
          <a:p>
            <a:pPr marL="109728" indent="0" algn="just">
              <a:buNone/>
            </a:pPr>
            <a:endParaRPr lang="ru-RU" dirty="0"/>
          </a:p>
        </p:txBody>
      </p:sp>
      <p:sp>
        <p:nvSpPr>
          <p:cNvPr id="3" name="Заголовок 2"/>
          <p:cNvSpPr>
            <a:spLocks noGrp="1"/>
          </p:cNvSpPr>
          <p:nvPr>
            <p:ph type="title"/>
          </p:nvPr>
        </p:nvSpPr>
        <p:spPr/>
        <p:txBody>
          <a:bodyPr/>
          <a:lstStyle/>
          <a:p>
            <a:r>
              <a:rPr lang="en-US" dirty="0">
                <a:effectLst/>
              </a:rPr>
              <a:t>Installing Express.</a:t>
            </a:r>
            <a:endParaRPr lang="ru-RU" dirty="0"/>
          </a:p>
        </p:txBody>
      </p:sp>
    </p:spTree>
    <p:extLst>
      <p:ext uri="{BB962C8B-B14F-4D97-AF65-F5344CB8AC3E}">
        <p14:creationId xmlns:p14="http://schemas.microsoft.com/office/powerpoint/2010/main" val="3752564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268760"/>
            <a:ext cx="8229600" cy="4738531"/>
          </a:xfrm>
        </p:spPr>
        <p:txBody>
          <a:bodyPr>
            <a:normAutofit fontScale="62500" lnSpcReduction="20000"/>
          </a:bodyPr>
          <a:lstStyle/>
          <a:p>
            <a:pPr marL="109728" indent="0">
              <a:buNone/>
            </a:pPr>
            <a:r>
              <a:rPr lang="en-US" dirty="0"/>
              <a:t>C</a:t>
            </a:r>
            <a:r>
              <a:rPr lang="en-US" dirty="0" smtClean="0"/>
              <a:t>reate </a:t>
            </a:r>
            <a:r>
              <a:rPr lang="en-US" dirty="0"/>
              <a:t>the </a:t>
            </a:r>
            <a:r>
              <a:rPr lang="en-US" b="1" dirty="0"/>
              <a:t>app.js</a:t>
            </a:r>
            <a:r>
              <a:rPr lang="en-US" dirty="0"/>
              <a:t> file or whatever you prefer naming it (default is index.js) and add in the </a:t>
            </a:r>
            <a:r>
              <a:rPr lang="en-US" dirty="0" smtClean="0"/>
              <a:t>code.</a:t>
            </a:r>
          </a:p>
          <a:p>
            <a:pPr marL="109728" indent="0">
              <a:buNone/>
            </a:pPr>
            <a:endParaRPr lang="en-US" dirty="0"/>
          </a:p>
          <a:p>
            <a:pPr marL="109728" indent="0">
              <a:buNone/>
            </a:pP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express = require("express");</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app = express();</a:t>
            </a:r>
            <a:r>
              <a:rPr lang="en-US" dirty="0" err="1">
                <a:latin typeface="Courier New" panose="02070309020205020404" pitchFamily="49" charset="0"/>
                <a:cs typeface="Courier New" panose="02070309020205020404" pitchFamily="49" charset="0"/>
              </a:rPr>
              <a:t>app.listen</a:t>
            </a:r>
            <a:r>
              <a:rPr lang="en-US" dirty="0">
                <a:latin typeface="Courier New" panose="02070309020205020404" pitchFamily="49" charset="0"/>
                <a:cs typeface="Courier New" panose="02070309020205020404" pitchFamily="49" charset="0"/>
              </a:rPr>
              <a:t>(3000, () =&gt;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console.log("Server running on port 3000");</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p>
          <a:p>
            <a:pPr marL="109728" indent="0">
              <a:buNone/>
            </a:pPr>
            <a:endParaRPr lang="en-US" dirty="0"/>
          </a:p>
          <a:p>
            <a:pPr marL="109728" indent="0">
              <a:buNone/>
            </a:pPr>
            <a:r>
              <a:rPr lang="en-US" dirty="0" smtClean="0"/>
              <a:t>1. The </a:t>
            </a:r>
            <a:r>
              <a:rPr lang="en-US" dirty="0"/>
              <a:t>first line requires express and uses the express variable to represent it</a:t>
            </a:r>
            <a:r>
              <a:rPr lang="en-US" dirty="0" smtClean="0"/>
              <a:t>.</a:t>
            </a:r>
          </a:p>
          <a:p>
            <a:pPr marL="109728" indent="0">
              <a:buNone/>
            </a:pPr>
            <a:endParaRPr lang="en-US" dirty="0"/>
          </a:p>
          <a:p>
            <a:pPr marL="109728" indent="0">
              <a:buNone/>
            </a:pPr>
            <a:r>
              <a:rPr lang="en-US" dirty="0" smtClean="0"/>
              <a:t>2. The </a:t>
            </a:r>
            <a:r>
              <a:rPr lang="en-US" dirty="0"/>
              <a:t>second line initialized express using the brackets which initializes an express server and puts the initialized server into the variable </a:t>
            </a:r>
            <a:r>
              <a:rPr lang="en-US" b="1" dirty="0"/>
              <a:t>app</a:t>
            </a:r>
            <a:r>
              <a:rPr lang="en-US" dirty="0" smtClean="0"/>
              <a:t>. </a:t>
            </a:r>
          </a:p>
          <a:p>
            <a:pPr marL="109728" indent="0">
              <a:buNone/>
            </a:pPr>
            <a:endParaRPr lang="en-US" dirty="0"/>
          </a:p>
          <a:p>
            <a:pPr marL="109728" indent="0">
              <a:buNone/>
            </a:pPr>
            <a:r>
              <a:rPr lang="en-US" dirty="0"/>
              <a:t>W</a:t>
            </a:r>
            <a:r>
              <a:rPr lang="en-US" dirty="0" smtClean="0"/>
              <a:t>henever </a:t>
            </a:r>
            <a:r>
              <a:rPr lang="en-US" dirty="0"/>
              <a:t>we want to use our express server, we would need to use the </a:t>
            </a:r>
            <a:r>
              <a:rPr lang="en-US" b="1" dirty="0"/>
              <a:t>app</a:t>
            </a:r>
            <a:r>
              <a:rPr lang="en-US" dirty="0"/>
              <a:t> variable which represents our </a:t>
            </a:r>
            <a:r>
              <a:rPr lang="en-US" dirty="0" smtClean="0"/>
              <a:t>app.</a:t>
            </a:r>
          </a:p>
          <a:p>
            <a:pPr marL="109728" indent="0">
              <a:buNone/>
            </a:pPr>
            <a:endParaRPr lang="en-US" dirty="0" smtClean="0"/>
          </a:p>
          <a:p>
            <a:pPr marL="109728" indent="0">
              <a:buNone/>
            </a:pPr>
            <a:r>
              <a:rPr lang="en-US" dirty="0" smtClean="0"/>
              <a:t>3.  </a:t>
            </a:r>
            <a:r>
              <a:rPr lang="en-US" dirty="0"/>
              <a:t>We then set our app to listen to port 3000 and create a callback function that says our server is running on port 3000.</a:t>
            </a:r>
            <a:endParaRPr lang="en-US" dirty="0" smtClean="0"/>
          </a:p>
          <a:p>
            <a:pPr marL="109728" indent="0">
              <a:buNone/>
            </a:pPr>
            <a:endParaRPr lang="en-US" dirty="0"/>
          </a:p>
          <a:p>
            <a:pPr marL="109728" indent="0">
              <a:buNone/>
            </a:pPr>
            <a:endParaRPr lang="ru-RU" dirty="0"/>
          </a:p>
        </p:txBody>
      </p:sp>
      <p:sp>
        <p:nvSpPr>
          <p:cNvPr id="3" name="Заголовок 2"/>
          <p:cNvSpPr>
            <a:spLocks noGrp="1"/>
          </p:cNvSpPr>
          <p:nvPr>
            <p:ph type="title"/>
          </p:nvPr>
        </p:nvSpPr>
        <p:spPr/>
        <p:txBody>
          <a:bodyPr/>
          <a:lstStyle/>
          <a:p>
            <a:r>
              <a:rPr lang="en-US" dirty="0">
                <a:effectLst/>
              </a:rPr>
              <a:t>Creating the app.</a:t>
            </a:r>
            <a:endParaRPr lang="ru-RU" dirty="0"/>
          </a:p>
        </p:txBody>
      </p:sp>
    </p:spTree>
    <p:extLst>
      <p:ext uri="{BB962C8B-B14F-4D97-AF65-F5344CB8AC3E}">
        <p14:creationId xmlns:p14="http://schemas.microsoft.com/office/powerpoint/2010/main" val="1582425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340768"/>
            <a:ext cx="8229600" cy="4666523"/>
          </a:xfrm>
        </p:spPr>
        <p:txBody>
          <a:bodyPr>
            <a:normAutofit fontScale="55000" lnSpcReduction="20000"/>
          </a:bodyPr>
          <a:lstStyle/>
          <a:p>
            <a:pPr marL="109728" indent="0">
              <a:buNone/>
            </a:pPr>
            <a:endParaRPr lang="en-US" dirty="0" smtClean="0"/>
          </a:p>
          <a:p>
            <a:pPr marL="109728" indent="0" algn="just">
              <a:buNone/>
            </a:pPr>
            <a:r>
              <a:rPr lang="en-US" dirty="0"/>
              <a:t>A server receives requests, processes them and returns a response. </a:t>
            </a:r>
            <a:endParaRPr lang="en-US" dirty="0" smtClean="0"/>
          </a:p>
          <a:p>
            <a:pPr marL="109728" indent="0" algn="just">
              <a:buNone/>
            </a:pPr>
            <a:r>
              <a:rPr lang="en-US" dirty="0" smtClean="0"/>
              <a:t>You </a:t>
            </a:r>
            <a:r>
              <a:rPr lang="en-US" dirty="0"/>
              <a:t>need to use routes to handle this requests. </a:t>
            </a:r>
            <a:r>
              <a:rPr lang="en-US" dirty="0" smtClean="0"/>
              <a:t>T</a:t>
            </a:r>
          </a:p>
          <a:p>
            <a:pPr marL="109728" indent="0" algn="just">
              <a:buNone/>
            </a:pPr>
            <a:r>
              <a:rPr lang="en-US" dirty="0" smtClean="0"/>
              <a:t>he </a:t>
            </a:r>
            <a:r>
              <a:rPr lang="en-US" dirty="0"/>
              <a:t>requests have three major types, a GET request that get’s data, a POST request that sends data securely, a PUT request that updates data and a DELETE request that deletes data</a:t>
            </a:r>
            <a:r>
              <a:rPr lang="en-US" dirty="0" smtClean="0"/>
              <a:t>.</a:t>
            </a:r>
          </a:p>
          <a:p>
            <a:pPr marL="109728" indent="0" algn="just">
              <a:buNone/>
            </a:pPr>
            <a:endParaRPr lang="en-US" dirty="0"/>
          </a:p>
          <a:p>
            <a:pPr marL="109728" indent="0" algn="just">
              <a:buNone/>
            </a:pPr>
            <a:r>
              <a:rPr lang="en-US" dirty="0">
                <a:solidFill>
                  <a:srgbClr val="FF0000"/>
                </a:solidFill>
              </a:rPr>
              <a:t>In a Web API, a server receives a </a:t>
            </a:r>
            <a:r>
              <a:rPr lang="en-US" b="1" dirty="0">
                <a:solidFill>
                  <a:srgbClr val="FF0000"/>
                </a:solidFill>
              </a:rPr>
              <a:t>request</a:t>
            </a:r>
            <a:r>
              <a:rPr lang="en-US" dirty="0">
                <a:solidFill>
                  <a:srgbClr val="FF0000"/>
                </a:solidFill>
              </a:rPr>
              <a:t> through a URL endpoint and sends a </a:t>
            </a:r>
            <a:r>
              <a:rPr lang="en-US" b="1" dirty="0">
                <a:solidFill>
                  <a:srgbClr val="FF0000"/>
                </a:solidFill>
              </a:rPr>
              <a:t>response</a:t>
            </a:r>
            <a:r>
              <a:rPr lang="en-US" dirty="0">
                <a:solidFill>
                  <a:srgbClr val="FF0000"/>
                </a:solidFill>
              </a:rPr>
              <a:t> in return, which is often data in a format such as JSON</a:t>
            </a:r>
            <a:r>
              <a:rPr lang="en-US" dirty="0" smtClean="0">
                <a:solidFill>
                  <a:srgbClr val="FF0000"/>
                </a:solidFill>
              </a:rPr>
              <a:t>.</a:t>
            </a:r>
          </a:p>
          <a:p>
            <a:pPr marL="109728" indent="0" algn="just">
              <a:buNone/>
            </a:pPr>
            <a:endParaRPr lang="en-US" dirty="0">
              <a:solidFill>
                <a:srgbClr val="FF0000"/>
              </a:solidFill>
            </a:endParaRPr>
          </a:p>
          <a:p>
            <a:pPr marL="109728" indent="0">
              <a:buNone/>
            </a:pPr>
            <a:r>
              <a:rPr lang="en-US" dirty="0" err="1">
                <a:latin typeface="Courier New" panose="02070309020205020404" pitchFamily="49" charset="0"/>
                <a:cs typeface="Courier New" panose="02070309020205020404" pitchFamily="49" charset="0"/>
              </a:rPr>
              <a:t>app.get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req</a:t>
            </a:r>
            <a:r>
              <a:rPr lang="en-US" dirty="0">
                <a:latin typeface="Courier New" panose="02070309020205020404" pitchFamily="49" charset="0"/>
                <a:cs typeface="Courier New" panose="02070309020205020404" pitchFamily="49" charset="0"/>
              </a:rPr>
              <a:t>, res, next) =&gt; {</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res.json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Tony","Lisa","Michael","Ginger","Food</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p>
          <a:p>
            <a:pPr marL="109728" indent="0" algn="just">
              <a:buNone/>
            </a:pPr>
            <a:endParaRPr lang="en-US" dirty="0">
              <a:solidFill>
                <a:srgbClr val="FF0000"/>
              </a:solidFill>
            </a:endParaRPr>
          </a:p>
          <a:p>
            <a:pPr marL="109728" indent="0" algn="just">
              <a:buNone/>
            </a:pPr>
            <a:r>
              <a:rPr lang="en-US" dirty="0"/>
              <a:t>This simple function makes the express app to use the </a:t>
            </a:r>
            <a:r>
              <a:rPr lang="en-US" b="1" i="1" dirty="0" err="1"/>
              <a:t>url</a:t>
            </a:r>
            <a:r>
              <a:rPr lang="en-US" b="1" i="1" dirty="0"/>
              <a:t> </a:t>
            </a:r>
            <a:r>
              <a:rPr lang="en-US" dirty="0"/>
              <a:t>handle </a:t>
            </a:r>
            <a:r>
              <a:rPr lang="en-US" b="1" i="1" dirty="0"/>
              <a:t>“/</a:t>
            </a:r>
            <a:r>
              <a:rPr lang="en-US" b="1" i="1" dirty="0" err="1"/>
              <a:t>url</a:t>
            </a:r>
            <a:r>
              <a:rPr lang="en-US" b="1" i="1" dirty="0"/>
              <a:t>” </a:t>
            </a:r>
            <a:r>
              <a:rPr lang="en-US" dirty="0"/>
              <a:t>to trigger the callback that follows it. </a:t>
            </a:r>
            <a:endParaRPr lang="en-US" dirty="0" smtClean="0"/>
          </a:p>
          <a:p>
            <a:pPr marL="109728" indent="0" algn="just">
              <a:buNone/>
            </a:pPr>
            <a:endParaRPr lang="en-US" dirty="0"/>
          </a:p>
          <a:p>
            <a:pPr marL="109728" indent="0" algn="just">
              <a:buNone/>
            </a:pPr>
            <a:r>
              <a:rPr lang="en-US" dirty="0" smtClean="0"/>
              <a:t>The </a:t>
            </a:r>
            <a:r>
              <a:rPr lang="en-US" dirty="0"/>
              <a:t>callback accepts three parameters, </a:t>
            </a:r>
            <a:r>
              <a:rPr lang="en-US" b="1" dirty="0" err="1"/>
              <a:t>req</a:t>
            </a:r>
            <a:r>
              <a:rPr lang="en-US" dirty="0"/>
              <a:t> is the request body and carries information about the request. </a:t>
            </a:r>
            <a:endParaRPr lang="en-US" dirty="0" smtClean="0"/>
          </a:p>
          <a:p>
            <a:pPr marL="109728" indent="0" algn="just">
              <a:buNone/>
            </a:pPr>
            <a:r>
              <a:rPr lang="en-US" dirty="0" smtClean="0"/>
              <a:t>The </a:t>
            </a:r>
            <a:r>
              <a:rPr lang="en-US" dirty="0">
                <a:latin typeface="Courier New" panose="02070309020205020404" pitchFamily="49" charset="0"/>
                <a:cs typeface="Courier New" panose="02070309020205020404" pitchFamily="49" charset="0"/>
              </a:rPr>
              <a:t>res</a:t>
            </a:r>
            <a:r>
              <a:rPr lang="en-US" dirty="0"/>
              <a:t> is the response body and is used to handle response functions like </a:t>
            </a:r>
            <a:r>
              <a:rPr lang="en-US" b="1" dirty="0"/>
              <a:t>.render()</a:t>
            </a:r>
            <a:r>
              <a:rPr lang="en-US" dirty="0"/>
              <a:t> to render templates and </a:t>
            </a:r>
            <a:r>
              <a:rPr lang="en-US" b="1" dirty="0"/>
              <a:t>.</a:t>
            </a:r>
            <a:r>
              <a:rPr lang="en-US" b="1" dirty="0" err="1"/>
              <a:t>json</a:t>
            </a:r>
            <a:r>
              <a:rPr lang="en-US" b="1" dirty="0"/>
              <a:t>()</a:t>
            </a:r>
            <a:r>
              <a:rPr lang="en-US" dirty="0"/>
              <a:t> to return </a:t>
            </a:r>
            <a:r>
              <a:rPr lang="en-US" b="1" i="1" dirty="0" err="1"/>
              <a:t>json</a:t>
            </a:r>
            <a:r>
              <a:rPr lang="en-US" dirty="0"/>
              <a:t> data.</a:t>
            </a:r>
            <a:endParaRPr lang="ru-RU" dirty="0">
              <a:solidFill>
                <a:srgbClr val="FF0000"/>
              </a:solidFill>
            </a:endParaRPr>
          </a:p>
          <a:p>
            <a:pPr marL="109728" indent="0">
              <a:buNone/>
            </a:pPr>
            <a:endParaRPr lang="ru-RU" dirty="0"/>
          </a:p>
        </p:txBody>
      </p:sp>
      <p:sp>
        <p:nvSpPr>
          <p:cNvPr id="3" name="Заголовок 2"/>
          <p:cNvSpPr>
            <a:spLocks noGrp="1"/>
          </p:cNvSpPr>
          <p:nvPr>
            <p:ph type="title"/>
          </p:nvPr>
        </p:nvSpPr>
        <p:spPr/>
        <p:txBody>
          <a:bodyPr/>
          <a:lstStyle/>
          <a:p>
            <a:r>
              <a:rPr lang="en-US" dirty="0">
                <a:effectLst/>
              </a:rPr>
              <a:t>Setting request handlers.</a:t>
            </a:r>
            <a:endParaRPr lang="ru-RU" dirty="0"/>
          </a:p>
        </p:txBody>
      </p:sp>
    </p:spTree>
    <p:extLst>
      <p:ext uri="{BB962C8B-B14F-4D97-AF65-F5344CB8AC3E}">
        <p14:creationId xmlns:p14="http://schemas.microsoft.com/office/powerpoint/2010/main" val="1463750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539552" y="1340768"/>
            <a:ext cx="8229600" cy="1296144"/>
          </a:xfrm>
        </p:spPr>
        <p:txBody>
          <a:bodyPr>
            <a:normAutofit fontScale="62500" lnSpcReduction="20000"/>
          </a:bodyPr>
          <a:lstStyle/>
          <a:p>
            <a:pPr marL="109728" indent="0">
              <a:buNone/>
            </a:pPr>
            <a:r>
              <a:rPr lang="en-US" dirty="0"/>
              <a:t>To run your app, </a:t>
            </a:r>
            <a:r>
              <a:rPr lang="en-US" dirty="0" smtClean="0"/>
              <a:t>use:</a:t>
            </a:r>
            <a:endParaRPr lang="en-US" dirty="0"/>
          </a:p>
          <a:p>
            <a:pPr marL="109728" indent="0" algn="ctr">
              <a:buNone/>
            </a:pPr>
            <a:r>
              <a:rPr lang="en-US" dirty="0">
                <a:latin typeface="Courier New" panose="02070309020205020404" pitchFamily="49" charset="0"/>
                <a:cs typeface="Courier New" panose="02070309020205020404" pitchFamily="49" charset="0"/>
              </a:rPr>
              <a:t>node </a:t>
            </a:r>
            <a:r>
              <a:rPr lang="en-US" dirty="0" smtClean="0">
                <a:latin typeface="Courier New" panose="02070309020205020404" pitchFamily="49" charset="0"/>
                <a:cs typeface="Courier New" panose="02070309020205020404" pitchFamily="49" charset="0"/>
              </a:rPr>
              <a:t>app.js</a:t>
            </a:r>
          </a:p>
          <a:p>
            <a:pPr marL="109728" indent="0" algn="ctr">
              <a:buNone/>
            </a:pPr>
            <a:endParaRPr lang="en-US" dirty="0"/>
          </a:p>
          <a:p>
            <a:pPr marL="109728" indent="0">
              <a:buNone/>
            </a:pPr>
            <a:r>
              <a:rPr lang="en-US" dirty="0" smtClean="0"/>
              <a:t>To </a:t>
            </a:r>
            <a:r>
              <a:rPr lang="en-US" dirty="0"/>
              <a:t>view our data, open up your browser </a:t>
            </a:r>
            <a:r>
              <a:rPr lang="en-US" dirty="0" smtClean="0"/>
              <a:t>and enter</a:t>
            </a:r>
            <a:r>
              <a:rPr lang="en-US" dirty="0"/>
              <a:t> </a:t>
            </a:r>
            <a:r>
              <a:rPr lang="en-US" u="sng" dirty="0"/>
              <a:t>http://localhost:3000/url</a:t>
            </a:r>
            <a:r>
              <a:rPr lang="en-US" dirty="0"/>
              <a:t>. </a:t>
            </a:r>
            <a:endParaRPr lang="en-US" dirty="0" smtClean="0"/>
          </a:p>
          <a:p>
            <a:pPr marL="109728" indent="0">
              <a:buNone/>
            </a:pPr>
            <a:endParaRPr lang="en-US" dirty="0"/>
          </a:p>
          <a:p>
            <a:pPr marL="109728" indent="0" algn="ctr">
              <a:buNone/>
            </a:pPr>
            <a:endParaRPr lang="ru-RU" dirty="0"/>
          </a:p>
        </p:txBody>
      </p:sp>
      <p:sp>
        <p:nvSpPr>
          <p:cNvPr id="3" name="Заголовок 2"/>
          <p:cNvSpPr>
            <a:spLocks noGrp="1"/>
          </p:cNvSpPr>
          <p:nvPr>
            <p:ph type="title"/>
          </p:nvPr>
        </p:nvSpPr>
        <p:spPr/>
        <p:txBody>
          <a:bodyPr/>
          <a:lstStyle/>
          <a:p>
            <a:r>
              <a:rPr lang="en-US" dirty="0">
                <a:effectLst/>
              </a:rPr>
              <a:t>Running your app.</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636912"/>
            <a:ext cx="7760405" cy="3312368"/>
          </a:xfrm>
          <a:prstGeom prst="rect">
            <a:avLst/>
          </a:prstGeom>
        </p:spPr>
      </p:pic>
    </p:spTree>
    <p:extLst>
      <p:ext uri="{BB962C8B-B14F-4D97-AF65-F5344CB8AC3E}">
        <p14:creationId xmlns:p14="http://schemas.microsoft.com/office/powerpoint/2010/main" val="3911176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6484" t="17083" r="10843" b="13306"/>
          <a:stretch/>
        </p:blipFill>
        <p:spPr bwMode="auto">
          <a:xfrm>
            <a:off x="323528" y="116632"/>
            <a:ext cx="8496944" cy="5308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740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396" t="19283" r="8931" b="5504"/>
          <a:stretch/>
        </p:blipFill>
        <p:spPr bwMode="auto">
          <a:xfrm>
            <a:off x="467544" y="237249"/>
            <a:ext cx="8419654" cy="5683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916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1268760"/>
            <a:ext cx="8229600" cy="5116024"/>
          </a:xfrm>
        </p:spPr>
        <p:txBody>
          <a:bodyPr>
            <a:normAutofit fontScale="55000" lnSpcReduction="20000"/>
          </a:bodyPr>
          <a:lstStyle/>
          <a:p>
            <a:pPr marL="109728" indent="0" algn="just">
              <a:buNone/>
            </a:pPr>
            <a:r>
              <a:rPr lang="en-US" dirty="0" smtClean="0"/>
              <a:t>Web </a:t>
            </a:r>
            <a:r>
              <a:rPr lang="en-US" dirty="0"/>
              <a:t>frameworks often refer to themselves as "opinionated" or "</a:t>
            </a:r>
            <a:r>
              <a:rPr lang="en-US" dirty="0" err="1"/>
              <a:t>unopinionated</a:t>
            </a:r>
            <a:r>
              <a:rPr lang="en-US" dirty="0" smtClean="0"/>
              <a:t>".</a:t>
            </a:r>
          </a:p>
          <a:p>
            <a:pPr marL="109728" indent="0" algn="just">
              <a:buNone/>
            </a:pPr>
            <a:endParaRPr lang="en-US" dirty="0"/>
          </a:p>
          <a:p>
            <a:pPr marL="109728" indent="0" algn="just">
              <a:buNone/>
            </a:pPr>
            <a:r>
              <a:rPr lang="en-US" dirty="0">
                <a:solidFill>
                  <a:srgbClr val="FF0000"/>
                </a:solidFill>
              </a:rPr>
              <a:t>Opinionated frameworks are those with opinions about the "right way" to handle any particular task.</a:t>
            </a:r>
            <a:r>
              <a:rPr lang="en-US" dirty="0"/>
              <a:t> </a:t>
            </a:r>
            <a:endParaRPr lang="en-US" dirty="0" smtClean="0"/>
          </a:p>
          <a:p>
            <a:pPr marL="109728" indent="0" algn="just">
              <a:buNone/>
            </a:pPr>
            <a:endParaRPr lang="en-US" dirty="0"/>
          </a:p>
          <a:p>
            <a:pPr marL="109728" indent="0" algn="just">
              <a:buNone/>
            </a:pPr>
            <a:r>
              <a:rPr lang="en-US" dirty="0" smtClean="0"/>
              <a:t>They </a:t>
            </a:r>
            <a:r>
              <a:rPr lang="en-US" dirty="0"/>
              <a:t>often support rapid development </a:t>
            </a:r>
            <a:r>
              <a:rPr lang="en-US" i="1" dirty="0"/>
              <a:t>in a particular domain</a:t>
            </a:r>
            <a:r>
              <a:rPr lang="en-US" dirty="0"/>
              <a:t> (solving problems of a particular type) because the right way to do anything is usually well-understood and well-documented. </a:t>
            </a:r>
            <a:endParaRPr lang="en-US" dirty="0" smtClean="0"/>
          </a:p>
          <a:p>
            <a:pPr marL="109728" indent="0" algn="just">
              <a:buNone/>
            </a:pPr>
            <a:endParaRPr lang="en-US" dirty="0"/>
          </a:p>
          <a:p>
            <a:pPr marL="109728" indent="0" algn="just">
              <a:buNone/>
            </a:pPr>
            <a:r>
              <a:rPr lang="en-US" dirty="0" smtClean="0"/>
              <a:t>However </a:t>
            </a:r>
            <a:r>
              <a:rPr lang="en-US" dirty="0"/>
              <a:t>they can be less flexible at solving problems outside their main domain, and tend to offer fewer choices for what components and approaches they can use</a:t>
            </a:r>
            <a:r>
              <a:rPr lang="en-US" dirty="0" smtClean="0"/>
              <a:t>.</a:t>
            </a:r>
          </a:p>
          <a:p>
            <a:pPr marL="109728" indent="0" algn="just">
              <a:buNone/>
            </a:pPr>
            <a:endParaRPr lang="en-US" dirty="0"/>
          </a:p>
          <a:p>
            <a:pPr marL="109728" indent="0" algn="just">
              <a:buNone/>
            </a:pPr>
            <a:r>
              <a:rPr lang="en-US" dirty="0" err="1">
                <a:solidFill>
                  <a:srgbClr val="FF0000"/>
                </a:solidFill>
              </a:rPr>
              <a:t>Unopinionated</a:t>
            </a:r>
            <a:r>
              <a:rPr lang="en-US" dirty="0">
                <a:solidFill>
                  <a:srgbClr val="FF0000"/>
                </a:solidFill>
              </a:rPr>
              <a:t> frameworks, by contrast, have far fewer restrictions on the best way to glue components together to achieve a goal, or even what components should be used. </a:t>
            </a:r>
            <a:endParaRPr lang="en-US" dirty="0" smtClean="0">
              <a:solidFill>
                <a:srgbClr val="FF0000"/>
              </a:solidFill>
            </a:endParaRPr>
          </a:p>
          <a:p>
            <a:pPr marL="109728" indent="0" algn="just">
              <a:buNone/>
            </a:pPr>
            <a:endParaRPr lang="en-US" dirty="0"/>
          </a:p>
          <a:p>
            <a:pPr marL="109728" indent="0" algn="just">
              <a:buNone/>
            </a:pPr>
            <a:r>
              <a:rPr lang="en-US" dirty="0" smtClean="0"/>
              <a:t>They </a:t>
            </a:r>
            <a:r>
              <a:rPr lang="en-US" dirty="0"/>
              <a:t>make it easier for developers to use the most suitable tools to complete a particular task, albeit at the cost that you need to find those components yourself.</a:t>
            </a:r>
          </a:p>
          <a:p>
            <a:pPr marL="109728" indent="0" algn="just">
              <a:buNone/>
            </a:pPr>
            <a:r>
              <a:rPr lang="en-US" b="1" u="sng" dirty="0">
                <a:solidFill>
                  <a:srgbClr val="FF0000"/>
                </a:solidFill>
              </a:rPr>
              <a:t>Express is </a:t>
            </a:r>
            <a:r>
              <a:rPr lang="en-US" b="1" u="sng" dirty="0" err="1">
                <a:solidFill>
                  <a:srgbClr val="FF0000"/>
                </a:solidFill>
              </a:rPr>
              <a:t>unopinionated</a:t>
            </a:r>
            <a:r>
              <a:rPr lang="en-US" b="1" u="sng" dirty="0">
                <a:solidFill>
                  <a:srgbClr val="FF0000"/>
                </a:solidFill>
              </a:rPr>
              <a:t>. </a:t>
            </a:r>
            <a:r>
              <a:rPr lang="en-US" dirty="0"/>
              <a:t>You can insert almost any compatible middleware you like into the request handling chain, in almost any order you like. You can structure the app in one file or multiple files, and using any directory structure. </a:t>
            </a:r>
          </a:p>
          <a:p>
            <a:pPr marL="0" indent="0" algn="just">
              <a:buNone/>
            </a:pPr>
            <a:endParaRPr lang="ru-RU" dirty="0"/>
          </a:p>
        </p:txBody>
      </p:sp>
      <p:sp>
        <p:nvSpPr>
          <p:cNvPr id="2" name="Заголовок 1"/>
          <p:cNvSpPr>
            <a:spLocks noGrp="1"/>
          </p:cNvSpPr>
          <p:nvPr>
            <p:ph type="title"/>
          </p:nvPr>
        </p:nvSpPr>
        <p:spPr/>
        <p:txBody>
          <a:bodyPr>
            <a:normAutofit/>
          </a:bodyPr>
          <a:lstStyle/>
          <a:p>
            <a:r>
              <a:rPr lang="en-US" dirty="0"/>
              <a:t> </a:t>
            </a:r>
            <a:r>
              <a:rPr lang="en-US" b="1" dirty="0" smtClean="0"/>
              <a:t>Express is </a:t>
            </a:r>
            <a:r>
              <a:rPr lang="en-US" b="1" dirty="0" err="1" smtClean="0"/>
              <a:t>unopinionated</a:t>
            </a:r>
            <a:endParaRPr lang="ru-RU" dirty="0"/>
          </a:p>
        </p:txBody>
      </p:sp>
    </p:spTree>
    <p:extLst>
      <p:ext uri="{BB962C8B-B14F-4D97-AF65-F5344CB8AC3E}">
        <p14:creationId xmlns:p14="http://schemas.microsoft.com/office/powerpoint/2010/main" val="17228431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509" t="21684" r="9043" b="6504"/>
          <a:stretch/>
        </p:blipFill>
        <p:spPr bwMode="auto">
          <a:xfrm>
            <a:off x="395536" y="260648"/>
            <a:ext cx="8349116"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39732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221" t="24606" r="12088" b="5979"/>
          <a:stretch/>
        </p:blipFill>
        <p:spPr bwMode="auto">
          <a:xfrm>
            <a:off x="323528" y="260648"/>
            <a:ext cx="8366046"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71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1340768"/>
            <a:ext cx="8229600" cy="4525963"/>
          </a:xfrm>
        </p:spPr>
        <p:txBody>
          <a:bodyPr>
            <a:normAutofit fontScale="55000" lnSpcReduction="20000"/>
          </a:bodyPr>
          <a:lstStyle/>
          <a:p>
            <a:pPr marL="109728" indent="0" algn="just">
              <a:buNone/>
            </a:pPr>
            <a:r>
              <a:rPr lang="en-US" dirty="0"/>
              <a:t>In a traditional data-driven website, a web application waits for HTTP requests from the web browser (or other client). </a:t>
            </a:r>
            <a:endParaRPr lang="en-US" dirty="0" smtClean="0"/>
          </a:p>
          <a:p>
            <a:pPr marL="109728" indent="0" algn="just">
              <a:buNone/>
            </a:pPr>
            <a:endParaRPr lang="en-US" dirty="0"/>
          </a:p>
          <a:p>
            <a:pPr marL="109728" indent="0" algn="just">
              <a:buNone/>
            </a:pPr>
            <a:r>
              <a:rPr lang="en-US" dirty="0" smtClean="0"/>
              <a:t>When </a:t>
            </a:r>
            <a:r>
              <a:rPr lang="en-US" dirty="0"/>
              <a:t>a request is received the application works out what action is needed based on the URL pattern and possibly associated information contained in POST data or GET data. </a:t>
            </a:r>
            <a:endParaRPr lang="en-US" dirty="0" smtClean="0"/>
          </a:p>
          <a:p>
            <a:pPr marL="109728" indent="0" algn="just">
              <a:buNone/>
            </a:pPr>
            <a:endParaRPr lang="en-US" dirty="0"/>
          </a:p>
          <a:p>
            <a:pPr marL="109728" indent="0" algn="just">
              <a:buNone/>
            </a:pPr>
            <a:r>
              <a:rPr lang="en-US" dirty="0" smtClean="0"/>
              <a:t>Depending </a:t>
            </a:r>
            <a:r>
              <a:rPr lang="en-US" dirty="0"/>
              <a:t>on what is required it may then read or write information from a database or perform other tasks required to satisfy the request. </a:t>
            </a:r>
            <a:endParaRPr lang="en-US" dirty="0" smtClean="0"/>
          </a:p>
          <a:p>
            <a:pPr marL="109728" indent="0" algn="just">
              <a:buNone/>
            </a:pPr>
            <a:endParaRPr lang="en-US" dirty="0"/>
          </a:p>
          <a:p>
            <a:pPr marL="109728" indent="0" algn="just">
              <a:buNone/>
            </a:pPr>
            <a:r>
              <a:rPr lang="en-US" dirty="0" smtClean="0"/>
              <a:t>The </a:t>
            </a:r>
            <a:r>
              <a:rPr lang="en-US" dirty="0"/>
              <a:t>application will then return a response to the web browser, often dynamically creating an HTML page for the </a:t>
            </a:r>
            <a:r>
              <a:rPr lang="en-US" dirty="0" smtClean="0"/>
              <a:t>browser </a:t>
            </a:r>
            <a:r>
              <a:rPr lang="en-US" dirty="0"/>
              <a:t>to display by inserting the retrieved data into placeholders in an HTML template</a:t>
            </a:r>
            <a:r>
              <a:rPr lang="en-US" dirty="0" smtClean="0"/>
              <a:t>.</a:t>
            </a:r>
          </a:p>
          <a:p>
            <a:pPr marL="109728" indent="0" algn="just">
              <a:buNone/>
            </a:pPr>
            <a:endParaRPr lang="en-US" dirty="0"/>
          </a:p>
          <a:p>
            <a:pPr marL="109728" indent="0" algn="just">
              <a:buNone/>
            </a:pPr>
            <a:r>
              <a:rPr lang="en-US" dirty="0"/>
              <a:t>Express provides methods to specify what function is called for a particular HTTP verb </a:t>
            </a:r>
            <a:r>
              <a:rPr lang="en-US" dirty="0" smtClean="0"/>
              <a:t>and </a:t>
            </a:r>
            <a:r>
              <a:rPr lang="en-US" dirty="0"/>
              <a:t>URL pattern ("Route"), and methods to specify what template ("view") engine is used, where template files are located, and what template to use to render a response. </a:t>
            </a:r>
            <a:endParaRPr lang="en-US" dirty="0" smtClean="0"/>
          </a:p>
          <a:p>
            <a:pPr marL="109728" indent="0" algn="just">
              <a:buNone/>
            </a:pPr>
            <a:endParaRPr lang="en-US" dirty="0"/>
          </a:p>
          <a:p>
            <a:pPr marL="109728" indent="0" algn="just">
              <a:buNone/>
            </a:pPr>
            <a:r>
              <a:rPr lang="en-US" dirty="0" smtClean="0"/>
              <a:t>Express </a:t>
            </a:r>
            <a:r>
              <a:rPr lang="en-US" dirty="0"/>
              <a:t>middleware </a:t>
            </a:r>
            <a:r>
              <a:rPr lang="en-US" dirty="0" smtClean="0"/>
              <a:t>can be used to </a:t>
            </a:r>
            <a:r>
              <a:rPr lang="en-US" dirty="0"/>
              <a:t>add support for cookies, sessions, and users, getting POST/GET parameters, etc. </a:t>
            </a:r>
            <a:endParaRPr lang="en-US" dirty="0" smtClean="0"/>
          </a:p>
          <a:p>
            <a:pPr marL="109728" indent="0" algn="just">
              <a:buNone/>
            </a:pPr>
            <a:endParaRPr lang="en-US" dirty="0"/>
          </a:p>
          <a:p>
            <a:pPr marL="0" indent="0" algn="just">
              <a:buNone/>
            </a:pPr>
            <a:endParaRPr lang="ru-RU" dirty="0"/>
          </a:p>
        </p:txBody>
      </p:sp>
      <p:sp>
        <p:nvSpPr>
          <p:cNvPr id="2" name="Заголовок 1"/>
          <p:cNvSpPr>
            <a:spLocks noGrp="1"/>
          </p:cNvSpPr>
          <p:nvPr>
            <p:ph type="title"/>
          </p:nvPr>
        </p:nvSpPr>
        <p:spPr/>
        <p:txBody>
          <a:bodyPr>
            <a:normAutofit/>
          </a:bodyPr>
          <a:lstStyle/>
          <a:p>
            <a:r>
              <a:rPr lang="en-US" b="1" dirty="0" smtClean="0"/>
              <a:t>Express code</a:t>
            </a:r>
            <a:endParaRPr lang="ru-RU" dirty="0"/>
          </a:p>
        </p:txBody>
      </p:sp>
    </p:spTree>
    <p:extLst>
      <p:ext uri="{BB962C8B-B14F-4D97-AF65-F5344CB8AC3E}">
        <p14:creationId xmlns:p14="http://schemas.microsoft.com/office/powerpoint/2010/main" val="349252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6596" t="33655" r="37848" b="36539"/>
          <a:stretch/>
        </p:blipFill>
        <p:spPr bwMode="auto">
          <a:xfrm>
            <a:off x="2267744" y="764704"/>
            <a:ext cx="5192311"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Заголовок 1"/>
          <p:cNvSpPr>
            <a:spLocks noGrp="1"/>
          </p:cNvSpPr>
          <p:nvPr>
            <p:ph type="title"/>
          </p:nvPr>
        </p:nvSpPr>
        <p:spPr>
          <a:xfrm>
            <a:off x="457708" y="7151"/>
            <a:ext cx="8229600" cy="973577"/>
          </a:xfrm>
        </p:spPr>
        <p:txBody>
          <a:bodyPr>
            <a:normAutofit/>
          </a:bodyPr>
          <a:lstStyle/>
          <a:p>
            <a:r>
              <a:rPr lang="en-US" b="1" dirty="0" smtClean="0"/>
              <a:t>Hello world Express</a:t>
            </a:r>
            <a:endParaRPr lang="ru-RU" dirty="0"/>
          </a:p>
        </p:txBody>
      </p:sp>
      <p:sp>
        <p:nvSpPr>
          <p:cNvPr id="4" name="TextBox 3"/>
          <p:cNvSpPr txBox="1"/>
          <p:nvPr/>
        </p:nvSpPr>
        <p:spPr>
          <a:xfrm>
            <a:off x="179512" y="3284984"/>
            <a:ext cx="8640960" cy="3077766"/>
          </a:xfrm>
          <a:prstGeom prst="rect">
            <a:avLst/>
          </a:prstGeom>
          <a:noFill/>
        </p:spPr>
        <p:txBody>
          <a:bodyPr wrap="square" rtlCol="0">
            <a:spAutoFit/>
          </a:bodyPr>
          <a:lstStyle/>
          <a:p>
            <a:pPr algn="just"/>
            <a:r>
              <a:rPr lang="en-US" sz="1600" dirty="0"/>
              <a:t>The first two lines require() (import) the express module and create an </a:t>
            </a:r>
            <a:r>
              <a:rPr lang="en-US" sz="1600" b="1" dirty="0">
                <a:solidFill>
                  <a:srgbClr val="FF0000"/>
                </a:solidFill>
              </a:rPr>
              <a:t>Express application. </a:t>
            </a:r>
            <a:endParaRPr lang="en-US" sz="1600" b="1" dirty="0" smtClean="0">
              <a:solidFill>
                <a:srgbClr val="FF0000"/>
              </a:solidFill>
            </a:endParaRPr>
          </a:p>
          <a:p>
            <a:pPr algn="just"/>
            <a:endParaRPr lang="en-US" sz="1600" b="1" dirty="0" smtClean="0">
              <a:solidFill>
                <a:srgbClr val="FF0000"/>
              </a:solidFill>
            </a:endParaRPr>
          </a:p>
          <a:p>
            <a:pPr algn="just"/>
            <a:r>
              <a:rPr lang="en-US" sz="1600" dirty="0" smtClean="0"/>
              <a:t>This </a:t>
            </a:r>
            <a:r>
              <a:rPr lang="en-US" sz="1600" dirty="0"/>
              <a:t>object, which is traditionally named </a:t>
            </a:r>
            <a:r>
              <a:rPr lang="en-US" sz="1600" dirty="0">
                <a:solidFill>
                  <a:srgbClr val="FF0000"/>
                </a:solidFill>
              </a:rPr>
              <a:t>app</a:t>
            </a:r>
            <a:r>
              <a:rPr lang="en-US" sz="1600" dirty="0"/>
              <a:t>, has methods for routing HTTP requests, </a:t>
            </a:r>
            <a:r>
              <a:rPr lang="en-US" sz="1600" dirty="0" smtClean="0"/>
              <a:t>configuring </a:t>
            </a:r>
            <a:r>
              <a:rPr lang="en-US" sz="1600" dirty="0"/>
              <a:t>middleware, rendering HTML views, registering a template engine, and modifying </a:t>
            </a:r>
            <a:r>
              <a:rPr lang="en-US" sz="1600" b="1" dirty="0">
                <a:solidFill>
                  <a:srgbClr val="FF0000"/>
                </a:solidFill>
              </a:rPr>
              <a:t>application settings</a:t>
            </a:r>
            <a:r>
              <a:rPr lang="en-US" sz="1600" dirty="0"/>
              <a:t> that control how the application behaves (e.g. the environment mode, whether route definitions are case sensitive, etc</a:t>
            </a:r>
            <a:r>
              <a:rPr lang="en-US" sz="1600" dirty="0" smtClean="0"/>
              <a:t>.)</a:t>
            </a:r>
          </a:p>
          <a:p>
            <a:pPr algn="just"/>
            <a:endParaRPr lang="en-US" sz="1600" dirty="0"/>
          </a:p>
          <a:p>
            <a:pPr algn="just"/>
            <a:r>
              <a:rPr lang="en-US" sz="1600" dirty="0"/>
              <a:t>The middle part of the code (the three lines starting with </a:t>
            </a:r>
            <a:r>
              <a:rPr lang="en-US" sz="1600" dirty="0" err="1">
                <a:solidFill>
                  <a:srgbClr val="FF0000"/>
                </a:solidFill>
              </a:rPr>
              <a:t>app.get</a:t>
            </a:r>
            <a:r>
              <a:rPr lang="en-US" sz="1600" dirty="0"/>
              <a:t>) shows a </a:t>
            </a:r>
            <a:r>
              <a:rPr lang="en-US" sz="1600" i="1" dirty="0"/>
              <a:t>route definition</a:t>
            </a:r>
            <a:r>
              <a:rPr lang="en-US" sz="1600" dirty="0"/>
              <a:t>. </a:t>
            </a:r>
            <a:endParaRPr lang="en-US" sz="1600" dirty="0" smtClean="0"/>
          </a:p>
          <a:p>
            <a:pPr algn="just"/>
            <a:endParaRPr lang="en-US" sz="1600" dirty="0" smtClean="0"/>
          </a:p>
          <a:p>
            <a:endParaRPr lang="ru-RU" dirty="0"/>
          </a:p>
        </p:txBody>
      </p:sp>
    </p:spTree>
    <p:extLst>
      <p:ext uri="{BB962C8B-B14F-4D97-AF65-F5344CB8AC3E}">
        <p14:creationId xmlns:p14="http://schemas.microsoft.com/office/powerpoint/2010/main" val="20514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539552" y="3356992"/>
            <a:ext cx="8208912" cy="2736304"/>
          </a:xfrm>
        </p:spPr>
        <p:txBody>
          <a:bodyPr>
            <a:normAutofit fontScale="55000" lnSpcReduction="20000"/>
          </a:bodyPr>
          <a:lstStyle/>
          <a:p>
            <a:pPr marL="109728" indent="0" algn="just">
              <a:buNone/>
            </a:pPr>
            <a:r>
              <a:rPr lang="en-US" sz="2800" dirty="0"/>
              <a:t>The </a:t>
            </a:r>
            <a:r>
              <a:rPr lang="en-US" sz="2800" dirty="0" err="1">
                <a:latin typeface="Courier New" panose="02070309020205020404" pitchFamily="49" charset="0"/>
                <a:cs typeface="Courier New" panose="02070309020205020404" pitchFamily="49" charset="0"/>
              </a:rPr>
              <a:t>app.get</a:t>
            </a:r>
            <a:r>
              <a:rPr lang="en-US" sz="2800" dirty="0">
                <a:latin typeface="Courier New" panose="02070309020205020404" pitchFamily="49" charset="0"/>
                <a:cs typeface="Courier New" panose="02070309020205020404" pitchFamily="49" charset="0"/>
              </a:rPr>
              <a:t>()</a:t>
            </a:r>
            <a:r>
              <a:rPr lang="en-US" sz="2800" dirty="0"/>
              <a:t> method specifies a callback function that will be invoked whenever there is an HTTP GET request with a path </a:t>
            </a:r>
            <a:r>
              <a:rPr lang="en-US" sz="2800" dirty="0">
                <a:solidFill>
                  <a:srgbClr val="FF0000"/>
                </a:solidFill>
              </a:rPr>
              <a:t>('/') </a:t>
            </a:r>
            <a:r>
              <a:rPr lang="en-US" sz="2800" dirty="0"/>
              <a:t>relative to the site root. </a:t>
            </a:r>
            <a:endParaRPr lang="en-US" sz="2800" dirty="0" smtClean="0"/>
          </a:p>
          <a:p>
            <a:pPr marL="109728" indent="0" algn="just">
              <a:buNone/>
            </a:pPr>
            <a:endParaRPr lang="en-US" sz="2800" dirty="0"/>
          </a:p>
          <a:p>
            <a:pPr marL="109728" indent="0" algn="just">
              <a:buNone/>
            </a:pPr>
            <a:r>
              <a:rPr lang="en-US" sz="2800" dirty="0"/>
              <a:t>The callback function takes a request and a response object as arguments, and calls </a:t>
            </a:r>
            <a:r>
              <a:rPr lang="en-US" sz="2800" dirty="0">
                <a:latin typeface="Courier New" panose="02070309020205020404" pitchFamily="49" charset="0"/>
                <a:cs typeface="Courier New" panose="02070309020205020404" pitchFamily="49" charset="0"/>
              </a:rPr>
              <a:t>send()</a:t>
            </a:r>
            <a:r>
              <a:rPr lang="en-US" sz="2800" dirty="0"/>
              <a:t> on the response to return the string </a:t>
            </a:r>
            <a:r>
              <a:rPr lang="en-US" sz="2800" dirty="0">
                <a:solidFill>
                  <a:srgbClr val="FF0000"/>
                </a:solidFill>
              </a:rPr>
              <a:t>"Hello World</a:t>
            </a:r>
            <a:r>
              <a:rPr lang="en-US" sz="2800" dirty="0" smtClean="0">
                <a:solidFill>
                  <a:srgbClr val="FF0000"/>
                </a:solidFill>
              </a:rPr>
              <a:t>!“</a:t>
            </a:r>
          </a:p>
          <a:p>
            <a:pPr marL="109728" indent="0" algn="just">
              <a:buNone/>
            </a:pPr>
            <a:endParaRPr lang="en-US" sz="2800" dirty="0"/>
          </a:p>
          <a:p>
            <a:pPr marL="109728" indent="0" algn="just">
              <a:buNone/>
            </a:pPr>
            <a:r>
              <a:rPr lang="en-US" sz="2800" dirty="0"/>
              <a:t>The final block starts up the server on a specified port ('3000') and prints a log comment to the console. </a:t>
            </a:r>
            <a:endParaRPr lang="en-US" sz="2800" dirty="0" smtClean="0"/>
          </a:p>
          <a:p>
            <a:pPr marL="109728" indent="0" algn="just">
              <a:buNone/>
            </a:pPr>
            <a:endParaRPr lang="en-US" sz="2800" dirty="0"/>
          </a:p>
          <a:p>
            <a:pPr marL="109728" indent="0" algn="just">
              <a:buNone/>
            </a:pPr>
            <a:r>
              <a:rPr lang="en-US" sz="2800" dirty="0" smtClean="0"/>
              <a:t>With </a:t>
            </a:r>
            <a:r>
              <a:rPr lang="en-US" sz="2800" dirty="0"/>
              <a:t>the server running, </a:t>
            </a:r>
            <a:r>
              <a:rPr lang="en-US" sz="2800" dirty="0" smtClean="0"/>
              <a:t>go </a:t>
            </a:r>
            <a:r>
              <a:rPr lang="en-US" sz="2800" dirty="0"/>
              <a:t>to </a:t>
            </a:r>
            <a:r>
              <a:rPr lang="en-US" sz="2800" dirty="0">
                <a:solidFill>
                  <a:srgbClr val="FF0000"/>
                </a:solidFill>
              </a:rPr>
              <a:t>localhost:3000</a:t>
            </a:r>
            <a:r>
              <a:rPr lang="en-US" sz="2800" dirty="0"/>
              <a:t> in </a:t>
            </a:r>
            <a:r>
              <a:rPr lang="en-US" sz="2800" dirty="0" smtClean="0"/>
              <a:t>the </a:t>
            </a:r>
            <a:r>
              <a:rPr lang="en-US" sz="2800" dirty="0"/>
              <a:t>browser to see the example response returned.</a:t>
            </a:r>
          </a:p>
          <a:p>
            <a:pPr marL="109728" indent="0">
              <a:buNone/>
            </a:pPr>
            <a:endParaRPr lang="ru-RU"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96" t="33655" r="37848" b="36539"/>
          <a:stretch/>
        </p:blipFill>
        <p:spPr bwMode="auto">
          <a:xfrm>
            <a:off x="2051720" y="332656"/>
            <a:ext cx="5650456"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842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7500" lnSpcReduction="20000"/>
          </a:bodyPr>
          <a:lstStyle/>
          <a:p>
            <a:pPr marL="0" indent="0">
              <a:buNone/>
            </a:pPr>
            <a:r>
              <a:rPr lang="en-US" dirty="0"/>
              <a:t>The following table lists application settings</a:t>
            </a:r>
            <a:r>
              <a:rPr lang="en-US" dirty="0" smtClean="0"/>
              <a:t>.</a:t>
            </a:r>
          </a:p>
          <a:p>
            <a:pPr marL="0" indent="0">
              <a:buNone/>
            </a:pPr>
            <a:endParaRPr lang="en-US" dirty="0"/>
          </a:p>
          <a:p>
            <a:pPr marL="0" indent="0">
              <a:buNone/>
            </a:pPr>
            <a:r>
              <a:rPr lang="en-US" dirty="0">
                <a:solidFill>
                  <a:srgbClr val="FF0000"/>
                </a:solidFill>
              </a:rPr>
              <a:t>Note that sub-apps will</a:t>
            </a:r>
            <a:r>
              <a:rPr lang="en-US" dirty="0" smtClean="0">
                <a:solidFill>
                  <a:srgbClr val="FF0000"/>
                </a:solidFill>
              </a:rPr>
              <a:t>:</a:t>
            </a:r>
          </a:p>
          <a:p>
            <a:pPr marL="0" indent="0">
              <a:buNone/>
            </a:pPr>
            <a:endParaRPr lang="en-US" dirty="0"/>
          </a:p>
          <a:p>
            <a:pPr marL="514350" indent="-514350">
              <a:buFont typeface="+mj-lt"/>
              <a:buAutoNum type="arabicPeriod"/>
            </a:pPr>
            <a:r>
              <a:rPr lang="en-US" dirty="0"/>
              <a:t>Not inherit the value of settings that have a default value. </a:t>
            </a:r>
            <a:endParaRPr lang="en-US" dirty="0" smtClean="0"/>
          </a:p>
          <a:p>
            <a:pPr marL="514350" indent="-514350">
              <a:buFont typeface="+mj-lt"/>
              <a:buAutoNum type="arabicPeriod"/>
            </a:pPr>
            <a:r>
              <a:rPr lang="en-US" dirty="0"/>
              <a:t>S</a:t>
            </a:r>
            <a:r>
              <a:rPr lang="en-US" dirty="0" smtClean="0"/>
              <a:t>et </a:t>
            </a:r>
            <a:r>
              <a:rPr lang="en-US" dirty="0"/>
              <a:t>the value in the sub-app.</a:t>
            </a:r>
          </a:p>
          <a:p>
            <a:pPr marL="514350" indent="-514350">
              <a:buFont typeface="+mj-lt"/>
              <a:buAutoNum type="arabicPeriod"/>
            </a:pPr>
            <a:r>
              <a:rPr lang="en-US" dirty="0"/>
              <a:t>Inherit the value of settings with no default value; </a:t>
            </a:r>
            <a:endParaRPr lang="en-US" dirty="0" smtClean="0"/>
          </a:p>
          <a:p>
            <a:pPr marL="514350" indent="-514350">
              <a:buFont typeface="+mj-lt"/>
              <a:buAutoNum type="arabicPeriod"/>
            </a:pPr>
            <a:endParaRPr lang="en-US" dirty="0"/>
          </a:p>
          <a:p>
            <a:pPr marL="0" indent="0">
              <a:buNone/>
            </a:pPr>
            <a:r>
              <a:rPr lang="en-US" dirty="0"/>
              <a:t>Exceptions: Sub-apps will inherit the value of trust proxy even though it has a default value (for backward-compatibility); </a:t>
            </a:r>
            <a:endParaRPr lang="en-US" dirty="0" smtClean="0"/>
          </a:p>
          <a:p>
            <a:pPr marL="0" indent="0">
              <a:buNone/>
            </a:pPr>
            <a:endParaRPr lang="en-US" dirty="0"/>
          </a:p>
          <a:p>
            <a:pPr marL="0" indent="0">
              <a:buNone/>
            </a:pPr>
            <a:r>
              <a:rPr lang="en-US" dirty="0" smtClean="0"/>
              <a:t>Sub-apps </a:t>
            </a:r>
            <a:r>
              <a:rPr lang="en-US" dirty="0"/>
              <a:t>will not inherit the value of view cache in production (when NODE_ENV is “production</a:t>
            </a:r>
            <a:r>
              <a:rPr lang="en-US" dirty="0" smtClean="0"/>
              <a:t>”).</a:t>
            </a:r>
          </a:p>
          <a:p>
            <a:pPr marL="0" indent="0">
              <a:buNone/>
            </a:pPr>
            <a:endParaRPr lang="en-US" dirty="0"/>
          </a:p>
          <a:p>
            <a:pPr marL="0" indent="0">
              <a:buNone/>
            </a:pPr>
            <a:endParaRPr lang="ru-RU" dirty="0"/>
          </a:p>
        </p:txBody>
      </p:sp>
      <p:sp>
        <p:nvSpPr>
          <p:cNvPr id="2" name="Заголовок 1"/>
          <p:cNvSpPr>
            <a:spLocks noGrp="1"/>
          </p:cNvSpPr>
          <p:nvPr>
            <p:ph type="title"/>
          </p:nvPr>
        </p:nvSpPr>
        <p:spPr/>
        <p:txBody>
          <a:bodyPr>
            <a:normAutofit/>
          </a:bodyPr>
          <a:lstStyle/>
          <a:p>
            <a:r>
              <a:rPr lang="en-US" b="1" dirty="0"/>
              <a:t>Application </a:t>
            </a:r>
            <a:r>
              <a:rPr lang="en-US" b="1" dirty="0" smtClean="0"/>
              <a:t>Settings</a:t>
            </a:r>
            <a:endParaRPr lang="ru-RU" dirty="0"/>
          </a:p>
        </p:txBody>
      </p:sp>
    </p:spTree>
    <p:extLst>
      <p:ext uri="{BB962C8B-B14F-4D97-AF65-F5344CB8AC3E}">
        <p14:creationId xmlns:p14="http://schemas.microsoft.com/office/powerpoint/2010/main" val="3458338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598</TotalTime>
  <Words>4758</Words>
  <Application>Microsoft Office PowerPoint</Application>
  <PresentationFormat>Экран (4:3)</PresentationFormat>
  <Paragraphs>653</Paragraphs>
  <Slides>51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51</vt:i4>
      </vt:variant>
    </vt:vector>
  </HeadingPairs>
  <TitlesOfParts>
    <vt:vector size="52" baseType="lpstr">
      <vt:lpstr>Открытая</vt:lpstr>
      <vt:lpstr>Lecture 6.  Node.js/Express.  API</vt:lpstr>
      <vt:lpstr>Introduction</vt:lpstr>
      <vt:lpstr>Express web framework (Node.js/JavaScript)</vt:lpstr>
      <vt:lpstr>Презентация PowerPoint</vt:lpstr>
      <vt:lpstr> Express is unopinionated</vt:lpstr>
      <vt:lpstr>Express code</vt:lpstr>
      <vt:lpstr>Hello world Express</vt:lpstr>
      <vt:lpstr>Презентация PowerPoint</vt:lpstr>
      <vt:lpstr>Application Settings</vt:lpstr>
      <vt:lpstr>Importing and creating modules</vt:lpstr>
      <vt:lpstr>Презентация PowerPoint</vt:lpstr>
      <vt:lpstr>Using asynchronous APIs</vt:lpstr>
      <vt:lpstr>Презентация PowerPoint</vt:lpstr>
      <vt:lpstr>Creating route handlers</vt:lpstr>
      <vt:lpstr>Презентация PowerPoint</vt:lpstr>
      <vt:lpstr>Презентация PowerPoint</vt:lpstr>
      <vt:lpstr>Express development environment?</vt:lpstr>
      <vt:lpstr>Using NPM</vt:lpstr>
      <vt:lpstr>Adding dependencies</vt:lpstr>
      <vt:lpstr>Views and Layouts </vt:lpstr>
      <vt:lpstr>Презентация PowerPoint</vt:lpstr>
      <vt:lpstr>Creating a basic website</vt:lpstr>
      <vt:lpstr>Презентация PowerPoint</vt:lpstr>
      <vt:lpstr>The Parts of a URL </vt:lpstr>
      <vt:lpstr>HTTP Request Methods</vt:lpstr>
      <vt:lpstr>Node.js Express Back-end</vt:lpstr>
      <vt:lpstr>Request Headers </vt:lpstr>
      <vt:lpstr>Response Headers</vt:lpstr>
      <vt:lpstr>The Request Object</vt:lpstr>
      <vt:lpstr>Презентация PowerPoint</vt:lpstr>
      <vt:lpstr>The Response Object</vt:lpstr>
      <vt:lpstr>Презентация PowerPoint</vt:lpstr>
      <vt:lpstr>API (application programming interface)</vt:lpstr>
      <vt:lpstr>SOAP</vt:lpstr>
      <vt:lpstr>REST</vt:lpstr>
      <vt:lpstr>GraphQL</vt:lpstr>
      <vt:lpstr>Web service</vt:lpstr>
      <vt:lpstr>Difference between an API and a Web service</vt:lpstr>
      <vt:lpstr>REST API </vt:lpstr>
      <vt:lpstr>Презентация PowerPoint</vt:lpstr>
      <vt:lpstr>Презентация PowerPoint</vt:lpstr>
      <vt:lpstr>REST API project structure</vt:lpstr>
      <vt:lpstr>Initialize a new app.</vt:lpstr>
      <vt:lpstr>Installing Express.</vt:lpstr>
      <vt:lpstr>Creating the app.</vt:lpstr>
      <vt:lpstr>Setting request handlers.</vt:lpstr>
      <vt:lpstr>Running your app.</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 Express</dc:title>
  <dc:creator>Алла</dc:creator>
  <cp:lastModifiedBy>Алла</cp:lastModifiedBy>
  <cp:revision>61</cp:revision>
  <dcterms:created xsi:type="dcterms:W3CDTF">2022-03-28T10:28:04Z</dcterms:created>
  <dcterms:modified xsi:type="dcterms:W3CDTF">2023-03-10T14:45:47Z</dcterms:modified>
</cp:coreProperties>
</file>