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3" r:id="rId3"/>
    <p:sldId id="268" r:id="rId4"/>
    <p:sldId id="269" r:id="rId5"/>
    <p:sldId id="270" r:id="rId6"/>
    <p:sldId id="271" r:id="rId7"/>
    <p:sldId id="274" r:id="rId8"/>
    <p:sldId id="275" r:id="rId9"/>
    <p:sldId id="277" r:id="rId10"/>
    <p:sldId id="278" r:id="rId11"/>
    <p:sldId id="279" r:id="rId12"/>
    <p:sldId id="280" r:id="rId13"/>
    <p:sldId id="281" r:id="rId14"/>
    <p:sldId id="294" r:id="rId15"/>
    <p:sldId id="295" r:id="rId16"/>
    <p:sldId id="283" r:id="rId17"/>
    <p:sldId id="284" r:id="rId18"/>
    <p:sldId id="415" r:id="rId19"/>
    <p:sldId id="285" r:id="rId20"/>
    <p:sldId id="286" r:id="rId21"/>
    <p:sldId id="287" r:id="rId22"/>
    <p:sldId id="288" r:id="rId23"/>
    <p:sldId id="289" r:id="rId24"/>
    <p:sldId id="290" r:id="rId25"/>
    <p:sldId id="291" r:id="rId26"/>
    <p:sldId id="272" r:id="rId27"/>
    <p:sldId id="416" r:id="rId28"/>
    <p:sldId id="417" r:id="rId29"/>
    <p:sldId id="298" r:id="rId30"/>
    <p:sldId id="297" r:id="rId31"/>
    <p:sldId id="299" r:id="rId32"/>
    <p:sldId id="300"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3" r:id="rId65"/>
    <p:sldId id="394" r:id="rId66"/>
    <p:sldId id="395" r:id="rId67"/>
    <p:sldId id="396" r:id="rId68"/>
    <p:sldId id="397" r:id="rId69"/>
    <p:sldId id="398" r:id="rId70"/>
    <p:sldId id="399" r:id="rId71"/>
    <p:sldId id="400" r:id="rId72"/>
    <p:sldId id="401" r:id="rId73"/>
    <p:sldId id="402" r:id="rId74"/>
    <p:sldId id="403" r:id="rId75"/>
    <p:sldId id="404" r:id="rId76"/>
    <p:sldId id="405" r:id="rId77"/>
    <p:sldId id="406" r:id="rId78"/>
    <p:sldId id="407" r:id="rId79"/>
    <p:sldId id="408" r:id="rId80"/>
    <p:sldId id="409" r:id="rId81"/>
    <p:sldId id="410" r:id="rId82"/>
    <p:sldId id="411" r:id="rId83"/>
    <p:sldId id="412" r:id="rId84"/>
    <p:sldId id="413" r:id="rId85"/>
    <p:sldId id="414" r:id="rId86"/>
    <p:sldId id="292" r:id="rId87"/>
    <p:sldId id="418" r:id="rId8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650FADB9-22AA-44DE-BA10-AA066E20F7C3}" type="datetimeFigureOut">
              <a:rPr lang="ru-RU" smtClean="0"/>
              <a:t>19.03.2023</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01FAECC7-9B2A-4116-9887-F1D041E8A992}"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650FADB9-22AA-44DE-BA10-AA066E20F7C3}" type="datetimeFigureOut">
              <a:rPr lang="ru-RU" smtClean="0"/>
              <a:t>19.03.2023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1FAECC7-9B2A-4116-9887-F1D041E8A992}"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650FADB9-22AA-44DE-BA10-AA066E20F7C3}" type="datetimeFigureOut">
              <a:rPr lang="ru-RU" smtClean="0"/>
              <a:t>19.03.2023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1FAECC7-9B2A-4116-9887-F1D041E8A992}"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650FADB9-22AA-44DE-BA10-AA066E20F7C3}" type="datetimeFigureOut">
              <a:rPr lang="ru-RU" smtClean="0"/>
              <a:t>19.03.2023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1FAECC7-9B2A-4116-9887-F1D041E8A992}" type="slidenum">
              <a:rPr lang="ru-RU" smtClean="0"/>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650FADB9-22AA-44DE-BA10-AA066E20F7C3}" type="datetimeFigureOut">
              <a:rPr lang="ru-RU" smtClean="0"/>
              <a:t>19.03.2023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1FAECC7-9B2A-4116-9887-F1D041E8A992}" type="slidenum">
              <a:rPr lang="ru-RU" smtClean="0"/>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650FADB9-22AA-44DE-BA10-AA066E20F7C3}" type="datetimeFigureOut">
              <a:rPr lang="ru-RU" smtClean="0"/>
              <a:t>19.03.2023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01FAECC7-9B2A-4116-9887-F1D041E8A992}" type="slidenum">
              <a:rPr lang="ru-RU" smtClean="0"/>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650FADB9-22AA-44DE-BA10-AA066E20F7C3}" type="datetimeFigureOut">
              <a:rPr lang="ru-RU" smtClean="0"/>
              <a:t>19.03.2023</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01FAECC7-9B2A-4116-9887-F1D041E8A992}"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650FADB9-22AA-44DE-BA10-AA066E20F7C3}" type="datetimeFigureOut">
              <a:rPr lang="ru-RU" smtClean="0"/>
              <a:t>19.03.2023</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01FAECC7-9B2A-4116-9887-F1D041E8A992}" type="slidenum">
              <a:rPr lang="ru-RU" smtClean="0"/>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650FADB9-22AA-44DE-BA10-AA066E20F7C3}" type="datetimeFigureOut">
              <a:rPr lang="ru-RU" smtClean="0"/>
              <a:t>19.03.2023</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01FAECC7-9B2A-4116-9887-F1D041E8A992}"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650FADB9-22AA-44DE-BA10-AA066E20F7C3}" type="datetimeFigureOut">
              <a:rPr lang="ru-RU" smtClean="0"/>
              <a:t>19.03.2023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01FAECC7-9B2A-4116-9887-F1D041E8A992}"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650FADB9-22AA-44DE-BA10-AA066E20F7C3}" type="datetimeFigureOut">
              <a:rPr lang="ru-RU" smtClean="0"/>
              <a:t>19.03.2023</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01FAECC7-9B2A-4116-9887-F1D041E8A992}" type="slidenum">
              <a:rPr lang="ru-RU" smtClean="0"/>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50FADB9-22AA-44DE-BA10-AA066E20F7C3}" type="datetimeFigureOut">
              <a:rPr lang="ru-RU" smtClean="0"/>
              <a:t>19.03.2023</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FAECC7-9B2A-4116-9887-F1D041E8A992}"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initd.org/psycop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djangoproject.com/en/4.0/ref/urls/#django.urls.path" TargetMode="External"/><Relationship Id="rId2" Type="http://schemas.openxmlformats.org/officeDocument/2006/relationships/hyperlink" Target="https://docs.djangoproject.com/en/4.0/ref/request-response/#django.http.HttpRequest.urlconf" TargetMode="External"/><Relationship Id="rId1" Type="http://schemas.openxmlformats.org/officeDocument/2006/relationships/slideLayout" Target="../slideLayouts/slideLayout2.xml"/><Relationship Id="rId6" Type="http://schemas.openxmlformats.org/officeDocument/2006/relationships/hyperlink" Target="https://docs.djangoproject.com/en/4.0/ref/request-response/#django.http.HttpRequest" TargetMode="External"/><Relationship Id="rId5" Type="http://schemas.openxmlformats.org/officeDocument/2006/relationships/hyperlink" Target="https://docs.djangoproject.com/en/4.0/ref/request-response/#django.http.HttpRequest.path_info" TargetMode="External"/><Relationship Id="rId4" Type="http://schemas.openxmlformats.org/officeDocument/2006/relationships/hyperlink" Target="https://docs.djangoproject.com/en/4.0/ref/urls/#django.urls.re_path"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docs.djangoproject.com/en/4.0/ref/contrib/admin/"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docs.djangoproject.com/en/4.0/ref/templates/api/#django.template.Template.render" TargetMode="External"/><Relationship Id="rId3" Type="http://schemas.openxmlformats.org/officeDocument/2006/relationships/hyperlink" Target="https://docs.djangoproject.com/en/4.0/topics/templates/#django.template.backends.django.DjangoTemplates" TargetMode="External"/><Relationship Id="rId7" Type="http://schemas.openxmlformats.org/officeDocument/2006/relationships/hyperlink" Target="https://docs.djangoproject.com/en/4.0/ref/templates/api/#django.template.Context" TargetMode="External"/><Relationship Id="rId2" Type="http://schemas.openxmlformats.org/officeDocument/2006/relationships/hyperlink" Target="https://docs.djangoproject.com/en/4.0/ref/templates/api/#django.template.Engine" TargetMode="External"/><Relationship Id="rId1" Type="http://schemas.openxmlformats.org/officeDocument/2006/relationships/slideLayout" Target="../slideLayouts/slideLayout2.xml"/><Relationship Id="rId6" Type="http://schemas.openxmlformats.org/officeDocument/2006/relationships/hyperlink" Target="https://docs.djangoproject.com/en/4.0/ref/templates/api/#django.template.Engine.from_string" TargetMode="External"/><Relationship Id="rId11" Type="http://schemas.openxmlformats.org/officeDocument/2006/relationships/hyperlink" Target="https://docs.python.org/3/library/stdtypes.html#dict" TargetMode="External"/><Relationship Id="rId5" Type="http://schemas.openxmlformats.org/officeDocument/2006/relationships/hyperlink" Target="https://docs.djangoproject.com/en/4.0/ref/templates/api/#django.template.Engine.get_template" TargetMode="External"/><Relationship Id="rId10" Type="http://schemas.openxmlformats.org/officeDocument/2006/relationships/hyperlink" Target="https://docs.djangoproject.com/en/4.0/ref/request-response/#django.http.HttpRequest" TargetMode="External"/><Relationship Id="rId4" Type="http://schemas.openxmlformats.org/officeDocument/2006/relationships/hyperlink" Target="https://docs.djangoproject.com/en/4.0/ref/templates/api/#django.template.Template" TargetMode="External"/><Relationship Id="rId9" Type="http://schemas.openxmlformats.org/officeDocument/2006/relationships/hyperlink" Target="https://docs.djangoproject.com/en/4.0/ref/templates/api/#django.template.RequestContext"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docs.djangoproject.com/en/4.0/topics/templates/#django.template.backends.django.DjangoTemplates" TargetMode="External"/><Relationship Id="rId2" Type="http://schemas.openxmlformats.org/officeDocument/2006/relationships/hyperlink" Target="https://docs.djangoproject.com/en/4.0/ref/django-admin/#django-admin-startproject"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docs.djangoproject.com/en/4.0/topics/templates/#django.template.TemplateSyntaxError" TargetMode="External"/><Relationship Id="rId2" Type="http://schemas.openxmlformats.org/officeDocument/2006/relationships/hyperlink" Target="https://docs.djangoproject.com/en/4.0/topics/templates/#django.template.TemplateDoesNotExi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docs.djangoproject.com/en/4.0/topics/templates/#django.template.TemplateDoesNotExist" TargetMode="External"/><Relationship Id="rId2" Type="http://schemas.openxmlformats.org/officeDocument/2006/relationships/hyperlink" Target="https://docs.djangoproject.com/en/4.0/howto/custom-template-backend/#template-origin-api" TargetMode="External"/><Relationship Id="rId1" Type="http://schemas.openxmlformats.org/officeDocument/2006/relationships/slideLayout" Target="../slideLayouts/slideLayout2.xml"/><Relationship Id="rId5" Type="http://schemas.openxmlformats.org/officeDocument/2006/relationships/hyperlink" Target="https://docs.djangoproject.com/en/4.0/ref/request-response/#django.http.HttpRequest" TargetMode="External"/><Relationship Id="rId4" Type="http://schemas.openxmlformats.org/officeDocument/2006/relationships/hyperlink" Target="https://docs.djangoproject.com/en/4.0/topics/templates/#django.template.loader.get_template"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7584" y="260648"/>
            <a:ext cx="7772400" cy="1829761"/>
          </a:xfrm>
        </p:spPr>
        <p:txBody>
          <a:bodyPr/>
          <a:lstStyle/>
          <a:p>
            <a:r>
              <a:rPr lang="en-US" dirty="0" smtClean="0"/>
              <a:t>Lecture 7-8</a:t>
            </a:r>
            <a:endParaRPr lang="ru-RU" dirty="0"/>
          </a:p>
        </p:txBody>
      </p:sp>
      <p:sp>
        <p:nvSpPr>
          <p:cNvPr id="3" name="Подзаголовок 2"/>
          <p:cNvSpPr>
            <a:spLocks noGrp="1"/>
          </p:cNvSpPr>
          <p:nvPr>
            <p:ph type="subTitle" idx="1"/>
          </p:nvPr>
        </p:nvSpPr>
        <p:spPr>
          <a:xfrm>
            <a:off x="683568" y="2276872"/>
            <a:ext cx="7772400" cy="2736304"/>
          </a:xfrm>
        </p:spPr>
        <p:txBody>
          <a:bodyPr>
            <a:normAutofit/>
          </a:bodyPr>
          <a:lstStyle/>
          <a:p>
            <a:r>
              <a:rPr lang="pl-PL" dirty="0" smtClean="0">
                <a:solidFill>
                  <a:srgbClr val="FF0000"/>
                </a:solidFill>
              </a:rPr>
              <a:t>Python</a:t>
            </a:r>
            <a:endParaRPr lang="en-US" dirty="0" smtClean="0">
              <a:solidFill>
                <a:srgbClr val="FF0000"/>
              </a:solidFill>
            </a:endParaRPr>
          </a:p>
          <a:p>
            <a:r>
              <a:rPr lang="pl-PL" dirty="0" smtClean="0">
                <a:solidFill>
                  <a:srgbClr val="FF0000"/>
                </a:solidFill>
              </a:rPr>
              <a:t>Frameworks</a:t>
            </a:r>
            <a:r>
              <a:rPr lang="en-US" smtClean="0">
                <a:solidFill>
                  <a:srgbClr val="FF0000"/>
                </a:solidFill>
              </a:rPr>
              <a:t>, MVP</a:t>
            </a:r>
            <a:endParaRPr lang="en-US" dirty="0" smtClean="0">
              <a:solidFill>
                <a:srgbClr val="FF0000"/>
              </a:solidFill>
            </a:endParaRPr>
          </a:p>
          <a:p>
            <a:r>
              <a:rPr lang="pl-PL" dirty="0" smtClean="0">
                <a:solidFill>
                  <a:srgbClr val="FF0000"/>
                </a:solidFill>
              </a:rPr>
              <a:t>Django</a:t>
            </a:r>
            <a:endParaRPr lang="pl-PL" dirty="0" smtClean="0">
              <a:solidFill>
                <a:srgbClr val="FF0000"/>
              </a:solidFill>
            </a:endParaRPr>
          </a:p>
        </p:txBody>
      </p:sp>
    </p:spTree>
    <p:extLst>
      <p:ext uri="{BB962C8B-B14F-4D97-AF65-F5344CB8AC3E}">
        <p14:creationId xmlns:p14="http://schemas.microsoft.com/office/powerpoint/2010/main" val="144309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109728" indent="0" algn="just">
              <a:buNone/>
            </a:pPr>
            <a:r>
              <a:rPr lang="en-US" dirty="0" smtClean="0"/>
              <a:t>Python </a:t>
            </a:r>
            <a:r>
              <a:rPr lang="en-US" dirty="0"/>
              <a:t>syntax is simple, it is similar to natural speech. Concise, readable code is easier to maintain, inspect and fix. The compactness of the language saves programmers' time and customers' money.</a:t>
            </a:r>
            <a:endParaRPr lang="ru-RU" dirty="0"/>
          </a:p>
        </p:txBody>
      </p:sp>
      <p:sp>
        <p:nvSpPr>
          <p:cNvPr id="3" name="Заголовок 2"/>
          <p:cNvSpPr>
            <a:spLocks noGrp="1"/>
          </p:cNvSpPr>
          <p:nvPr>
            <p:ph type="title"/>
          </p:nvPr>
        </p:nvSpPr>
        <p:spPr/>
        <p:txBody>
          <a:bodyPr/>
          <a:lstStyle/>
          <a:p>
            <a:pPr algn="ctr"/>
            <a:r>
              <a:rPr lang="en-US" dirty="0"/>
              <a:t>Clean syntax and conciseness</a:t>
            </a:r>
            <a:endParaRPr lang="ru-RU"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288" t="15532" r="23454" b="36082"/>
          <a:stretch/>
        </p:blipFill>
        <p:spPr bwMode="auto">
          <a:xfrm>
            <a:off x="1403648" y="3551410"/>
            <a:ext cx="6127424" cy="3318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3002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404664"/>
            <a:ext cx="8229600" cy="6192688"/>
          </a:xfrm>
        </p:spPr>
        <p:txBody>
          <a:bodyPr>
            <a:normAutofit fontScale="55000" lnSpcReduction="20000"/>
          </a:bodyPr>
          <a:lstStyle/>
          <a:p>
            <a:pPr marL="109728" indent="0">
              <a:buNone/>
            </a:pPr>
            <a:r>
              <a:rPr lang="en-US" b="1" dirty="0">
                <a:solidFill>
                  <a:srgbClr val="FF0000"/>
                </a:solidFill>
              </a:rPr>
              <a:t>Creating an </a:t>
            </a:r>
            <a:r>
              <a:rPr lang="en-US" b="1" dirty="0" smtClean="0">
                <a:solidFill>
                  <a:srgbClr val="FF0000"/>
                </a:solidFill>
              </a:rPr>
              <a:t>MVP</a:t>
            </a:r>
          </a:p>
          <a:p>
            <a:pPr marL="109728" indent="0">
              <a:buNone/>
            </a:pPr>
            <a:endParaRPr lang="en-US" dirty="0"/>
          </a:p>
          <a:p>
            <a:pPr marL="109728" indent="0">
              <a:buNone/>
            </a:pPr>
            <a:r>
              <a:rPr lang="en-US" dirty="0" smtClean="0"/>
              <a:t>The </a:t>
            </a:r>
            <a:r>
              <a:rPr lang="en-US" dirty="0"/>
              <a:t>speed of development and versatility make Python the optimal choice for prototyping and MVP - minimal viable products. </a:t>
            </a:r>
            <a:endParaRPr lang="en-US" dirty="0" smtClean="0"/>
          </a:p>
          <a:p>
            <a:pPr marL="109728" indent="0">
              <a:buNone/>
            </a:pPr>
            <a:endParaRPr lang="en-US" dirty="0"/>
          </a:p>
          <a:p>
            <a:pPr marL="109728" indent="0">
              <a:buNone/>
            </a:pPr>
            <a:r>
              <a:rPr lang="en-US" dirty="0" smtClean="0"/>
              <a:t>Using </a:t>
            </a:r>
            <a:r>
              <a:rPr lang="en-US" dirty="0"/>
              <a:t>Python, you can quickly create a basic version of the product, get feedback from users and test a business idea. </a:t>
            </a:r>
            <a:endParaRPr lang="en-US" dirty="0" smtClean="0"/>
          </a:p>
          <a:p>
            <a:pPr marL="109728" indent="0">
              <a:buNone/>
            </a:pPr>
            <a:endParaRPr lang="en-US" dirty="0"/>
          </a:p>
          <a:p>
            <a:pPr marL="109728" indent="0">
              <a:buNone/>
            </a:pPr>
            <a:r>
              <a:rPr lang="en-US" dirty="0" smtClean="0"/>
              <a:t>Then </a:t>
            </a:r>
            <a:r>
              <a:rPr lang="en-US" dirty="0"/>
              <a:t>the application can be improved based on live feedback</a:t>
            </a:r>
            <a:r>
              <a:rPr lang="en-US" dirty="0" smtClean="0"/>
              <a:t>.</a:t>
            </a:r>
          </a:p>
          <a:p>
            <a:pPr marL="109728" indent="0">
              <a:buNone/>
            </a:pPr>
            <a:endParaRPr lang="en-US" dirty="0"/>
          </a:p>
          <a:p>
            <a:pPr marL="109728" indent="0">
              <a:buNone/>
            </a:pPr>
            <a:r>
              <a:rPr lang="en-US" b="1" dirty="0" smtClean="0">
                <a:solidFill>
                  <a:srgbClr val="FF0000"/>
                </a:solidFill>
              </a:rPr>
              <a:t>Asynchrony</a:t>
            </a:r>
          </a:p>
          <a:p>
            <a:pPr marL="109728" indent="0">
              <a:buNone/>
            </a:pPr>
            <a:endParaRPr lang="en-US" dirty="0"/>
          </a:p>
          <a:p>
            <a:pPr marL="109728" indent="0">
              <a:buNone/>
            </a:pPr>
            <a:r>
              <a:rPr lang="en-US" dirty="0" smtClean="0"/>
              <a:t>Python </a:t>
            </a:r>
            <a:r>
              <a:rPr lang="en-US" dirty="0"/>
              <a:t>supports asynchronous code. The asynchronous application continues to run and process requests while waiting for a response from the server. </a:t>
            </a:r>
            <a:endParaRPr lang="en-US" dirty="0" smtClean="0"/>
          </a:p>
          <a:p>
            <a:pPr marL="109728" indent="0">
              <a:buNone/>
            </a:pPr>
            <a:endParaRPr lang="en-US" dirty="0"/>
          </a:p>
          <a:p>
            <a:pPr marL="109728" indent="0">
              <a:buNone/>
            </a:pPr>
            <a:r>
              <a:rPr lang="en-US" dirty="0" smtClean="0"/>
              <a:t>This </a:t>
            </a:r>
            <a:r>
              <a:rPr lang="en-US" dirty="0"/>
              <a:t>way it is possible to avoid application downtime that occurs during sequential processing of requests</a:t>
            </a:r>
            <a:r>
              <a:rPr lang="en-US" dirty="0" smtClean="0"/>
              <a:t>.</a:t>
            </a:r>
          </a:p>
          <a:p>
            <a:pPr marL="109728" indent="0">
              <a:buNone/>
            </a:pPr>
            <a:endParaRPr lang="en-US" dirty="0"/>
          </a:p>
          <a:p>
            <a:pPr marL="109728" indent="0">
              <a:buNone/>
            </a:pPr>
            <a:r>
              <a:rPr lang="en-US" dirty="0" smtClean="0"/>
              <a:t>The </a:t>
            </a:r>
            <a:r>
              <a:rPr lang="en-US" dirty="0"/>
              <a:t>asynchronous model </a:t>
            </a:r>
            <a:r>
              <a:rPr lang="en-US" dirty="0">
                <a:solidFill>
                  <a:srgbClr val="FF0000"/>
                </a:solidFill>
              </a:rPr>
              <a:t>improves the performance </a:t>
            </a:r>
            <a:r>
              <a:rPr lang="en-US" dirty="0"/>
              <a:t>and responsiveness of web applications. Therefore, based on our experience, Python is suitable even for high-load sites and projects where the speed of processing complex queries is important</a:t>
            </a:r>
            <a:r>
              <a:rPr lang="en-US" dirty="0" smtClean="0"/>
              <a:t>.</a:t>
            </a:r>
          </a:p>
          <a:p>
            <a:pPr marL="109728" indent="0">
              <a:buNone/>
            </a:pPr>
            <a:endParaRPr lang="en-US" dirty="0"/>
          </a:p>
          <a:p>
            <a:pPr marL="109728" indent="0">
              <a:buNone/>
            </a:pPr>
            <a:r>
              <a:rPr lang="en-US" dirty="0" smtClean="0"/>
              <a:t>Integration </a:t>
            </a:r>
            <a:r>
              <a:rPr lang="en-US" dirty="0"/>
              <a:t>with other </a:t>
            </a:r>
            <a:r>
              <a:rPr lang="en-US" dirty="0" smtClean="0"/>
              <a:t>languages Python </a:t>
            </a:r>
            <a:r>
              <a:rPr lang="en-US" dirty="0"/>
              <a:t>integrates well with other languages. For example, you can embed fragments in C++ in the source code. </a:t>
            </a:r>
            <a:endParaRPr lang="en-US" dirty="0" smtClean="0"/>
          </a:p>
          <a:p>
            <a:pPr marL="109728" indent="0">
              <a:buNone/>
            </a:pPr>
            <a:endParaRPr lang="en-US" dirty="0"/>
          </a:p>
          <a:p>
            <a:pPr marL="109728" indent="0">
              <a:buNone/>
            </a:pPr>
            <a:r>
              <a:rPr lang="en-US" dirty="0" smtClean="0"/>
              <a:t>Using </a:t>
            </a:r>
            <a:r>
              <a:rPr lang="en-US" dirty="0"/>
              <a:t>Python, you can also "glue" code fragments in other languages.</a:t>
            </a:r>
            <a:endParaRPr lang="ru-RU" dirty="0"/>
          </a:p>
        </p:txBody>
      </p:sp>
    </p:spTree>
    <p:extLst>
      <p:ext uri="{BB962C8B-B14F-4D97-AF65-F5344CB8AC3E}">
        <p14:creationId xmlns:p14="http://schemas.microsoft.com/office/powerpoint/2010/main" val="245155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260648"/>
            <a:ext cx="8229600" cy="6480720"/>
          </a:xfrm>
        </p:spPr>
        <p:txBody>
          <a:bodyPr>
            <a:normAutofit fontScale="70000" lnSpcReduction="20000"/>
          </a:bodyPr>
          <a:lstStyle/>
          <a:p>
            <a:pPr marL="109728" indent="0">
              <a:buNone/>
            </a:pPr>
            <a:r>
              <a:rPr lang="en-US" dirty="0"/>
              <a:t>Open-Source </a:t>
            </a:r>
            <a:r>
              <a:rPr lang="en-US" dirty="0" smtClean="0"/>
              <a:t>license Python </a:t>
            </a:r>
            <a:r>
              <a:rPr lang="en-US" dirty="0"/>
              <a:t>can be used for free. </a:t>
            </a:r>
            <a:r>
              <a:rPr lang="en-US" dirty="0" smtClean="0"/>
              <a:t>And </a:t>
            </a:r>
            <a:r>
              <a:rPr lang="en-US" dirty="0"/>
              <a:t>an open license contributes to the rapid dissemination and improvement of the language by volunteers from all over the world</a:t>
            </a:r>
            <a:r>
              <a:rPr lang="en-US" dirty="0" smtClean="0"/>
              <a:t>.</a:t>
            </a:r>
          </a:p>
          <a:p>
            <a:pPr marL="109728" indent="0">
              <a:buNone/>
            </a:pPr>
            <a:endParaRPr lang="en-US" dirty="0"/>
          </a:p>
          <a:p>
            <a:pPr marL="109728" indent="0">
              <a:buNone/>
            </a:pPr>
            <a:r>
              <a:rPr lang="en-US" dirty="0" smtClean="0">
                <a:solidFill>
                  <a:srgbClr val="FF0000"/>
                </a:solidFill>
              </a:rPr>
              <a:t>Advantages </a:t>
            </a:r>
            <a:r>
              <a:rPr lang="en-US" dirty="0">
                <a:solidFill>
                  <a:srgbClr val="FF0000"/>
                </a:solidFill>
              </a:rPr>
              <a:t>of a dynamic </a:t>
            </a:r>
            <a:r>
              <a:rPr lang="en-US" dirty="0" smtClean="0">
                <a:solidFill>
                  <a:srgbClr val="FF0000"/>
                </a:solidFill>
              </a:rPr>
              <a:t>language</a:t>
            </a:r>
          </a:p>
          <a:p>
            <a:pPr marL="109728" indent="0">
              <a:buNone/>
            </a:pPr>
            <a:endParaRPr lang="en-US" dirty="0"/>
          </a:p>
          <a:p>
            <a:pPr marL="109728" indent="0">
              <a:buNone/>
            </a:pPr>
            <a:r>
              <a:rPr lang="en-US" dirty="0" smtClean="0"/>
              <a:t>Python </a:t>
            </a:r>
            <a:r>
              <a:rPr lang="en-US" dirty="0"/>
              <a:t>is characterized by all the advantages of a dynamic interpreted language</a:t>
            </a:r>
            <a:r>
              <a:rPr lang="en-US" dirty="0" smtClean="0"/>
              <a:t>: </a:t>
            </a:r>
          </a:p>
          <a:p>
            <a:pPr marL="109728" indent="0">
              <a:buNone/>
            </a:pPr>
            <a:endParaRPr lang="en-US" dirty="0"/>
          </a:p>
          <a:p>
            <a:r>
              <a:rPr lang="en-US" dirty="0" smtClean="0"/>
              <a:t>When </a:t>
            </a:r>
            <a:r>
              <a:rPr lang="en-US" dirty="0"/>
              <a:t>developing, you don't need to spend time compiling</a:t>
            </a:r>
            <a:r>
              <a:rPr lang="en-US" dirty="0" smtClean="0"/>
              <a:t>;</a:t>
            </a:r>
          </a:p>
          <a:p>
            <a:endParaRPr lang="en-US" dirty="0"/>
          </a:p>
          <a:p>
            <a:r>
              <a:rPr lang="en-US" dirty="0" smtClean="0"/>
              <a:t>Programming </a:t>
            </a:r>
            <a:r>
              <a:rPr lang="en-US" dirty="0"/>
              <a:t>results are visible in real time</a:t>
            </a:r>
            <a:r>
              <a:rPr lang="en-US" dirty="0" smtClean="0"/>
              <a:t>;</a:t>
            </a:r>
          </a:p>
          <a:p>
            <a:endParaRPr lang="en-US" dirty="0"/>
          </a:p>
          <a:p>
            <a:r>
              <a:rPr lang="en-US" dirty="0" smtClean="0"/>
              <a:t>Short </a:t>
            </a:r>
            <a:r>
              <a:rPr lang="en-US" dirty="0"/>
              <a:t>development cycles – no need to think ahead of the class hierarchy</a:t>
            </a:r>
            <a:r>
              <a:rPr lang="en-US" dirty="0" smtClean="0"/>
              <a:t>;</a:t>
            </a:r>
          </a:p>
          <a:p>
            <a:endParaRPr lang="en-US" dirty="0"/>
          </a:p>
          <a:p>
            <a:r>
              <a:rPr lang="en-US" dirty="0" smtClean="0"/>
              <a:t>Less </a:t>
            </a:r>
            <a:r>
              <a:rPr lang="en-US" dirty="0"/>
              <a:t>code means it's easier to maintain and update</a:t>
            </a:r>
            <a:r>
              <a:rPr lang="en-US" dirty="0" smtClean="0"/>
              <a:t>.</a:t>
            </a:r>
          </a:p>
          <a:p>
            <a:endParaRPr lang="en-US" dirty="0"/>
          </a:p>
          <a:p>
            <a:r>
              <a:rPr lang="en-US" dirty="0" smtClean="0"/>
              <a:t>The </a:t>
            </a:r>
            <a:r>
              <a:rPr lang="en-US" dirty="0"/>
              <a:t>absence of a separate compilation phase during development allows you to quickly run the code, check the result and make edits. </a:t>
            </a:r>
            <a:endParaRPr lang="en-US" dirty="0" smtClean="0"/>
          </a:p>
          <a:p>
            <a:pPr marL="109728" indent="0">
              <a:buNone/>
            </a:pPr>
            <a:endParaRPr lang="en-US" dirty="0"/>
          </a:p>
          <a:p>
            <a:pPr marL="109728" indent="0">
              <a:buNone/>
            </a:pPr>
            <a:r>
              <a:rPr lang="en-US" dirty="0" smtClean="0"/>
              <a:t>This </a:t>
            </a:r>
            <a:r>
              <a:rPr lang="en-US" dirty="0"/>
              <a:t>makes the development more convenient, and the launch of the program faster.</a:t>
            </a:r>
            <a:endParaRPr lang="ru-RU" dirty="0"/>
          </a:p>
        </p:txBody>
      </p:sp>
    </p:spTree>
    <p:extLst>
      <p:ext uri="{BB962C8B-B14F-4D97-AF65-F5344CB8AC3E}">
        <p14:creationId xmlns:p14="http://schemas.microsoft.com/office/powerpoint/2010/main" val="156215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109728" indent="0" algn="just">
              <a:buNone/>
            </a:pPr>
            <a:r>
              <a:rPr lang="en-US" dirty="0" smtClean="0"/>
              <a:t>Among </a:t>
            </a:r>
            <a:r>
              <a:rPr lang="en-US" dirty="0"/>
              <a:t>the disadvantages of Python </a:t>
            </a:r>
            <a:r>
              <a:rPr lang="en-US" dirty="0">
                <a:solidFill>
                  <a:srgbClr val="FF0000"/>
                </a:solidFill>
              </a:rPr>
              <a:t>are speed, difficulties in finding errors and a lack of experienced programmers. </a:t>
            </a:r>
            <a:endParaRPr lang="en-US" dirty="0" smtClean="0">
              <a:solidFill>
                <a:srgbClr val="FF0000"/>
              </a:solidFill>
            </a:endParaRPr>
          </a:p>
          <a:p>
            <a:pPr marL="109728" indent="0" algn="just">
              <a:buNone/>
            </a:pPr>
            <a:endParaRPr lang="en-US" dirty="0"/>
          </a:p>
          <a:p>
            <a:pPr marL="109728" indent="0" algn="just">
              <a:buNone/>
            </a:pPr>
            <a:r>
              <a:rPr lang="en-US" dirty="0"/>
              <a:t>Speed - It is the I/O operations that most often act as a "bottleneck" of Internet applications. </a:t>
            </a:r>
            <a:endParaRPr lang="en-US" dirty="0" smtClean="0"/>
          </a:p>
          <a:p>
            <a:pPr marL="109728" indent="0" algn="just">
              <a:buNone/>
            </a:pPr>
            <a:endParaRPr lang="en-US" dirty="0"/>
          </a:p>
          <a:p>
            <a:pPr marL="109728" indent="0" algn="just">
              <a:buNone/>
            </a:pPr>
            <a:r>
              <a:rPr lang="en-US" dirty="0" smtClean="0"/>
              <a:t>For </a:t>
            </a:r>
            <a:r>
              <a:rPr lang="en-US" dirty="0"/>
              <a:t>such tasks, it is important that the language supports asynchrony. It allows you to process other requests while waiting for a response from the server. Python version 3.5 and higher supports asynchrony. </a:t>
            </a:r>
            <a:endParaRPr lang="en-US" dirty="0" smtClean="0"/>
          </a:p>
          <a:p>
            <a:pPr marL="109728" indent="0" algn="just">
              <a:buNone/>
            </a:pPr>
            <a:endParaRPr lang="en-US" dirty="0" smtClean="0"/>
          </a:p>
          <a:p>
            <a:pPr marL="109728" indent="0" algn="just">
              <a:buNone/>
            </a:pPr>
            <a:r>
              <a:rPr lang="en-US" dirty="0" smtClean="0"/>
              <a:t>Therefore</a:t>
            </a:r>
            <a:r>
              <a:rPr lang="en-US" dirty="0"/>
              <a:t>, its performance is </a:t>
            </a:r>
            <a:r>
              <a:rPr lang="en-US" dirty="0">
                <a:solidFill>
                  <a:srgbClr val="FF0000"/>
                </a:solidFill>
              </a:rPr>
              <a:t>more than enough for Internet applications</a:t>
            </a:r>
            <a:r>
              <a:rPr lang="en-US" dirty="0"/>
              <a:t>. Plus, the problem of data exchange between servers is solved in SPA and PWA applications, in which most of the logic is immediately loaded into the user's browser</a:t>
            </a:r>
            <a:r>
              <a:rPr lang="en-US" dirty="0" smtClean="0"/>
              <a:t>.</a:t>
            </a:r>
          </a:p>
          <a:p>
            <a:pPr marL="109728" indent="0" algn="just">
              <a:buNone/>
            </a:pPr>
            <a:endParaRPr lang="en-US" dirty="0"/>
          </a:p>
          <a:p>
            <a:pPr marL="109728" indent="0" algn="just">
              <a:buNone/>
            </a:pPr>
            <a:r>
              <a:rPr lang="en-US" dirty="0" smtClean="0"/>
              <a:t>If </a:t>
            </a:r>
            <a:r>
              <a:rPr lang="en-US" dirty="0"/>
              <a:t>it is important to circumvent the limitation of multithreading, you can use a multiprocessor approach or use other types of Python, for example, </a:t>
            </a:r>
            <a:r>
              <a:rPr lang="en-US" dirty="0" err="1"/>
              <a:t>Cython</a:t>
            </a:r>
            <a:r>
              <a:rPr lang="en-US" dirty="0" smtClean="0"/>
              <a:t>.</a:t>
            </a:r>
          </a:p>
          <a:p>
            <a:pPr marL="109728" indent="0" algn="just">
              <a:buNone/>
            </a:pPr>
            <a:endParaRPr lang="en-US" dirty="0" smtClean="0"/>
          </a:p>
          <a:p>
            <a:pPr marL="109728" indent="0" algn="just">
              <a:buNone/>
            </a:pPr>
            <a:r>
              <a:rPr lang="en-US" dirty="0"/>
              <a:t>Finding errors - In strongly typed languages, many semantic, syntactic errors and typos, for example, in variable names, are found during static analysis and compilation. In Python, many of these errors appear only after the code is run.</a:t>
            </a:r>
            <a:endParaRPr lang="ru-RU" dirty="0"/>
          </a:p>
        </p:txBody>
      </p:sp>
      <p:sp>
        <p:nvSpPr>
          <p:cNvPr id="3" name="Заголовок 2"/>
          <p:cNvSpPr>
            <a:spLocks noGrp="1"/>
          </p:cNvSpPr>
          <p:nvPr>
            <p:ph type="title"/>
          </p:nvPr>
        </p:nvSpPr>
        <p:spPr/>
        <p:txBody>
          <a:bodyPr/>
          <a:lstStyle/>
          <a:p>
            <a:r>
              <a:rPr lang="en-US" dirty="0"/>
              <a:t>Disadvantages of Python</a:t>
            </a:r>
            <a:endParaRPr lang="ru-RU" dirty="0"/>
          </a:p>
        </p:txBody>
      </p:sp>
    </p:spTree>
    <p:extLst>
      <p:ext uri="{BB962C8B-B14F-4D97-AF65-F5344CB8AC3E}">
        <p14:creationId xmlns:p14="http://schemas.microsoft.com/office/powerpoint/2010/main" val="34764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10000"/>
          </a:bodyPr>
          <a:lstStyle/>
          <a:p>
            <a:pPr algn="just"/>
            <a:r>
              <a:rPr lang="en-US" dirty="0" smtClean="0"/>
              <a:t>Developing </a:t>
            </a:r>
            <a:r>
              <a:rPr lang="en-US" dirty="0"/>
              <a:t>software is a complex process. It necessitates a plethora of tasks, including coding, designing, and testing. </a:t>
            </a:r>
            <a:endParaRPr lang="en-US" dirty="0" smtClean="0"/>
          </a:p>
          <a:p>
            <a:pPr algn="just"/>
            <a:endParaRPr lang="en-US" dirty="0"/>
          </a:p>
          <a:p>
            <a:pPr algn="just"/>
            <a:r>
              <a:rPr lang="en-US" dirty="0" smtClean="0"/>
              <a:t>For </a:t>
            </a:r>
            <a:r>
              <a:rPr lang="en-US" dirty="0"/>
              <a:t>only the coding part, programmers had to take care of the syntax, declarations, garbage collection, statements, exceptions, and more</a:t>
            </a:r>
            <a:r>
              <a:rPr lang="en-US" dirty="0" smtClean="0"/>
              <a:t>.</a:t>
            </a:r>
          </a:p>
          <a:p>
            <a:pPr algn="just"/>
            <a:endParaRPr lang="en-US" dirty="0"/>
          </a:p>
          <a:p>
            <a:pPr algn="just"/>
            <a:r>
              <a:rPr lang="en-US" dirty="0"/>
              <a:t>Software frameworks make life easier for developers by allowing them to take control of the entire software development process, or most of it, from a single platform.</a:t>
            </a:r>
          </a:p>
          <a:p>
            <a:pPr marL="109728" indent="0">
              <a:buNone/>
            </a:pPr>
            <a:endParaRPr lang="ru-RU" dirty="0"/>
          </a:p>
        </p:txBody>
      </p:sp>
      <p:sp>
        <p:nvSpPr>
          <p:cNvPr id="3" name="Заголовок 2"/>
          <p:cNvSpPr>
            <a:spLocks noGrp="1"/>
          </p:cNvSpPr>
          <p:nvPr>
            <p:ph type="title"/>
          </p:nvPr>
        </p:nvSpPr>
        <p:spPr/>
        <p:txBody>
          <a:bodyPr>
            <a:normAutofit/>
          </a:bodyPr>
          <a:lstStyle/>
          <a:p>
            <a:pPr algn="ctr"/>
            <a:r>
              <a:rPr lang="en-US" dirty="0" smtClean="0"/>
              <a:t>Frameworks</a:t>
            </a:r>
            <a:endParaRPr lang="ru-RU" dirty="0"/>
          </a:p>
        </p:txBody>
      </p:sp>
    </p:spTree>
    <p:extLst>
      <p:ext uri="{BB962C8B-B14F-4D97-AF65-F5344CB8AC3E}">
        <p14:creationId xmlns:p14="http://schemas.microsoft.com/office/powerpoint/2010/main" val="265968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229600" cy="4683976"/>
          </a:xfrm>
        </p:spPr>
        <p:txBody>
          <a:bodyPr>
            <a:normAutofit fontScale="77500" lnSpcReduction="20000"/>
          </a:bodyPr>
          <a:lstStyle/>
          <a:p>
            <a:r>
              <a:rPr lang="en-US" dirty="0"/>
              <a:t>Assists in establishing better programming </a:t>
            </a:r>
            <a:r>
              <a:rPr lang="en-US" dirty="0" smtClean="0"/>
              <a:t>practices</a:t>
            </a:r>
          </a:p>
          <a:p>
            <a:r>
              <a:rPr lang="en-US" dirty="0" smtClean="0"/>
              <a:t>Code </a:t>
            </a:r>
            <a:r>
              <a:rPr lang="en-US" dirty="0"/>
              <a:t>is more secure</a:t>
            </a:r>
          </a:p>
          <a:p>
            <a:r>
              <a:rPr lang="en-US" dirty="0"/>
              <a:t>Duplicate and redundant code can be avoided</a:t>
            </a:r>
          </a:p>
          <a:p>
            <a:r>
              <a:rPr lang="en-US" dirty="0"/>
              <a:t>Helps consistent developing code with fewer bugs</a:t>
            </a:r>
          </a:p>
          <a:p>
            <a:r>
              <a:rPr lang="en-US" dirty="0"/>
              <a:t>Makes it easier to work on sophisticated technologies</a:t>
            </a:r>
          </a:p>
          <a:p>
            <a:r>
              <a:rPr lang="en-US" dirty="0"/>
              <a:t>One could create their software framework or contribute to open-source frameworks. Hence, there is a continuous improvement in the functionality</a:t>
            </a:r>
          </a:p>
          <a:p>
            <a:r>
              <a:rPr lang="en-US" dirty="0"/>
              <a:t>Several code segments and functionalities are pre-built and pre-tested. This makes applications more reliable</a:t>
            </a:r>
          </a:p>
          <a:p>
            <a:r>
              <a:rPr lang="en-US" dirty="0"/>
              <a:t>Testing and debugging the code is a lot easier and can be done even by developers who do not own the code</a:t>
            </a:r>
          </a:p>
          <a:p>
            <a:r>
              <a:rPr lang="en-US" dirty="0"/>
              <a:t>The time required to develop an application is reduced significantly</a:t>
            </a:r>
          </a:p>
          <a:p>
            <a:endParaRPr lang="ru-RU" dirty="0"/>
          </a:p>
        </p:txBody>
      </p:sp>
      <p:sp>
        <p:nvSpPr>
          <p:cNvPr id="3" name="Заголовок 2"/>
          <p:cNvSpPr>
            <a:spLocks noGrp="1"/>
          </p:cNvSpPr>
          <p:nvPr>
            <p:ph type="title"/>
          </p:nvPr>
        </p:nvSpPr>
        <p:spPr/>
        <p:txBody>
          <a:bodyPr>
            <a:normAutofit fontScale="90000"/>
          </a:bodyPr>
          <a:lstStyle/>
          <a:p>
            <a:r>
              <a:rPr lang="en-US" dirty="0"/>
              <a:t>Advantages of using a software framework</a:t>
            </a:r>
            <a:r>
              <a:rPr lang="en-US" dirty="0" smtClean="0"/>
              <a:t>:</a:t>
            </a:r>
            <a:endParaRPr lang="ru-RU" dirty="0"/>
          </a:p>
        </p:txBody>
      </p:sp>
    </p:spTree>
    <p:extLst>
      <p:ext uri="{BB962C8B-B14F-4D97-AF65-F5344CB8AC3E}">
        <p14:creationId xmlns:p14="http://schemas.microsoft.com/office/powerpoint/2010/main" val="154308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980728"/>
            <a:ext cx="8507288" cy="5256584"/>
          </a:xfrm>
        </p:spPr>
        <p:txBody>
          <a:bodyPr>
            <a:normAutofit fontScale="40000" lnSpcReduction="20000"/>
          </a:bodyPr>
          <a:lstStyle/>
          <a:p>
            <a:pPr marL="624078" indent="-514350" algn="just">
              <a:buFont typeface="+mj-lt"/>
              <a:buAutoNum type="arabicPeriod"/>
            </a:pPr>
            <a:r>
              <a:rPr lang="en-US" dirty="0" smtClean="0"/>
              <a:t>Development </a:t>
            </a:r>
            <a:r>
              <a:rPr lang="en-US" dirty="0"/>
              <a:t>speed. Django helps to quickly promote a project from an idea to a working product release</a:t>
            </a:r>
            <a:r>
              <a:rPr lang="en-US" dirty="0" smtClean="0"/>
              <a:t>.</a:t>
            </a:r>
          </a:p>
          <a:p>
            <a:pPr marL="624078" indent="-514350" algn="just">
              <a:buFont typeface="+mj-lt"/>
              <a:buAutoNum type="arabicPeriod"/>
            </a:pPr>
            <a:endParaRPr lang="en-US" dirty="0" smtClean="0"/>
          </a:p>
          <a:p>
            <a:pPr marL="624078" indent="-514350" algn="just">
              <a:buFont typeface="+mj-lt"/>
              <a:buAutoNum type="arabicPeriod"/>
            </a:pPr>
            <a:r>
              <a:rPr lang="en-US" dirty="0" smtClean="0"/>
              <a:t>Versatility</a:t>
            </a:r>
            <a:r>
              <a:rPr lang="en-US" dirty="0"/>
              <a:t>. Django includes key web development tools: ORM, database migration, user authentication, forms, admin panel. In many other frameworks, you need to connect separate libraries to work with these functions</a:t>
            </a:r>
            <a:r>
              <a:rPr lang="en-US" dirty="0" smtClean="0"/>
              <a:t>.</a:t>
            </a:r>
          </a:p>
          <a:p>
            <a:pPr marL="624078" indent="-514350" algn="just">
              <a:buFont typeface="+mj-lt"/>
              <a:buAutoNum type="arabicPeriod"/>
            </a:pPr>
            <a:endParaRPr lang="en-US" dirty="0"/>
          </a:p>
          <a:p>
            <a:pPr marL="624078" indent="-514350" algn="just">
              <a:buFont typeface="+mj-lt"/>
              <a:buAutoNum type="arabicPeriod"/>
            </a:pPr>
            <a:r>
              <a:rPr lang="en-US" dirty="0" smtClean="0"/>
              <a:t>Flexibility</a:t>
            </a:r>
            <a:r>
              <a:rPr lang="en-US" dirty="0"/>
              <a:t>. Django is an easily customizable framework. Instead of a standard database, ORM and template system, you can connect your own tools</a:t>
            </a:r>
            <a:r>
              <a:rPr lang="en-US" dirty="0" smtClean="0"/>
              <a:t>.</a:t>
            </a:r>
          </a:p>
          <a:p>
            <a:pPr marL="624078" indent="-514350" algn="just">
              <a:buFont typeface="+mj-lt"/>
              <a:buAutoNum type="arabicPeriod"/>
            </a:pPr>
            <a:endParaRPr lang="en-US" dirty="0"/>
          </a:p>
          <a:p>
            <a:pPr marL="624078" indent="-514350" algn="just">
              <a:buFont typeface="+mj-lt"/>
              <a:buAutoNum type="arabicPeriod"/>
            </a:pPr>
            <a:r>
              <a:rPr lang="en-US" dirty="0" smtClean="0"/>
              <a:t>Admin </a:t>
            </a:r>
            <a:r>
              <a:rPr lang="en-US" dirty="0"/>
              <a:t>panel and authentication "out of the box</a:t>
            </a:r>
            <a:r>
              <a:rPr lang="en-US" dirty="0" smtClean="0"/>
              <a:t>".</a:t>
            </a:r>
          </a:p>
          <a:p>
            <a:pPr marL="624078" indent="-514350" algn="just">
              <a:buFont typeface="+mj-lt"/>
              <a:buAutoNum type="arabicPeriod"/>
            </a:pPr>
            <a:endParaRPr lang="en-US" dirty="0"/>
          </a:p>
          <a:p>
            <a:pPr marL="624078" indent="-514350" algn="just">
              <a:buFont typeface="+mj-lt"/>
              <a:buAutoNum type="arabicPeriod"/>
            </a:pPr>
            <a:r>
              <a:rPr lang="en-US" dirty="0" smtClean="0"/>
              <a:t>Modules </a:t>
            </a:r>
            <a:r>
              <a:rPr lang="en-US" dirty="0"/>
              <a:t>and applications. Ready-made modules can be connected to Django projects</a:t>
            </a:r>
            <a:r>
              <a:rPr lang="en-US" dirty="0" smtClean="0"/>
              <a:t>.</a:t>
            </a:r>
          </a:p>
          <a:p>
            <a:pPr marL="624078" indent="-514350" algn="just">
              <a:buFont typeface="+mj-lt"/>
              <a:buAutoNum type="arabicPeriod"/>
            </a:pPr>
            <a:endParaRPr lang="en-US" dirty="0"/>
          </a:p>
          <a:p>
            <a:pPr marL="624078" indent="-514350" algn="just">
              <a:buFont typeface="+mj-lt"/>
              <a:buAutoNum type="arabicPeriod"/>
            </a:pPr>
            <a:r>
              <a:rPr lang="en-US" dirty="0" smtClean="0"/>
              <a:t>The </a:t>
            </a:r>
            <a:r>
              <a:rPr lang="en-US" dirty="0"/>
              <a:t>largest community among all Python frameworks</a:t>
            </a:r>
            <a:r>
              <a:rPr lang="en-US" dirty="0" smtClean="0"/>
              <a:t>.</a:t>
            </a:r>
          </a:p>
          <a:p>
            <a:pPr marL="624078" indent="-514350" algn="just">
              <a:buFont typeface="+mj-lt"/>
              <a:buAutoNum type="arabicPeriod"/>
            </a:pPr>
            <a:endParaRPr lang="en-US" dirty="0"/>
          </a:p>
          <a:p>
            <a:pPr marL="624078" indent="-514350" algn="just">
              <a:buFont typeface="+mj-lt"/>
              <a:buAutoNum type="arabicPeriod"/>
            </a:pPr>
            <a:r>
              <a:rPr lang="en-US" dirty="0" smtClean="0"/>
              <a:t>Architecture</a:t>
            </a:r>
            <a:r>
              <a:rPr lang="en-US" dirty="0"/>
              <a:t>. Django follows the Model-View-Controller (MVC) design pattern. It implies a distinction between business logic and its visualization. This allows you to develop components in parallel, change them separately. And also to present the data differently, depending on the context</a:t>
            </a:r>
            <a:r>
              <a:rPr lang="en-US" dirty="0" smtClean="0"/>
              <a:t>.</a:t>
            </a:r>
          </a:p>
          <a:p>
            <a:pPr marL="624078" indent="-514350" algn="just">
              <a:buFont typeface="+mj-lt"/>
              <a:buAutoNum type="arabicPeriod"/>
            </a:pPr>
            <a:endParaRPr lang="en-US" dirty="0"/>
          </a:p>
          <a:p>
            <a:pPr marL="624078" indent="-514350" algn="just">
              <a:buFont typeface="+mj-lt"/>
              <a:buAutoNum type="arabicPeriod"/>
            </a:pPr>
            <a:r>
              <a:rPr lang="en-US" dirty="0" smtClean="0"/>
              <a:t>Scalability</a:t>
            </a:r>
            <a:r>
              <a:rPr lang="en-US" dirty="0"/>
              <a:t>. Django is suitable for creating high-load sites with high traffic</a:t>
            </a:r>
            <a:r>
              <a:rPr lang="en-US" dirty="0" smtClean="0"/>
              <a:t>.</a:t>
            </a:r>
          </a:p>
          <a:p>
            <a:pPr marL="624078" indent="-514350" algn="just">
              <a:buFont typeface="+mj-lt"/>
              <a:buAutoNum type="arabicPeriod"/>
            </a:pPr>
            <a:endParaRPr lang="en-US" dirty="0"/>
          </a:p>
          <a:p>
            <a:pPr marL="624078" indent="-514350" algn="just">
              <a:buFont typeface="+mj-lt"/>
              <a:buAutoNum type="arabicPeriod"/>
            </a:pPr>
            <a:r>
              <a:rPr lang="en-US" dirty="0" smtClean="0"/>
              <a:t>Safety</a:t>
            </a:r>
            <a:r>
              <a:rPr lang="en-US" dirty="0"/>
              <a:t>. Django by default supports protection against such types of attacks as SQL injection and cross-site query forgery</a:t>
            </a:r>
            <a:r>
              <a:rPr lang="en-US" dirty="0" smtClean="0"/>
              <a:t>.</a:t>
            </a:r>
          </a:p>
          <a:p>
            <a:pPr marL="624078" indent="-514350" algn="just">
              <a:buFont typeface="+mj-lt"/>
              <a:buAutoNum type="arabicPeriod"/>
            </a:pPr>
            <a:r>
              <a:rPr lang="en-US" dirty="0" smtClean="0"/>
              <a:t>Creating </a:t>
            </a:r>
            <a:r>
              <a:rPr lang="en-US" dirty="0"/>
              <a:t>an API. Support for API creation tools: REST API and </a:t>
            </a:r>
            <a:r>
              <a:rPr lang="en-US" dirty="0" err="1"/>
              <a:t>GraphQL</a:t>
            </a:r>
            <a:r>
              <a:rPr lang="en-US" dirty="0" smtClean="0"/>
              <a:t>.</a:t>
            </a:r>
          </a:p>
          <a:p>
            <a:pPr marL="624078" indent="-514350" algn="just">
              <a:buFont typeface="+mj-lt"/>
              <a:buAutoNum type="arabicPeriod"/>
            </a:pPr>
            <a:endParaRPr lang="en-US" dirty="0"/>
          </a:p>
          <a:p>
            <a:pPr marL="624078" indent="-514350" algn="just">
              <a:buFont typeface="+mj-lt"/>
              <a:buAutoNum type="arabicPeriod"/>
            </a:pPr>
            <a:r>
              <a:rPr lang="en-US" dirty="0" smtClean="0"/>
              <a:t>DRF</a:t>
            </a:r>
            <a:r>
              <a:rPr lang="en-US" dirty="0"/>
              <a:t>, or Django REST Framework, simplifies the creation of advanced APIs. Using the RESTful API, multiple shells can be connected to the same server. For example, the browser frontend on </a:t>
            </a:r>
            <a:r>
              <a:rPr lang="en-US" dirty="0" err="1"/>
              <a:t>Vue</a:t>
            </a:r>
            <a:r>
              <a:rPr lang="en-US" dirty="0"/>
              <a:t>, and mobile applications for Android and iOS</a:t>
            </a:r>
            <a:r>
              <a:rPr lang="en-US" dirty="0" smtClean="0"/>
              <a:t>.</a:t>
            </a:r>
          </a:p>
          <a:p>
            <a:pPr marL="624078" indent="-514350" algn="just">
              <a:buFont typeface="+mj-lt"/>
              <a:buAutoNum type="arabicPeriod"/>
            </a:pPr>
            <a:endParaRPr lang="en-US" dirty="0"/>
          </a:p>
          <a:p>
            <a:pPr marL="624078" indent="-514350" algn="just">
              <a:buFont typeface="+mj-lt"/>
              <a:buAutoNum type="arabicPeriod"/>
            </a:pPr>
            <a:r>
              <a:rPr lang="en-US" dirty="0"/>
              <a:t>Detailed official documentation; a lot of tutorials and resources to study, for example - Django Book.</a:t>
            </a:r>
            <a:endParaRPr lang="ru-RU" dirty="0"/>
          </a:p>
        </p:txBody>
      </p:sp>
      <p:sp>
        <p:nvSpPr>
          <p:cNvPr id="3" name="Заголовок 2"/>
          <p:cNvSpPr>
            <a:spLocks noGrp="1"/>
          </p:cNvSpPr>
          <p:nvPr>
            <p:ph type="title"/>
          </p:nvPr>
        </p:nvSpPr>
        <p:spPr>
          <a:xfrm>
            <a:off x="467544" y="116632"/>
            <a:ext cx="8229600" cy="1143000"/>
          </a:xfrm>
        </p:spPr>
        <p:txBody>
          <a:bodyPr/>
          <a:lstStyle/>
          <a:p>
            <a:r>
              <a:rPr lang="en-US" dirty="0" smtClean="0"/>
              <a:t>Advantages Framework Django</a:t>
            </a:r>
            <a:endParaRPr lang="ru-RU" dirty="0"/>
          </a:p>
        </p:txBody>
      </p:sp>
    </p:spTree>
    <p:extLst>
      <p:ext uri="{BB962C8B-B14F-4D97-AF65-F5344CB8AC3E}">
        <p14:creationId xmlns:p14="http://schemas.microsoft.com/office/powerpoint/2010/main" val="2560633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lnSpcReduction="10000"/>
          </a:bodyPr>
          <a:lstStyle/>
          <a:p>
            <a:pPr marL="109728" indent="0">
              <a:buNone/>
            </a:pPr>
            <a:r>
              <a:rPr lang="en-US" dirty="0"/>
              <a:t>Training. </a:t>
            </a:r>
            <a:r>
              <a:rPr lang="en-US" dirty="0" smtClean="0"/>
              <a:t>Due </a:t>
            </a:r>
            <a:r>
              <a:rPr lang="en-US" dirty="0"/>
              <a:t>to the huge number of built-in features, Django is harder to master than lighter frameworks</a:t>
            </a:r>
            <a:r>
              <a:rPr lang="en-US" dirty="0" smtClean="0"/>
              <a:t>.</a:t>
            </a:r>
          </a:p>
          <a:p>
            <a:pPr marL="109728" indent="0">
              <a:buNone/>
            </a:pPr>
            <a:endParaRPr lang="en-US" dirty="0"/>
          </a:p>
          <a:p>
            <a:pPr marL="109728" indent="0">
              <a:buNone/>
            </a:pPr>
            <a:r>
              <a:rPr lang="en-US" dirty="0" smtClean="0"/>
              <a:t>For </a:t>
            </a:r>
            <a:r>
              <a:rPr lang="en-US" dirty="0"/>
              <a:t>small projects with simple requirements, the functionality may be redundant</a:t>
            </a:r>
            <a:r>
              <a:rPr lang="en-US" dirty="0" smtClean="0"/>
              <a:t>.</a:t>
            </a:r>
          </a:p>
          <a:p>
            <a:pPr marL="109728" indent="0">
              <a:buNone/>
            </a:pPr>
            <a:endParaRPr lang="en-US" dirty="0"/>
          </a:p>
          <a:p>
            <a:pPr marL="109728" indent="0">
              <a:buNone/>
            </a:pPr>
            <a:r>
              <a:rPr lang="en-US" dirty="0" smtClean="0"/>
              <a:t>The </a:t>
            </a:r>
            <a:r>
              <a:rPr lang="en-US" dirty="0"/>
              <a:t>standard Django ORM is limited in working with complex database queries. </a:t>
            </a:r>
            <a:r>
              <a:rPr lang="en-US" dirty="0" smtClean="0"/>
              <a:t>Connecting </a:t>
            </a:r>
            <a:r>
              <a:rPr lang="en-US" dirty="0"/>
              <a:t>newer ORMs, such as </a:t>
            </a:r>
            <a:r>
              <a:rPr lang="en-US" dirty="0" err="1"/>
              <a:t>SQLAlchemy</a:t>
            </a:r>
            <a:r>
              <a:rPr lang="en-US" dirty="0"/>
              <a:t>, requires skills.</a:t>
            </a:r>
            <a:endParaRPr lang="ru-RU" dirty="0"/>
          </a:p>
        </p:txBody>
      </p:sp>
      <p:sp>
        <p:nvSpPr>
          <p:cNvPr id="3" name="Заголовок 2"/>
          <p:cNvSpPr>
            <a:spLocks noGrp="1"/>
          </p:cNvSpPr>
          <p:nvPr>
            <p:ph type="title"/>
          </p:nvPr>
        </p:nvSpPr>
        <p:spPr/>
        <p:txBody>
          <a:bodyPr/>
          <a:lstStyle/>
          <a:p>
            <a:r>
              <a:rPr lang="en-US" dirty="0" smtClean="0"/>
              <a:t>Disadvantages</a:t>
            </a:r>
            <a:endParaRPr lang="ru-RU" dirty="0"/>
          </a:p>
        </p:txBody>
      </p:sp>
    </p:spTree>
    <p:extLst>
      <p:ext uri="{BB962C8B-B14F-4D97-AF65-F5344CB8AC3E}">
        <p14:creationId xmlns:p14="http://schemas.microsoft.com/office/powerpoint/2010/main" val="165573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109728" indent="0" algn="just">
              <a:buNone/>
            </a:pPr>
            <a:r>
              <a:rPr lang="en-US" dirty="0" smtClean="0"/>
              <a:t>According </a:t>
            </a:r>
            <a:r>
              <a:rPr lang="en-US" dirty="0"/>
              <a:t>to Similar Tech, 63% of Python sites are built on this </a:t>
            </a:r>
            <a:r>
              <a:rPr lang="en-US" dirty="0" smtClean="0">
                <a:solidFill>
                  <a:srgbClr val="FF0000"/>
                </a:solidFill>
              </a:rPr>
              <a:t>framework ( </a:t>
            </a:r>
            <a:r>
              <a:rPr lang="en-US" i="1" dirty="0" smtClean="0">
                <a:solidFill>
                  <a:srgbClr val="FF0000"/>
                </a:solidFill>
              </a:rPr>
              <a:t>it is </a:t>
            </a:r>
            <a:r>
              <a:rPr lang="en-US" i="1" dirty="0">
                <a:solidFill>
                  <a:srgbClr val="FF0000"/>
                </a:solidFill>
              </a:rPr>
              <a:t>a platform that provides a foundation for developing software </a:t>
            </a:r>
            <a:r>
              <a:rPr lang="en-US" i="1" dirty="0" smtClean="0">
                <a:solidFill>
                  <a:srgbClr val="FF0000"/>
                </a:solidFill>
              </a:rPr>
              <a:t>applications).</a:t>
            </a:r>
          </a:p>
          <a:p>
            <a:pPr marL="109728" indent="0" algn="just">
              <a:buNone/>
            </a:pPr>
            <a:endParaRPr lang="en-US" dirty="0"/>
          </a:p>
          <a:p>
            <a:pPr marL="109728" indent="0" algn="just">
              <a:buNone/>
            </a:pPr>
            <a:r>
              <a:rPr lang="en-US" dirty="0" smtClean="0"/>
              <a:t>Django </a:t>
            </a:r>
            <a:r>
              <a:rPr lang="en-US" dirty="0"/>
              <a:t>is a set of proven tools for creating all components of a web application</a:t>
            </a:r>
            <a:r>
              <a:rPr lang="en-US" dirty="0" smtClean="0"/>
              <a:t>.</a:t>
            </a:r>
          </a:p>
          <a:p>
            <a:pPr marL="109728" indent="0">
              <a:buNone/>
            </a:pPr>
            <a:endParaRPr lang="ru-RU" dirty="0"/>
          </a:p>
        </p:txBody>
      </p:sp>
      <p:sp>
        <p:nvSpPr>
          <p:cNvPr id="3" name="Заголовок 2"/>
          <p:cNvSpPr>
            <a:spLocks noGrp="1"/>
          </p:cNvSpPr>
          <p:nvPr>
            <p:ph type="title"/>
          </p:nvPr>
        </p:nvSpPr>
        <p:spPr/>
        <p:txBody>
          <a:bodyPr>
            <a:normAutofit fontScale="90000"/>
          </a:bodyPr>
          <a:lstStyle/>
          <a:p>
            <a:pPr algn="ctr"/>
            <a:r>
              <a:rPr lang="en-US" dirty="0"/>
              <a:t>Advantages and disadvantages of Django</a:t>
            </a:r>
            <a:endParaRPr lang="ru-RU"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686" t="37113" r="25000" b="29760"/>
          <a:stretch/>
        </p:blipFill>
        <p:spPr bwMode="auto">
          <a:xfrm>
            <a:off x="1547664" y="4077072"/>
            <a:ext cx="5646656" cy="2271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85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692696"/>
            <a:ext cx="8229600" cy="5314595"/>
          </a:xfrm>
        </p:spPr>
        <p:txBody>
          <a:bodyPr>
            <a:normAutofit fontScale="70000" lnSpcReduction="20000"/>
          </a:bodyPr>
          <a:lstStyle/>
          <a:p>
            <a:pPr marL="109728" indent="0">
              <a:buNone/>
            </a:pPr>
            <a:r>
              <a:rPr lang="en-US" b="1" dirty="0">
                <a:solidFill>
                  <a:srgbClr val="FF0000"/>
                </a:solidFill>
              </a:rPr>
              <a:t>Python or </a:t>
            </a:r>
            <a:r>
              <a:rPr lang="en-US" b="1" dirty="0" smtClean="0">
                <a:solidFill>
                  <a:srgbClr val="FF0000"/>
                </a:solidFill>
              </a:rPr>
              <a:t>PHP</a:t>
            </a:r>
          </a:p>
          <a:p>
            <a:pPr marL="109728" indent="0">
              <a:buNone/>
            </a:pPr>
            <a:endParaRPr lang="en-US" dirty="0"/>
          </a:p>
          <a:p>
            <a:pPr marL="109728" indent="0">
              <a:buNone/>
            </a:pPr>
            <a:r>
              <a:rPr lang="en-US" dirty="0" smtClean="0"/>
              <a:t>PHP </a:t>
            </a:r>
            <a:r>
              <a:rPr lang="en-US" dirty="0"/>
              <a:t>is the most popular server language. It works on 78% of all sites. This is the backend language of popular CMS - WordPress, Joomla and Drupal. And the LAMP suite (Linux, Apache, MySQL, PHP) is pre-installed on almost all hosting sites</a:t>
            </a:r>
            <a:r>
              <a:rPr lang="en-US" dirty="0" smtClean="0"/>
              <a:t>.</a:t>
            </a:r>
          </a:p>
          <a:p>
            <a:pPr marL="109728" indent="0">
              <a:buNone/>
            </a:pPr>
            <a:endParaRPr lang="en-US" dirty="0"/>
          </a:p>
          <a:p>
            <a:pPr marL="109728" indent="0">
              <a:buNone/>
            </a:pPr>
            <a:r>
              <a:rPr lang="en-US" b="1" dirty="0" smtClean="0">
                <a:solidFill>
                  <a:srgbClr val="FF0000"/>
                </a:solidFill>
              </a:rPr>
              <a:t>How </a:t>
            </a:r>
            <a:r>
              <a:rPr lang="en-US" b="1" dirty="0">
                <a:solidFill>
                  <a:srgbClr val="FF0000"/>
                </a:solidFill>
              </a:rPr>
              <a:t>is PHP better than </a:t>
            </a:r>
            <a:r>
              <a:rPr lang="en-US" b="1" dirty="0" smtClean="0">
                <a:solidFill>
                  <a:srgbClr val="FF0000"/>
                </a:solidFill>
              </a:rPr>
              <a:t>Python</a:t>
            </a:r>
          </a:p>
          <a:p>
            <a:pPr marL="109728" indent="0">
              <a:buNone/>
            </a:pPr>
            <a:endParaRPr lang="en-US" dirty="0"/>
          </a:p>
          <a:p>
            <a:pPr marL="109728" indent="0">
              <a:buNone/>
            </a:pPr>
            <a:r>
              <a:rPr lang="en-US" dirty="0" smtClean="0"/>
              <a:t>There </a:t>
            </a:r>
            <a:r>
              <a:rPr lang="en-US" dirty="0"/>
              <a:t>are many ready-made solutions - CMS and plugins. </a:t>
            </a:r>
            <a:endParaRPr lang="en-US" dirty="0" smtClean="0"/>
          </a:p>
          <a:p>
            <a:pPr marL="109728" indent="0">
              <a:buNone/>
            </a:pPr>
            <a:endParaRPr lang="en-US" dirty="0"/>
          </a:p>
          <a:p>
            <a:pPr marL="109728" indent="0">
              <a:buNone/>
            </a:pPr>
            <a:r>
              <a:rPr lang="en-US" dirty="0" smtClean="0"/>
              <a:t>For </a:t>
            </a:r>
            <a:r>
              <a:rPr lang="en-US" dirty="0"/>
              <a:t>example, simple websites or applications with template logic are better done in PHP and WordPress. It's faster and cheaper to develop from scratch</a:t>
            </a:r>
            <a:r>
              <a:rPr lang="en-US" dirty="0" smtClean="0"/>
              <a:t>.</a:t>
            </a:r>
          </a:p>
          <a:p>
            <a:pPr marL="109728" indent="0">
              <a:buNone/>
            </a:pPr>
            <a:endParaRPr lang="en-US" dirty="0"/>
          </a:p>
          <a:p>
            <a:pPr marL="109728" indent="0">
              <a:buNone/>
            </a:pPr>
            <a:r>
              <a:rPr lang="en-US" dirty="0" smtClean="0"/>
              <a:t>In </a:t>
            </a:r>
            <a:r>
              <a:rPr lang="en-US" dirty="0"/>
              <a:t>PHP 7, developers have achieved a significant increase in speed</a:t>
            </a:r>
            <a:r>
              <a:rPr lang="en-US" dirty="0" smtClean="0"/>
              <a:t>;</a:t>
            </a:r>
          </a:p>
          <a:p>
            <a:pPr marL="109728" indent="0">
              <a:buNone/>
            </a:pPr>
            <a:endParaRPr lang="en-US" dirty="0"/>
          </a:p>
          <a:p>
            <a:pPr marL="109728" indent="0">
              <a:buNone/>
            </a:pPr>
            <a:r>
              <a:rPr lang="en-US" dirty="0" smtClean="0"/>
              <a:t>PHP </a:t>
            </a:r>
            <a:r>
              <a:rPr lang="en-US" dirty="0"/>
              <a:t>is easier to install on Mac OS X and Windows.</a:t>
            </a:r>
            <a:endParaRPr lang="ru-RU" dirty="0"/>
          </a:p>
        </p:txBody>
      </p:sp>
    </p:spTree>
    <p:extLst>
      <p:ext uri="{BB962C8B-B14F-4D97-AF65-F5344CB8AC3E}">
        <p14:creationId xmlns:p14="http://schemas.microsoft.com/office/powerpoint/2010/main" val="199212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624078" indent="-514350">
              <a:buAutoNum type="arabicPeriod"/>
            </a:pPr>
            <a:r>
              <a:rPr lang="en-US" dirty="0" smtClean="0"/>
              <a:t>Introduction</a:t>
            </a:r>
          </a:p>
          <a:p>
            <a:pPr marL="624078" indent="-514350">
              <a:buAutoNum type="arabicPeriod"/>
            </a:pPr>
            <a:r>
              <a:rPr lang="en-US" dirty="0"/>
              <a:t>The correct approach to the description of the language</a:t>
            </a:r>
            <a:r>
              <a:rPr lang="en-US" dirty="0" smtClean="0"/>
              <a:t>.</a:t>
            </a:r>
          </a:p>
          <a:p>
            <a:pPr marL="624078" indent="-514350">
              <a:buAutoNum type="arabicPeriod"/>
            </a:pPr>
            <a:r>
              <a:rPr lang="en-US" dirty="0"/>
              <a:t>Advantages of </a:t>
            </a:r>
            <a:r>
              <a:rPr lang="en-US" dirty="0" smtClean="0"/>
              <a:t>Python</a:t>
            </a:r>
          </a:p>
          <a:p>
            <a:pPr marL="624078" indent="-514350">
              <a:buAutoNum type="arabicPeriod"/>
            </a:pPr>
            <a:r>
              <a:rPr lang="en-US" dirty="0"/>
              <a:t>Why is this important</a:t>
            </a:r>
            <a:r>
              <a:rPr lang="en-US" dirty="0" smtClean="0"/>
              <a:t>?</a:t>
            </a:r>
          </a:p>
          <a:p>
            <a:pPr marL="624078" indent="-514350">
              <a:buAutoNum type="arabicPeriod"/>
            </a:pPr>
            <a:r>
              <a:rPr lang="en-US" dirty="0" smtClean="0"/>
              <a:t>Installation of the Python/</a:t>
            </a:r>
            <a:r>
              <a:rPr lang="en-US" dirty="0" err="1" smtClean="0"/>
              <a:t>PyCharm</a:t>
            </a:r>
            <a:endParaRPr lang="en-US" dirty="0" smtClean="0"/>
          </a:p>
          <a:p>
            <a:pPr marL="624078" indent="-514350">
              <a:buAutoNum type="arabicPeriod"/>
            </a:pPr>
            <a:r>
              <a:rPr lang="en-US" dirty="0"/>
              <a:t>Disadvantages of </a:t>
            </a:r>
            <a:r>
              <a:rPr lang="en-US" dirty="0" smtClean="0"/>
              <a:t>Python</a:t>
            </a:r>
          </a:p>
          <a:p>
            <a:pPr marL="624078" indent="-514350">
              <a:buAutoNum type="arabicPeriod"/>
            </a:pPr>
            <a:r>
              <a:rPr lang="en-US" dirty="0" smtClean="0"/>
              <a:t>Django</a:t>
            </a:r>
            <a:endParaRPr lang="en-US" dirty="0" smtClean="0"/>
          </a:p>
          <a:p>
            <a:pPr marL="624078" indent="-514350">
              <a:buAutoNum type="arabicPeriod"/>
            </a:pPr>
            <a:endParaRPr lang="ru-RU" dirty="0"/>
          </a:p>
        </p:txBody>
      </p:sp>
      <p:sp>
        <p:nvSpPr>
          <p:cNvPr id="3" name="Заголовок 2"/>
          <p:cNvSpPr>
            <a:spLocks noGrp="1"/>
          </p:cNvSpPr>
          <p:nvPr>
            <p:ph type="title"/>
          </p:nvPr>
        </p:nvSpPr>
        <p:spPr/>
        <p:txBody>
          <a:bodyPr/>
          <a:lstStyle/>
          <a:p>
            <a:r>
              <a:rPr lang="en-US" dirty="0" smtClean="0"/>
              <a:t>Plan</a:t>
            </a:r>
            <a:endParaRPr lang="ru-RU" dirty="0"/>
          </a:p>
        </p:txBody>
      </p:sp>
    </p:spTree>
    <p:extLst>
      <p:ext uri="{BB962C8B-B14F-4D97-AF65-F5344CB8AC3E}">
        <p14:creationId xmlns:p14="http://schemas.microsoft.com/office/powerpoint/2010/main" val="202784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764704"/>
            <a:ext cx="8229600" cy="5472608"/>
          </a:xfrm>
        </p:spPr>
        <p:txBody>
          <a:bodyPr>
            <a:normAutofit fontScale="62500" lnSpcReduction="20000"/>
          </a:bodyPr>
          <a:lstStyle/>
          <a:p>
            <a:pPr marL="109728" indent="0">
              <a:buNone/>
            </a:pPr>
            <a:endParaRPr lang="en-US" dirty="0"/>
          </a:p>
          <a:p>
            <a:pPr marL="109728" indent="0">
              <a:buNone/>
            </a:pPr>
            <a:r>
              <a:rPr lang="en-US" dirty="0" smtClean="0"/>
              <a:t>The </a:t>
            </a:r>
            <a:r>
              <a:rPr lang="en-US" dirty="0"/>
              <a:t>number of PHP developers is falling. If this trend continues, it will soon be difficult to find a team of qualified PHP programmers. </a:t>
            </a:r>
            <a:endParaRPr lang="en-US" dirty="0" smtClean="0"/>
          </a:p>
          <a:p>
            <a:pPr marL="109728" indent="0">
              <a:buNone/>
            </a:pPr>
            <a:endParaRPr lang="en-US" dirty="0"/>
          </a:p>
          <a:p>
            <a:r>
              <a:rPr lang="en-US" dirty="0" smtClean="0"/>
              <a:t>Less </a:t>
            </a:r>
            <a:r>
              <a:rPr lang="en-US" dirty="0"/>
              <a:t>convenient work with libraries</a:t>
            </a:r>
            <a:r>
              <a:rPr lang="en-US" dirty="0" smtClean="0"/>
              <a:t>;</a:t>
            </a:r>
          </a:p>
          <a:p>
            <a:endParaRPr lang="en-US" dirty="0"/>
          </a:p>
          <a:p>
            <a:r>
              <a:rPr lang="en-US" dirty="0" smtClean="0"/>
              <a:t>More </a:t>
            </a:r>
            <a:r>
              <a:rPr lang="en-US" dirty="0"/>
              <a:t>known vulnerabilities</a:t>
            </a:r>
            <a:r>
              <a:rPr lang="en-US" dirty="0" smtClean="0"/>
              <a:t>;</a:t>
            </a:r>
          </a:p>
          <a:p>
            <a:endParaRPr lang="en-US" dirty="0"/>
          </a:p>
          <a:p>
            <a:r>
              <a:rPr lang="en-US" dirty="0" smtClean="0"/>
              <a:t>It </a:t>
            </a:r>
            <a:r>
              <a:rPr lang="en-US" dirty="0"/>
              <a:t>is not so convenient to work in isolated environments on the same computer</a:t>
            </a:r>
            <a:r>
              <a:rPr lang="en-US" dirty="0" smtClean="0"/>
              <a:t>;</a:t>
            </a:r>
          </a:p>
          <a:p>
            <a:endParaRPr lang="en-US" dirty="0"/>
          </a:p>
          <a:p>
            <a:r>
              <a:rPr lang="en-US" dirty="0" smtClean="0"/>
              <a:t>Documentation </a:t>
            </a:r>
            <a:r>
              <a:rPr lang="en-US" dirty="0"/>
              <a:t>with a comment system in which it is easy to get confused</a:t>
            </a:r>
            <a:r>
              <a:rPr lang="en-US" dirty="0" smtClean="0"/>
              <a:t>;</a:t>
            </a:r>
          </a:p>
          <a:p>
            <a:endParaRPr lang="en-US" dirty="0"/>
          </a:p>
          <a:p>
            <a:r>
              <a:rPr lang="en-US" dirty="0" smtClean="0"/>
              <a:t>There </a:t>
            </a:r>
            <a:r>
              <a:rPr lang="en-US" dirty="0"/>
              <a:t>are many technical contradictions</a:t>
            </a:r>
            <a:r>
              <a:rPr lang="en-US" dirty="0" smtClean="0"/>
              <a:t>;</a:t>
            </a:r>
          </a:p>
          <a:p>
            <a:endParaRPr lang="en-US" dirty="0"/>
          </a:p>
          <a:p>
            <a:r>
              <a:rPr lang="en-US" dirty="0" smtClean="0"/>
              <a:t>The </a:t>
            </a:r>
            <a:r>
              <a:rPr lang="en-US" dirty="0"/>
              <a:t>narrow scope of application is only simple projects for the web</a:t>
            </a:r>
            <a:r>
              <a:rPr lang="en-US" dirty="0" smtClean="0"/>
              <a:t>.</a:t>
            </a:r>
          </a:p>
          <a:p>
            <a:pPr marL="109728" indent="0">
              <a:buNone/>
            </a:pPr>
            <a:endParaRPr lang="en-US" dirty="0"/>
          </a:p>
          <a:p>
            <a:pPr marL="109728" indent="0">
              <a:buNone/>
            </a:pPr>
            <a:r>
              <a:rPr lang="en-US" dirty="0"/>
              <a:t>Python is one of the most acceptable languages among web and application developers because of its strong emphasis on efficiency and readability. There are numerous outstanding Python web frameworks, each with their own </a:t>
            </a:r>
            <a:r>
              <a:rPr lang="en-US" dirty="0" err="1"/>
              <a:t>specialities</a:t>
            </a:r>
            <a:r>
              <a:rPr lang="en-US" dirty="0"/>
              <a:t> and features.</a:t>
            </a:r>
            <a:endParaRPr lang="ru-RU" dirty="0"/>
          </a:p>
          <a:p>
            <a:pPr marL="109728" indent="0">
              <a:buNone/>
            </a:pPr>
            <a:endParaRPr lang="ru-RU" dirty="0"/>
          </a:p>
        </p:txBody>
      </p:sp>
      <p:sp>
        <p:nvSpPr>
          <p:cNvPr id="3" name="Заголовок 2"/>
          <p:cNvSpPr>
            <a:spLocks noGrp="1"/>
          </p:cNvSpPr>
          <p:nvPr>
            <p:ph type="title"/>
          </p:nvPr>
        </p:nvSpPr>
        <p:spPr/>
        <p:txBody>
          <a:bodyPr>
            <a:normAutofit fontScale="90000"/>
          </a:bodyPr>
          <a:lstStyle/>
          <a:p>
            <a:r>
              <a:rPr lang="en-US" dirty="0"/>
              <a:t>Why </a:t>
            </a:r>
            <a:r>
              <a:rPr lang="en-US" dirty="0" smtClean="0"/>
              <a:t>Python is better than PHP</a:t>
            </a:r>
            <a:r>
              <a:rPr lang="en-US" dirty="0"/>
              <a:t/>
            </a:r>
            <a:br>
              <a:rPr lang="en-US" dirty="0"/>
            </a:br>
            <a:endParaRPr lang="ru-RU" dirty="0"/>
          </a:p>
        </p:txBody>
      </p:sp>
    </p:spTree>
    <p:extLst>
      <p:ext uri="{BB962C8B-B14F-4D97-AF65-F5344CB8AC3E}">
        <p14:creationId xmlns:p14="http://schemas.microsoft.com/office/powerpoint/2010/main" val="1103319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a:bodyPr>
          <a:lstStyle/>
          <a:p>
            <a:pPr marL="109728" indent="0">
              <a:buNone/>
            </a:pPr>
            <a:r>
              <a:rPr lang="en-US" dirty="0" err="1" smtClean="0"/>
              <a:t>Laravel</a:t>
            </a:r>
            <a:r>
              <a:rPr lang="en-US" dirty="0" smtClean="0"/>
              <a:t> </a:t>
            </a:r>
            <a:r>
              <a:rPr lang="en-US" dirty="0"/>
              <a:t>is the main web framework for PHP. It is quite multifunctional, but it is inferior to Django in terms of the number of libraries, the speed of development and the security of web applications</a:t>
            </a:r>
            <a:r>
              <a:rPr lang="en-US" dirty="0" smtClean="0"/>
              <a:t>.</a:t>
            </a:r>
          </a:p>
          <a:p>
            <a:pPr marL="109728" indent="0">
              <a:buNone/>
            </a:pPr>
            <a:endParaRPr lang="en-US" dirty="0"/>
          </a:p>
          <a:p>
            <a:pPr marL="109728" indent="0">
              <a:buNone/>
            </a:pPr>
            <a:r>
              <a:rPr lang="en-US" dirty="0" smtClean="0"/>
              <a:t>What </a:t>
            </a:r>
            <a:r>
              <a:rPr lang="en-US" dirty="0"/>
              <a:t>to </a:t>
            </a:r>
            <a:r>
              <a:rPr lang="en-US" dirty="0" smtClean="0"/>
              <a:t>choose</a:t>
            </a:r>
          </a:p>
          <a:p>
            <a:pPr marL="109728" indent="0">
              <a:buNone/>
            </a:pPr>
            <a:endParaRPr lang="en-US" dirty="0"/>
          </a:p>
          <a:p>
            <a:pPr marL="109728" indent="0">
              <a:buNone/>
            </a:pPr>
            <a:r>
              <a:rPr lang="en-US" dirty="0" smtClean="0"/>
              <a:t>To </a:t>
            </a:r>
            <a:r>
              <a:rPr lang="en-US" dirty="0"/>
              <a:t>launch a simple website with a minimal budget, a CMS in PHP, for example, </a:t>
            </a:r>
            <a:r>
              <a:rPr lang="en-US" dirty="0" err="1"/>
              <a:t>Wordpress</a:t>
            </a:r>
            <a:r>
              <a:rPr lang="en-US" dirty="0"/>
              <a:t>, is suitable. For more complex, non-standard and large projects, choose Python.</a:t>
            </a:r>
            <a:endParaRPr lang="ru-RU" dirty="0"/>
          </a:p>
        </p:txBody>
      </p:sp>
      <p:sp>
        <p:nvSpPr>
          <p:cNvPr id="3" name="Заголовок 2"/>
          <p:cNvSpPr>
            <a:spLocks noGrp="1"/>
          </p:cNvSpPr>
          <p:nvPr>
            <p:ph type="title"/>
          </p:nvPr>
        </p:nvSpPr>
        <p:spPr/>
        <p:txBody>
          <a:bodyPr/>
          <a:lstStyle/>
          <a:p>
            <a:r>
              <a:rPr lang="en-US" dirty="0"/>
              <a:t>Frameworks: Django vs </a:t>
            </a:r>
            <a:r>
              <a:rPr lang="en-US" dirty="0" err="1"/>
              <a:t>Laravel</a:t>
            </a:r>
            <a:endParaRPr lang="ru-RU" dirty="0"/>
          </a:p>
        </p:txBody>
      </p:sp>
    </p:spTree>
    <p:extLst>
      <p:ext uri="{BB962C8B-B14F-4D97-AF65-F5344CB8AC3E}">
        <p14:creationId xmlns:p14="http://schemas.microsoft.com/office/powerpoint/2010/main" val="653501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268760"/>
            <a:ext cx="8229600" cy="4968552"/>
          </a:xfrm>
        </p:spPr>
        <p:txBody>
          <a:bodyPr>
            <a:normAutofit fontScale="62500" lnSpcReduction="20000"/>
          </a:bodyPr>
          <a:lstStyle/>
          <a:p>
            <a:pPr marL="109728" indent="0">
              <a:buNone/>
            </a:pPr>
            <a:r>
              <a:rPr lang="en-US" dirty="0" smtClean="0"/>
              <a:t>Java </a:t>
            </a:r>
            <a:r>
              <a:rPr lang="en-US" dirty="0"/>
              <a:t>and Python have a lot in common. Both languages are object–oriented, universal, cross-platform, with many libraries</a:t>
            </a:r>
            <a:r>
              <a:rPr lang="en-US" dirty="0" smtClean="0"/>
              <a:t>.</a:t>
            </a:r>
          </a:p>
          <a:p>
            <a:pPr marL="109728" indent="0">
              <a:buNone/>
            </a:pPr>
            <a:endParaRPr lang="en-US" dirty="0"/>
          </a:p>
          <a:p>
            <a:pPr marL="109728" indent="0">
              <a:buNone/>
            </a:pPr>
            <a:r>
              <a:rPr lang="en-US" b="1" dirty="0" smtClean="0">
                <a:solidFill>
                  <a:srgbClr val="FF0000"/>
                </a:solidFill>
              </a:rPr>
              <a:t>How </a:t>
            </a:r>
            <a:r>
              <a:rPr lang="en-US" b="1" dirty="0">
                <a:solidFill>
                  <a:srgbClr val="FF0000"/>
                </a:solidFill>
              </a:rPr>
              <a:t>Java is better than </a:t>
            </a:r>
            <a:r>
              <a:rPr lang="en-US" b="1" dirty="0" smtClean="0">
                <a:solidFill>
                  <a:srgbClr val="FF0000"/>
                </a:solidFill>
              </a:rPr>
              <a:t>Python</a:t>
            </a:r>
          </a:p>
          <a:p>
            <a:pPr marL="109728" indent="0">
              <a:buNone/>
            </a:pPr>
            <a:endParaRPr lang="en-US" dirty="0"/>
          </a:p>
          <a:p>
            <a:pPr marL="109728" indent="0">
              <a:buNone/>
            </a:pPr>
            <a:r>
              <a:rPr lang="en-US" dirty="0" smtClean="0"/>
              <a:t>A </a:t>
            </a:r>
            <a:r>
              <a:rPr lang="en-US" dirty="0"/>
              <a:t>long history of use in long-term, large-scale corporate projects</a:t>
            </a:r>
            <a:r>
              <a:rPr lang="en-US" dirty="0" smtClean="0"/>
              <a:t>.</a:t>
            </a:r>
          </a:p>
          <a:p>
            <a:pPr marL="109728" indent="0">
              <a:buNone/>
            </a:pPr>
            <a:r>
              <a:rPr lang="en-US" dirty="0" smtClean="0"/>
              <a:t>On-the-fly </a:t>
            </a:r>
            <a:r>
              <a:rPr lang="en-US" dirty="0"/>
              <a:t>compilation (JIT) speeds up the work of programs</a:t>
            </a:r>
            <a:r>
              <a:rPr lang="en-US" dirty="0" smtClean="0"/>
              <a:t>;</a:t>
            </a:r>
          </a:p>
          <a:p>
            <a:pPr marL="109728" indent="0">
              <a:buNone/>
            </a:pPr>
            <a:r>
              <a:rPr lang="en-US" dirty="0" smtClean="0"/>
              <a:t>The </a:t>
            </a:r>
            <a:r>
              <a:rPr lang="en-US" dirty="0"/>
              <a:t>official Android development language, along with </a:t>
            </a:r>
            <a:r>
              <a:rPr lang="en-US" dirty="0" err="1"/>
              <a:t>Kotlin</a:t>
            </a:r>
            <a:r>
              <a:rPr lang="en-US" dirty="0" smtClean="0"/>
              <a:t>.</a:t>
            </a:r>
          </a:p>
          <a:p>
            <a:pPr marL="109728" indent="0">
              <a:buNone/>
            </a:pPr>
            <a:endParaRPr lang="en-US" dirty="0"/>
          </a:p>
          <a:p>
            <a:pPr marL="109728" indent="0">
              <a:buNone/>
            </a:pPr>
            <a:r>
              <a:rPr lang="en-US" b="1" dirty="0" smtClean="0">
                <a:solidFill>
                  <a:srgbClr val="FF0000"/>
                </a:solidFill>
              </a:rPr>
              <a:t>Why </a:t>
            </a:r>
            <a:r>
              <a:rPr lang="en-US" b="1" dirty="0">
                <a:solidFill>
                  <a:srgbClr val="FF0000"/>
                </a:solidFill>
              </a:rPr>
              <a:t>Java is worse than </a:t>
            </a:r>
            <a:r>
              <a:rPr lang="en-US" b="1" dirty="0" smtClean="0">
                <a:solidFill>
                  <a:srgbClr val="FF0000"/>
                </a:solidFill>
              </a:rPr>
              <a:t>Python</a:t>
            </a:r>
          </a:p>
          <a:p>
            <a:pPr marL="109728" indent="0">
              <a:buNone/>
            </a:pPr>
            <a:endParaRPr lang="en-US" dirty="0"/>
          </a:p>
          <a:p>
            <a:r>
              <a:rPr lang="en-US" dirty="0" smtClean="0"/>
              <a:t>Development </a:t>
            </a:r>
            <a:r>
              <a:rPr lang="en-US" dirty="0"/>
              <a:t>speed. </a:t>
            </a:r>
            <a:endParaRPr lang="en-US" dirty="0" smtClean="0"/>
          </a:p>
          <a:p>
            <a:r>
              <a:rPr lang="en-US" dirty="0" smtClean="0"/>
              <a:t>With </a:t>
            </a:r>
            <a:r>
              <a:rPr lang="en-US" dirty="0"/>
              <a:t>the same requirements, Java projects last longer</a:t>
            </a:r>
            <a:r>
              <a:rPr lang="en-US" dirty="0" smtClean="0"/>
              <a:t>;</a:t>
            </a:r>
          </a:p>
          <a:p>
            <a:r>
              <a:rPr lang="en-US" dirty="0" smtClean="0"/>
              <a:t>The </a:t>
            </a:r>
            <a:r>
              <a:rPr lang="en-US" dirty="0"/>
              <a:t>cost of projects. You need to pay for more hours of programmers' work</a:t>
            </a:r>
            <a:r>
              <a:rPr lang="en-US" dirty="0" smtClean="0"/>
              <a:t>;</a:t>
            </a:r>
          </a:p>
          <a:p>
            <a:r>
              <a:rPr lang="en-US" dirty="0" smtClean="0"/>
              <a:t>JIT </a:t>
            </a:r>
            <a:r>
              <a:rPr lang="en-US" dirty="0"/>
              <a:t>compilation slows down application startup</a:t>
            </a:r>
            <a:r>
              <a:rPr lang="en-US" dirty="0" smtClean="0"/>
              <a:t>;</a:t>
            </a:r>
          </a:p>
          <a:p>
            <a:r>
              <a:rPr lang="en-US" dirty="0" smtClean="0"/>
              <a:t>More </a:t>
            </a:r>
            <a:r>
              <a:rPr lang="en-US" dirty="0"/>
              <a:t>cumbersome code is harder to maintain</a:t>
            </a:r>
            <a:r>
              <a:rPr lang="en-US" dirty="0" smtClean="0"/>
              <a:t>;</a:t>
            </a:r>
          </a:p>
          <a:p>
            <a:r>
              <a:rPr lang="en-US" dirty="0" smtClean="0"/>
              <a:t>Harder </a:t>
            </a:r>
            <a:r>
              <a:rPr lang="en-US" dirty="0"/>
              <a:t>to study.</a:t>
            </a:r>
            <a:endParaRPr lang="ru-RU" dirty="0"/>
          </a:p>
        </p:txBody>
      </p:sp>
      <p:sp>
        <p:nvSpPr>
          <p:cNvPr id="3" name="Заголовок 2"/>
          <p:cNvSpPr>
            <a:spLocks noGrp="1"/>
          </p:cNvSpPr>
          <p:nvPr>
            <p:ph type="title"/>
          </p:nvPr>
        </p:nvSpPr>
        <p:spPr/>
        <p:txBody>
          <a:bodyPr/>
          <a:lstStyle/>
          <a:p>
            <a:r>
              <a:rPr lang="en-US" dirty="0"/>
              <a:t>Python or Java</a:t>
            </a:r>
            <a:endParaRPr lang="ru-RU" dirty="0"/>
          </a:p>
        </p:txBody>
      </p:sp>
    </p:spTree>
    <p:extLst>
      <p:ext uri="{BB962C8B-B14F-4D97-AF65-F5344CB8AC3E}">
        <p14:creationId xmlns:p14="http://schemas.microsoft.com/office/powerpoint/2010/main" val="3483714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268760"/>
            <a:ext cx="8229600" cy="4738531"/>
          </a:xfrm>
        </p:spPr>
        <p:txBody>
          <a:bodyPr>
            <a:normAutofit fontScale="55000" lnSpcReduction="20000"/>
          </a:bodyPr>
          <a:lstStyle/>
          <a:p>
            <a:pPr marL="109728" indent="0">
              <a:buNone/>
            </a:pPr>
            <a:r>
              <a:rPr lang="en-US" dirty="0" smtClean="0"/>
              <a:t>Spring </a:t>
            </a:r>
            <a:r>
              <a:rPr lang="en-US" dirty="0"/>
              <a:t>is a more flexible framework. But this implies more micromanagement during development. </a:t>
            </a:r>
            <a:endParaRPr lang="en-US" dirty="0" smtClean="0"/>
          </a:p>
          <a:p>
            <a:pPr marL="109728" indent="0">
              <a:buNone/>
            </a:pPr>
            <a:endParaRPr lang="en-US" dirty="0"/>
          </a:p>
          <a:p>
            <a:pPr marL="109728" indent="0">
              <a:buNone/>
            </a:pPr>
            <a:r>
              <a:rPr lang="en-US" dirty="0" smtClean="0"/>
              <a:t>Django</a:t>
            </a:r>
            <a:r>
              <a:rPr lang="en-US" dirty="0"/>
              <a:t>, on the contrary, is a more standardized framework with many ready-made solutions</a:t>
            </a:r>
            <a:r>
              <a:rPr lang="en-US" dirty="0" smtClean="0"/>
              <a:t>.</a:t>
            </a:r>
          </a:p>
          <a:p>
            <a:pPr marL="109728" indent="0">
              <a:buNone/>
            </a:pPr>
            <a:endParaRPr lang="en-US" dirty="0"/>
          </a:p>
          <a:p>
            <a:pPr marL="109728" indent="0">
              <a:buNone/>
            </a:pPr>
            <a:r>
              <a:rPr lang="en-US" dirty="0" smtClean="0"/>
              <a:t>Spring </a:t>
            </a:r>
            <a:r>
              <a:rPr lang="en-US" dirty="0"/>
              <a:t>is also inferior in some important aspects</a:t>
            </a:r>
            <a:r>
              <a:rPr lang="en-US" dirty="0" smtClean="0"/>
              <a:t>:</a:t>
            </a:r>
          </a:p>
          <a:p>
            <a:endParaRPr lang="en-US" dirty="0" smtClean="0"/>
          </a:p>
          <a:p>
            <a:r>
              <a:rPr lang="en-US" dirty="0" smtClean="0"/>
              <a:t>Takes </a:t>
            </a:r>
            <a:r>
              <a:rPr lang="en-US" dirty="0"/>
              <a:t>up more RAM</a:t>
            </a:r>
            <a:r>
              <a:rPr lang="en-US" dirty="0" smtClean="0"/>
              <a:t>;</a:t>
            </a:r>
          </a:p>
          <a:p>
            <a:r>
              <a:rPr lang="en-US" dirty="0" smtClean="0"/>
              <a:t>Fewer </a:t>
            </a:r>
            <a:r>
              <a:rPr lang="en-US" dirty="0"/>
              <a:t>opportunities to create frontend interfaces</a:t>
            </a:r>
            <a:r>
              <a:rPr lang="en-US" dirty="0" smtClean="0"/>
              <a:t>;</a:t>
            </a:r>
          </a:p>
          <a:p>
            <a:r>
              <a:rPr lang="en-US" dirty="0" smtClean="0"/>
              <a:t>There </a:t>
            </a:r>
            <a:r>
              <a:rPr lang="en-US" dirty="0"/>
              <a:t>is no management tool like Django Admin</a:t>
            </a:r>
            <a:r>
              <a:rPr lang="en-US" dirty="0" smtClean="0"/>
              <a:t>.</a:t>
            </a:r>
          </a:p>
          <a:p>
            <a:pPr marL="109728" indent="0">
              <a:buNone/>
            </a:pPr>
            <a:endParaRPr lang="en-US" dirty="0"/>
          </a:p>
          <a:p>
            <a:pPr marL="109728" indent="0">
              <a:buNone/>
            </a:pPr>
            <a:r>
              <a:rPr lang="en-US" b="1" dirty="0" smtClean="0">
                <a:solidFill>
                  <a:srgbClr val="FF0000"/>
                </a:solidFill>
              </a:rPr>
              <a:t>What </a:t>
            </a:r>
            <a:r>
              <a:rPr lang="en-US" b="1" dirty="0">
                <a:solidFill>
                  <a:srgbClr val="FF0000"/>
                </a:solidFill>
              </a:rPr>
              <a:t>to </a:t>
            </a:r>
            <a:r>
              <a:rPr lang="en-US" b="1" dirty="0" smtClean="0">
                <a:solidFill>
                  <a:srgbClr val="FF0000"/>
                </a:solidFill>
              </a:rPr>
              <a:t>choose?</a:t>
            </a:r>
          </a:p>
          <a:p>
            <a:pPr marL="109728" indent="0">
              <a:buNone/>
            </a:pPr>
            <a:endParaRPr lang="en-US" dirty="0"/>
          </a:p>
          <a:p>
            <a:pPr marL="109728" indent="0">
              <a:buNone/>
            </a:pPr>
            <a:r>
              <a:rPr lang="en-US" dirty="0" smtClean="0"/>
              <a:t>The </a:t>
            </a:r>
            <a:r>
              <a:rPr lang="en-US" dirty="0"/>
              <a:t>combination of Python and Django wins in the compactness of the code and the speed of application creation. </a:t>
            </a:r>
            <a:endParaRPr lang="en-US" dirty="0" smtClean="0"/>
          </a:p>
          <a:p>
            <a:pPr marL="109728" indent="0">
              <a:buNone/>
            </a:pPr>
            <a:endParaRPr lang="en-US" dirty="0"/>
          </a:p>
          <a:p>
            <a:pPr marL="109728" indent="0">
              <a:buNone/>
            </a:pPr>
            <a:r>
              <a:rPr lang="en-US" dirty="0" smtClean="0"/>
              <a:t>Java </a:t>
            </a:r>
            <a:r>
              <a:rPr lang="en-US" dirty="0"/>
              <a:t>is often chosen to fit a new application into the ecosystem of old legacy projects in Java.</a:t>
            </a:r>
            <a:endParaRPr lang="ru-RU" dirty="0"/>
          </a:p>
        </p:txBody>
      </p:sp>
      <p:sp>
        <p:nvSpPr>
          <p:cNvPr id="3" name="Заголовок 2"/>
          <p:cNvSpPr>
            <a:spLocks noGrp="1"/>
          </p:cNvSpPr>
          <p:nvPr>
            <p:ph type="title"/>
          </p:nvPr>
        </p:nvSpPr>
        <p:spPr/>
        <p:txBody>
          <a:bodyPr/>
          <a:lstStyle/>
          <a:p>
            <a:r>
              <a:rPr lang="en-US" dirty="0"/>
              <a:t>Frameworks: Spring vs Django</a:t>
            </a:r>
            <a:endParaRPr lang="ru-RU" dirty="0"/>
          </a:p>
        </p:txBody>
      </p:sp>
    </p:spTree>
    <p:extLst>
      <p:ext uri="{BB962C8B-B14F-4D97-AF65-F5344CB8AC3E}">
        <p14:creationId xmlns:p14="http://schemas.microsoft.com/office/powerpoint/2010/main" val="144562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196752"/>
            <a:ext cx="8229600" cy="5328592"/>
          </a:xfrm>
        </p:spPr>
        <p:txBody>
          <a:bodyPr>
            <a:normAutofit fontScale="55000" lnSpcReduction="20000"/>
          </a:bodyPr>
          <a:lstStyle/>
          <a:p>
            <a:pPr marL="109728" indent="0">
              <a:buNone/>
            </a:pPr>
            <a:r>
              <a:rPr lang="en-US" dirty="0" smtClean="0"/>
              <a:t>JavaScript </a:t>
            </a:r>
            <a:r>
              <a:rPr lang="en-US" dirty="0"/>
              <a:t>can work not only in the browser, but also on the server. The Node environment is used for this.js, often in combination with the Express backend framework. </a:t>
            </a:r>
            <a:endParaRPr lang="en-US" dirty="0" smtClean="0"/>
          </a:p>
          <a:p>
            <a:pPr marL="109728" indent="0">
              <a:buNone/>
            </a:pPr>
            <a:r>
              <a:rPr lang="en-US" dirty="0" smtClean="0"/>
              <a:t>Therefore</a:t>
            </a:r>
            <a:r>
              <a:rPr lang="en-US" dirty="0"/>
              <a:t>, when comparing, we take into account the entire stack - JavaScript / Node / Express</a:t>
            </a:r>
            <a:r>
              <a:rPr lang="en-US" dirty="0" smtClean="0"/>
              <a:t>.</a:t>
            </a:r>
          </a:p>
          <a:p>
            <a:pPr marL="109728" indent="0">
              <a:buNone/>
            </a:pPr>
            <a:endParaRPr lang="en-US" dirty="0"/>
          </a:p>
          <a:p>
            <a:pPr marL="109728" indent="0">
              <a:buNone/>
            </a:pPr>
            <a:r>
              <a:rPr lang="en-US" b="1" dirty="0" smtClean="0"/>
              <a:t>How </a:t>
            </a:r>
            <a:r>
              <a:rPr lang="en-US" b="1" dirty="0"/>
              <a:t>is JavaScript better than </a:t>
            </a:r>
            <a:r>
              <a:rPr lang="en-US" b="1" dirty="0" smtClean="0"/>
              <a:t>Python</a:t>
            </a:r>
          </a:p>
          <a:p>
            <a:pPr marL="109728" indent="0">
              <a:buNone/>
            </a:pPr>
            <a:endParaRPr lang="en-US" b="1" dirty="0" smtClean="0"/>
          </a:p>
          <a:p>
            <a:pPr marL="109728" indent="0">
              <a:buNone/>
            </a:pPr>
            <a:r>
              <a:rPr lang="en-US" dirty="0" smtClean="0"/>
              <a:t>Node.js </a:t>
            </a:r>
            <a:r>
              <a:rPr lang="en-US" dirty="0"/>
              <a:t>is built on the Chrome engine - Google V8. V8 speeds up the work of applications by JIT-compiling JavaScript into machine code</a:t>
            </a:r>
            <a:r>
              <a:rPr lang="en-US" dirty="0" smtClean="0"/>
              <a:t>.</a:t>
            </a:r>
          </a:p>
          <a:p>
            <a:pPr marL="109728" indent="0">
              <a:buNone/>
            </a:pPr>
            <a:r>
              <a:rPr lang="en-US" dirty="0" smtClean="0"/>
              <a:t>There </a:t>
            </a:r>
            <a:r>
              <a:rPr lang="en-US" dirty="0"/>
              <a:t>is an opinion that for a project where both the front and the back are written in the same language, it is easy to find full-stack developers. But in fact, JavaScript frameworks differ quite a lot. Angular and Node developer are two different professions. And it is more difficult to find a programmer with experience in a particular JavaScript framework than a Python specialist</a:t>
            </a:r>
            <a:r>
              <a:rPr lang="en-US" dirty="0" smtClean="0"/>
              <a:t>.</a:t>
            </a:r>
          </a:p>
          <a:p>
            <a:pPr marL="109728" indent="0">
              <a:buNone/>
            </a:pPr>
            <a:endParaRPr lang="en-US" dirty="0"/>
          </a:p>
          <a:p>
            <a:pPr marL="109728" indent="0">
              <a:buNone/>
            </a:pPr>
            <a:r>
              <a:rPr lang="en-US" b="1" dirty="0" smtClean="0"/>
              <a:t>How </a:t>
            </a:r>
            <a:r>
              <a:rPr lang="en-US" b="1" dirty="0"/>
              <a:t>JavaScript is worse than </a:t>
            </a:r>
            <a:r>
              <a:rPr lang="en-US" b="1" dirty="0" smtClean="0"/>
              <a:t>Python</a:t>
            </a:r>
          </a:p>
          <a:p>
            <a:pPr marL="109728" indent="0">
              <a:buNone/>
            </a:pPr>
            <a:endParaRPr lang="en-US" dirty="0"/>
          </a:p>
          <a:p>
            <a:pPr>
              <a:buFont typeface="Wingdings" panose="05000000000000000000" pitchFamily="2" charset="2"/>
              <a:buChar char="§"/>
            </a:pPr>
            <a:r>
              <a:rPr lang="en-US" dirty="0" smtClean="0"/>
              <a:t>JavaScript </a:t>
            </a:r>
            <a:r>
              <a:rPr lang="en-US" dirty="0"/>
              <a:t>has gone through many update cycles, which often results in documentation and compatibility issues</a:t>
            </a:r>
            <a:r>
              <a:rPr lang="en-US" dirty="0" smtClean="0"/>
              <a:t>.</a:t>
            </a:r>
          </a:p>
          <a:p>
            <a:pPr>
              <a:buFont typeface="Wingdings" panose="05000000000000000000" pitchFamily="2" charset="2"/>
              <a:buChar char="§"/>
            </a:pPr>
            <a:r>
              <a:rPr lang="en-US" dirty="0" smtClean="0"/>
              <a:t>Many </a:t>
            </a:r>
            <a:r>
              <a:rPr lang="en-US" dirty="0"/>
              <a:t>developers don't like JavaScript because of internal inconsistencies and heterogeneous language design.</a:t>
            </a:r>
            <a:endParaRPr lang="ru-RU" dirty="0"/>
          </a:p>
        </p:txBody>
      </p:sp>
      <p:sp>
        <p:nvSpPr>
          <p:cNvPr id="3" name="Заголовок 2"/>
          <p:cNvSpPr>
            <a:spLocks noGrp="1"/>
          </p:cNvSpPr>
          <p:nvPr>
            <p:ph type="title"/>
          </p:nvPr>
        </p:nvSpPr>
        <p:spPr/>
        <p:txBody>
          <a:bodyPr/>
          <a:lstStyle/>
          <a:p>
            <a:r>
              <a:rPr lang="en-US" dirty="0"/>
              <a:t>Python or JavaScript/Node.js</a:t>
            </a:r>
            <a:endParaRPr lang="ru-RU" dirty="0"/>
          </a:p>
        </p:txBody>
      </p:sp>
    </p:spTree>
    <p:extLst>
      <p:ext uri="{BB962C8B-B14F-4D97-AF65-F5344CB8AC3E}">
        <p14:creationId xmlns:p14="http://schemas.microsoft.com/office/powerpoint/2010/main" val="3785524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pPr marL="109728" indent="0">
              <a:buNone/>
            </a:pPr>
            <a:r>
              <a:rPr lang="en-US" dirty="0" smtClean="0"/>
              <a:t>Django </a:t>
            </a:r>
            <a:r>
              <a:rPr lang="en-US" dirty="0"/>
              <a:t>is a much more developed framework, superior to Express for a number of reasons</a:t>
            </a:r>
            <a:r>
              <a:rPr lang="en-US" dirty="0" smtClean="0"/>
              <a:t>.</a:t>
            </a:r>
          </a:p>
          <a:p>
            <a:pPr marL="109728" indent="0">
              <a:buNone/>
            </a:pPr>
            <a:endParaRPr lang="en-US" dirty="0"/>
          </a:p>
          <a:p>
            <a:pPr marL="109728" indent="0">
              <a:buNone/>
            </a:pPr>
            <a:r>
              <a:rPr lang="en-US" dirty="0" smtClean="0"/>
              <a:t>Express </a:t>
            </a:r>
            <a:r>
              <a:rPr lang="en-US" dirty="0"/>
              <a:t>provides only basic tools. The developer will have to write a significant part of the code from scratch in pure JavaScript</a:t>
            </a:r>
            <a:r>
              <a:rPr lang="en-US" dirty="0" smtClean="0"/>
              <a:t>.</a:t>
            </a:r>
          </a:p>
          <a:p>
            <a:pPr marL="109728" indent="0">
              <a:buNone/>
            </a:pPr>
            <a:endParaRPr lang="en-US" dirty="0"/>
          </a:p>
          <a:p>
            <a:pPr marL="109728" indent="0">
              <a:buNone/>
            </a:pPr>
            <a:r>
              <a:rPr lang="en-US" dirty="0" smtClean="0"/>
              <a:t>At </a:t>
            </a:r>
            <a:r>
              <a:rPr lang="en-US" dirty="0"/>
              <a:t>the same time, Django provides ready-made optimized solutions, protection and a template system "out of the box</a:t>
            </a:r>
            <a:r>
              <a:rPr lang="en-US" dirty="0" smtClean="0"/>
              <a:t>".</a:t>
            </a:r>
          </a:p>
          <a:p>
            <a:pPr marL="109728" indent="0">
              <a:buNone/>
            </a:pPr>
            <a:endParaRPr lang="en-US" dirty="0"/>
          </a:p>
          <a:p>
            <a:pPr marL="109728" indent="0">
              <a:buNone/>
            </a:pPr>
            <a:r>
              <a:rPr lang="en-US" dirty="0" smtClean="0"/>
              <a:t>What </a:t>
            </a:r>
            <a:r>
              <a:rPr lang="en-US" dirty="0"/>
              <a:t>to </a:t>
            </a:r>
            <a:r>
              <a:rPr lang="en-US" dirty="0" smtClean="0"/>
              <a:t>choose </a:t>
            </a:r>
          </a:p>
          <a:p>
            <a:pPr marL="109728" indent="0">
              <a:buNone/>
            </a:pPr>
            <a:endParaRPr lang="en-US" dirty="0" smtClean="0"/>
          </a:p>
          <a:p>
            <a:pPr marL="109728" indent="0">
              <a:buNone/>
            </a:pPr>
            <a:r>
              <a:rPr lang="en-US" dirty="0" smtClean="0"/>
              <a:t>A </a:t>
            </a:r>
            <a:r>
              <a:rPr lang="en-US" dirty="0"/>
              <a:t>"Node" is often recommended for real-time applications such as instant messengers and video chats. </a:t>
            </a:r>
            <a:endParaRPr lang="en-US" dirty="0" smtClean="0"/>
          </a:p>
          <a:p>
            <a:pPr marL="109728" indent="0">
              <a:buNone/>
            </a:pPr>
            <a:r>
              <a:rPr lang="en-US" dirty="0" smtClean="0"/>
              <a:t>Python </a:t>
            </a:r>
            <a:r>
              <a:rPr lang="en-US" dirty="0"/>
              <a:t>is a universal language that is suitable for almost any task.</a:t>
            </a:r>
            <a:endParaRPr lang="ru-RU" dirty="0"/>
          </a:p>
        </p:txBody>
      </p:sp>
      <p:sp>
        <p:nvSpPr>
          <p:cNvPr id="3" name="Заголовок 2"/>
          <p:cNvSpPr>
            <a:spLocks noGrp="1"/>
          </p:cNvSpPr>
          <p:nvPr>
            <p:ph type="title"/>
          </p:nvPr>
        </p:nvSpPr>
        <p:spPr/>
        <p:txBody>
          <a:bodyPr/>
          <a:lstStyle/>
          <a:p>
            <a:r>
              <a:rPr lang="en-US" dirty="0"/>
              <a:t>Frameworks: Express vs Django</a:t>
            </a:r>
            <a:endParaRPr lang="ru-RU" dirty="0"/>
          </a:p>
        </p:txBody>
      </p:sp>
    </p:spTree>
    <p:extLst>
      <p:ext uri="{BB962C8B-B14F-4D97-AF65-F5344CB8AC3E}">
        <p14:creationId xmlns:p14="http://schemas.microsoft.com/office/powerpoint/2010/main" val="2108077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124744"/>
            <a:ext cx="8229600" cy="5472608"/>
          </a:xfrm>
        </p:spPr>
        <p:txBody>
          <a:bodyPr>
            <a:normAutofit fontScale="40000" lnSpcReduction="20000"/>
          </a:bodyPr>
          <a:lstStyle/>
          <a:p>
            <a:pPr marL="109728" indent="0">
              <a:buNone/>
            </a:pPr>
            <a:r>
              <a:rPr lang="en-US" dirty="0" smtClean="0"/>
              <a:t>Python </a:t>
            </a:r>
            <a:r>
              <a:rPr lang="en-US" dirty="0"/>
              <a:t>and Go have a lot in common.  </a:t>
            </a:r>
            <a:r>
              <a:rPr lang="en-US" dirty="0" smtClean="0"/>
              <a:t>Both </a:t>
            </a:r>
            <a:r>
              <a:rPr lang="en-US" dirty="0"/>
              <a:t>languages are valued for the simplicity of syntax and readability.  </a:t>
            </a:r>
            <a:r>
              <a:rPr lang="en-US" dirty="0" smtClean="0"/>
              <a:t>Both </a:t>
            </a:r>
            <a:r>
              <a:rPr lang="en-US" dirty="0"/>
              <a:t>languages are classified as high-level.  </a:t>
            </a:r>
            <a:r>
              <a:rPr lang="en-US" dirty="0" smtClean="0"/>
              <a:t>Although </a:t>
            </a:r>
            <a:r>
              <a:rPr lang="en-US" dirty="0"/>
              <a:t>Python is sometimes considered ultra-high-level</a:t>
            </a:r>
            <a:r>
              <a:rPr lang="en-US" dirty="0" smtClean="0"/>
              <a:t>.</a:t>
            </a:r>
          </a:p>
          <a:p>
            <a:pPr marL="109728" indent="0">
              <a:buNone/>
            </a:pPr>
            <a:endParaRPr lang="en-US" dirty="0" smtClean="0"/>
          </a:p>
          <a:p>
            <a:pPr marL="109728" indent="0">
              <a:buNone/>
            </a:pPr>
            <a:r>
              <a:rPr lang="en-US" b="1" dirty="0" smtClean="0">
                <a:solidFill>
                  <a:srgbClr val="FF0000"/>
                </a:solidFill>
              </a:rPr>
              <a:t>The </a:t>
            </a:r>
            <a:r>
              <a:rPr lang="en-US" b="1" dirty="0">
                <a:solidFill>
                  <a:srgbClr val="FF0000"/>
                </a:solidFill>
              </a:rPr>
              <a:t>main difference is that </a:t>
            </a:r>
            <a:r>
              <a:rPr lang="en-US" b="1" dirty="0" smtClean="0">
                <a:solidFill>
                  <a:srgbClr val="FF0000"/>
                </a:solidFill>
              </a:rPr>
              <a:t>Go:</a:t>
            </a:r>
          </a:p>
          <a:p>
            <a:pPr marL="109728" indent="0">
              <a:buNone/>
            </a:pPr>
            <a:endParaRPr lang="en-US" dirty="0" smtClean="0"/>
          </a:p>
          <a:p>
            <a:r>
              <a:rPr lang="en-US" dirty="0" smtClean="0"/>
              <a:t>Typed </a:t>
            </a:r>
            <a:r>
              <a:rPr lang="en-US" dirty="0"/>
              <a:t>language with compilation</a:t>
            </a:r>
            <a:r>
              <a:rPr lang="en-US" dirty="0" smtClean="0"/>
              <a:t>;</a:t>
            </a:r>
          </a:p>
          <a:p>
            <a:r>
              <a:rPr lang="en-US" dirty="0" smtClean="0"/>
              <a:t>Appeared </a:t>
            </a:r>
            <a:r>
              <a:rPr lang="en-US" dirty="0"/>
              <a:t>relatively recently</a:t>
            </a:r>
            <a:r>
              <a:rPr lang="en-US" dirty="0" smtClean="0"/>
              <a:t>;</a:t>
            </a:r>
          </a:p>
          <a:p>
            <a:r>
              <a:rPr lang="en-US" dirty="0" smtClean="0"/>
              <a:t>It </a:t>
            </a:r>
            <a:r>
              <a:rPr lang="en-US" dirty="0"/>
              <a:t>is more often used without frameworks</a:t>
            </a:r>
            <a:r>
              <a:rPr lang="en-US" dirty="0" smtClean="0"/>
              <a:t>.</a:t>
            </a:r>
          </a:p>
          <a:p>
            <a:pPr marL="109728" indent="0">
              <a:buNone/>
            </a:pPr>
            <a:endParaRPr lang="en-US" b="1" dirty="0">
              <a:solidFill>
                <a:srgbClr val="FF0000"/>
              </a:solidFill>
            </a:endParaRPr>
          </a:p>
          <a:p>
            <a:pPr marL="109728" indent="0">
              <a:buNone/>
            </a:pPr>
            <a:r>
              <a:rPr lang="en-US" b="1" dirty="0" smtClean="0">
                <a:solidFill>
                  <a:srgbClr val="FF0000"/>
                </a:solidFill>
              </a:rPr>
              <a:t>How </a:t>
            </a:r>
            <a:r>
              <a:rPr lang="en-US" b="1" dirty="0">
                <a:solidFill>
                  <a:srgbClr val="FF0000"/>
                </a:solidFill>
              </a:rPr>
              <a:t>is Go better than </a:t>
            </a:r>
            <a:r>
              <a:rPr lang="en-US" b="1" dirty="0" smtClean="0">
                <a:solidFill>
                  <a:srgbClr val="FF0000"/>
                </a:solidFill>
              </a:rPr>
              <a:t>Python</a:t>
            </a:r>
          </a:p>
          <a:p>
            <a:pPr marL="109728" indent="0">
              <a:buNone/>
            </a:pPr>
            <a:endParaRPr lang="en-US" dirty="0"/>
          </a:p>
          <a:p>
            <a:r>
              <a:rPr lang="en-US" dirty="0" smtClean="0"/>
              <a:t>Speed </a:t>
            </a:r>
            <a:r>
              <a:rPr lang="en-US" dirty="0"/>
              <a:t>and efficiency. Google has developed Go taking into account the huge load on its network infrastructure</a:t>
            </a:r>
            <a:r>
              <a:rPr lang="en-US" dirty="0" smtClean="0"/>
              <a:t>;</a:t>
            </a:r>
          </a:p>
          <a:p>
            <a:r>
              <a:rPr lang="en-US" dirty="0" smtClean="0"/>
              <a:t>The </a:t>
            </a:r>
            <a:r>
              <a:rPr lang="en-US" dirty="0"/>
              <a:t>language initially has the ability to perform tasks asynchronously using </a:t>
            </a:r>
            <a:r>
              <a:rPr lang="en-US" dirty="0" err="1"/>
              <a:t>goroutins</a:t>
            </a:r>
            <a:r>
              <a:rPr lang="en-US" dirty="0" smtClean="0"/>
              <a:t>.</a:t>
            </a:r>
          </a:p>
          <a:p>
            <a:pPr marL="109728" indent="0">
              <a:buNone/>
            </a:pPr>
            <a:endParaRPr lang="en-US" dirty="0"/>
          </a:p>
          <a:p>
            <a:pPr marL="109728" indent="0">
              <a:buNone/>
            </a:pPr>
            <a:r>
              <a:rPr lang="en-US" b="1" dirty="0" smtClean="0">
                <a:solidFill>
                  <a:srgbClr val="FF0000"/>
                </a:solidFill>
              </a:rPr>
              <a:t>Why </a:t>
            </a:r>
            <a:r>
              <a:rPr lang="en-US" b="1" dirty="0">
                <a:solidFill>
                  <a:srgbClr val="FF0000"/>
                </a:solidFill>
              </a:rPr>
              <a:t>is Go worse than </a:t>
            </a:r>
            <a:r>
              <a:rPr lang="en-US" b="1" dirty="0" smtClean="0">
                <a:solidFill>
                  <a:srgbClr val="FF0000"/>
                </a:solidFill>
              </a:rPr>
              <a:t>Python</a:t>
            </a:r>
          </a:p>
          <a:p>
            <a:pPr marL="109728" indent="0">
              <a:buNone/>
            </a:pPr>
            <a:endParaRPr lang="en-US" dirty="0"/>
          </a:p>
          <a:p>
            <a:r>
              <a:rPr lang="en-US" dirty="0" smtClean="0"/>
              <a:t>Less </a:t>
            </a:r>
            <a:r>
              <a:rPr lang="en-US" dirty="0"/>
              <a:t>developed external </a:t>
            </a:r>
            <a:r>
              <a:rPr lang="en-US" dirty="0" smtClean="0"/>
              <a:t>libraries;</a:t>
            </a:r>
          </a:p>
          <a:p>
            <a:r>
              <a:rPr lang="en-US" dirty="0" smtClean="0"/>
              <a:t>Lack </a:t>
            </a:r>
            <a:r>
              <a:rPr lang="en-US" dirty="0"/>
              <a:t>of ready-made modules like Django Apps</a:t>
            </a:r>
            <a:r>
              <a:rPr lang="en-US" dirty="0" smtClean="0"/>
              <a:t>;</a:t>
            </a:r>
          </a:p>
          <a:p>
            <a:r>
              <a:rPr lang="en-US" dirty="0" smtClean="0"/>
              <a:t>More </a:t>
            </a:r>
            <a:r>
              <a:rPr lang="en-US" dirty="0"/>
              <a:t>code volume</a:t>
            </a:r>
            <a:r>
              <a:rPr lang="en-US" dirty="0" smtClean="0"/>
              <a:t>;</a:t>
            </a:r>
          </a:p>
          <a:p>
            <a:r>
              <a:rPr lang="en-US" dirty="0" smtClean="0"/>
              <a:t>Python </a:t>
            </a:r>
            <a:r>
              <a:rPr lang="en-US" dirty="0"/>
              <a:t>is a more mature language with a much larger community</a:t>
            </a:r>
            <a:r>
              <a:rPr lang="en-US" dirty="0" smtClean="0"/>
              <a:t>.</a:t>
            </a:r>
          </a:p>
          <a:p>
            <a:pPr marL="109728" indent="0">
              <a:buNone/>
            </a:pPr>
            <a:endParaRPr lang="en-US" dirty="0"/>
          </a:p>
          <a:p>
            <a:pPr marL="109728" indent="0">
              <a:buNone/>
            </a:pPr>
            <a:r>
              <a:rPr lang="en-US" b="1" dirty="0" smtClean="0">
                <a:solidFill>
                  <a:srgbClr val="FF0000"/>
                </a:solidFill>
              </a:rPr>
              <a:t>What </a:t>
            </a:r>
            <a:r>
              <a:rPr lang="en-US" b="1" dirty="0">
                <a:solidFill>
                  <a:srgbClr val="FF0000"/>
                </a:solidFill>
              </a:rPr>
              <a:t>to </a:t>
            </a:r>
            <a:r>
              <a:rPr lang="en-US" b="1" dirty="0" smtClean="0">
                <a:solidFill>
                  <a:srgbClr val="FF0000"/>
                </a:solidFill>
              </a:rPr>
              <a:t>choose</a:t>
            </a:r>
          </a:p>
          <a:p>
            <a:pPr marL="109728" indent="0">
              <a:buNone/>
            </a:pPr>
            <a:r>
              <a:rPr lang="en-US" dirty="0" smtClean="0"/>
              <a:t>Python </a:t>
            </a:r>
            <a:r>
              <a:rPr lang="en-US" dirty="0"/>
              <a:t>will cope with most ordinary projects faster and at a lower cost. A large number of libraries and a reduced time to market make Python ideal for web development and prototyping</a:t>
            </a:r>
            <a:r>
              <a:rPr lang="en-US" dirty="0" smtClean="0"/>
              <a:t>.</a:t>
            </a:r>
          </a:p>
          <a:p>
            <a:pPr marL="109728" indent="0">
              <a:buNone/>
            </a:pPr>
            <a:r>
              <a:rPr lang="en-US" dirty="0" smtClean="0"/>
              <a:t>Go</a:t>
            </a:r>
            <a:r>
              <a:rPr lang="en-US" dirty="0"/>
              <a:t>, due to strict typing and compilation, allows you to achieve more economical use of resources in projects with a large-scale network of servers</a:t>
            </a:r>
            <a:r>
              <a:rPr lang="en-US" dirty="0" smtClean="0"/>
              <a:t>.</a:t>
            </a:r>
          </a:p>
          <a:p>
            <a:pPr marL="109728" indent="0">
              <a:buNone/>
            </a:pPr>
            <a:r>
              <a:rPr lang="en-US" dirty="0" smtClean="0"/>
              <a:t>Due </a:t>
            </a:r>
            <a:r>
              <a:rPr lang="en-US" dirty="0"/>
              <a:t>to Python integration capabilities, it is sometimes appropriate to use both languages.</a:t>
            </a:r>
            <a:endParaRPr lang="ru-RU" dirty="0"/>
          </a:p>
        </p:txBody>
      </p:sp>
      <p:sp>
        <p:nvSpPr>
          <p:cNvPr id="3" name="Заголовок 2"/>
          <p:cNvSpPr>
            <a:spLocks noGrp="1"/>
          </p:cNvSpPr>
          <p:nvPr>
            <p:ph type="title"/>
          </p:nvPr>
        </p:nvSpPr>
        <p:spPr/>
        <p:txBody>
          <a:bodyPr/>
          <a:lstStyle/>
          <a:p>
            <a:r>
              <a:rPr lang="en-US" dirty="0"/>
              <a:t>Python or Go (</a:t>
            </a:r>
            <a:r>
              <a:rPr lang="en-US" dirty="0" err="1"/>
              <a:t>Golang</a:t>
            </a:r>
            <a:r>
              <a:rPr lang="en-US" dirty="0"/>
              <a:t>)</a:t>
            </a:r>
            <a:endParaRPr lang="ru-RU" dirty="0"/>
          </a:p>
        </p:txBody>
      </p:sp>
    </p:spTree>
    <p:extLst>
      <p:ext uri="{BB962C8B-B14F-4D97-AF65-F5344CB8AC3E}">
        <p14:creationId xmlns:p14="http://schemas.microsoft.com/office/powerpoint/2010/main" val="120828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268760"/>
            <a:ext cx="8229600" cy="5256584"/>
          </a:xfrm>
        </p:spPr>
        <p:txBody>
          <a:bodyPr>
            <a:normAutofit fontScale="70000" lnSpcReduction="20000"/>
          </a:bodyPr>
          <a:lstStyle/>
          <a:p>
            <a:pPr marL="109728" indent="0" algn="just">
              <a:buNone/>
            </a:pPr>
            <a:r>
              <a:rPr lang="en-US" b="1" i="1" dirty="0" smtClean="0">
                <a:solidFill>
                  <a:srgbClr val="FF0000"/>
                </a:solidFill>
              </a:rPr>
              <a:t>Characteristics </a:t>
            </a:r>
            <a:r>
              <a:rPr lang="en-US" b="1" i="1" dirty="0">
                <a:solidFill>
                  <a:srgbClr val="FF0000"/>
                </a:solidFill>
              </a:rPr>
              <a:t>of the programming language:</a:t>
            </a:r>
            <a:r>
              <a:rPr lang="en-US" dirty="0"/>
              <a:t> Python, </a:t>
            </a:r>
            <a:r>
              <a:rPr lang="en-US" dirty="0" smtClean="0"/>
              <a:t>is </a:t>
            </a:r>
            <a:r>
              <a:rPr lang="en-US" dirty="0"/>
              <a:t>an interpreted language with dynamic typing. It prioritizes code readability. </a:t>
            </a:r>
            <a:endParaRPr lang="en-US" dirty="0" smtClean="0"/>
          </a:p>
          <a:p>
            <a:pPr marL="109728" indent="0" algn="just">
              <a:buNone/>
            </a:pPr>
            <a:r>
              <a:rPr lang="en-US" dirty="0" smtClean="0"/>
              <a:t>We </a:t>
            </a:r>
            <a:r>
              <a:rPr lang="en-US" dirty="0"/>
              <a:t>can use Python to create small and large-scale applications. </a:t>
            </a:r>
            <a:endParaRPr lang="en-US" dirty="0" smtClean="0"/>
          </a:p>
          <a:p>
            <a:pPr marL="109728" indent="0" algn="just">
              <a:buNone/>
            </a:pPr>
            <a:endParaRPr lang="en-US" dirty="0"/>
          </a:p>
          <a:p>
            <a:pPr marL="109728" indent="0" algn="just">
              <a:buNone/>
            </a:pPr>
            <a:r>
              <a:rPr lang="en-US" dirty="0" smtClean="0"/>
              <a:t>When </a:t>
            </a:r>
            <a:r>
              <a:rPr lang="en-US" dirty="0"/>
              <a:t>it comes to run-time performance, it’s a little sluggish, but this isn’t an issue for startup applications</a:t>
            </a:r>
            <a:r>
              <a:rPr lang="en-US" dirty="0" smtClean="0"/>
              <a:t>.</a:t>
            </a:r>
          </a:p>
          <a:p>
            <a:pPr marL="109728" indent="0" algn="just">
              <a:buNone/>
            </a:pPr>
            <a:endParaRPr lang="en-US" dirty="0"/>
          </a:p>
          <a:p>
            <a:pPr marL="109728" indent="0" algn="just">
              <a:buNone/>
            </a:pPr>
            <a:r>
              <a:rPr lang="en-US" b="1" i="1" dirty="0">
                <a:solidFill>
                  <a:srgbClr val="FF0000"/>
                </a:solidFill>
              </a:rPr>
              <a:t>Domain:</a:t>
            </a:r>
            <a:r>
              <a:rPr lang="en-US" dirty="0">
                <a:solidFill>
                  <a:srgbClr val="FF0000"/>
                </a:solidFill>
              </a:rPr>
              <a:t> </a:t>
            </a:r>
            <a:r>
              <a:rPr lang="en-US" dirty="0"/>
              <a:t>Python is the most well-known general-purpose programming language, and it has been used to create applications in the fields of machine learning and artificial intelligence. </a:t>
            </a:r>
            <a:endParaRPr lang="en-US" dirty="0" smtClean="0"/>
          </a:p>
          <a:p>
            <a:pPr marL="109728" indent="0" algn="just">
              <a:buNone/>
            </a:pPr>
            <a:endParaRPr lang="en-US" dirty="0"/>
          </a:p>
          <a:p>
            <a:pPr marL="109728" indent="0" algn="just">
              <a:buNone/>
            </a:pPr>
            <a:r>
              <a:rPr lang="en-US" dirty="0" smtClean="0"/>
              <a:t>The </a:t>
            </a:r>
            <a:r>
              <a:rPr lang="en-US" dirty="0"/>
              <a:t>Python programming language is a powerful tool for developing machine learning algorithms, </a:t>
            </a:r>
            <a:r>
              <a:rPr lang="en-US" dirty="0" err="1"/>
              <a:t>chatbots</a:t>
            </a:r>
            <a:r>
              <a:rPr lang="en-US" dirty="0"/>
              <a:t>, image recognition software, and other applications. </a:t>
            </a:r>
            <a:endParaRPr lang="en-US" dirty="0" smtClean="0"/>
          </a:p>
          <a:p>
            <a:pPr marL="109728" indent="0" algn="just">
              <a:buNone/>
            </a:pPr>
            <a:r>
              <a:rPr lang="en-US" dirty="0" smtClean="0"/>
              <a:t>The </a:t>
            </a:r>
            <a:r>
              <a:rPr lang="en-US" dirty="0"/>
              <a:t>combination of Python and its Django framework contributes significantly to the success of applications such as Instagram, the popular social network platform, and </a:t>
            </a:r>
            <a:r>
              <a:rPr lang="en-US" dirty="0" err="1"/>
              <a:t>Bitbucket</a:t>
            </a:r>
            <a:r>
              <a:rPr lang="en-US" dirty="0"/>
              <a:t>, the data repository.</a:t>
            </a:r>
          </a:p>
          <a:p>
            <a:pPr marL="109728" indent="0">
              <a:buNone/>
            </a:pPr>
            <a:endParaRPr lang="ru-RU" dirty="0"/>
          </a:p>
        </p:txBody>
      </p:sp>
      <p:sp>
        <p:nvSpPr>
          <p:cNvPr id="3" name="Заголовок 2"/>
          <p:cNvSpPr>
            <a:spLocks noGrp="1"/>
          </p:cNvSpPr>
          <p:nvPr>
            <p:ph type="title"/>
          </p:nvPr>
        </p:nvSpPr>
        <p:spPr/>
        <p:txBody>
          <a:bodyPr>
            <a:normAutofit/>
          </a:bodyPr>
          <a:lstStyle/>
          <a:p>
            <a:r>
              <a:rPr lang="en-US" dirty="0" smtClean="0"/>
              <a:t>Python/Django</a:t>
            </a:r>
            <a:endParaRPr lang="ru-RU" dirty="0"/>
          </a:p>
        </p:txBody>
      </p:sp>
    </p:spTree>
    <p:extLst>
      <p:ext uri="{BB962C8B-B14F-4D97-AF65-F5344CB8AC3E}">
        <p14:creationId xmlns:p14="http://schemas.microsoft.com/office/powerpoint/2010/main" val="3804359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548680"/>
            <a:ext cx="8229600" cy="4896544"/>
          </a:xfrm>
        </p:spPr>
        <p:txBody>
          <a:bodyPr>
            <a:normAutofit fontScale="77500" lnSpcReduction="20000"/>
          </a:bodyPr>
          <a:lstStyle/>
          <a:p>
            <a:pPr marL="109728" indent="0" algn="just">
              <a:buNone/>
            </a:pPr>
            <a:r>
              <a:rPr lang="en-US" b="1" i="1" dirty="0">
                <a:solidFill>
                  <a:srgbClr val="FF0000"/>
                </a:solidFill>
              </a:rPr>
              <a:t>For Startups:</a:t>
            </a:r>
            <a:r>
              <a:rPr lang="en-US" dirty="0">
                <a:solidFill>
                  <a:srgbClr val="FF0000"/>
                </a:solidFill>
              </a:rPr>
              <a:t> </a:t>
            </a:r>
            <a:r>
              <a:rPr lang="en-US" dirty="0"/>
              <a:t>According to the most recent GitHub statistics, Python ranks third regarding the number of repositories</a:t>
            </a:r>
            <a:r>
              <a:rPr lang="en-US" dirty="0" smtClean="0"/>
              <a:t>.</a:t>
            </a:r>
          </a:p>
          <a:p>
            <a:pPr marL="109728" indent="0" algn="just">
              <a:buNone/>
            </a:pPr>
            <a:endParaRPr lang="en-US" dirty="0" smtClean="0"/>
          </a:p>
          <a:p>
            <a:pPr marL="109728" indent="0" algn="just">
              <a:buNone/>
            </a:pPr>
            <a:r>
              <a:rPr lang="en-US" dirty="0" smtClean="0"/>
              <a:t>On </a:t>
            </a:r>
            <a:r>
              <a:rPr lang="en-US" dirty="0"/>
              <a:t>GitHub, Django has over 1,500 contributors. Django adheres to the model-view-template (</a:t>
            </a:r>
            <a:r>
              <a:rPr lang="en-US" dirty="0" smtClean="0"/>
              <a:t>MVT) architectural </a:t>
            </a:r>
            <a:r>
              <a:rPr lang="en-US" dirty="0"/>
              <a:t>pattern to promote the rapid development of secure and scalable web applications. </a:t>
            </a:r>
            <a:endParaRPr lang="en-US" dirty="0" smtClean="0"/>
          </a:p>
          <a:p>
            <a:pPr marL="109728" indent="0" algn="just">
              <a:buNone/>
            </a:pPr>
            <a:endParaRPr lang="en-US" dirty="0" smtClean="0"/>
          </a:p>
          <a:p>
            <a:pPr marL="109728" indent="0" algn="just">
              <a:buNone/>
            </a:pPr>
            <a:r>
              <a:rPr lang="en-US" dirty="0" smtClean="0"/>
              <a:t>Startups </a:t>
            </a:r>
            <a:r>
              <a:rPr lang="en-US" dirty="0"/>
              <a:t>have a lot of options for creating MVPs</a:t>
            </a:r>
            <a:r>
              <a:rPr lang="en-US" dirty="0" smtClean="0"/>
              <a:t>.</a:t>
            </a:r>
          </a:p>
          <a:p>
            <a:pPr marL="109728" indent="0" algn="just">
              <a:buNone/>
            </a:pPr>
            <a:endParaRPr lang="en-US" dirty="0"/>
          </a:p>
          <a:p>
            <a:pPr marL="109728" indent="0" algn="just">
              <a:buNone/>
            </a:pPr>
            <a:r>
              <a:rPr lang="en-US" b="1" i="1" dirty="0">
                <a:solidFill>
                  <a:srgbClr val="FF0000"/>
                </a:solidFill>
              </a:rPr>
              <a:t>Bottom Line:</a:t>
            </a:r>
            <a:r>
              <a:rPr lang="en-US" dirty="0">
                <a:solidFill>
                  <a:srgbClr val="FF0000"/>
                </a:solidFill>
              </a:rPr>
              <a:t> </a:t>
            </a:r>
            <a:r>
              <a:rPr lang="en-US" dirty="0"/>
              <a:t>Django allows you to use the full functionality and power of the Python programming language for your MVP. </a:t>
            </a:r>
            <a:endParaRPr lang="en-US" dirty="0" smtClean="0"/>
          </a:p>
          <a:p>
            <a:pPr marL="109728" indent="0" algn="just">
              <a:buNone/>
            </a:pPr>
            <a:endParaRPr lang="en-US" dirty="0"/>
          </a:p>
          <a:p>
            <a:pPr marL="109728" indent="0" algn="just">
              <a:buNone/>
            </a:pPr>
            <a:r>
              <a:rPr lang="en-US" dirty="0" smtClean="0"/>
              <a:t>If </a:t>
            </a:r>
            <a:r>
              <a:rPr lang="en-US" dirty="0"/>
              <a:t>your application relies on machine learning algorithms, Django and Python are the best options.</a:t>
            </a:r>
          </a:p>
          <a:p>
            <a:pPr marL="109728" indent="0">
              <a:buNone/>
            </a:pPr>
            <a:endParaRPr lang="ru-RU" dirty="0"/>
          </a:p>
        </p:txBody>
      </p:sp>
    </p:spTree>
    <p:extLst>
      <p:ext uri="{BB962C8B-B14F-4D97-AF65-F5344CB8AC3E}">
        <p14:creationId xmlns:p14="http://schemas.microsoft.com/office/powerpoint/2010/main" val="4245614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pPr marL="109728" indent="0" algn="just">
              <a:buNone/>
            </a:pPr>
            <a:r>
              <a:rPr lang="en-US" b="1" dirty="0" smtClean="0">
                <a:solidFill>
                  <a:srgbClr val="FF0000"/>
                </a:solidFill>
              </a:rPr>
              <a:t>MVP </a:t>
            </a:r>
            <a:r>
              <a:rPr lang="en-US" b="1" dirty="0">
                <a:solidFill>
                  <a:srgbClr val="FF0000"/>
                </a:solidFill>
              </a:rPr>
              <a:t>(minimum viable product)</a:t>
            </a:r>
            <a:r>
              <a:rPr lang="en-US" dirty="0"/>
              <a:t> is a Lean Startup Methodology based on build – measure – learning principles</a:t>
            </a:r>
            <a:r>
              <a:rPr lang="en-US" dirty="0" smtClean="0"/>
              <a:t>.</a:t>
            </a:r>
          </a:p>
          <a:p>
            <a:pPr marL="109728" indent="0" algn="just">
              <a:buNone/>
            </a:pPr>
            <a:endParaRPr lang="en-US" dirty="0"/>
          </a:p>
          <a:p>
            <a:pPr marL="109728" indent="0" algn="just">
              <a:buNone/>
            </a:pPr>
            <a:r>
              <a:rPr lang="en-US" dirty="0" smtClean="0"/>
              <a:t>According </a:t>
            </a:r>
            <a:r>
              <a:rPr lang="en-US" dirty="0"/>
              <a:t>to this principle, a minimum viable product has been developed for market launch to measure customer response and behavior</a:t>
            </a:r>
            <a:r>
              <a:rPr lang="en-US" dirty="0" smtClean="0"/>
              <a:t>.</a:t>
            </a:r>
          </a:p>
          <a:p>
            <a:pPr marL="109728" indent="0" algn="just">
              <a:buNone/>
            </a:pPr>
            <a:endParaRPr lang="en-US" dirty="0"/>
          </a:p>
          <a:p>
            <a:pPr marL="109728" indent="0" algn="just">
              <a:buNone/>
            </a:pPr>
            <a:r>
              <a:rPr lang="en-US" dirty="0"/>
              <a:t>Customers’ feedback is then used to develop the final product, resulting in a lower risk of failure. This concept also saves a lot of money and time for web development</a:t>
            </a:r>
            <a:r>
              <a:rPr lang="en-US" dirty="0" smtClean="0"/>
              <a:t>.</a:t>
            </a:r>
          </a:p>
          <a:p>
            <a:pPr marL="109728" indent="0" algn="just">
              <a:buNone/>
            </a:pPr>
            <a:endParaRPr lang="en-US" dirty="0"/>
          </a:p>
          <a:p>
            <a:pPr marL="109728" indent="0" algn="ctr">
              <a:buNone/>
            </a:pPr>
            <a:r>
              <a:rPr lang="en-US" dirty="0"/>
              <a:t>After learning about the market, you have two options: </a:t>
            </a:r>
            <a:endParaRPr lang="en-US" dirty="0" smtClean="0"/>
          </a:p>
          <a:p>
            <a:pPr marL="109728" indent="0" algn="ctr">
              <a:buNone/>
            </a:pPr>
            <a:r>
              <a:rPr lang="en-US" dirty="0" smtClean="0">
                <a:solidFill>
                  <a:srgbClr val="FF0000"/>
                </a:solidFill>
              </a:rPr>
              <a:t>pivot </a:t>
            </a:r>
            <a:r>
              <a:rPr lang="en-US" dirty="0">
                <a:solidFill>
                  <a:srgbClr val="FF0000"/>
                </a:solidFill>
              </a:rPr>
              <a:t>or persevere. </a:t>
            </a:r>
            <a:endParaRPr lang="en-US" dirty="0" smtClean="0">
              <a:solidFill>
                <a:srgbClr val="FF0000"/>
              </a:solidFill>
            </a:endParaRPr>
          </a:p>
          <a:p>
            <a:pPr marL="109728" indent="0" algn="just">
              <a:buNone/>
            </a:pPr>
            <a:endParaRPr lang="en-US" dirty="0"/>
          </a:p>
          <a:p>
            <a:pPr marL="624078" indent="-514350" algn="just">
              <a:buFont typeface="+mj-lt"/>
              <a:buAutoNum type="arabicPeriod"/>
            </a:pPr>
            <a:r>
              <a:rPr lang="en-US" dirty="0" smtClean="0"/>
              <a:t>If </a:t>
            </a:r>
            <a:r>
              <a:rPr lang="en-US" dirty="0"/>
              <a:t>the market responds positively to your key assumptions, you should proceed with your idea to improve the product. </a:t>
            </a:r>
            <a:endParaRPr lang="en-US" dirty="0" smtClean="0"/>
          </a:p>
          <a:p>
            <a:pPr marL="624078" indent="-514350" algn="just">
              <a:buFont typeface="+mj-lt"/>
              <a:buAutoNum type="arabicPeriod"/>
            </a:pPr>
            <a:endParaRPr lang="en-US" dirty="0"/>
          </a:p>
          <a:p>
            <a:pPr marL="624078" indent="-514350" algn="just">
              <a:buFont typeface="+mj-lt"/>
              <a:buAutoNum type="arabicPeriod"/>
            </a:pPr>
            <a:r>
              <a:rPr lang="en-US" dirty="0"/>
              <a:t>I</a:t>
            </a:r>
            <a:r>
              <a:rPr lang="en-US" dirty="0" smtClean="0"/>
              <a:t>f </a:t>
            </a:r>
            <a:r>
              <a:rPr lang="en-US" dirty="0"/>
              <a:t>you receive negative feedback from customers, you should pivot and change your idea or target audience.</a:t>
            </a:r>
          </a:p>
          <a:p>
            <a:pPr marL="109728" indent="0">
              <a:buNone/>
            </a:pPr>
            <a:endParaRPr lang="ru-RU" dirty="0"/>
          </a:p>
        </p:txBody>
      </p:sp>
      <p:sp>
        <p:nvSpPr>
          <p:cNvPr id="3" name="Заголовок 2"/>
          <p:cNvSpPr>
            <a:spLocks noGrp="1"/>
          </p:cNvSpPr>
          <p:nvPr>
            <p:ph type="title"/>
          </p:nvPr>
        </p:nvSpPr>
        <p:spPr/>
        <p:txBody>
          <a:bodyPr>
            <a:normAutofit fontScale="90000"/>
          </a:bodyPr>
          <a:lstStyle/>
          <a:p>
            <a:r>
              <a:rPr lang="en-US" dirty="0"/>
              <a:t>The definition of proactive MVP </a:t>
            </a:r>
            <a:r>
              <a:rPr lang="en-US" dirty="0" smtClean="0"/>
              <a:t>development</a:t>
            </a:r>
            <a:endParaRPr lang="ru-RU" dirty="0"/>
          </a:p>
        </p:txBody>
      </p:sp>
    </p:spTree>
    <p:extLst>
      <p:ext uri="{BB962C8B-B14F-4D97-AF65-F5344CB8AC3E}">
        <p14:creationId xmlns:p14="http://schemas.microsoft.com/office/powerpoint/2010/main" val="185361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1124744"/>
            <a:ext cx="8229600" cy="5044016"/>
          </a:xfrm>
        </p:spPr>
        <p:txBody>
          <a:bodyPr>
            <a:normAutofit fontScale="70000" lnSpcReduction="20000"/>
          </a:bodyPr>
          <a:lstStyle/>
          <a:p>
            <a:pPr marL="109728" indent="0" algn="just">
              <a:buNone/>
            </a:pPr>
            <a:r>
              <a:rPr lang="en-US" dirty="0">
                <a:solidFill>
                  <a:srgbClr val="FF0000"/>
                </a:solidFill>
              </a:rPr>
              <a:t>Python is an interpreted, object-oriented, high-level programming language with dynamic semantics. </a:t>
            </a:r>
            <a:endParaRPr lang="en-US" dirty="0" smtClean="0">
              <a:solidFill>
                <a:srgbClr val="FF0000"/>
              </a:solidFill>
            </a:endParaRPr>
          </a:p>
          <a:p>
            <a:pPr marL="109728" indent="0" algn="just">
              <a:buNone/>
            </a:pPr>
            <a:r>
              <a:rPr lang="en-US" dirty="0" smtClean="0"/>
              <a:t>Built-in </a:t>
            </a:r>
            <a:r>
              <a:rPr lang="en-US" dirty="0"/>
              <a:t>high-level data structures combined with dynamic typing and linking make the language attractive for rapid application development (RAD, Rapid Application Development). </a:t>
            </a:r>
            <a:endParaRPr lang="en-US" dirty="0" smtClean="0"/>
          </a:p>
          <a:p>
            <a:pPr marL="109728" indent="0" algn="just">
              <a:buNone/>
            </a:pPr>
            <a:endParaRPr lang="en-US" dirty="0" smtClean="0"/>
          </a:p>
          <a:p>
            <a:pPr marL="109728" indent="0" algn="just">
              <a:buNone/>
            </a:pPr>
            <a:r>
              <a:rPr lang="en-US" dirty="0" smtClean="0"/>
              <a:t>In </a:t>
            </a:r>
            <a:r>
              <a:rPr lang="en-US" dirty="0"/>
              <a:t>addition, it can be used as a scripting language for </a:t>
            </a:r>
            <a:r>
              <a:rPr lang="en-US" dirty="0">
                <a:solidFill>
                  <a:srgbClr val="FF0000"/>
                </a:solidFill>
              </a:rPr>
              <a:t>communicating software components</a:t>
            </a:r>
            <a:r>
              <a:rPr lang="en-US" dirty="0"/>
              <a:t>. </a:t>
            </a:r>
            <a:endParaRPr lang="en-US" dirty="0" smtClean="0"/>
          </a:p>
          <a:p>
            <a:pPr marL="109728" indent="0" algn="just">
              <a:buNone/>
            </a:pPr>
            <a:endParaRPr lang="en-US" dirty="0" smtClean="0"/>
          </a:p>
          <a:p>
            <a:pPr marL="109728" indent="0" algn="just">
              <a:buNone/>
            </a:pPr>
            <a:r>
              <a:rPr lang="en-US" dirty="0" smtClean="0"/>
              <a:t>Python </a:t>
            </a:r>
            <a:r>
              <a:rPr lang="en-US" dirty="0"/>
              <a:t>syntax is easy to learn, it attaches special importance to code readability, and this reduces the cost of maintaining software products. </a:t>
            </a:r>
            <a:endParaRPr lang="en-US" dirty="0" smtClean="0"/>
          </a:p>
          <a:p>
            <a:pPr marL="109728" indent="0" algn="just">
              <a:buNone/>
            </a:pPr>
            <a:endParaRPr lang="en-US" dirty="0" smtClean="0"/>
          </a:p>
          <a:p>
            <a:pPr marL="109728" indent="0" algn="just">
              <a:buNone/>
            </a:pPr>
            <a:r>
              <a:rPr lang="en-US" dirty="0" smtClean="0"/>
              <a:t>Python </a:t>
            </a:r>
            <a:r>
              <a:rPr lang="en-US" dirty="0"/>
              <a:t>supports modules and packages, encouraging modularity and code reuse. </a:t>
            </a:r>
            <a:endParaRPr lang="en-US" dirty="0" smtClean="0"/>
          </a:p>
          <a:p>
            <a:pPr marL="109728" indent="0" algn="just">
              <a:buNone/>
            </a:pPr>
            <a:endParaRPr lang="en-US" dirty="0" smtClean="0"/>
          </a:p>
          <a:p>
            <a:pPr marL="109728" indent="0" algn="just">
              <a:buNone/>
            </a:pPr>
            <a:r>
              <a:rPr lang="en-US" dirty="0" smtClean="0"/>
              <a:t>The </a:t>
            </a:r>
            <a:r>
              <a:rPr lang="en-US" dirty="0"/>
              <a:t>Python interpreter and the large standard library are available for free as source and executable codes for all major platforms and can be freely distributed.</a:t>
            </a:r>
            <a:endParaRPr lang="ru-RU" dirty="0"/>
          </a:p>
        </p:txBody>
      </p:sp>
      <p:sp>
        <p:nvSpPr>
          <p:cNvPr id="3" name="Заголовок 2"/>
          <p:cNvSpPr>
            <a:spLocks noGrp="1"/>
          </p:cNvSpPr>
          <p:nvPr>
            <p:ph type="title"/>
          </p:nvPr>
        </p:nvSpPr>
        <p:spPr/>
        <p:txBody>
          <a:bodyPr/>
          <a:lstStyle/>
          <a:p>
            <a:r>
              <a:rPr lang="en-US" dirty="0" smtClean="0"/>
              <a:t>Introduction</a:t>
            </a:r>
            <a:endParaRPr lang="ru-RU" dirty="0"/>
          </a:p>
        </p:txBody>
      </p:sp>
    </p:spTree>
    <p:extLst>
      <p:ext uri="{BB962C8B-B14F-4D97-AF65-F5344CB8AC3E}">
        <p14:creationId xmlns:p14="http://schemas.microsoft.com/office/powerpoint/2010/main" val="3720078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404664"/>
            <a:ext cx="8229600" cy="5904656"/>
          </a:xfrm>
        </p:spPr>
        <p:txBody>
          <a:bodyPr>
            <a:normAutofit fontScale="55000" lnSpcReduction="20000"/>
          </a:bodyPr>
          <a:lstStyle/>
          <a:p>
            <a:pPr marL="109728" indent="0" algn="just">
              <a:buNone/>
            </a:pPr>
            <a:r>
              <a:rPr lang="en-US" b="1" dirty="0">
                <a:solidFill>
                  <a:srgbClr val="FF0000"/>
                </a:solidFill>
              </a:rPr>
              <a:t>Frontend </a:t>
            </a:r>
            <a:r>
              <a:rPr lang="en-US" b="1" dirty="0" smtClean="0">
                <a:solidFill>
                  <a:srgbClr val="FF0000"/>
                </a:solidFill>
              </a:rPr>
              <a:t>development</a:t>
            </a:r>
          </a:p>
          <a:p>
            <a:pPr marL="109728" indent="0" algn="just">
              <a:buNone/>
            </a:pPr>
            <a:endParaRPr lang="en-US" b="1" dirty="0"/>
          </a:p>
          <a:p>
            <a:pPr marL="109728" indent="0" algn="just">
              <a:buNone/>
            </a:pPr>
            <a:r>
              <a:rPr lang="en-US" dirty="0"/>
              <a:t>Frontend or client-side technologies allow users to see and interact with the program without any intervention. </a:t>
            </a:r>
            <a:endParaRPr lang="en-US" dirty="0" smtClean="0"/>
          </a:p>
          <a:p>
            <a:pPr marL="109728" indent="0" algn="just">
              <a:buNone/>
            </a:pPr>
            <a:endParaRPr lang="en-US" dirty="0"/>
          </a:p>
          <a:p>
            <a:pPr marL="109728" indent="0" algn="just">
              <a:buNone/>
            </a:pPr>
            <a:r>
              <a:rPr lang="en-US" dirty="0" smtClean="0"/>
              <a:t>The </a:t>
            </a:r>
            <a:r>
              <a:rPr lang="en-US" dirty="0"/>
              <a:t>main goal is to provide convenience while accessing the user interface and clear internal structures</a:t>
            </a:r>
            <a:r>
              <a:rPr lang="en-US" dirty="0" smtClean="0"/>
              <a:t>.</a:t>
            </a:r>
          </a:p>
          <a:p>
            <a:pPr marL="109728" indent="0" algn="just">
              <a:buNone/>
            </a:pPr>
            <a:endParaRPr lang="en-US" dirty="0" smtClean="0"/>
          </a:p>
          <a:p>
            <a:pPr marL="109728" indent="0" algn="just">
              <a:buNone/>
            </a:pPr>
            <a:r>
              <a:rPr lang="en-US" dirty="0" smtClean="0"/>
              <a:t>It </a:t>
            </a:r>
            <a:r>
              <a:rPr lang="en-US" dirty="0"/>
              <a:t>converts complex systems into discrete ones to simplify user interactions</a:t>
            </a:r>
            <a:r>
              <a:rPr lang="en-US" dirty="0" smtClean="0"/>
              <a:t>.</a:t>
            </a:r>
          </a:p>
          <a:p>
            <a:pPr marL="109728" indent="0" algn="just">
              <a:buNone/>
            </a:pPr>
            <a:endParaRPr lang="en-US" dirty="0"/>
          </a:p>
          <a:p>
            <a:pPr marL="109728" indent="0" algn="just">
              <a:buNone/>
            </a:pPr>
            <a:r>
              <a:rPr lang="en-US" b="1" dirty="0">
                <a:solidFill>
                  <a:srgbClr val="FF0000"/>
                </a:solidFill>
              </a:rPr>
              <a:t>Backend </a:t>
            </a:r>
            <a:r>
              <a:rPr lang="en-US" b="1" dirty="0" smtClean="0">
                <a:solidFill>
                  <a:srgbClr val="FF0000"/>
                </a:solidFill>
              </a:rPr>
              <a:t>development</a:t>
            </a:r>
          </a:p>
          <a:p>
            <a:pPr marL="109728" indent="0" algn="just">
              <a:buNone/>
            </a:pPr>
            <a:endParaRPr lang="en-US" b="1" dirty="0">
              <a:solidFill>
                <a:srgbClr val="FF0000"/>
              </a:solidFill>
            </a:endParaRPr>
          </a:p>
          <a:p>
            <a:pPr marL="109728" indent="0" algn="just">
              <a:buNone/>
            </a:pPr>
            <a:r>
              <a:rPr lang="en-US" dirty="0"/>
              <a:t>The latter is concerned with the internal operation of an application, which uses all tools and technologies. </a:t>
            </a:r>
            <a:endParaRPr lang="en-US" dirty="0" smtClean="0"/>
          </a:p>
          <a:p>
            <a:pPr marL="109728" indent="0" algn="just">
              <a:buNone/>
            </a:pPr>
            <a:endParaRPr lang="en-US" dirty="0"/>
          </a:p>
          <a:p>
            <a:pPr marL="109728" indent="0" algn="just">
              <a:buNone/>
            </a:pPr>
            <a:r>
              <a:rPr lang="en-US" dirty="0" smtClean="0"/>
              <a:t>The </a:t>
            </a:r>
            <a:r>
              <a:rPr lang="en-US" dirty="0"/>
              <a:t>subsystems were created to perform logic, interact with databases, coordinate with web services, and provide end-users with product development services.</a:t>
            </a:r>
          </a:p>
          <a:p>
            <a:pPr marL="109728" indent="0" algn="just">
              <a:buNone/>
            </a:pPr>
            <a:r>
              <a:rPr lang="en-US" dirty="0"/>
              <a:t>Backend or server-side programming is meticulously performed by developers specializing in various technologies, resulting in a high-quality software product</a:t>
            </a:r>
            <a:r>
              <a:rPr lang="en-US" dirty="0" smtClean="0"/>
              <a:t>.</a:t>
            </a:r>
          </a:p>
          <a:p>
            <a:pPr marL="109728" indent="0" algn="just">
              <a:buNone/>
            </a:pPr>
            <a:endParaRPr lang="en-US" dirty="0"/>
          </a:p>
          <a:p>
            <a:pPr marL="109728" indent="0" algn="just">
              <a:buNone/>
            </a:pPr>
            <a:r>
              <a:rPr lang="en-US" dirty="0">
                <a:solidFill>
                  <a:srgbClr val="00B050"/>
                </a:solidFill>
              </a:rPr>
              <a:t>Y</a:t>
            </a:r>
            <a:r>
              <a:rPr lang="en-US" dirty="0" smtClean="0">
                <a:solidFill>
                  <a:srgbClr val="00B050"/>
                </a:solidFill>
              </a:rPr>
              <a:t>ou </a:t>
            </a:r>
            <a:r>
              <a:rPr lang="en-US" dirty="0">
                <a:solidFill>
                  <a:srgbClr val="00B050"/>
                </a:solidFill>
              </a:rPr>
              <a:t>have an idea for a new product and decide to create an MVP (Minimum viable product).</a:t>
            </a:r>
          </a:p>
          <a:p>
            <a:pPr marL="109728" indent="0" algn="just">
              <a:buNone/>
            </a:pPr>
            <a:endParaRPr lang="en-US" dirty="0"/>
          </a:p>
          <a:p>
            <a:pPr marL="109728" indent="0">
              <a:buNone/>
            </a:pPr>
            <a:endParaRPr lang="ru-RU" dirty="0"/>
          </a:p>
        </p:txBody>
      </p:sp>
    </p:spTree>
    <p:extLst>
      <p:ext uri="{BB962C8B-B14F-4D97-AF65-F5344CB8AC3E}">
        <p14:creationId xmlns:p14="http://schemas.microsoft.com/office/powerpoint/2010/main" val="3327834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pPr marL="109728" indent="0">
              <a:buNone/>
            </a:pPr>
            <a:r>
              <a:rPr lang="en-US" dirty="0" smtClean="0"/>
              <a:t>Kevin </a:t>
            </a:r>
            <a:r>
              <a:rPr lang="en-US" dirty="0" err="1"/>
              <a:t>Systrom</a:t>
            </a:r>
            <a:r>
              <a:rPr lang="en-US" dirty="0"/>
              <a:t> and Mike Krieger, the two masterminds behind the Instagram app, created it in San Francisco. </a:t>
            </a:r>
            <a:endParaRPr lang="en-US" dirty="0" smtClean="0"/>
          </a:p>
          <a:p>
            <a:pPr marL="109728" indent="0">
              <a:buNone/>
            </a:pPr>
            <a:endParaRPr lang="en-US" dirty="0" smtClean="0"/>
          </a:p>
          <a:p>
            <a:pPr marL="109728" indent="0">
              <a:buNone/>
            </a:pPr>
            <a:r>
              <a:rPr lang="en-US" dirty="0" smtClean="0"/>
              <a:t>Kevin </a:t>
            </a:r>
            <a:r>
              <a:rPr lang="en-US" dirty="0"/>
              <a:t>created the </a:t>
            </a:r>
            <a:r>
              <a:rPr lang="en-US" dirty="0" err="1"/>
              <a:t>Burbn</a:t>
            </a:r>
            <a:r>
              <a:rPr lang="en-US" dirty="0"/>
              <a:t> check-in app, which allows users to check in on their mobile web app</a:t>
            </a:r>
            <a:r>
              <a:rPr lang="en-US" dirty="0" smtClean="0"/>
              <a:t>.</a:t>
            </a:r>
          </a:p>
          <a:p>
            <a:pPr marL="109728" indent="0">
              <a:buNone/>
            </a:pPr>
            <a:endParaRPr lang="en-US" dirty="0"/>
          </a:p>
          <a:p>
            <a:pPr marL="109728" indent="0">
              <a:buNone/>
            </a:pPr>
            <a:r>
              <a:rPr lang="en-US" dirty="0"/>
              <a:t>He discovered that people are most fond of the photo element of all the app’s features. </a:t>
            </a:r>
            <a:endParaRPr lang="en-US" dirty="0" smtClean="0"/>
          </a:p>
          <a:p>
            <a:pPr marL="109728" indent="0">
              <a:buNone/>
            </a:pPr>
            <a:endParaRPr lang="en-US" dirty="0" smtClean="0"/>
          </a:p>
          <a:p>
            <a:pPr marL="109728" indent="0">
              <a:buNone/>
            </a:pPr>
            <a:r>
              <a:rPr lang="en-US" dirty="0" smtClean="0"/>
              <a:t>He </a:t>
            </a:r>
            <a:r>
              <a:rPr lang="en-US" dirty="0"/>
              <a:t>was well aware that this app would not be a success any time soon. As a result, both founders decided to pivot their product and focus solely on image communication</a:t>
            </a:r>
            <a:r>
              <a:rPr lang="en-US" dirty="0" smtClean="0"/>
              <a:t>.</a:t>
            </a:r>
          </a:p>
          <a:p>
            <a:pPr marL="109728" indent="0">
              <a:buNone/>
            </a:pPr>
            <a:endParaRPr lang="en-US" dirty="0"/>
          </a:p>
          <a:p>
            <a:pPr marL="109728" indent="0">
              <a:buNone/>
            </a:pPr>
            <a:r>
              <a:rPr lang="en-US" dirty="0"/>
              <a:t>They remove all features and concentrate solely on the app’s photo, commenting, and liking elements. The app was renamed Instagram, which is now very popular among young people. </a:t>
            </a:r>
            <a:endParaRPr lang="en-US" dirty="0" smtClean="0"/>
          </a:p>
          <a:p>
            <a:pPr marL="109728" indent="0">
              <a:buNone/>
            </a:pPr>
            <a:r>
              <a:rPr lang="en-US" dirty="0" smtClean="0"/>
              <a:t>So</a:t>
            </a:r>
            <a:r>
              <a:rPr lang="en-US" dirty="0"/>
              <a:t>, to provide the best MVP development services to customers, startups should first create a minimum viable product with the right tech stack and at a low cost.</a:t>
            </a:r>
          </a:p>
          <a:p>
            <a:pPr marL="109728" indent="0">
              <a:buNone/>
            </a:pPr>
            <a:endParaRPr lang="ru-RU" dirty="0"/>
          </a:p>
        </p:txBody>
      </p:sp>
      <p:sp>
        <p:nvSpPr>
          <p:cNvPr id="3" name="Заголовок 2"/>
          <p:cNvSpPr>
            <a:spLocks noGrp="1"/>
          </p:cNvSpPr>
          <p:nvPr>
            <p:ph type="title"/>
          </p:nvPr>
        </p:nvSpPr>
        <p:spPr/>
        <p:txBody>
          <a:bodyPr>
            <a:normAutofit/>
          </a:bodyPr>
          <a:lstStyle/>
          <a:p>
            <a:r>
              <a:rPr lang="en-US" dirty="0" smtClean="0"/>
              <a:t>Example - </a:t>
            </a:r>
            <a:r>
              <a:rPr lang="en-US" dirty="0"/>
              <a:t>“Instagram” </a:t>
            </a:r>
            <a:endParaRPr lang="ru-RU" dirty="0"/>
          </a:p>
        </p:txBody>
      </p:sp>
    </p:spTree>
    <p:extLst>
      <p:ext uri="{BB962C8B-B14F-4D97-AF65-F5344CB8AC3E}">
        <p14:creationId xmlns:p14="http://schemas.microsoft.com/office/powerpoint/2010/main" val="490634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109728" indent="0" algn="just">
              <a:buNone/>
            </a:pPr>
            <a:r>
              <a:rPr lang="en-US" dirty="0" smtClean="0"/>
              <a:t>It </a:t>
            </a:r>
            <a:r>
              <a:rPr lang="en-US" dirty="0"/>
              <a:t>is a difficult task to assist startups in developing their MVPs with the appropriate tech stack. </a:t>
            </a:r>
            <a:endParaRPr lang="en-US" dirty="0" smtClean="0"/>
          </a:p>
          <a:p>
            <a:pPr marL="109728" indent="0" algn="just">
              <a:buNone/>
            </a:pPr>
            <a:endParaRPr lang="en-US" dirty="0"/>
          </a:p>
          <a:p>
            <a:pPr marL="109728" indent="0" algn="just">
              <a:buNone/>
            </a:pPr>
            <a:r>
              <a:rPr lang="en-US" dirty="0" smtClean="0">
                <a:solidFill>
                  <a:srgbClr val="FF0000"/>
                </a:solidFill>
              </a:rPr>
              <a:t>Choosing </a:t>
            </a:r>
            <a:r>
              <a:rPr lang="en-US" dirty="0">
                <a:solidFill>
                  <a:srgbClr val="FF0000"/>
                </a:solidFill>
              </a:rPr>
              <a:t>the appropriate programming language and frameworks for an MVP has advantages and disadvantages</a:t>
            </a:r>
            <a:r>
              <a:rPr lang="en-US" dirty="0" smtClean="0">
                <a:solidFill>
                  <a:srgbClr val="FF0000"/>
                </a:solidFill>
              </a:rPr>
              <a:t>.</a:t>
            </a:r>
          </a:p>
          <a:p>
            <a:pPr marL="109728" indent="0" algn="just">
              <a:buNone/>
            </a:pPr>
            <a:endParaRPr lang="en-US" dirty="0">
              <a:solidFill>
                <a:srgbClr val="FF0000"/>
              </a:solidFill>
            </a:endParaRPr>
          </a:p>
          <a:p>
            <a:pPr marL="109728" indent="0" algn="just">
              <a:buNone/>
            </a:pPr>
            <a:endParaRPr lang="en-US" dirty="0">
              <a:solidFill>
                <a:srgbClr val="FF0000"/>
              </a:solidFill>
            </a:endParaRPr>
          </a:p>
          <a:p>
            <a:pPr marL="109728" indent="0">
              <a:buNone/>
            </a:pPr>
            <a:endParaRPr lang="ru-RU" dirty="0"/>
          </a:p>
        </p:txBody>
      </p:sp>
      <p:sp>
        <p:nvSpPr>
          <p:cNvPr id="3" name="Заголовок 2"/>
          <p:cNvSpPr>
            <a:spLocks noGrp="1"/>
          </p:cNvSpPr>
          <p:nvPr>
            <p:ph type="title"/>
          </p:nvPr>
        </p:nvSpPr>
        <p:spPr/>
        <p:txBody>
          <a:bodyPr>
            <a:normAutofit fontScale="90000"/>
          </a:bodyPr>
          <a:lstStyle/>
          <a:p>
            <a:r>
              <a:rPr lang="en-US" dirty="0"/>
              <a:t>Proactive MVP development – the best tech stack to </a:t>
            </a:r>
            <a:r>
              <a:rPr lang="en-US" dirty="0" smtClean="0"/>
              <a:t>choose</a:t>
            </a:r>
            <a:endParaRPr lang="ru-RU" dirty="0"/>
          </a:p>
        </p:txBody>
      </p:sp>
    </p:spTree>
    <p:extLst>
      <p:ext uri="{BB962C8B-B14F-4D97-AF65-F5344CB8AC3E}">
        <p14:creationId xmlns:p14="http://schemas.microsoft.com/office/powerpoint/2010/main" val="4167686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340768"/>
            <a:ext cx="8229600" cy="5112568"/>
          </a:xfrm>
        </p:spPr>
        <p:txBody>
          <a:bodyPr>
            <a:normAutofit fontScale="70000" lnSpcReduction="20000"/>
          </a:bodyPr>
          <a:lstStyle/>
          <a:p>
            <a:pPr marL="0" indent="0" algn="just">
              <a:buNone/>
            </a:pPr>
            <a:r>
              <a:rPr lang="en-US" dirty="0">
                <a:solidFill>
                  <a:srgbClr val="FF0000"/>
                </a:solidFill>
              </a:rPr>
              <a:t>Django </a:t>
            </a:r>
            <a:r>
              <a:rPr lang="en-US" dirty="0" smtClean="0">
                <a:solidFill>
                  <a:srgbClr val="FF0000"/>
                </a:solidFill>
              </a:rPr>
              <a:t>is </a:t>
            </a:r>
            <a:r>
              <a:rPr lang="en-US" dirty="0">
                <a:solidFill>
                  <a:srgbClr val="FF0000"/>
                </a:solidFill>
              </a:rPr>
              <a:t>a free and free framework for web applications written in Python. </a:t>
            </a:r>
            <a:endParaRPr lang="en-US" dirty="0" smtClean="0">
              <a:solidFill>
                <a:srgbClr val="FF0000"/>
              </a:solidFill>
            </a:endParaRPr>
          </a:p>
          <a:p>
            <a:pPr marL="0" indent="0" algn="just">
              <a:buNone/>
            </a:pPr>
            <a:endParaRPr lang="en-US" dirty="0" smtClean="0"/>
          </a:p>
          <a:p>
            <a:pPr marL="0" indent="0" algn="just">
              <a:buNone/>
            </a:pPr>
            <a:r>
              <a:rPr lang="en-US" dirty="0" smtClean="0">
                <a:solidFill>
                  <a:srgbClr val="FF0000"/>
                </a:solidFill>
              </a:rPr>
              <a:t>A </a:t>
            </a:r>
            <a:r>
              <a:rPr lang="en-US" dirty="0">
                <a:solidFill>
                  <a:srgbClr val="FF0000"/>
                </a:solidFill>
              </a:rPr>
              <a:t>framework is a set of components that help you develop websites quickly and simply</a:t>
            </a:r>
            <a:r>
              <a:rPr lang="en-US" dirty="0" smtClean="0">
                <a:solidFill>
                  <a:srgbClr val="FF0000"/>
                </a:solidFill>
              </a:rPr>
              <a:t>.</a:t>
            </a:r>
          </a:p>
          <a:p>
            <a:pPr marL="0" indent="0" algn="just">
              <a:buNone/>
            </a:pPr>
            <a:endParaRPr lang="en-US" dirty="0" smtClean="0"/>
          </a:p>
          <a:p>
            <a:pPr marL="0" indent="0" algn="just">
              <a:buNone/>
            </a:pPr>
            <a:r>
              <a:rPr lang="en-US" dirty="0" smtClean="0"/>
              <a:t>Every </a:t>
            </a:r>
            <a:r>
              <a:rPr lang="en-US" dirty="0"/>
              <a:t>time when developing websites, similar components are required: </a:t>
            </a:r>
            <a:endParaRPr lang="ru-RU" dirty="0" smtClean="0"/>
          </a:p>
          <a:p>
            <a:pPr marL="457200" indent="-457200" algn="just"/>
            <a:r>
              <a:rPr lang="en-US" dirty="0" smtClean="0"/>
              <a:t>a </a:t>
            </a:r>
            <a:r>
              <a:rPr lang="en-US" dirty="0"/>
              <a:t>way to authenticate users (login, logout, registration), </a:t>
            </a:r>
            <a:endParaRPr lang="ru-RU" dirty="0" smtClean="0"/>
          </a:p>
          <a:p>
            <a:pPr marL="457200" indent="-457200" algn="just"/>
            <a:r>
              <a:rPr lang="en-US" dirty="0" smtClean="0"/>
              <a:t>a </a:t>
            </a:r>
            <a:r>
              <a:rPr lang="en-US" dirty="0"/>
              <a:t>website control panel, forms, tools for uploading files, etc</a:t>
            </a:r>
            <a:r>
              <a:rPr lang="en-US" dirty="0" smtClean="0"/>
              <a:t>.</a:t>
            </a:r>
          </a:p>
          <a:p>
            <a:pPr marL="0" indent="0" algn="just">
              <a:buNone/>
            </a:pPr>
            <a:endParaRPr lang="en-US" dirty="0" smtClean="0"/>
          </a:p>
          <a:p>
            <a:pPr marL="0" indent="0" algn="just">
              <a:buNone/>
            </a:pPr>
            <a:r>
              <a:rPr lang="en-US" dirty="0" smtClean="0"/>
              <a:t>When the same </a:t>
            </a:r>
            <a:r>
              <a:rPr lang="en-US" dirty="0"/>
              <a:t>type of problems in web development, </a:t>
            </a:r>
            <a:r>
              <a:rPr lang="en-US" dirty="0" smtClean="0"/>
              <a:t>they are being teamed </a:t>
            </a:r>
            <a:r>
              <a:rPr lang="en-US" dirty="0"/>
              <a:t>up and frameworks being </a:t>
            </a:r>
            <a:r>
              <a:rPr lang="en-US" dirty="0" smtClean="0"/>
              <a:t>created (</a:t>
            </a:r>
            <a:r>
              <a:rPr lang="en-US" dirty="0"/>
              <a:t>Django and others</a:t>
            </a:r>
            <a:r>
              <a:rPr lang="en-US" dirty="0" smtClean="0"/>
              <a:t>).</a:t>
            </a:r>
          </a:p>
          <a:p>
            <a:pPr marL="0" indent="0" algn="just">
              <a:buNone/>
            </a:pPr>
            <a:endParaRPr lang="en-US" dirty="0" smtClean="0"/>
          </a:p>
          <a:p>
            <a:pPr marL="0" indent="0" algn="just">
              <a:buNone/>
            </a:pPr>
            <a:r>
              <a:rPr lang="en-US" dirty="0" smtClean="0"/>
              <a:t>Frameworks </a:t>
            </a:r>
            <a:r>
              <a:rPr lang="en-US" dirty="0"/>
              <a:t>exist to facilitate the development process and allow us not to reinvent the wheel.</a:t>
            </a:r>
            <a:endParaRPr lang="ru-RU" dirty="0"/>
          </a:p>
        </p:txBody>
      </p:sp>
      <p:sp>
        <p:nvSpPr>
          <p:cNvPr id="2" name="Заголовок 1"/>
          <p:cNvSpPr>
            <a:spLocks noGrp="1"/>
          </p:cNvSpPr>
          <p:nvPr>
            <p:ph type="title"/>
          </p:nvPr>
        </p:nvSpPr>
        <p:spPr/>
        <p:txBody>
          <a:bodyPr/>
          <a:lstStyle/>
          <a:p>
            <a:r>
              <a:rPr lang="en-US" dirty="0" smtClean="0"/>
              <a:t>Django</a:t>
            </a:r>
            <a:endParaRPr lang="ru-RU" dirty="0"/>
          </a:p>
        </p:txBody>
      </p:sp>
    </p:spTree>
    <p:extLst>
      <p:ext uri="{BB962C8B-B14F-4D97-AF65-F5344CB8AC3E}">
        <p14:creationId xmlns:p14="http://schemas.microsoft.com/office/powerpoint/2010/main" val="2912114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268760"/>
            <a:ext cx="8229600" cy="4972008"/>
          </a:xfrm>
        </p:spPr>
        <p:txBody>
          <a:bodyPr>
            <a:normAutofit fontScale="62500" lnSpcReduction="20000"/>
          </a:bodyPr>
          <a:lstStyle/>
          <a:p>
            <a:pPr marL="0" indent="0" algn="just">
              <a:buNone/>
            </a:pPr>
            <a:r>
              <a:rPr lang="en-US" dirty="0" smtClean="0"/>
              <a:t>Here </a:t>
            </a:r>
            <a:r>
              <a:rPr lang="en-US" dirty="0"/>
              <a:t>are few advantages of using Django which can be listed out here </a:t>
            </a:r>
            <a:r>
              <a:rPr lang="en-US" dirty="0" smtClean="0"/>
              <a:t>−</a:t>
            </a:r>
          </a:p>
          <a:p>
            <a:pPr marL="0" indent="0" algn="just">
              <a:buNone/>
            </a:pPr>
            <a:endParaRPr lang="en-US" dirty="0"/>
          </a:p>
          <a:p>
            <a:pPr algn="just"/>
            <a:r>
              <a:rPr lang="en-US" b="1" dirty="0"/>
              <a:t>Object-Relational Mapping (ORM) Support</a:t>
            </a:r>
            <a:r>
              <a:rPr lang="en-US" dirty="0"/>
              <a:t> − Django provides a bridge between the data model and the database engine, and supports a large set of database systems including MySQL, Oracle, Postgres, etc. Django also supports NoSQL database through Django-</a:t>
            </a:r>
            <a:r>
              <a:rPr lang="en-US" dirty="0" err="1"/>
              <a:t>nonrel</a:t>
            </a:r>
            <a:r>
              <a:rPr lang="en-US" dirty="0"/>
              <a:t> fork. For now, the only NoSQL databases supported are MongoDB and google app engine</a:t>
            </a:r>
            <a:r>
              <a:rPr lang="en-US" dirty="0" smtClean="0"/>
              <a:t>.</a:t>
            </a:r>
          </a:p>
          <a:p>
            <a:pPr algn="just"/>
            <a:endParaRPr lang="en-US" dirty="0"/>
          </a:p>
          <a:p>
            <a:pPr algn="just"/>
            <a:r>
              <a:rPr lang="en-US" b="1" dirty="0"/>
              <a:t>Multilingual Support</a:t>
            </a:r>
            <a:r>
              <a:rPr lang="en-US" dirty="0"/>
              <a:t> − Django supports multilingual websites through its built-in internationalization system. So you can develop your website, which would support multiple languages</a:t>
            </a:r>
            <a:r>
              <a:rPr lang="en-US" dirty="0" smtClean="0"/>
              <a:t>.</a:t>
            </a:r>
          </a:p>
          <a:p>
            <a:pPr algn="just"/>
            <a:endParaRPr lang="en-US" dirty="0"/>
          </a:p>
          <a:p>
            <a:pPr algn="just"/>
            <a:r>
              <a:rPr lang="en-US" b="1" dirty="0"/>
              <a:t>Framework Support</a:t>
            </a:r>
            <a:r>
              <a:rPr lang="en-US" dirty="0"/>
              <a:t> − Django has built-in support for Ajax, RSS, Caching and various other frameworks</a:t>
            </a:r>
            <a:r>
              <a:rPr lang="en-US" dirty="0" smtClean="0"/>
              <a:t>.</a:t>
            </a:r>
          </a:p>
          <a:p>
            <a:pPr algn="just"/>
            <a:endParaRPr lang="en-US" dirty="0"/>
          </a:p>
          <a:p>
            <a:pPr algn="just"/>
            <a:r>
              <a:rPr lang="en-US" b="1" dirty="0"/>
              <a:t>Administration GUI</a:t>
            </a:r>
            <a:r>
              <a:rPr lang="en-US" dirty="0"/>
              <a:t> − Django provides a nice ready-to-use user interface for administrative activities</a:t>
            </a:r>
            <a:r>
              <a:rPr lang="en-US" dirty="0" smtClean="0"/>
              <a:t>.</a:t>
            </a:r>
          </a:p>
          <a:p>
            <a:pPr algn="just"/>
            <a:endParaRPr lang="en-US" dirty="0"/>
          </a:p>
          <a:p>
            <a:pPr algn="just"/>
            <a:r>
              <a:rPr lang="en-US" b="1" dirty="0"/>
              <a:t>Development Environment</a:t>
            </a:r>
            <a:r>
              <a:rPr lang="en-US" dirty="0"/>
              <a:t> − Django comes with a lightweight web server to facilitate end-to-end application development and testing</a:t>
            </a:r>
          </a:p>
          <a:p>
            <a:pPr marL="0" indent="0">
              <a:buNone/>
            </a:pPr>
            <a:endParaRPr lang="ru-RU" dirty="0"/>
          </a:p>
        </p:txBody>
      </p:sp>
      <p:sp>
        <p:nvSpPr>
          <p:cNvPr id="2" name="Заголовок 1"/>
          <p:cNvSpPr>
            <a:spLocks noGrp="1"/>
          </p:cNvSpPr>
          <p:nvPr>
            <p:ph type="title"/>
          </p:nvPr>
        </p:nvSpPr>
        <p:spPr/>
        <p:txBody>
          <a:bodyPr>
            <a:normAutofit/>
          </a:bodyPr>
          <a:lstStyle/>
          <a:p>
            <a:r>
              <a:rPr lang="en-US" dirty="0"/>
              <a:t>Advantages of </a:t>
            </a:r>
            <a:r>
              <a:rPr lang="en-US" dirty="0" smtClean="0"/>
              <a:t>Django</a:t>
            </a:r>
            <a:endParaRPr lang="ru-RU" dirty="0"/>
          </a:p>
        </p:txBody>
      </p:sp>
    </p:spTree>
    <p:extLst>
      <p:ext uri="{BB962C8B-B14F-4D97-AF65-F5344CB8AC3E}">
        <p14:creationId xmlns:p14="http://schemas.microsoft.com/office/powerpoint/2010/main" val="3109045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en-US" dirty="0" smtClean="0"/>
              <a:t>Installing Python</a:t>
            </a:r>
          </a:p>
          <a:p>
            <a:r>
              <a:rPr lang="en-US" dirty="0" smtClean="0"/>
              <a:t>Installing Django</a:t>
            </a:r>
          </a:p>
          <a:p>
            <a:r>
              <a:rPr lang="en-US" dirty="0" smtClean="0"/>
              <a:t>Setting up the data base </a:t>
            </a:r>
          </a:p>
          <a:p>
            <a:r>
              <a:rPr lang="en-US" dirty="0" smtClean="0"/>
              <a:t>Web-server</a:t>
            </a:r>
          </a:p>
          <a:p>
            <a:r>
              <a:rPr lang="en-US" dirty="0"/>
              <a:t>S</a:t>
            </a:r>
            <a:r>
              <a:rPr lang="en-US" dirty="0" smtClean="0"/>
              <a:t>tarting the projects</a:t>
            </a:r>
          </a:p>
          <a:p>
            <a:endParaRPr lang="en-US" dirty="0" smtClean="0"/>
          </a:p>
          <a:p>
            <a:endParaRPr lang="en-US" dirty="0" smtClean="0"/>
          </a:p>
          <a:p>
            <a:endParaRPr lang="ru-RU" dirty="0"/>
          </a:p>
        </p:txBody>
      </p:sp>
      <p:sp>
        <p:nvSpPr>
          <p:cNvPr id="2" name="Заголовок 1"/>
          <p:cNvSpPr>
            <a:spLocks noGrp="1"/>
          </p:cNvSpPr>
          <p:nvPr>
            <p:ph type="title"/>
          </p:nvPr>
        </p:nvSpPr>
        <p:spPr/>
        <p:txBody>
          <a:bodyPr/>
          <a:lstStyle/>
          <a:p>
            <a:r>
              <a:rPr lang="en-US" dirty="0" smtClean="0"/>
              <a:t>STEPS:</a:t>
            </a:r>
            <a:endParaRPr lang="ru-RU" dirty="0"/>
          </a:p>
        </p:txBody>
      </p:sp>
    </p:spTree>
    <p:extLst>
      <p:ext uri="{BB962C8B-B14F-4D97-AF65-F5344CB8AC3E}">
        <p14:creationId xmlns:p14="http://schemas.microsoft.com/office/powerpoint/2010/main" val="3077928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pPr marL="0" indent="0" algn="just">
              <a:buNone/>
            </a:pPr>
            <a:r>
              <a:rPr lang="en-US" dirty="0"/>
              <a:t>Django is extremely flexible in terms of how and where it can be installed and configured. </a:t>
            </a:r>
            <a:endParaRPr lang="en-US" dirty="0" smtClean="0"/>
          </a:p>
          <a:p>
            <a:pPr marL="0" indent="0" algn="just">
              <a:buNone/>
            </a:pPr>
            <a:endParaRPr lang="en-US" dirty="0"/>
          </a:p>
          <a:p>
            <a:pPr marL="0" indent="0" algn="just">
              <a:buNone/>
            </a:pPr>
            <a:r>
              <a:rPr lang="en-US" b="1" dirty="0" smtClean="0"/>
              <a:t>Django </a:t>
            </a:r>
            <a:r>
              <a:rPr lang="en-US" b="1" dirty="0"/>
              <a:t>can be</a:t>
            </a:r>
            <a:r>
              <a:rPr lang="en-US" b="1" dirty="0" smtClean="0"/>
              <a:t>:</a:t>
            </a:r>
          </a:p>
          <a:p>
            <a:pPr marL="0" indent="0" algn="just">
              <a:buNone/>
            </a:pPr>
            <a:endParaRPr lang="en-US" b="1" dirty="0"/>
          </a:p>
          <a:p>
            <a:pPr algn="just"/>
            <a:r>
              <a:rPr lang="en-US" dirty="0"/>
              <a:t>Installed on different operating systems.</a:t>
            </a:r>
          </a:p>
          <a:p>
            <a:pPr algn="just"/>
            <a:r>
              <a:rPr lang="en-US" dirty="0"/>
              <a:t>Installed from source, from the Python Package Index (</a:t>
            </a:r>
            <a:r>
              <a:rPr lang="en-US" dirty="0" err="1"/>
              <a:t>PyPi</a:t>
            </a:r>
            <a:r>
              <a:rPr lang="en-US" dirty="0"/>
              <a:t>) and in many cases from the host computer's package manager application.</a:t>
            </a:r>
          </a:p>
          <a:p>
            <a:pPr algn="just"/>
            <a:r>
              <a:rPr lang="en-US" dirty="0"/>
              <a:t>Configured to use one of several databases, which may also need to be separately installed and configured.</a:t>
            </a:r>
          </a:p>
          <a:p>
            <a:pPr algn="just"/>
            <a:r>
              <a:rPr lang="en-US" dirty="0"/>
              <a:t>Run in the main system Python environment or within separate Python virtual environments</a:t>
            </a:r>
            <a:r>
              <a:rPr lang="en-US" dirty="0" smtClean="0"/>
              <a:t>.</a:t>
            </a:r>
          </a:p>
          <a:p>
            <a:pPr algn="just"/>
            <a:endParaRPr lang="en-US" dirty="0"/>
          </a:p>
          <a:p>
            <a:pPr marL="109728" indent="0" algn="just">
              <a:buNone/>
            </a:pPr>
            <a:r>
              <a:rPr lang="en-US" dirty="0"/>
              <a:t>Each of these options requires a slightly different configuration and setup. </a:t>
            </a:r>
            <a:endParaRPr lang="ru-RU" dirty="0"/>
          </a:p>
        </p:txBody>
      </p:sp>
      <p:sp>
        <p:nvSpPr>
          <p:cNvPr id="2" name="Заголовок 1"/>
          <p:cNvSpPr>
            <a:spLocks noGrp="1"/>
          </p:cNvSpPr>
          <p:nvPr>
            <p:ph type="title"/>
          </p:nvPr>
        </p:nvSpPr>
        <p:spPr/>
        <p:txBody>
          <a:bodyPr>
            <a:normAutofit/>
          </a:bodyPr>
          <a:lstStyle/>
          <a:p>
            <a:r>
              <a:rPr lang="en-US" b="1" dirty="0" smtClean="0"/>
              <a:t>Django </a:t>
            </a:r>
            <a:r>
              <a:rPr lang="en-US" b="1" dirty="0"/>
              <a:t>setup </a:t>
            </a:r>
            <a:r>
              <a:rPr lang="en-US" b="1" dirty="0" smtClean="0"/>
              <a:t>options</a:t>
            </a:r>
            <a:endParaRPr lang="en-US" b="1" dirty="0"/>
          </a:p>
        </p:txBody>
      </p:sp>
    </p:spTree>
    <p:extLst>
      <p:ext uri="{BB962C8B-B14F-4D97-AF65-F5344CB8AC3E}">
        <p14:creationId xmlns:p14="http://schemas.microsoft.com/office/powerpoint/2010/main" val="3521278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229600" cy="5217443"/>
          </a:xfrm>
        </p:spPr>
        <p:txBody>
          <a:bodyPr>
            <a:normAutofit fontScale="70000" lnSpcReduction="20000"/>
          </a:bodyPr>
          <a:lstStyle/>
          <a:p>
            <a:pPr marL="0" indent="0">
              <a:buNone/>
            </a:pPr>
            <a:r>
              <a:rPr lang="en-US" b="1" dirty="0" smtClean="0">
                <a:solidFill>
                  <a:srgbClr val="FF0000"/>
                </a:solidFill>
              </a:rPr>
              <a:t>Downloading Django</a:t>
            </a:r>
            <a:endParaRPr lang="ru-RU" b="1" dirty="0" smtClean="0">
              <a:solidFill>
                <a:srgbClr val="FF0000"/>
              </a:solidFill>
            </a:endParaRPr>
          </a:p>
          <a:p>
            <a:pPr marL="0" indent="0">
              <a:buNone/>
            </a:pPr>
            <a:endParaRPr lang="en-US" b="1" dirty="0"/>
          </a:p>
          <a:p>
            <a:pPr marL="0" indent="0" algn="just">
              <a:buNone/>
            </a:pPr>
            <a:r>
              <a:rPr lang="en-US" dirty="0"/>
              <a:t>There are three places to download Django</a:t>
            </a:r>
            <a:r>
              <a:rPr lang="en-US" dirty="0" smtClean="0"/>
              <a:t>:</a:t>
            </a:r>
          </a:p>
          <a:p>
            <a:pPr marL="0" indent="0" algn="just">
              <a:buNone/>
            </a:pPr>
            <a:endParaRPr lang="en-US" dirty="0"/>
          </a:p>
          <a:p>
            <a:pPr algn="just"/>
            <a:r>
              <a:rPr lang="en-US" dirty="0"/>
              <a:t>The Python Package Repository (</a:t>
            </a:r>
            <a:r>
              <a:rPr lang="en-US" dirty="0" err="1"/>
              <a:t>PyPi</a:t>
            </a:r>
            <a:r>
              <a:rPr lang="en-US" dirty="0"/>
              <a:t>), using the </a:t>
            </a:r>
            <a:r>
              <a:rPr lang="en-US" i="1" dirty="0"/>
              <a:t>pip</a:t>
            </a:r>
            <a:r>
              <a:rPr lang="en-US" dirty="0"/>
              <a:t> tool. This is the best way to get the latest stable version of Django.</a:t>
            </a:r>
          </a:p>
          <a:p>
            <a:pPr algn="just"/>
            <a:r>
              <a:rPr lang="en-US" dirty="0"/>
              <a:t>Use a version from your computer's package manager</a:t>
            </a:r>
            <a:r>
              <a:rPr lang="en-US" dirty="0" smtClean="0"/>
              <a:t>.</a:t>
            </a:r>
          </a:p>
          <a:p>
            <a:pPr marL="109728" indent="0" algn="just">
              <a:buNone/>
            </a:pPr>
            <a:r>
              <a:rPr lang="en-US" dirty="0" smtClean="0"/>
              <a:t> </a:t>
            </a:r>
          </a:p>
          <a:p>
            <a:pPr marL="0" indent="0" algn="just">
              <a:buNone/>
            </a:pPr>
            <a:r>
              <a:rPr lang="en-US" dirty="0" smtClean="0"/>
              <a:t>Distributions </a:t>
            </a:r>
            <a:r>
              <a:rPr lang="en-US" dirty="0"/>
              <a:t>of Django that are bundled with operating systems offer a familiar installation mechanism. </a:t>
            </a:r>
            <a:endParaRPr lang="en-US" dirty="0" smtClean="0"/>
          </a:p>
          <a:p>
            <a:pPr marL="0" indent="0" algn="just">
              <a:buNone/>
            </a:pPr>
            <a:r>
              <a:rPr lang="en-US" dirty="0" smtClean="0"/>
              <a:t>Note </a:t>
            </a:r>
            <a:r>
              <a:rPr lang="en-US" dirty="0"/>
              <a:t>however that the packaged version may be quite old, and can only be installed into the system Python environment (which may not be what you want</a:t>
            </a:r>
            <a:r>
              <a:rPr lang="en-US" dirty="0" smtClean="0"/>
              <a:t>).</a:t>
            </a:r>
          </a:p>
          <a:p>
            <a:pPr marL="0" indent="0" algn="just">
              <a:buNone/>
            </a:pPr>
            <a:endParaRPr lang="en-US" dirty="0"/>
          </a:p>
          <a:p>
            <a:pPr algn="just"/>
            <a:r>
              <a:rPr lang="en-US" dirty="0"/>
              <a:t>Install from source. You can get and install the latest bleeding-edge version of Django from the source. </a:t>
            </a:r>
            <a:endParaRPr lang="en-US" dirty="0" smtClean="0"/>
          </a:p>
          <a:p>
            <a:pPr algn="just"/>
            <a:endParaRPr lang="en-US" dirty="0" smtClean="0"/>
          </a:p>
          <a:p>
            <a:pPr marL="0" indent="0" algn="just">
              <a:buNone/>
            </a:pPr>
            <a:r>
              <a:rPr lang="en-US" dirty="0" smtClean="0"/>
              <a:t>This </a:t>
            </a:r>
            <a:r>
              <a:rPr lang="en-US" dirty="0"/>
              <a:t>is not recommended for beginners but is needed when you're ready to start contributing back to Django itself.</a:t>
            </a:r>
          </a:p>
          <a:p>
            <a:pPr marL="0" indent="0">
              <a:buNone/>
            </a:pPr>
            <a:endParaRPr lang="ru-RU" dirty="0"/>
          </a:p>
        </p:txBody>
      </p:sp>
      <p:sp>
        <p:nvSpPr>
          <p:cNvPr id="2" name="Заголовок 1"/>
          <p:cNvSpPr>
            <a:spLocks noGrp="1"/>
          </p:cNvSpPr>
          <p:nvPr>
            <p:ph type="title"/>
          </p:nvPr>
        </p:nvSpPr>
        <p:spPr>
          <a:xfrm>
            <a:off x="827584" y="0"/>
            <a:ext cx="8229600" cy="1143000"/>
          </a:xfrm>
        </p:spPr>
        <p:txBody>
          <a:bodyPr>
            <a:normAutofit fontScale="90000"/>
          </a:bodyPr>
          <a:lstStyle/>
          <a:p>
            <a:r>
              <a:rPr lang="en-US" b="1" dirty="0"/>
              <a:t/>
            </a:r>
            <a:br>
              <a:rPr lang="en-US" b="1" dirty="0"/>
            </a:br>
            <a:endParaRPr lang="ru-RU" dirty="0"/>
          </a:p>
        </p:txBody>
      </p:sp>
    </p:spTree>
    <p:extLst>
      <p:ext uri="{BB962C8B-B14F-4D97-AF65-F5344CB8AC3E}">
        <p14:creationId xmlns:p14="http://schemas.microsoft.com/office/powerpoint/2010/main" val="1489291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24744"/>
            <a:ext cx="8229600" cy="4882547"/>
          </a:xfrm>
        </p:spPr>
        <p:txBody>
          <a:bodyPr>
            <a:normAutofit fontScale="62500" lnSpcReduction="20000"/>
          </a:bodyPr>
          <a:lstStyle/>
          <a:p>
            <a:pPr marL="0" indent="0">
              <a:buNone/>
            </a:pPr>
            <a:r>
              <a:rPr lang="en-US" dirty="0"/>
              <a:t>Django supports several major database engines and you can set up any of them based on your comfort.</a:t>
            </a:r>
          </a:p>
          <a:p>
            <a:r>
              <a:rPr lang="en-US" dirty="0"/>
              <a:t>MySQL (http://www.mysql.com/)</a:t>
            </a:r>
          </a:p>
          <a:p>
            <a:r>
              <a:rPr lang="en-US" dirty="0"/>
              <a:t>PostgreSQL (http://www.postgresql.org/)</a:t>
            </a:r>
          </a:p>
          <a:p>
            <a:r>
              <a:rPr lang="en-US" dirty="0"/>
              <a:t>SQLite 3 (http://www.sqlite.org/)</a:t>
            </a:r>
          </a:p>
          <a:p>
            <a:r>
              <a:rPr lang="en-US" dirty="0"/>
              <a:t>Oracle (http://www.oracle.com/)</a:t>
            </a:r>
          </a:p>
          <a:p>
            <a:r>
              <a:rPr lang="en-US" dirty="0" err="1"/>
              <a:t>MongoDb</a:t>
            </a:r>
            <a:r>
              <a:rPr lang="en-US" dirty="0"/>
              <a:t> (https://django-mongodb-engine.readthedocs.org)</a:t>
            </a:r>
          </a:p>
          <a:p>
            <a:r>
              <a:rPr lang="en-US" dirty="0" err="1"/>
              <a:t>GoogleAppEngine</a:t>
            </a:r>
            <a:r>
              <a:rPr lang="en-US" dirty="0"/>
              <a:t> </a:t>
            </a:r>
            <a:r>
              <a:rPr lang="en-US" dirty="0" err="1"/>
              <a:t>Datastore</a:t>
            </a:r>
            <a:r>
              <a:rPr lang="en-US" dirty="0"/>
              <a:t> (https://cloud.google.com/appengine/articles/django-nonrel)</a:t>
            </a:r>
          </a:p>
          <a:p>
            <a:pPr marL="0" indent="0">
              <a:buNone/>
            </a:pPr>
            <a:endParaRPr lang="en-US" dirty="0" smtClean="0"/>
          </a:p>
          <a:p>
            <a:pPr marL="0" indent="0">
              <a:buNone/>
            </a:pPr>
            <a:r>
              <a:rPr lang="en-US" dirty="0" smtClean="0"/>
              <a:t>You </a:t>
            </a:r>
            <a:r>
              <a:rPr lang="en-US" dirty="0"/>
              <a:t>can refer to respective documentation to installing and configuring a database of your </a:t>
            </a:r>
            <a:r>
              <a:rPr lang="en-US" dirty="0" smtClean="0"/>
              <a:t>choice.</a:t>
            </a:r>
          </a:p>
          <a:p>
            <a:pPr marL="0" indent="0">
              <a:buNone/>
            </a:pPr>
            <a:endParaRPr lang="en-US" dirty="0"/>
          </a:p>
          <a:p>
            <a:pPr marL="0" indent="0">
              <a:buNone/>
            </a:pPr>
            <a:r>
              <a:rPr lang="en-US" dirty="0" smtClean="0"/>
              <a:t>There </a:t>
            </a:r>
            <a:r>
              <a:rPr lang="en-US" dirty="0"/>
              <a:t>are community libraries that provide varying levels of support for other popular SQL and NoSQL databases. </a:t>
            </a:r>
          </a:p>
          <a:p>
            <a:pPr marL="109728" indent="0" algn="just">
              <a:buNone/>
            </a:pPr>
            <a:endParaRPr lang="en-US" dirty="0"/>
          </a:p>
          <a:p>
            <a:pPr marL="109728" indent="0" algn="just">
              <a:buNone/>
            </a:pPr>
            <a:r>
              <a:rPr lang="en-US" dirty="0"/>
              <a:t>Select the same database for both production and development </a:t>
            </a:r>
            <a:endParaRPr lang="en-US" dirty="0" smtClean="0"/>
          </a:p>
          <a:p>
            <a:pPr marL="109728" indent="0" algn="just">
              <a:buNone/>
            </a:pPr>
            <a:endParaRPr lang="en-US" dirty="0"/>
          </a:p>
          <a:p>
            <a:r>
              <a:rPr lang="en-US" b="1" dirty="0"/>
              <a:t>Note</a:t>
            </a:r>
            <a:r>
              <a:rPr lang="en-US" dirty="0"/>
              <a:t> − Number 5 and 6 are NoSQL databases.</a:t>
            </a:r>
          </a:p>
          <a:p>
            <a:pPr marL="0" indent="0">
              <a:buNone/>
            </a:pPr>
            <a:endParaRPr lang="ru-RU" dirty="0"/>
          </a:p>
        </p:txBody>
      </p:sp>
      <p:sp>
        <p:nvSpPr>
          <p:cNvPr id="2" name="Заголовок 1"/>
          <p:cNvSpPr>
            <a:spLocks noGrp="1"/>
          </p:cNvSpPr>
          <p:nvPr>
            <p:ph type="title"/>
          </p:nvPr>
        </p:nvSpPr>
        <p:spPr/>
        <p:txBody>
          <a:bodyPr/>
          <a:lstStyle/>
          <a:p>
            <a:r>
              <a:rPr lang="en-US" dirty="0"/>
              <a:t>Database</a:t>
            </a:r>
            <a:endParaRPr lang="ru-RU" dirty="0"/>
          </a:p>
        </p:txBody>
      </p:sp>
    </p:spTree>
    <p:extLst>
      <p:ext uri="{BB962C8B-B14F-4D97-AF65-F5344CB8AC3E}">
        <p14:creationId xmlns:p14="http://schemas.microsoft.com/office/powerpoint/2010/main" val="1622735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indent="0">
              <a:buNone/>
            </a:pPr>
            <a:r>
              <a:rPr lang="en-US" dirty="0"/>
              <a:t>Setting up the database is a two-step process</a:t>
            </a:r>
            <a:r>
              <a:rPr lang="en-US" dirty="0" smtClean="0"/>
              <a:t>:</a:t>
            </a:r>
          </a:p>
          <a:p>
            <a:pPr marL="0" indent="0">
              <a:buNone/>
            </a:pPr>
            <a:endParaRPr lang="en-US" dirty="0"/>
          </a:p>
          <a:p>
            <a:r>
              <a:rPr lang="en-US" dirty="0" smtClean="0"/>
              <a:t>Install </a:t>
            </a:r>
            <a:r>
              <a:rPr lang="en-US" dirty="0"/>
              <a:t>and configure the database server itself. </a:t>
            </a:r>
          </a:p>
          <a:p>
            <a:r>
              <a:rPr lang="en-US" dirty="0"/>
              <a:t>I</a:t>
            </a:r>
            <a:r>
              <a:rPr lang="en-US" dirty="0" smtClean="0"/>
              <a:t>nstall </a:t>
            </a:r>
            <a:r>
              <a:rPr lang="en-US" dirty="0"/>
              <a:t>the Python library for </a:t>
            </a:r>
            <a:r>
              <a:rPr lang="en-US" dirty="0" smtClean="0"/>
              <a:t>the </a:t>
            </a:r>
            <a:r>
              <a:rPr lang="en-US" dirty="0"/>
              <a:t>particular database backend. </a:t>
            </a:r>
            <a:endParaRPr lang="en-US" dirty="0" smtClean="0"/>
          </a:p>
          <a:p>
            <a:endParaRPr lang="en-US" dirty="0"/>
          </a:p>
        </p:txBody>
      </p:sp>
      <p:sp>
        <p:nvSpPr>
          <p:cNvPr id="2" name="Заголовок 1"/>
          <p:cNvSpPr>
            <a:spLocks noGrp="1"/>
          </p:cNvSpPr>
          <p:nvPr>
            <p:ph type="title"/>
          </p:nvPr>
        </p:nvSpPr>
        <p:spPr/>
        <p:txBody>
          <a:bodyPr/>
          <a:lstStyle/>
          <a:p>
            <a:r>
              <a:rPr lang="en-US" dirty="0"/>
              <a:t>Setting up the database</a:t>
            </a:r>
            <a:endParaRPr lang="ru-RU" dirty="0"/>
          </a:p>
        </p:txBody>
      </p:sp>
    </p:spTree>
    <p:extLst>
      <p:ext uri="{BB962C8B-B14F-4D97-AF65-F5344CB8AC3E}">
        <p14:creationId xmlns:p14="http://schemas.microsoft.com/office/powerpoint/2010/main" val="386748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476672"/>
            <a:ext cx="8229600" cy="5976664"/>
          </a:xfrm>
        </p:spPr>
        <p:txBody>
          <a:bodyPr>
            <a:normAutofit fontScale="70000" lnSpcReduction="20000"/>
          </a:bodyPr>
          <a:lstStyle/>
          <a:p>
            <a:pPr marL="109728" indent="0" algn="just">
              <a:buNone/>
            </a:pPr>
            <a:r>
              <a:rPr lang="en-US" dirty="0" smtClean="0"/>
              <a:t>It </a:t>
            </a:r>
            <a:r>
              <a:rPr lang="en-US" dirty="0"/>
              <a:t>has its advantages and disadvantages, as well as areas of application. </a:t>
            </a:r>
            <a:endParaRPr lang="en-US" dirty="0" smtClean="0"/>
          </a:p>
          <a:p>
            <a:pPr marL="109728" indent="0" algn="just">
              <a:buNone/>
            </a:pPr>
            <a:endParaRPr lang="en-US" dirty="0"/>
          </a:p>
          <a:p>
            <a:pPr marL="109728" indent="0" algn="just">
              <a:buNone/>
            </a:pPr>
            <a:r>
              <a:rPr lang="en-US" dirty="0" smtClean="0"/>
              <a:t>Python </a:t>
            </a:r>
            <a:r>
              <a:rPr lang="en-US" dirty="0"/>
              <a:t>comes with an extensive standard library for solving a wide range of tasks. </a:t>
            </a:r>
            <a:endParaRPr lang="en-US" dirty="0" smtClean="0"/>
          </a:p>
          <a:p>
            <a:pPr marL="109728" indent="0" algn="just">
              <a:buNone/>
            </a:pPr>
            <a:endParaRPr lang="en-US" dirty="0" smtClean="0"/>
          </a:p>
          <a:p>
            <a:pPr marL="109728" indent="0" algn="just">
              <a:buNone/>
            </a:pPr>
            <a:r>
              <a:rPr lang="en-US" dirty="0" smtClean="0"/>
              <a:t>High-quality </a:t>
            </a:r>
            <a:r>
              <a:rPr lang="en-US" dirty="0"/>
              <a:t>libraries for Python in various subject areas are available on the Internet: text processing tools and Internet technologies, image processing, tools for creating applications, database access mechanisms, packages for scientific computing, libraries for building a graphical interface, etc. </a:t>
            </a:r>
            <a:endParaRPr lang="en-US" dirty="0" smtClean="0"/>
          </a:p>
          <a:p>
            <a:pPr marL="109728" indent="0" algn="just">
              <a:buNone/>
            </a:pPr>
            <a:endParaRPr lang="en-US" dirty="0" smtClean="0"/>
          </a:p>
          <a:p>
            <a:pPr marL="109728" indent="0" algn="just">
              <a:buNone/>
            </a:pPr>
            <a:r>
              <a:rPr lang="en-US" dirty="0" smtClean="0"/>
              <a:t>In </a:t>
            </a:r>
            <a:r>
              <a:rPr lang="en-US" dirty="0"/>
              <a:t>addition, Python has fairly simple tools for integration with C, C++ (and Java) languages, both by embedding an interpreter into programs in these languages, and vice versa, by using libraries written in these languages in Python programs. </a:t>
            </a:r>
            <a:endParaRPr lang="en-US" dirty="0" smtClean="0"/>
          </a:p>
          <a:p>
            <a:pPr marL="109728" indent="0" algn="just">
              <a:buNone/>
            </a:pPr>
            <a:endParaRPr lang="en-US" dirty="0" smtClean="0"/>
          </a:p>
          <a:p>
            <a:pPr marL="109728" indent="0" algn="just">
              <a:buNone/>
            </a:pPr>
            <a:r>
              <a:rPr lang="en-US" dirty="0" smtClean="0"/>
              <a:t>Python </a:t>
            </a:r>
            <a:r>
              <a:rPr lang="en-US" dirty="0"/>
              <a:t>supports several programming paradigms: imperative (procedural, structural, modular approaches), object-oriented and functional programming.</a:t>
            </a:r>
            <a:endParaRPr lang="ru-RU" dirty="0"/>
          </a:p>
        </p:txBody>
      </p:sp>
    </p:spTree>
    <p:extLst>
      <p:ext uri="{BB962C8B-B14F-4D97-AF65-F5344CB8AC3E}">
        <p14:creationId xmlns:p14="http://schemas.microsoft.com/office/powerpoint/2010/main" val="3552687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507288" cy="5530619"/>
          </a:xfrm>
        </p:spPr>
        <p:txBody>
          <a:bodyPr>
            <a:normAutofit fontScale="55000" lnSpcReduction="20000"/>
          </a:bodyPr>
          <a:lstStyle/>
          <a:p>
            <a:pPr marL="0" indent="0" algn="just">
              <a:buNone/>
            </a:pPr>
            <a:r>
              <a:rPr lang="en-US" b="1" dirty="0">
                <a:solidFill>
                  <a:srgbClr val="FF0000"/>
                </a:solidFill>
              </a:rPr>
              <a:t>Using Django with </a:t>
            </a:r>
            <a:r>
              <a:rPr lang="en-US" b="1" dirty="0" err="1" smtClean="0">
                <a:solidFill>
                  <a:srgbClr val="FF0000"/>
                </a:solidFill>
              </a:rPr>
              <a:t>FirebirdSQL</a:t>
            </a:r>
            <a:endParaRPr lang="en-US" b="1" dirty="0" smtClean="0">
              <a:solidFill>
                <a:srgbClr val="FF0000"/>
              </a:solidFill>
            </a:endParaRPr>
          </a:p>
          <a:p>
            <a:pPr marL="0" indent="0" algn="just">
              <a:buNone/>
            </a:pPr>
            <a:endParaRPr lang="en-US" b="1" dirty="0">
              <a:solidFill>
                <a:srgbClr val="FF0000"/>
              </a:solidFill>
            </a:endParaRPr>
          </a:p>
          <a:p>
            <a:pPr marL="0" indent="0" algn="just">
              <a:buNone/>
            </a:pPr>
            <a:r>
              <a:rPr lang="en-US" dirty="0"/>
              <a:t>I</a:t>
            </a:r>
            <a:r>
              <a:rPr lang="en-US" dirty="0" smtClean="0"/>
              <a:t>nstall </a:t>
            </a:r>
            <a:r>
              <a:rPr lang="en-US" dirty="0"/>
              <a:t>either the </a:t>
            </a:r>
            <a:r>
              <a:rPr lang="en-US" dirty="0" err="1">
                <a:latin typeface="Courier New" panose="02070309020205020404" pitchFamily="49" charset="0"/>
                <a:cs typeface="Courier New" panose="02070309020205020404" pitchFamily="49" charset="0"/>
              </a:rPr>
              <a:t>kinterbasdb</a:t>
            </a:r>
            <a:r>
              <a:rPr lang="en-US" dirty="0">
                <a:latin typeface="Courier New" panose="02070309020205020404" pitchFamily="49" charset="0"/>
                <a:cs typeface="Courier New" panose="02070309020205020404" pitchFamily="49" charset="0"/>
              </a:rPr>
              <a:t> </a:t>
            </a:r>
            <a:r>
              <a:rPr lang="en-US" dirty="0"/>
              <a:t>or </a:t>
            </a:r>
            <a:r>
              <a:rPr lang="en-US" dirty="0" err="1">
                <a:latin typeface="Courier New" panose="02070309020205020404" pitchFamily="49" charset="0"/>
                <a:cs typeface="Courier New" panose="02070309020205020404" pitchFamily="49" charset="0"/>
              </a:rPr>
              <a:t>fdb</a:t>
            </a:r>
            <a:r>
              <a:rPr lang="en-US" dirty="0">
                <a:latin typeface="Courier New" panose="02070309020205020404" pitchFamily="49" charset="0"/>
                <a:cs typeface="Courier New" panose="02070309020205020404" pitchFamily="49" charset="0"/>
              </a:rPr>
              <a:t> </a:t>
            </a:r>
            <a:r>
              <a:rPr lang="en-US" dirty="0"/>
              <a:t>package from http://pypi.python.org/pypi/fdb. </a:t>
            </a:r>
            <a:endParaRPr lang="en-US" dirty="0" smtClean="0"/>
          </a:p>
          <a:p>
            <a:pPr marL="0" indent="0" algn="just">
              <a:buNone/>
            </a:pPr>
            <a:endParaRPr lang="en-US" dirty="0"/>
          </a:p>
          <a:p>
            <a:pPr marL="0" indent="0" algn="just">
              <a:buNone/>
            </a:pPr>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fdb</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lgn="just">
              <a:buNone/>
            </a:pPr>
            <a:endParaRPr lang="en-US" dirty="0">
              <a:latin typeface="Courier New" panose="02070309020205020404" pitchFamily="49" charset="0"/>
              <a:cs typeface="Courier New" panose="02070309020205020404" pitchFamily="49" charset="0"/>
            </a:endParaRPr>
          </a:p>
          <a:p>
            <a:pPr marL="0" indent="0" algn="just">
              <a:buNone/>
            </a:pPr>
            <a:r>
              <a:rPr lang="en-US" dirty="0"/>
              <a:t>If you’re on Linux, check whether your distribution’s package-management system offers a package called </a:t>
            </a:r>
            <a:r>
              <a:rPr lang="en-US" dirty="0" err="1">
                <a:latin typeface="Courier New" panose="02070309020205020404" pitchFamily="49" charset="0"/>
                <a:cs typeface="Courier New" panose="02070309020205020404" pitchFamily="49" charset="0"/>
              </a:rPr>
              <a:t>kinterbasdb</a:t>
            </a:r>
            <a:r>
              <a:rPr lang="en-US" dirty="0">
                <a:latin typeface="Courier New" panose="02070309020205020404" pitchFamily="49" charset="0"/>
                <a:cs typeface="Courier New" panose="02070309020205020404" pitchFamily="49" charset="0"/>
              </a:rPr>
              <a:t> </a:t>
            </a:r>
            <a:r>
              <a:rPr lang="en-US" dirty="0"/>
              <a:t>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fdb</a:t>
            </a:r>
            <a:r>
              <a:rPr lang="en-US" dirty="0" smtClean="0">
                <a:latin typeface="Courier New" panose="02070309020205020404" pitchFamily="49" charset="0"/>
                <a:cs typeface="Courier New" panose="02070309020205020404" pitchFamily="49" charset="0"/>
              </a:rPr>
              <a:t>.</a:t>
            </a:r>
          </a:p>
          <a:p>
            <a:pPr marL="0" indent="0" algn="just">
              <a:buNone/>
            </a:pPr>
            <a:endParaRPr lang="en-US" dirty="0"/>
          </a:p>
          <a:p>
            <a:pPr marL="0" indent="0" algn="just">
              <a:buNone/>
            </a:pPr>
            <a:r>
              <a:rPr lang="en-US" b="1" dirty="0">
                <a:solidFill>
                  <a:srgbClr val="FF0000"/>
                </a:solidFill>
              </a:rPr>
              <a:t>Using Django with </a:t>
            </a:r>
            <a:r>
              <a:rPr lang="en-US" b="1" dirty="0" err="1" smtClean="0">
                <a:solidFill>
                  <a:srgbClr val="FF0000"/>
                </a:solidFill>
              </a:rPr>
              <a:t>Postgresql</a:t>
            </a:r>
            <a:endParaRPr lang="en-US" b="1" dirty="0" smtClean="0">
              <a:solidFill>
                <a:srgbClr val="FF0000"/>
              </a:solidFill>
            </a:endParaRPr>
          </a:p>
          <a:p>
            <a:pPr marL="0" indent="0" algn="just">
              <a:buNone/>
            </a:pPr>
            <a:endParaRPr lang="en-US" b="1" dirty="0">
              <a:solidFill>
                <a:srgbClr val="FF0000"/>
              </a:solidFill>
            </a:endParaRPr>
          </a:p>
          <a:p>
            <a:pPr marL="109728" indent="0" algn="just">
              <a:buNone/>
            </a:pPr>
            <a:r>
              <a:rPr lang="en-US" dirty="0" smtClean="0"/>
              <a:t>You will need </a:t>
            </a:r>
            <a:r>
              <a:rPr lang="en-US" dirty="0"/>
              <a:t>the </a:t>
            </a:r>
            <a:r>
              <a:rPr lang="en-US" dirty="0" err="1">
                <a:hlinkClick r:id="rId2"/>
              </a:rPr>
              <a:t>psycopg</a:t>
            </a:r>
            <a:r>
              <a:rPr lang="en-US" dirty="0"/>
              <a:t> package. </a:t>
            </a:r>
            <a:endParaRPr lang="en-US" dirty="0" smtClean="0"/>
          </a:p>
          <a:p>
            <a:pPr marL="109728" indent="0" algn="just">
              <a:buNone/>
            </a:pPr>
            <a:r>
              <a:rPr lang="en-US" dirty="0" smtClean="0"/>
              <a:t>When </a:t>
            </a:r>
            <a:r>
              <a:rPr lang="en-US" dirty="0"/>
              <a:t>you configure Django’s database layer, specify either </a:t>
            </a:r>
            <a:r>
              <a:rPr lang="en-US" dirty="0" err="1"/>
              <a:t>postgresql</a:t>
            </a:r>
            <a:r>
              <a:rPr lang="en-US" dirty="0"/>
              <a:t> (for version 1) or postgresql_psycopg2 (for version 2). </a:t>
            </a:r>
            <a:r>
              <a:rPr lang="en-US" dirty="0" smtClean="0"/>
              <a:t>Django </a:t>
            </a:r>
            <a:r>
              <a:rPr lang="en-US" dirty="0"/>
              <a:t>&gt;=1.4 supports version 2. </a:t>
            </a:r>
            <a:endParaRPr lang="en-US" dirty="0" smtClean="0"/>
          </a:p>
          <a:p>
            <a:pPr marL="109728" indent="0" algn="just">
              <a:buNone/>
            </a:pPr>
            <a:r>
              <a:rPr lang="en-US" dirty="0" smtClean="0"/>
              <a:t>psycopg2 </a:t>
            </a:r>
            <a:r>
              <a:rPr lang="en-US" dirty="0"/>
              <a:t>can be installed using pip</a:t>
            </a:r>
            <a:r>
              <a:rPr lang="en-US" dirty="0" smtClean="0"/>
              <a:t>:</a:t>
            </a:r>
          </a:p>
          <a:p>
            <a:pPr algn="just"/>
            <a:endParaRPr lang="en-US" dirty="0"/>
          </a:p>
          <a:p>
            <a:pPr marL="0" indent="0" algn="just">
              <a:buNone/>
            </a:pPr>
            <a:r>
              <a:rPr lang="en-US" dirty="0">
                <a:latin typeface="Courier New" panose="02070309020205020404" pitchFamily="49" charset="0"/>
                <a:cs typeface="Courier New" panose="02070309020205020404" pitchFamily="49" charset="0"/>
              </a:rPr>
              <a:t>pip install psycopg2 </a:t>
            </a:r>
            <a:endParaRPr lang="en-US" dirty="0" smtClean="0">
              <a:latin typeface="Courier New" panose="02070309020205020404" pitchFamily="49" charset="0"/>
              <a:cs typeface="Courier New" panose="02070309020205020404" pitchFamily="49" charset="0"/>
            </a:endParaRPr>
          </a:p>
          <a:p>
            <a:pPr marL="0" indent="0" algn="just">
              <a:buNone/>
            </a:pPr>
            <a:endParaRPr lang="en-US" dirty="0"/>
          </a:p>
          <a:p>
            <a:pPr marL="0" indent="0" algn="just">
              <a:buNone/>
            </a:pPr>
            <a:r>
              <a:rPr lang="en-US" b="1" dirty="0">
                <a:solidFill>
                  <a:srgbClr val="FF0000"/>
                </a:solidFill>
              </a:rPr>
              <a:t>Using Django Without a </a:t>
            </a:r>
            <a:r>
              <a:rPr lang="en-US" b="1" dirty="0" smtClean="0">
                <a:solidFill>
                  <a:srgbClr val="FF0000"/>
                </a:solidFill>
              </a:rPr>
              <a:t>Database</a:t>
            </a:r>
          </a:p>
          <a:p>
            <a:pPr marL="0" indent="0" algn="just">
              <a:buNone/>
            </a:pPr>
            <a:endParaRPr lang="en-US" b="1" dirty="0"/>
          </a:p>
          <a:p>
            <a:pPr marL="0" indent="0" algn="just">
              <a:buNone/>
            </a:pPr>
            <a:r>
              <a:rPr lang="en-US" dirty="0" smtClean="0"/>
              <a:t>Django </a:t>
            </a:r>
            <a:r>
              <a:rPr lang="en-US" dirty="0"/>
              <a:t>doesn’t actually require a database. If you just want to use it to serve dynamic pages that don’t hit a database, that’s perfectly fine.</a:t>
            </a:r>
          </a:p>
          <a:p>
            <a:pPr marL="0" indent="0" algn="just">
              <a:buNone/>
            </a:pPr>
            <a:r>
              <a:rPr lang="en-US" dirty="0"/>
              <a:t>With that said, bear in mind that some of the extra tools bundled with Django </a:t>
            </a:r>
            <a:r>
              <a:rPr lang="en-US" i="1" dirty="0"/>
              <a:t>do</a:t>
            </a:r>
            <a:r>
              <a:rPr lang="en-US" dirty="0"/>
              <a:t> require a database, so if you choose not to use a database, you’ll miss out on those features. </a:t>
            </a:r>
            <a:endParaRPr lang="ru-RU" dirty="0"/>
          </a:p>
        </p:txBody>
      </p:sp>
    </p:spTree>
    <p:extLst>
      <p:ext uri="{BB962C8B-B14F-4D97-AF65-F5344CB8AC3E}">
        <p14:creationId xmlns:p14="http://schemas.microsoft.com/office/powerpoint/2010/main" val="3870937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052736"/>
            <a:ext cx="8435280" cy="5040560"/>
          </a:xfrm>
        </p:spPr>
        <p:txBody>
          <a:bodyPr>
            <a:normAutofit fontScale="47500" lnSpcReduction="20000"/>
          </a:bodyPr>
          <a:lstStyle/>
          <a:p>
            <a:pPr marL="109728" indent="0">
              <a:buNone/>
            </a:pPr>
            <a:r>
              <a:rPr lang="en-US" dirty="0"/>
              <a:t>A</a:t>
            </a:r>
            <a:r>
              <a:rPr lang="en-US" dirty="0" smtClean="0"/>
              <a:t>ssume that database </a:t>
            </a:r>
            <a:r>
              <a:rPr lang="en-US" dirty="0"/>
              <a:t>server was set up </a:t>
            </a:r>
            <a:r>
              <a:rPr lang="en-US" dirty="0" smtClean="0"/>
              <a:t>, and </a:t>
            </a:r>
            <a:r>
              <a:rPr lang="en-US" dirty="0"/>
              <a:t>created a database within it (e.g., using a CREATE DATABASE statement). </a:t>
            </a:r>
            <a:endParaRPr lang="en-US" dirty="0" smtClean="0"/>
          </a:p>
          <a:p>
            <a:pPr marL="109728" indent="0">
              <a:buNone/>
            </a:pPr>
            <a:r>
              <a:rPr lang="en-US" dirty="0" smtClean="0"/>
              <a:t>If </a:t>
            </a:r>
            <a:r>
              <a:rPr lang="en-US" dirty="0"/>
              <a:t>you’re using SQLite, no such setup is required, because SQLite uses standalone files on the filesystem to store its data</a:t>
            </a:r>
            <a:r>
              <a:rPr lang="en-US" dirty="0" smtClean="0"/>
              <a:t>.</a:t>
            </a:r>
          </a:p>
          <a:p>
            <a:pPr marL="109728" indent="0">
              <a:buNone/>
            </a:pPr>
            <a:endParaRPr lang="en-US" dirty="0"/>
          </a:p>
          <a:p>
            <a:pPr marL="109728" indent="0">
              <a:buNone/>
            </a:pPr>
            <a:r>
              <a:rPr lang="en-US" dirty="0"/>
              <a:t>As with TEMPLATE_DIRS </a:t>
            </a:r>
            <a:r>
              <a:rPr lang="en-US" dirty="0" smtClean="0"/>
              <a:t>, </a:t>
            </a:r>
            <a:r>
              <a:rPr lang="en-US" dirty="0"/>
              <a:t>database configuration lives in the Django settings file, called settings.py by default. </a:t>
            </a:r>
            <a:endParaRPr lang="en-US" dirty="0" smtClean="0"/>
          </a:p>
          <a:p>
            <a:pPr marL="109728" indent="0">
              <a:buNone/>
            </a:pPr>
            <a:endParaRPr lang="en-US" dirty="0"/>
          </a:p>
          <a:p>
            <a:pPr marL="109728" indent="0">
              <a:buNone/>
            </a:pPr>
            <a:r>
              <a:rPr lang="en-US" dirty="0" smtClean="0"/>
              <a:t>Edit </a:t>
            </a:r>
            <a:r>
              <a:rPr lang="en-US" dirty="0"/>
              <a:t>that file and look for the database settings</a:t>
            </a:r>
            <a:r>
              <a:rPr lang="en-US" dirty="0" smtClean="0"/>
              <a:t>:</a:t>
            </a:r>
          </a:p>
          <a:p>
            <a:pPr marL="109728" indent="0">
              <a:buNone/>
            </a:pPr>
            <a:endParaRPr lang="en-US" dirty="0"/>
          </a:p>
          <a:p>
            <a:pPr marL="109728" indent="0">
              <a:buNone/>
            </a:pPr>
            <a:r>
              <a:rPr lang="en-US" dirty="0"/>
              <a:t>DATABASE_ENGINE = </a:t>
            </a:r>
            <a:endParaRPr lang="en-US" dirty="0" smtClean="0"/>
          </a:p>
          <a:p>
            <a:pPr marL="109728" indent="0">
              <a:buNone/>
            </a:pPr>
            <a:r>
              <a:rPr lang="en-US" dirty="0" smtClean="0"/>
              <a:t>'' </a:t>
            </a:r>
            <a:r>
              <a:rPr lang="en-US" dirty="0"/>
              <a:t>DATABASE_NAME = </a:t>
            </a:r>
            <a:endParaRPr lang="en-US" dirty="0" smtClean="0"/>
          </a:p>
          <a:p>
            <a:pPr marL="109728" indent="0">
              <a:buNone/>
            </a:pPr>
            <a:r>
              <a:rPr lang="en-US" dirty="0" smtClean="0"/>
              <a:t>'' </a:t>
            </a:r>
            <a:r>
              <a:rPr lang="en-US" dirty="0"/>
              <a:t>DATABASE_USER = </a:t>
            </a:r>
            <a:endParaRPr lang="en-US" dirty="0" smtClean="0"/>
          </a:p>
          <a:p>
            <a:pPr marL="109728" indent="0">
              <a:buNone/>
            </a:pPr>
            <a:r>
              <a:rPr lang="en-US" dirty="0" smtClean="0"/>
              <a:t>'' </a:t>
            </a:r>
            <a:r>
              <a:rPr lang="en-US" dirty="0"/>
              <a:t>DATABASE_PASSWORD = </a:t>
            </a:r>
            <a:endParaRPr lang="en-US" dirty="0" smtClean="0"/>
          </a:p>
          <a:p>
            <a:pPr marL="109728" indent="0">
              <a:buNone/>
            </a:pPr>
            <a:r>
              <a:rPr lang="en-US" dirty="0" smtClean="0"/>
              <a:t>' </a:t>
            </a:r>
            <a:r>
              <a:rPr lang="en-US" dirty="0"/>
              <a:t>DATABASE_HOST = </a:t>
            </a:r>
            <a:endParaRPr lang="en-US" dirty="0" smtClean="0"/>
          </a:p>
          <a:p>
            <a:pPr marL="109728" indent="0">
              <a:buNone/>
            </a:pPr>
            <a:r>
              <a:rPr lang="en-US" dirty="0" smtClean="0"/>
              <a:t>'' </a:t>
            </a:r>
            <a:r>
              <a:rPr lang="en-US" dirty="0"/>
              <a:t>DATABASE_PORT = '' </a:t>
            </a:r>
            <a:endParaRPr lang="en-US" dirty="0" smtClean="0"/>
          </a:p>
          <a:p>
            <a:pPr marL="109728" indent="0">
              <a:buNone/>
            </a:pPr>
            <a:endParaRPr lang="en-US" dirty="0"/>
          </a:p>
          <a:p>
            <a:pPr marL="109728" indent="0">
              <a:buNone/>
            </a:pPr>
            <a:r>
              <a:rPr lang="en-US" dirty="0"/>
              <a:t>Here’s a rundown of each setting</a:t>
            </a:r>
            <a:r>
              <a:rPr lang="en-US" dirty="0" smtClean="0"/>
              <a:t>.</a:t>
            </a:r>
          </a:p>
          <a:p>
            <a:pPr marL="109728" indent="0">
              <a:buNone/>
            </a:pPr>
            <a:endParaRPr lang="en-US" dirty="0"/>
          </a:p>
          <a:p>
            <a:pPr marL="109728" indent="0">
              <a:buNone/>
            </a:pPr>
            <a:r>
              <a:rPr lang="en-US" dirty="0"/>
              <a:t>DATABASE_ENGINE tells Django which database engine to use. </a:t>
            </a:r>
            <a:endParaRPr lang="en-US" dirty="0" smtClean="0"/>
          </a:p>
          <a:p>
            <a:pPr marL="109728" indent="0">
              <a:buNone/>
            </a:pPr>
            <a:r>
              <a:rPr lang="en-US" dirty="0" smtClean="0"/>
              <a:t>If </a:t>
            </a:r>
            <a:r>
              <a:rPr lang="en-US" dirty="0"/>
              <a:t>you’re using a database with Django, DATABASE_ENGINE must be set to one of the strings shown in Table </a:t>
            </a:r>
            <a:r>
              <a:rPr lang="en-US" dirty="0" smtClean="0"/>
              <a:t>1.</a:t>
            </a:r>
          </a:p>
          <a:p>
            <a:pPr marL="109728" indent="0">
              <a:buNone/>
            </a:pPr>
            <a:r>
              <a:rPr lang="en-US" dirty="0">
                <a:solidFill>
                  <a:srgbClr val="FF0000"/>
                </a:solidFill>
              </a:rPr>
              <a:t>Note that for whichever database back-end you use, you’ll need to download and install the appropriate database adapter</a:t>
            </a:r>
          </a:p>
          <a:p>
            <a:pPr marL="0" indent="0">
              <a:buNone/>
            </a:pPr>
            <a:endParaRPr lang="ru-RU" dirty="0">
              <a:solidFill>
                <a:srgbClr val="FF0000"/>
              </a:solidFill>
            </a:endParaRPr>
          </a:p>
        </p:txBody>
      </p:sp>
      <p:sp>
        <p:nvSpPr>
          <p:cNvPr id="2" name="Заголовок 1"/>
          <p:cNvSpPr>
            <a:spLocks noGrp="1"/>
          </p:cNvSpPr>
          <p:nvPr>
            <p:ph type="title"/>
          </p:nvPr>
        </p:nvSpPr>
        <p:spPr>
          <a:xfrm>
            <a:off x="467544" y="44624"/>
            <a:ext cx="8229600" cy="1143000"/>
          </a:xfrm>
        </p:spPr>
        <p:txBody>
          <a:bodyPr>
            <a:normAutofit/>
          </a:bodyPr>
          <a:lstStyle/>
          <a:p>
            <a:r>
              <a:rPr lang="en-US" b="1" dirty="0"/>
              <a:t>Configuring the </a:t>
            </a:r>
            <a:r>
              <a:rPr lang="en-US" b="1" dirty="0" smtClean="0"/>
              <a:t>Database</a:t>
            </a:r>
            <a:endParaRPr lang="ru-RU" dirty="0"/>
          </a:p>
        </p:txBody>
      </p:sp>
    </p:spTree>
    <p:extLst>
      <p:ext uri="{BB962C8B-B14F-4D97-AF65-F5344CB8AC3E}">
        <p14:creationId xmlns:p14="http://schemas.microsoft.com/office/powerpoint/2010/main" val="2394476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3869766860"/>
              </p:ext>
            </p:extLst>
          </p:nvPr>
        </p:nvGraphicFramePr>
        <p:xfrm>
          <a:off x="800364" y="1600200"/>
          <a:ext cx="7543272" cy="4746995"/>
        </p:xfrm>
        <a:graphic>
          <a:graphicData uri="http://schemas.openxmlformats.org/drawingml/2006/table">
            <a:tbl>
              <a:tblPr/>
              <a:tblGrid>
                <a:gridCol w="1961251"/>
                <a:gridCol w="1659520"/>
                <a:gridCol w="3922501"/>
              </a:tblGrid>
              <a:tr h="335256">
                <a:tc gridSpan="3">
                  <a:txBody>
                    <a:bodyPr/>
                    <a:lstStyle/>
                    <a:p>
                      <a:r>
                        <a:rPr lang="en-US" sz="1600" dirty="0"/>
                        <a:t>Table 5-1. Database Engine Settings</a:t>
                      </a:r>
                    </a:p>
                  </a:txBody>
                  <a:tcPr marL="83814" marR="83814" marT="41907" marB="41907" anchor="ctr">
                    <a:solidFill>
                      <a:srgbClr val="FCFCFC"/>
                    </a:solidFill>
                  </a:tcPr>
                </a:tc>
                <a:tc hMerge="1">
                  <a:txBody>
                    <a:bodyPr/>
                    <a:lstStyle/>
                    <a:p>
                      <a:endParaRPr lang="ru-RU"/>
                    </a:p>
                  </a:txBody>
                  <a:tcPr/>
                </a:tc>
                <a:tc hMerge="1">
                  <a:txBody>
                    <a:bodyPr/>
                    <a:lstStyle/>
                    <a:p>
                      <a:endParaRPr lang="ru-RU"/>
                    </a:p>
                  </a:txBody>
                  <a:tcPr/>
                </a:tc>
              </a:tr>
              <a:tr h="363195">
                <a:tc>
                  <a:txBody>
                    <a:bodyPr/>
                    <a:lstStyle/>
                    <a:p>
                      <a:r>
                        <a:rPr lang="en-US" sz="1600" b="1">
                          <a:effectLst/>
                        </a:rPr>
                        <a:t>Setting</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B w="7620" cap="flat" cmpd="sng" algn="ctr">
                      <a:solidFill>
                        <a:srgbClr val="E1E4E5"/>
                      </a:solidFill>
                      <a:prstDash val="solid"/>
                      <a:round/>
                      <a:headEnd type="none" w="med" len="med"/>
                      <a:tailEnd type="none" w="med" len="med"/>
                    </a:lnB>
                    <a:solidFill>
                      <a:srgbClr val="FCFCFC"/>
                    </a:solidFill>
                  </a:tcPr>
                </a:tc>
                <a:tc>
                  <a:txBody>
                    <a:bodyPr/>
                    <a:lstStyle/>
                    <a:p>
                      <a:r>
                        <a:rPr lang="en-US" sz="1600" b="1">
                          <a:effectLst/>
                        </a:rPr>
                        <a:t>Database</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c>
                  <a:txBody>
                    <a:bodyPr/>
                    <a:lstStyle/>
                    <a:p>
                      <a:r>
                        <a:rPr lang="en-US" sz="1600" b="1">
                          <a:effectLst/>
                        </a:rPr>
                        <a:t>Required Adapter</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r>
              <a:tr h="866079">
                <a:tc>
                  <a:txBody>
                    <a:bodyPr/>
                    <a:lstStyle/>
                    <a:p>
                      <a:pPr fontAlgn="ctr"/>
                      <a:r>
                        <a:rPr lang="en-US" sz="1600">
                          <a:effectLst/>
                        </a:rPr>
                        <a:t>postgresql</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a:effectLst/>
                        </a:rPr>
                        <a:t>PostgreSQL</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dirty="0" err="1">
                          <a:effectLst/>
                        </a:rPr>
                        <a:t>psycopg</a:t>
                      </a:r>
                      <a:r>
                        <a:rPr lang="en-US" sz="1600" dirty="0">
                          <a:effectLst/>
                        </a:rPr>
                        <a:t> version 1.x, </a:t>
                      </a:r>
                      <a:r>
                        <a:rPr lang="en-US" sz="1600" u="none" strike="noStrike" dirty="0">
                          <a:solidFill>
                            <a:srgbClr val="2980B9"/>
                          </a:solidFill>
                          <a:effectLst/>
                        </a:rPr>
                        <a:t>http://www.djangoproject.com/r/python-pgsql/1/</a:t>
                      </a:r>
                      <a:r>
                        <a:rPr lang="en-US" sz="1600" dirty="0">
                          <a:effectLst/>
                        </a:rPr>
                        <a:t>.</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r>
              <a:tr h="866079">
                <a:tc>
                  <a:txBody>
                    <a:bodyPr/>
                    <a:lstStyle/>
                    <a:p>
                      <a:pPr fontAlgn="ctr"/>
                      <a:r>
                        <a:rPr lang="en-US" sz="1600" dirty="0">
                          <a:effectLst/>
                        </a:rPr>
                        <a:t>postgresql_psycopg2</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c>
                  <a:txBody>
                    <a:bodyPr/>
                    <a:lstStyle/>
                    <a:p>
                      <a:pPr fontAlgn="ctr"/>
                      <a:r>
                        <a:rPr lang="en-US" sz="1600">
                          <a:effectLst/>
                        </a:rPr>
                        <a:t>PostgreSQL</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c>
                  <a:txBody>
                    <a:bodyPr/>
                    <a:lstStyle/>
                    <a:p>
                      <a:pPr fontAlgn="ctr"/>
                      <a:r>
                        <a:rPr lang="en-US" sz="1600" dirty="0" err="1">
                          <a:effectLst/>
                        </a:rPr>
                        <a:t>psycopg</a:t>
                      </a:r>
                      <a:r>
                        <a:rPr lang="en-US" sz="1600" dirty="0">
                          <a:effectLst/>
                        </a:rPr>
                        <a:t> version 2.x, </a:t>
                      </a:r>
                      <a:r>
                        <a:rPr lang="en-US" sz="1600" u="none" strike="noStrike" dirty="0">
                          <a:solidFill>
                            <a:srgbClr val="2980B9"/>
                          </a:solidFill>
                          <a:effectLst/>
                        </a:rPr>
                        <a:t>http://www.djangoproject.com/r/python-pgsql/</a:t>
                      </a:r>
                      <a:r>
                        <a:rPr lang="en-US" sz="1600" dirty="0">
                          <a:effectLst/>
                        </a:rPr>
                        <a:t>.</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r>
              <a:tr h="614637">
                <a:tc>
                  <a:txBody>
                    <a:bodyPr/>
                    <a:lstStyle/>
                    <a:p>
                      <a:pPr fontAlgn="ctr"/>
                      <a:r>
                        <a:rPr lang="en-US" sz="1600">
                          <a:effectLst/>
                        </a:rPr>
                        <a:t>mysql</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a:effectLst/>
                        </a:rPr>
                        <a:t>MySQL</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dirty="0" err="1">
                          <a:effectLst/>
                        </a:rPr>
                        <a:t>MySQLdb</a:t>
                      </a:r>
                      <a:r>
                        <a:rPr lang="en-US" sz="1600" dirty="0">
                          <a:effectLst/>
                        </a:rPr>
                        <a:t>, </a:t>
                      </a:r>
                      <a:r>
                        <a:rPr lang="en-US" sz="1600" u="none" strike="noStrike" dirty="0">
                          <a:solidFill>
                            <a:srgbClr val="2980B9"/>
                          </a:solidFill>
                          <a:effectLst/>
                        </a:rPr>
                        <a:t>http://www.djangoproject.com/r/python-mysql/</a:t>
                      </a:r>
                      <a:r>
                        <a:rPr lang="en-US" sz="1600" dirty="0">
                          <a:effectLst/>
                        </a:rPr>
                        <a:t>.</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r>
              <a:tr h="866079">
                <a:tc>
                  <a:txBody>
                    <a:bodyPr/>
                    <a:lstStyle/>
                    <a:p>
                      <a:pPr fontAlgn="ctr"/>
                      <a:r>
                        <a:rPr lang="en-US" sz="1600">
                          <a:effectLst/>
                        </a:rPr>
                        <a:t>sqlite3</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c>
                  <a:txBody>
                    <a:bodyPr/>
                    <a:lstStyle/>
                    <a:p>
                      <a:pPr fontAlgn="ctr"/>
                      <a:r>
                        <a:rPr lang="en-US" sz="1600">
                          <a:effectLst/>
                        </a:rPr>
                        <a:t>SQLite</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c>
                  <a:txBody>
                    <a:bodyPr/>
                    <a:lstStyle/>
                    <a:p>
                      <a:pPr fontAlgn="ctr"/>
                      <a:r>
                        <a:rPr lang="en-US" sz="1600" dirty="0">
                          <a:effectLst/>
                        </a:rPr>
                        <a:t>No adapter needed if using Python 2.5+. Otherwise, </a:t>
                      </a:r>
                      <a:r>
                        <a:rPr lang="en-US" sz="1600" dirty="0" err="1">
                          <a:effectLst/>
                        </a:rPr>
                        <a:t>pysqlite</a:t>
                      </a:r>
                      <a:r>
                        <a:rPr lang="en-US" sz="1600" dirty="0">
                          <a:effectLst/>
                        </a:rPr>
                        <a:t>, </a:t>
                      </a:r>
                      <a:r>
                        <a:rPr lang="en-US" sz="1600" u="none" strike="noStrike" dirty="0">
                          <a:solidFill>
                            <a:srgbClr val="2980B9"/>
                          </a:solidFill>
                          <a:effectLst/>
                        </a:rPr>
                        <a:t>http://www.djangoproject.com/r/python-sqlite/</a:t>
                      </a:r>
                      <a:r>
                        <a:rPr lang="en-US" sz="1600" dirty="0">
                          <a:effectLst/>
                        </a:rPr>
                        <a:t>.</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r>
              <a:tr h="614637">
                <a:tc>
                  <a:txBody>
                    <a:bodyPr/>
                    <a:lstStyle/>
                    <a:p>
                      <a:pPr fontAlgn="ctr"/>
                      <a:r>
                        <a:rPr lang="en-US" sz="1600">
                          <a:effectLst/>
                        </a:rPr>
                        <a:t>oracle</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a:effectLst/>
                        </a:rPr>
                        <a:t>Oracle</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dirty="0" err="1">
                          <a:effectLst/>
                        </a:rPr>
                        <a:t>cx_Oracle</a:t>
                      </a:r>
                      <a:r>
                        <a:rPr lang="en-US" sz="1600" dirty="0">
                          <a:effectLst/>
                        </a:rPr>
                        <a:t>, </a:t>
                      </a:r>
                      <a:r>
                        <a:rPr lang="en-US" sz="1600" u="none" strike="noStrike" dirty="0">
                          <a:solidFill>
                            <a:srgbClr val="2980B9"/>
                          </a:solidFill>
                          <a:effectLst/>
                        </a:rPr>
                        <a:t>http://www.djangoproject.com/r/python-oracle/</a:t>
                      </a:r>
                      <a:r>
                        <a:rPr lang="en-US" sz="1600" dirty="0">
                          <a:effectLst/>
                        </a:rPr>
                        <a:t>.</a:t>
                      </a:r>
                    </a:p>
                  </a:txBody>
                  <a:tcPr marL="111752" marR="111752" marT="55876" marB="5587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r>
            </a:tbl>
          </a:graphicData>
        </a:graphic>
      </p:graphicFrame>
      <p:sp>
        <p:nvSpPr>
          <p:cNvPr id="2" name="Заголовок 1"/>
          <p:cNvSpPr>
            <a:spLocks noGrp="1"/>
          </p:cNvSpPr>
          <p:nvPr>
            <p:ph type="title"/>
          </p:nvPr>
        </p:nvSpPr>
        <p:spPr/>
        <p:txBody>
          <a:bodyPr/>
          <a:lstStyle/>
          <a:p>
            <a:r>
              <a:rPr lang="en-US" i="1" dirty="0"/>
              <a:t>Database Engine Settings</a:t>
            </a:r>
            <a:endParaRPr lang="ru-RU" dirty="0"/>
          </a:p>
        </p:txBody>
      </p:sp>
    </p:spTree>
    <p:extLst>
      <p:ext uri="{BB962C8B-B14F-4D97-AF65-F5344CB8AC3E}">
        <p14:creationId xmlns:p14="http://schemas.microsoft.com/office/powerpoint/2010/main" val="1062573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nvPr>
        </p:nvGraphicFramePr>
        <p:xfrm>
          <a:off x="2420574" y="1600200"/>
          <a:ext cx="4302852" cy="4968040"/>
        </p:xfrm>
        <a:graphic>
          <a:graphicData uri="http://schemas.openxmlformats.org/drawingml/2006/table">
            <a:tbl>
              <a:tblPr/>
              <a:tblGrid>
                <a:gridCol w="2151426"/>
                <a:gridCol w="2151426"/>
              </a:tblGrid>
              <a:tr h="207174">
                <a:tc>
                  <a:txBody>
                    <a:bodyPr/>
                    <a:lstStyle/>
                    <a:p>
                      <a:r>
                        <a:rPr lang="en-US" sz="900" b="1">
                          <a:effectLst/>
                        </a:rPr>
                        <a:t>Error Message</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c>
                  <a:txBody>
                    <a:bodyPr/>
                    <a:lstStyle/>
                    <a:p>
                      <a:r>
                        <a:rPr lang="en-US" sz="900" b="1">
                          <a:effectLst/>
                        </a:rPr>
                        <a:t>Solution</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r>
              <a:tr h="494031">
                <a:tc>
                  <a:txBody>
                    <a:bodyPr/>
                    <a:lstStyle/>
                    <a:p>
                      <a:pPr fontAlgn="ctr"/>
                      <a:r>
                        <a:rPr lang="en-US" sz="900">
                          <a:effectLst/>
                        </a:rPr>
                        <a:t>You haven’t set the DATABASE_ENGINE setting yet.</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rPr>
                        <a:t>Set the DATABASE_ENGINE setting to something other than an empty string. Valid values are in Table 5-1.</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r>
              <a:tr h="494031">
                <a:tc>
                  <a:txBody>
                    <a:bodyPr/>
                    <a:lstStyle/>
                    <a:p>
                      <a:pPr fontAlgn="ctr"/>
                      <a:r>
                        <a:rPr lang="en-US" sz="900">
                          <a:effectLst/>
                        </a:rPr>
                        <a:t>Environment variable DJANGO_SETTINGS_MODULE is undefined.</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Run the command python manage.py shell rather than python.</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r>
              <a:tr h="924316">
                <a:tc>
                  <a:txBody>
                    <a:bodyPr/>
                    <a:lstStyle/>
                    <a:p>
                      <a:pPr fontAlgn="ctr"/>
                      <a:r>
                        <a:rPr lang="en-US" sz="900">
                          <a:effectLst/>
                        </a:rPr>
                        <a:t>Error loading _____ module: No module named _____.</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rPr>
                        <a:t>You haven’t installed the appropriate database-specific adapter (e.g., psycopg or MySQLdb). Adapters are </a:t>
                      </a:r>
                      <a:r>
                        <a:rPr lang="en-US" sz="900" i="1">
                          <a:effectLst/>
                        </a:rPr>
                        <a:t>not</a:t>
                      </a:r>
                      <a:r>
                        <a:rPr lang="en-US" sz="900">
                          <a:effectLst/>
                        </a:rPr>
                        <a:t> bundled with Django, so it’s your responsibility to download and install them on your own.</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r>
              <a:tr h="494031">
                <a:tc>
                  <a:txBody>
                    <a:bodyPr/>
                    <a:lstStyle/>
                    <a:p>
                      <a:pPr fontAlgn="ctr"/>
                      <a:r>
                        <a:rPr lang="en-US" sz="900">
                          <a:effectLst/>
                        </a:rPr>
                        <a:t>_____ isn’t an available database backend.</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Set your DATABASE_ENGINE setting to one of the valid engine settings described previously. Perhaps you made a typo?</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r>
              <a:tr h="780888">
                <a:tc>
                  <a:txBody>
                    <a:bodyPr/>
                    <a:lstStyle/>
                    <a:p>
                      <a:pPr fontAlgn="ctr"/>
                      <a:r>
                        <a:rPr lang="en-US" sz="900">
                          <a:effectLst/>
                        </a:rPr>
                        <a:t>database _____ does not exist</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rPr>
                        <a:t>Change the DATABASE_NAME setting to point to a database that exists, or execute the appropriate CREATE DATABASE statement in order to create it.</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r>
              <a:tr h="494031">
                <a:tc>
                  <a:txBody>
                    <a:bodyPr/>
                    <a:lstStyle/>
                    <a:p>
                      <a:pPr fontAlgn="ctr"/>
                      <a:r>
                        <a:rPr lang="en-US" sz="900">
                          <a:effectLst/>
                        </a:rPr>
                        <a:t>role _____ does not exist</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Change the DATABASE_USER setting to point to a user that exists, or create the user in your database.</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CFCFC"/>
                    </a:solidFill>
                  </a:tcPr>
                </a:tc>
              </a:tr>
              <a:tr h="637460">
                <a:tc>
                  <a:txBody>
                    <a:bodyPr/>
                    <a:lstStyle/>
                    <a:p>
                      <a:pPr fontAlgn="ctr"/>
                      <a:r>
                        <a:rPr lang="en-US" sz="900">
                          <a:effectLst/>
                        </a:rPr>
                        <a:t>could not connect to server</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dirty="0">
                          <a:effectLst/>
                        </a:rPr>
                        <a:t>Make sure DATABASE_HOST and DATABASE_PORT are set correctly, and make sure the database server is running.</a:t>
                      </a:r>
                    </a:p>
                  </a:txBody>
                  <a:tcPr marL="63746" marR="63746" marT="31873" marB="31873"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r>
            </a:tbl>
          </a:graphicData>
        </a:graphic>
      </p:graphicFrame>
      <p:sp>
        <p:nvSpPr>
          <p:cNvPr id="2" name="Заголовок 1"/>
          <p:cNvSpPr>
            <a:spLocks noGrp="1"/>
          </p:cNvSpPr>
          <p:nvPr>
            <p:ph type="title"/>
          </p:nvPr>
        </p:nvSpPr>
        <p:spPr/>
        <p:txBody>
          <a:bodyPr>
            <a:normAutofit fontScale="90000"/>
          </a:bodyPr>
          <a:lstStyle/>
          <a:p>
            <a:r>
              <a:rPr lang="en-US" i="1" dirty="0"/>
              <a:t>Database Configuration Error Messages</a:t>
            </a:r>
            <a:endParaRPr lang="ru-RU" dirty="0"/>
          </a:p>
        </p:txBody>
      </p:sp>
    </p:spTree>
    <p:extLst>
      <p:ext uri="{BB962C8B-B14F-4D97-AF65-F5344CB8AC3E}">
        <p14:creationId xmlns:p14="http://schemas.microsoft.com/office/powerpoint/2010/main" val="3530801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62500" lnSpcReduction="20000"/>
          </a:bodyPr>
          <a:lstStyle/>
          <a:p>
            <a:pPr marL="0" indent="0" algn="just">
              <a:buNone/>
            </a:pPr>
            <a:r>
              <a:rPr lang="en-US" dirty="0">
                <a:solidFill>
                  <a:srgbClr val="FF0000"/>
                </a:solidFill>
              </a:rPr>
              <a:t>A project is a collection of settings for an instance of Django, including database configuration, Django-specific options and application-specific settings</a:t>
            </a:r>
            <a:r>
              <a:rPr lang="en-US" dirty="0" smtClean="0"/>
              <a:t>.</a:t>
            </a:r>
          </a:p>
          <a:p>
            <a:pPr marL="0" indent="0" algn="just">
              <a:buNone/>
            </a:pPr>
            <a:endParaRPr lang="en-US" dirty="0" smtClean="0"/>
          </a:p>
          <a:p>
            <a:pPr marL="0" indent="0" algn="just">
              <a:buNone/>
            </a:pPr>
            <a:r>
              <a:rPr lang="en-US" dirty="0" smtClean="0"/>
              <a:t>1. Create </a:t>
            </a:r>
            <a:r>
              <a:rPr lang="en-US" dirty="0"/>
              <a:t>a new directory to start working in, </a:t>
            </a:r>
            <a:r>
              <a:rPr lang="en-US" dirty="0" smtClean="0"/>
              <a:t>perhaps something </a:t>
            </a:r>
            <a:r>
              <a:rPr lang="en-US" dirty="0" smtClean="0">
                <a:latin typeface="Courier New" panose="02070309020205020404" pitchFamily="49" charset="0"/>
                <a:cs typeface="Courier New" panose="02070309020205020404" pitchFamily="49" charset="0"/>
              </a:rPr>
              <a:t>like/home/username/</a:t>
            </a:r>
            <a:r>
              <a:rPr lang="en-US" dirty="0" err="1" smtClean="0">
                <a:latin typeface="Courier New" panose="02070309020205020404" pitchFamily="49" charset="0"/>
                <a:cs typeface="Courier New" panose="02070309020205020404" pitchFamily="49" charset="0"/>
              </a:rPr>
              <a:t>djcode</a:t>
            </a:r>
            <a:r>
              <a:rPr lang="en-US" dirty="0" smtClean="0">
                <a:latin typeface="Courier New" panose="02070309020205020404" pitchFamily="49" charset="0"/>
                <a:cs typeface="Courier New" panose="02070309020205020404" pitchFamily="49" charset="0"/>
              </a:rPr>
              <a:t>/. </a:t>
            </a:r>
            <a:r>
              <a:rPr lang="en-US" dirty="0" smtClean="0"/>
              <a:t>(</a:t>
            </a:r>
            <a:r>
              <a:rPr lang="en-US" dirty="0"/>
              <a:t>Put </a:t>
            </a:r>
            <a:r>
              <a:rPr lang="en-US" dirty="0" smtClean="0"/>
              <a:t>the </a:t>
            </a:r>
            <a:r>
              <a:rPr lang="en-US" dirty="0"/>
              <a:t>code in some directory </a:t>
            </a:r>
            <a:r>
              <a:rPr lang="en-US" b="1" dirty="0"/>
              <a:t>outside</a:t>
            </a:r>
            <a:r>
              <a:rPr lang="en-US" dirty="0"/>
              <a:t> of the document root</a:t>
            </a:r>
            <a:r>
              <a:rPr lang="en-US" dirty="0" smtClean="0"/>
              <a:t>.)</a:t>
            </a:r>
          </a:p>
          <a:p>
            <a:pPr marL="0" indent="0" algn="just">
              <a:buNone/>
            </a:pPr>
            <a:endParaRPr lang="en-US" dirty="0"/>
          </a:p>
          <a:p>
            <a:pPr marL="0" indent="0" algn="just">
              <a:buNone/>
            </a:pPr>
            <a:r>
              <a:rPr lang="en-US" dirty="0" smtClean="0"/>
              <a:t>2. Change </a:t>
            </a:r>
            <a:r>
              <a:rPr lang="en-US" dirty="0"/>
              <a:t>into the directory you created, and run the command </a:t>
            </a:r>
            <a:endParaRPr lang="en-US" dirty="0" smtClean="0"/>
          </a:p>
          <a:p>
            <a:pPr marL="0" indent="0" algn="just">
              <a:buNone/>
            </a:pPr>
            <a:r>
              <a:rPr lang="en-US" dirty="0" smtClean="0">
                <a:latin typeface="Courier New" panose="02070309020205020404" pitchFamily="49" charset="0"/>
                <a:cs typeface="Courier New" panose="02070309020205020404" pitchFamily="49" charset="0"/>
              </a:rPr>
              <a:t>django-admin.py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startproject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mysite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lgn="just">
              <a:buNone/>
            </a:pPr>
            <a:r>
              <a:rPr lang="en-US" dirty="0" smtClean="0"/>
              <a:t>This </a:t>
            </a:r>
            <a:r>
              <a:rPr lang="en-US" dirty="0"/>
              <a:t>will create a </a:t>
            </a:r>
            <a:r>
              <a:rPr lang="en-US" dirty="0" err="1">
                <a:latin typeface="Courier New" panose="02070309020205020404" pitchFamily="49" charset="0"/>
                <a:cs typeface="Courier New" panose="02070309020205020404" pitchFamily="49" charset="0"/>
              </a:rPr>
              <a:t>mysite</a:t>
            </a:r>
            <a:r>
              <a:rPr lang="en-US" dirty="0">
                <a:latin typeface="Courier New" panose="02070309020205020404" pitchFamily="49" charset="0"/>
                <a:cs typeface="Courier New" panose="02070309020205020404" pitchFamily="49" charset="0"/>
              </a:rPr>
              <a:t> </a:t>
            </a:r>
            <a:r>
              <a:rPr lang="en-US" dirty="0"/>
              <a:t>directory in your current directory</a:t>
            </a:r>
            <a:r>
              <a:rPr lang="en-US" dirty="0" smtClean="0"/>
              <a:t>.</a:t>
            </a:r>
          </a:p>
          <a:p>
            <a:pPr marL="0" indent="0" algn="just">
              <a:buNone/>
            </a:pPr>
            <a:endParaRPr lang="en-US" dirty="0"/>
          </a:p>
          <a:p>
            <a:pPr marL="0" indent="0" algn="just">
              <a:buNone/>
            </a:pPr>
            <a:r>
              <a:rPr lang="en-US" dirty="0"/>
              <a:t>If you see a </a:t>
            </a:r>
            <a:r>
              <a:rPr lang="en-US" dirty="0">
                <a:solidFill>
                  <a:srgbClr val="FF0000"/>
                </a:solidFill>
              </a:rPr>
              <a:t>“permission denied”</a:t>
            </a:r>
            <a:r>
              <a:rPr lang="en-US" dirty="0"/>
              <a:t> message when running django-admin.py </a:t>
            </a:r>
            <a:r>
              <a:rPr lang="en-US" dirty="0" err="1"/>
              <a:t>startproject</a:t>
            </a:r>
            <a:r>
              <a:rPr lang="en-US" dirty="0"/>
              <a:t>, you’ll need to </a:t>
            </a:r>
            <a:r>
              <a:rPr lang="en-US" dirty="0">
                <a:solidFill>
                  <a:srgbClr val="FF0000"/>
                </a:solidFill>
              </a:rPr>
              <a:t>change the file’s permissions</a:t>
            </a:r>
            <a:r>
              <a:rPr lang="en-US" dirty="0" smtClean="0"/>
              <a:t>.</a:t>
            </a:r>
          </a:p>
          <a:p>
            <a:pPr marL="0" indent="0" algn="just">
              <a:buNone/>
            </a:pPr>
            <a:endParaRPr lang="en-US" dirty="0"/>
          </a:p>
          <a:p>
            <a:pPr marL="0" indent="0" algn="just">
              <a:buNone/>
            </a:pPr>
            <a:r>
              <a:rPr lang="en-US" dirty="0" smtClean="0"/>
              <a:t>To </a:t>
            </a:r>
            <a:r>
              <a:rPr lang="en-US" dirty="0"/>
              <a:t>do this, navigate to the directory where </a:t>
            </a:r>
            <a:r>
              <a:rPr lang="en-US" dirty="0">
                <a:latin typeface="Courier New" panose="02070309020205020404" pitchFamily="49" charset="0"/>
                <a:cs typeface="Courier New" panose="02070309020205020404" pitchFamily="49" charset="0"/>
              </a:rPr>
              <a:t>django-admin.py</a:t>
            </a:r>
            <a:r>
              <a:rPr lang="en-US" dirty="0"/>
              <a:t> is installed (e.g., </a:t>
            </a:r>
            <a:r>
              <a:rPr lang="en-US" dirty="0">
                <a:latin typeface="Courier New" panose="02070309020205020404" pitchFamily="49" charset="0"/>
                <a:cs typeface="Courier New" panose="02070309020205020404" pitchFamily="49" charset="0"/>
              </a:rPr>
              <a:t>cd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/local/bin</a:t>
            </a:r>
            <a:r>
              <a:rPr lang="en-US" dirty="0"/>
              <a:t>) and run the command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+x django-admin.py.</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a:p>
            <a:pPr marL="0" indent="0">
              <a:buNone/>
            </a:pPr>
            <a:endParaRPr lang="ru-RU" dirty="0"/>
          </a:p>
        </p:txBody>
      </p:sp>
      <p:sp>
        <p:nvSpPr>
          <p:cNvPr id="2" name="Заголовок 1"/>
          <p:cNvSpPr>
            <a:spLocks noGrp="1"/>
          </p:cNvSpPr>
          <p:nvPr>
            <p:ph type="title"/>
          </p:nvPr>
        </p:nvSpPr>
        <p:spPr/>
        <p:txBody>
          <a:bodyPr>
            <a:normAutofit/>
          </a:bodyPr>
          <a:lstStyle/>
          <a:p>
            <a:r>
              <a:rPr lang="en-US" b="1" dirty="0"/>
              <a:t>Starting a </a:t>
            </a:r>
            <a:r>
              <a:rPr lang="en-US" b="1" dirty="0" smtClean="0"/>
              <a:t>Project</a:t>
            </a:r>
            <a:endParaRPr lang="ru-RU" dirty="0"/>
          </a:p>
        </p:txBody>
      </p:sp>
    </p:spTree>
    <p:extLst>
      <p:ext uri="{BB962C8B-B14F-4D97-AF65-F5344CB8AC3E}">
        <p14:creationId xmlns:p14="http://schemas.microsoft.com/office/powerpoint/2010/main" val="117722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88640"/>
            <a:ext cx="8229600" cy="6336704"/>
          </a:xfrm>
        </p:spPr>
        <p:txBody>
          <a:bodyPr>
            <a:normAutofit fontScale="47500" lnSpcReduction="20000"/>
          </a:bodyPr>
          <a:lstStyle/>
          <a:p>
            <a:pPr marL="0" indent="0">
              <a:buNone/>
            </a:pPr>
            <a:r>
              <a:rPr lang="en-US" dirty="0" err="1">
                <a:latin typeface="Courier New" panose="02070309020205020404" pitchFamily="49" charset="0"/>
                <a:cs typeface="Courier New" panose="02070309020205020404" pitchFamily="49" charset="0"/>
              </a:rPr>
              <a:t>mysite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manage.py </a:t>
            </a:r>
            <a:r>
              <a:rPr lang="en-US" dirty="0" err="1">
                <a:latin typeface="Courier New" panose="02070309020205020404" pitchFamily="49" charset="0"/>
                <a:cs typeface="Courier New" panose="02070309020205020404" pitchFamily="49" charset="0"/>
              </a:rPr>
              <a:t>mysite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__init__.py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settings.py </a:t>
            </a:r>
          </a:p>
          <a:p>
            <a:pPr marL="0" indent="0">
              <a:buNone/>
            </a:pPr>
            <a:r>
              <a:rPr lang="en-US" dirty="0" smtClean="0">
                <a:latin typeface="Courier New" panose="02070309020205020404" pitchFamily="49" charset="0"/>
                <a:cs typeface="Courier New" panose="02070309020205020404" pitchFamily="49" charset="0"/>
              </a:rPr>
              <a:t>urls.py </a:t>
            </a:r>
          </a:p>
          <a:p>
            <a:pPr marL="0" indent="0">
              <a:buNone/>
            </a:pPr>
            <a:r>
              <a:rPr lang="en-US" dirty="0" smtClean="0">
                <a:latin typeface="Courier New" panose="02070309020205020404" pitchFamily="49" charset="0"/>
                <a:cs typeface="Courier New" panose="02070309020205020404" pitchFamily="49" charset="0"/>
              </a:rPr>
              <a:t>wsgi.py </a:t>
            </a:r>
          </a:p>
          <a:p>
            <a:pPr marL="0" indent="0">
              <a:buNone/>
            </a:pPr>
            <a:endParaRPr lang="en-US" dirty="0" smtClean="0"/>
          </a:p>
          <a:p>
            <a:pPr marL="0" indent="0">
              <a:buNone/>
            </a:pPr>
            <a:endParaRPr lang="en-US" dirty="0"/>
          </a:p>
          <a:p>
            <a:pPr marL="0" indent="0">
              <a:buNone/>
            </a:pPr>
            <a:r>
              <a:rPr lang="en-US" dirty="0">
                <a:solidFill>
                  <a:srgbClr val="FF0000"/>
                </a:solidFill>
              </a:rPr>
              <a:t>These files are as follows</a:t>
            </a:r>
            <a:r>
              <a:rPr lang="en-US" dirty="0" smtClean="0">
                <a:solidFill>
                  <a:srgbClr val="FF0000"/>
                </a:solidFill>
              </a:rPr>
              <a:t>:</a:t>
            </a:r>
          </a:p>
          <a:p>
            <a:pPr marL="0" indent="0">
              <a:buNone/>
            </a:pPr>
            <a:endParaRPr lang="en-US" dirty="0"/>
          </a:p>
          <a:p>
            <a:pPr algn="just"/>
            <a:r>
              <a:rPr lang="en-US" b="1" dirty="0" err="1">
                <a:latin typeface="Courier New" panose="02070309020205020404" pitchFamily="49" charset="0"/>
                <a:cs typeface="Courier New" panose="02070309020205020404" pitchFamily="49" charset="0"/>
              </a:rPr>
              <a:t>mysite</a:t>
            </a:r>
            <a:r>
              <a:rPr lang="en-US" b="1" dirty="0">
                <a:latin typeface="Courier New" panose="02070309020205020404" pitchFamily="49" charset="0"/>
                <a:cs typeface="Courier New" panose="02070309020205020404" pitchFamily="49" charset="0"/>
              </a:rPr>
              <a:t>/: </a:t>
            </a:r>
            <a:r>
              <a:rPr lang="en-US" dirty="0"/>
              <a:t>The outer </a:t>
            </a:r>
            <a:r>
              <a:rPr lang="en-US" dirty="0" err="1"/>
              <a:t>mysite</a:t>
            </a:r>
            <a:r>
              <a:rPr lang="en-US" dirty="0"/>
              <a:t> directory is just a container for your project. It’s name is does not matter to Django; you can rename it to anything you’d like</a:t>
            </a:r>
            <a:r>
              <a:rPr lang="en-US" dirty="0" smtClean="0"/>
              <a:t>.</a:t>
            </a:r>
          </a:p>
          <a:p>
            <a:pPr algn="just"/>
            <a:endParaRPr lang="en-US" dirty="0"/>
          </a:p>
          <a:p>
            <a:pPr algn="just"/>
            <a:r>
              <a:rPr lang="en-US" b="1" dirty="0">
                <a:latin typeface="Courier New" panose="02070309020205020404" pitchFamily="49" charset="0"/>
                <a:cs typeface="Courier New" panose="02070309020205020404" pitchFamily="49" charset="0"/>
              </a:rPr>
              <a:t>manage.py: </a:t>
            </a:r>
            <a:r>
              <a:rPr lang="en-US" dirty="0"/>
              <a:t>A command-line utility that lets you interact with this Django project in various ways. Type python manage.py help to get a feel for what it can do. You should never have to edit this file; it’s created in this directory purely for convenience</a:t>
            </a:r>
            <a:r>
              <a:rPr lang="en-US" dirty="0" smtClean="0"/>
              <a:t>.</a:t>
            </a:r>
          </a:p>
          <a:p>
            <a:pPr algn="just"/>
            <a:endParaRPr lang="en-US" dirty="0"/>
          </a:p>
          <a:p>
            <a:pPr algn="just"/>
            <a:r>
              <a:rPr lang="en-US" b="1" dirty="0">
                <a:latin typeface="Courier New" panose="02070309020205020404" pitchFamily="49" charset="0"/>
                <a:cs typeface="Courier New" panose="02070309020205020404" pitchFamily="49" charset="0"/>
              </a:rPr>
              <a:t>The inner </a:t>
            </a:r>
            <a:r>
              <a:rPr lang="en-US" b="1" dirty="0" err="1">
                <a:latin typeface="Courier New" panose="02070309020205020404" pitchFamily="49" charset="0"/>
                <a:cs typeface="Courier New" panose="02070309020205020404" pitchFamily="49" charset="0"/>
              </a:rPr>
              <a:t>mysite</a:t>
            </a:r>
            <a:r>
              <a:rPr lang="en-US" b="1" dirty="0">
                <a:latin typeface="Courier New" panose="02070309020205020404" pitchFamily="49" charset="0"/>
                <a:cs typeface="Courier New" panose="02070309020205020404" pitchFamily="49" charset="0"/>
              </a:rPr>
              <a:t>/</a:t>
            </a:r>
            <a:r>
              <a:rPr lang="en-US" dirty="0"/>
              <a:t> directory is </a:t>
            </a:r>
            <a:r>
              <a:rPr lang="en-US" dirty="0" err="1"/>
              <a:t>teh</a:t>
            </a:r>
            <a:r>
              <a:rPr lang="en-US" dirty="0"/>
              <a:t> actual Python package for your project. It’s name is the Python package name you’ll need to import anything inside it (</a:t>
            </a:r>
            <a:r>
              <a:rPr lang="en-US" dirty="0" err="1"/>
              <a:t>e.g</a:t>
            </a:r>
            <a:r>
              <a:rPr lang="en-US" dirty="0"/>
              <a:t> import </a:t>
            </a:r>
            <a:r>
              <a:rPr lang="en-US" dirty="0" err="1"/>
              <a:t>mysite.settings</a:t>
            </a:r>
            <a:r>
              <a:rPr lang="en-US" dirty="0"/>
              <a:t>).</a:t>
            </a:r>
          </a:p>
          <a:p>
            <a:pPr algn="just"/>
            <a:r>
              <a:rPr lang="en-US" b="1" dirty="0" err="1">
                <a:latin typeface="Courier New" panose="02070309020205020404" pitchFamily="49" charset="0"/>
                <a:cs typeface="Courier New" panose="02070309020205020404" pitchFamily="49" charset="0"/>
              </a:rPr>
              <a:t>mysite</a:t>
            </a:r>
            <a:r>
              <a:rPr lang="en-US" b="1" dirty="0">
                <a:latin typeface="Courier New" panose="02070309020205020404" pitchFamily="49" charset="0"/>
                <a:cs typeface="Courier New" panose="02070309020205020404" pitchFamily="49" charset="0"/>
              </a:rPr>
              <a:t>/__init__.py: </a:t>
            </a:r>
            <a:r>
              <a:rPr lang="en-US" dirty="0"/>
              <a:t>A file required for Python to treat the </a:t>
            </a:r>
            <a:r>
              <a:rPr lang="en-US" dirty="0" err="1"/>
              <a:t>mysite</a:t>
            </a:r>
            <a:r>
              <a:rPr lang="en-US" dirty="0"/>
              <a:t> directory as a package (i.e., a group of Python modules). It’s an empty file, and generally you won’t add anything to it</a:t>
            </a:r>
            <a:r>
              <a:rPr lang="en-US" dirty="0" smtClean="0"/>
              <a:t>.</a:t>
            </a:r>
          </a:p>
          <a:p>
            <a:pPr algn="just"/>
            <a:endParaRPr lang="en-US" dirty="0"/>
          </a:p>
          <a:p>
            <a:pPr algn="just"/>
            <a:r>
              <a:rPr lang="en-US" b="1" dirty="0" err="1">
                <a:latin typeface="Courier New" panose="02070309020205020404" pitchFamily="49" charset="0"/>
                <a:cs typeface="Courier New" panose="02070309020205020404" pitchFamily="49" charset="0"/>
              </a:rPr>
              <a:t>mysite</a:t>
            </a:r>
            <a:r>
              <a:rPr lang="en-US" b="1" dirty="0">
                <a:latin typeface="Courier New" panose="02070309020205020404" pitchFamily="49" charset="0"/>
                <a:cs typeface="Courier New" panose="02070309020205020404" pitchFamily="49" charset="0"/>
              </a:rPr>
              <a:t>/settings.py</a:t>
            </a:r>
            <a:r>
              <a:rPr lang="en-US" dirty="0"/>
              <a:t>: Settings/configuration for this Django project. Take a look at it to get an idea of the types of settings available, along with their default values</a:t>
            </a:r>
            <a:r>
              <a:rPr lang="en-US" dirty="0" smtClean="0"/>
              <a:t>.</a:t>
            </a:r>
          </a:p>
          <a:p>
            <a:pPr algn="just"/>
            <a:endParaRPr lang="en-US" dirty="0"/>
          </a:p>
          <a:p>
            <a:pPr algn="just"/>
            <a:r>
              <a:rPr lang="en-US" b="1" dirty="0" err="1">
                <a:latin typeface="Courier New" panose="02070309020205020404" pitchFamily="49" charset="0"/>
                <a:cs typeface="Courier New" panose="02070309020205020404" pitchFamily="49" charset="0"/>
              </a:rPr>
              <a:t>mysite</a:t>
            </a:r>
            <a:r>
              <a:rPr lang="en-US" b="1" dirty="0">
                <a:latin typeface="Courier New" panose="02070309020205020404" pitchFamily="49" charset="0"/>
                <a:cs typeface="Courier New" panose="02070309020205020404" pitchFamily="49" charset="0"/>
              </a:rPr>
              <a:t>/urls.py: </a:t>
            </a:r>
            <a:r>
              <a:rPr lang="en-US" dirty="0"/>
              <a:t>The URLs for this Django project. Think of this as the “table of contents” of your Django-powered site. At the moment, it’s empty</a:t>
            </a:r>
            <a:r>
              <a:rPr lang="en-US" dirty="0" smtClean="0"/>
              <a:t>.</a:t>
            </a:r>
          </a:p>
          <a:p>
            <a:pPr algn="just"/>
            <a:endParaRPr lang="en-US" dirty="0"/>
          </a:p>
          <a:p>
            <a:pPr algn="just"/>
            <a:r>
              <a:rPr lang="en-US" b="1" dirty="0" err="1">
                <a:latin typeface="Courier New" panose="02070309020205020404" pitchFamily="49" charset="0"/>
                <a:cs typeface="Courier New" panose="02070309020205020404" pitchFamily="49" charset="0"/>
              </a:rPr>
              <a:t>mysite</a:t>
            </a:r>
            <a:r>
              <a:rPr lang="en-US" b="1" dirty="0">
                <a:latin typeface="Courier New" panose="02070309020205020404" pitchFamily="49" charset="0"/>
                <a:cs typeface="Courier New" panose="02070309020205020404" pitchFamily="49" charset="0"/>
              </a:rPr>
              <a:t>/wsgi.py: </a:t>
            </a:r>
            <a:r>
              <a:rPr lang="en-US" dirty="0"/>
              <a:t>An entry-point for WSGI-compatible webservers to serve your project.</a:t>
            </a:r>
          </a:p>
          <a:p>
            <a:pPr algn="just"/>
            <a:r>
              <a:rPr lang="en-US" dirty="0"/>
              <a:t>Despite their small size, these files already constitute a working Django application.</a:t>
            </a:r>
          </a:p>
          <a:p>
            <a:pPr marL="0" indent="0">
              <a:buNone/>
            </a:pPr>
            <a:endParaRPr lang="ru-RU" dirty="0"/>
          </a:p>
        </p:txBody>
      </p:sp>
    </p:spTree>
    <p:extLst>
      <p:ext uri="{BB962C8B-B14F-4D97-AF65-F5344CB8AC3E}">
        <p14:creationId xmlns:p14="http://schemas.microsoft.com/office/powerpoint/2010/main" val="2090885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24744"/>
            <a:ext cx="8229600" cy="4882547"/>
          </a:xfrm>
        </p:spPr>
        <p:txBody>
          <a:bodyPr>
            <a:normAutofit fontScale="47500" lnSpcReduction="20000"/>
          </a:bodyPr>
          <a:lstStyle/>
          <a:p>
            <a:pPr marL="0" indent="0">
              <a:buNone/>
            </a:pPr>
            <a:r>
              <a:rPr lang="en-US" dirty="0" smtClean="0"/>
              <a:t>The </a:t>
            </a:r>
            <a:r>
              <a:rPr lang="en-US" dirty="0"/>
              <a:t>project is set up in the subfolder </a:t>
            </a:r>
            <a:r>
              <a:rPr lang="en-US" dirty="0" err="1">
                <a:latin typeface="Courier New" panose="02070309020205020404" pitchFamily="49" charset="0"/>
                <a:cs typeface="Courier New" panose="02070309020205020404" pitchFamily="49" charset="0"/>
              </a:rPr>
              <a:t>myproject</a:t>
            </a:r>
            <a:r>
              <a:rPr lang="en-US" dirty="0">
                <a:latin typeface="Courier New" panose="02070309020205020404" pitchFamily="49" charset="0"/>
                <a:cs typeface="Courier New" panose="02070309020205020404" pitchFamily="49" charset="0"/>
              </a:rPr>
              <a:t>/settings.py</a:t>
            </a:r>
            <a:r>
              <a:rPr lang="en-US" dirty="0"/>
              <a:t>. Following are some important options you might need to set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DEBUG = True </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smtClean="0"/>
              <a:t>This </a:t>
            </a:r>
            <a:r>
              <a:rPr lang="en-US" dirty="0"/>
              <a:t>option lets you set if your project is in debug mode or not. </a:t>
            </a:r>
            <a:r>
              <a:rPr lang="en-US" dirty="0" smtClean="0"/>
              <a:t>Debug </a:t>
            </a:r>
            <a:r>
              <a:rPr lang="en-US" dirty="0"/>
              <a:t>mode lets you get more information about your project's error. Never set it to ‘True’ for a live project. </a:t>
            </a:r>
            <a:endParaRPr lang="en-US" dirty="0" smtClean="0"/>
          </a:p>
          <a:p>
            <a:pPr marL="0" indent="0">
              <a:buNone/>
            </a:pPr>
            <a:endParaRPr lang="en-US" dirty="0"/>
          </a:p>
          <a:p>
            <a:pPr marL="0" indent="0">
              <a:buNone/>
            </a:pPr>
            <a:r>
              <a:rPr lang="en-US" dirty="0" smtClean="0"/>
              <a:t>However</a:t>
            </a:r>
            <a:r>
              <a:rPr lang="en-US" dirty="0"/>
              <a:t>, this has to be set to ‘True’ if you want the Django light server to serve static files. </a:t>
            </a:r>
            <a:endParaRPr lang="en-US" dirty="0" smtClean="0"/>
          </a:p>
          <a:p>
            <a:pPr marL="0" indent="0">
              <a:buNone/>
            </a:pPr>
            <a:r>
              <a:rPr lang="en-US" dirty="0" smtClean="0"/>
              <a:t>Do </a:t>
            </a:r>
            <a:r>
              <a:rPr lang="en-US" dirty="0"/>
              <a:t>it only in the development mode</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DATABASES =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'default</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'ENGINE</a:t>
            </a:r>
            <a:r>
              <a:rPr lang="en-US" dirty="0">
                <a:latin typeface="Courier New" panose="02070309020205020404" pitchFamily="49" charset="0"/>
                <a:cs typeface="Courier New" panose="02070309020205020404" pitchFamily="49" charset="0"/>
              </a:rPr>
              <a:t>': 'django.db.backends.sqlite3',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database.sql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'USER</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'PASSWORD</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'HOST</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'PORT</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p:txBody>
          <a:bodyPr>
            <a:normAutofit fontScale="90000"/>
          </a:bodyPr>
          <a:lstStyle/>
          <a:p>
            <a:r>
              <a:rPr lang="en-US" dirty="0"/>
              <a:t>Setting Up Your Project</a:t>
            </a:r>
            <a:br>
              <a:rPr lang="en-US" dirty="0"/>
            </a:br>
            <a:endParaRPr lang="ru-RU" dirty="0"/>
          </a:p>
        </p:txBody>
      </p:sp>
    </p:spTree>
    <p:extLst>
      <p:ext uri="{BB962C8B-B14F-4D97-AF65-F5344CB8AC3E}">
        <p14:creationId xmlns:p14="http://schemas.microsoft.com/office/powerpoint/2010/main" val="189993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fontScale="55000" lnSpcReduction="20000"/>
          </a:bodyPr>
          <a:lstStyle/>
          <a:p>
            <a:pPr marL="0" indent="0">
              <a:buNone/>
            </a:pPr>
            <a:r>
              <a:rPr lang="en-US" dirty="0"/>
              <a:t>Database is set in the ‘Database’ dictionary. The example above is for SQLite engine. As stated earlier, </a:t>
            </a:r>
            <a:r>
              <a:rPr lang="en-US" dirty="0">
                <a:solidFill>
                  <a:srgbClr val="FF0000"/>
                </a:solidFill>
              </a:rPr>
              <a:t>Django also supports </a:t>
            </a:r>
            <a:r>
              <a:rPr lang="en-US" dirty="0" smtClean="0">
                <a:solidFill>
                  <a:srgbClr val="FF0000"/>
                </a:solidFill>
              </a:rPr>
              <a:t>−</a:t>
            </a:r>
          </a:p>
          <a:p>
            <a:pPr marL="0" indent="0">
              <a:buNone/>
            </a:pPr>
            <a:endParaRPr lang="en-US" dirty="0">
              <a:solidFill>
                <a:srgbClr val="FF0000"/>
              </a:solidFill>
            </a:endParaRPr>
          </a:p>
          <a:p>
            <a:r>
              <a:rPr lang="en-US" dirty="0">
                <a:solidFill>
                  <a:srgbClr val="FF0000"/>
                </a:solidFill>
              </a:rPr>
              <a:t>MySQL (</a:t>
            </a:r>
            <a:r>
              <a:rPr lang="en-US" dirty="0" err="1">
                <a:solidFill>
                  <a:srgbClr val="FF0000"/>
                </a:solidFill>
              </a:rPr>
              <a:t>django.db.backends.mysql</a:t>
            </a:r>
            <a:r>
              <a:rPr lang="en-US" dirty="0">
                <a:solidFill>
                  <a:srgbClr val="FF0000"/>
                </a:solidFill>
              </a:rPr>
              <a:t>)</a:t>
            </a:r>
          </a:p>
          <a:p>
            <a:r>
              <a:rPr lang="en-US" dirty="0" err="1">
                <a:solidFill>
                  <a:srgbClr val="FF0000"/>
                </a:solidFill>
              </a:rPr>
              <a:t>PostGreSQL</a:t>
            </a:r>
            <a:r>
              <a:rPr lang="en-US" dirty="0">
                <a:solidFill>
                  <a:srgbClr val="FF0000"/>
                </a:solidFill>
              </a:rPr>
              <a:t> (django.db.backends.postgresql_psycopg2)</a:t>
            </a:r>
          </a:p>
          <a:p>
            <a:r>
              <a:rPr lang="en-US" dirty="0">
                <a:solidFill>
                  <a:srgbClr val="FF0000"/>
                </a:solidFill>
              </a:rPr>
              <a:t>Oracle (</a:t>
            </a:r>
            <a:r>
              <a:rPr lang="en-US" dirty="0" err="1">
                <a:solidFill>
                  <a:srgbClr val="FF0000"/>
                </a:solidFill>
              </a:rPr>
              <a:t>django.db.backends.oracle</a:t>
            </a:r>
            <a:r>
              <a:rPr lang="en-US" dirty="0">
                <a:solidFill>
                  <a:srgbClr val="FF0000"/>
                </a:solidFill>
              </a:rPr>
              <a:t>) and NoSQL DB</a:t>
            </a:r>
          </a:p>
          <a:p>
            <a:r>
              <a:rPr lang="en-US" dirty="0">
                <a:solidFill>
                  <a:srgbClr val="FF0000"/>
                </a:solidFill>
              </a:rPr>
              <a:t>MongoDB (</a:t>
            </a:r>
            <a:r>
              <a:rPr lang="en-US" dirty="0" err="1">
                <a:solidFill>
                  <a:srgbClr val="FF0000"/>
                </a:solidFill>
              </a:rPr>
              <a:t>django_mongodb_engine</a:t>
            </a:r>
            <a:r>
              <a:rPr lang="en-US" dirty="0" smtClean="0">
                <a:solidFill>
                  <a:srgbClr val="FF0000"/>
                </a:solidFill>
              </a:rPr>
              <a:t>)</a:t>
            </a:r>
          </a:p>
          <a:p>
            <a:endParaRPr lang="en-US" dirty="0"/>
          </a:p>
          <a:p>
            <a:pPr marL="0" indent="0">
              <a:buNone/>
            </a:pPr>
            <a:r>
              <a:rPr lang="en-US" dirty="0"/>
              <a:t>Before setting any new engine, </a:t>
            </a:r>
            <a:r>
              <a:rPr lang="en-US" dirty="0">
                <a:solidFill>
                  <a:srgbClr val="FF0000"/>
                </a:solidFill>
              </a:rPr>
              <a:t>make sure you have the correct </a:t>
            </a:r>
            <a:r>
              <a:rPr lang="en-US" dirty="0" err="1">
                <a:solidFill>
                  <a:srgbClr val="FF0000"/>
                </a:solidFill>
              </a:rPr>
              <a:t>db</a:t>
            </a:r>
            <a:r>
              <a:rPr lang="en-US" dirty="0">
                <a:solidFill>
                  <a:srgbClr val="FF0000"/>
                </a:solidFill>
              </a:rPr>
              <a:t> driver installed</a:t>
            </a:r>
            <a:r>
              <a:rPr lang="en-US" dirty="0"/>
              <a:t>.</a:t>
            </a:r>
          </a:p>
          <a:p>
            <a:pPr marL="0" indent="0">
              <a:buNone/>
            </a:pPr>
            <a:r>
              <a:rPr lang="en-US" dirty="0"/>
              <a:t>You can also set others options like: TIME_ZONE, LANGUAGE_CODE, TEMPLATE…</a:t>
            </a:r>
          </a:p>
          <a:p>
            <a:pPr marL="0" indent="0">
              <a:buNone/>
            </a:pPr>
            <a:endParaRPr lang="en-US" dirty="0" smtClean="0"/>
          </a:p>
          <a:p>
            <a:pPr marL="0" indent="0">
              <a:buNone/>
            </a:pPr>
            <a:r>
              <a:rPr lang="en-US" dirty="0" smtClean="0"/>
              <a:t>Now </a:t>
            </a:r>
            <a:r>
              <a:rPr lang="en-US" dirty="0"/>
              <a:t>that your project is created and configured </a:t>
            </a:r>
            <a:r>
              <a:rPr lang="en-US" dirty="0">
                <a:solidFill>
                  <a:srgbClr val="FF0000"/>
                </a:solidFill>
              </a:rPr>
              <a:t>make sure it's working </a:t>
            </a:r>
            <a:r>
              <a:rPr lang="en-US" dirty="0" smtClean="0"/>
              <a:t>−</a:t>
            </a:r>
          </a:p>
          <a:p>
            <a:pPr marL="0" indent="0">
              <a:buNone/>
            </a:pPr>
            <a:endParaRPr lang="en-US" dirty="0"/>
          </a:p>
          <a:p>
            <a:r>
              <a:rPr lang="en-US" dirty="0">
                <a:latin typeface="Courier New" panose="02070309020205020404" pitchFamily="49" charset="0"/>
                <a:cs typeface="Courier New" panose="02070309020205020404" pitchFamily="49" charset="0"/>
              </a:rPr>
              <a:t>$ python manage.py </a:t>
            </a:r>
            <a:r>
              <a:rPr lang="en-US" dirty="0" err="1">
                <a:latin typeface="Courier New" panose="02070309020205020404" pitchFamily="49" charset="0"/>
                <a:cs typeface="Courier New" panose="02070309020205020404" pitchFamily="49" charset="0"/>
              </a:rPr>
              <a:t>runserver</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endParaRPr lang="en-US" dirty="0"/>
          </a:p>
          <a:p>
            <a:pPr marL="0" indent="0">
              <a:buNone/>
            </a:pPr>
            <a:r>
              <a:rPr lang="en-US" dirty="0" smtClean="0"/>
              <a:t>You </a:t>
            </a:r>
            <a:r>
              <a:rPr lang="en-US" dirty="0"/>
              <a:t>will get something like the following on running the above code </a:t>
            </a:r>
            <a:r>
              <a:rPr lang="en-US" dirty="0" smtClean="0"/>
              <a:t>−</a:t>
            </a:r>
          </a:p>
          <a:p>
            <a:pPr marL="0" indent="0">
              <a:buNone/>
            </a:pPr>
            <a:endParaRPr lang="en-US" dirty="0"/>
          </a:p>
          <a:p>
            <a:pPr marL="0" indent="0">
              <a:buNone/>
            </a:pPr>
            <a:r>
              <a:rPr lang="en-US" dirty="0" smtClean="0">
                <a:latin typeface="Courier New" panose="02070309020205020404" pitchFamily="49" charset="0"/>
                <a:cs typeface="Courier New" panose="02070309020205020404" pitchFamily="49" charset="0"/>
              </a:rPr>
              <a:t>	Validating </a:t>
            </a:r>
            <a:r>
              <a:rPr lang="en-US" dirty="0">
                <a:latin typeface="Courier New" panose="02070309020205020404" pitchFamily="49" charset="0"/>
                <a:cs typeface="Courier New" panose="02070309020205020404" pitchFamily="49" charset="0"/>
              </a:rPr>
              <a:t>models...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0 </a:t>
            </a:r>
            <a:r>
              <a:rPr lang="en-US" dirty="0">
                <a:latin typeface="Courier New" panose="02070309020205020404" pitchFamily="49" charset="0"/>
                <a:cs typeface="Courier New" panose="02070309020205020404" pitchFamily="49" charset="0"/>
              </a:rPr>
              <a:t>errors found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Django </a:t>
            </a:r>
            <a:r>
              <a:rPr lang="en-US" dirty="0">
                <a:latin typeface="Courier New" panose="02070309020205020404" pitchFamily="49" charset="0"/>
                <a:cs typeface="Courier New" panose="02070309020205020404" pitchFamily="49" charset="0"/>
              </a:rPr>
              <a:t>version 1.6.11,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using </a:t>
            </a:r>
            <a:r>
              <a:rPr lang="en-US" dirty="0">
                <a:latin typeface="Courier New" panose="02070309020205020404" pitchFamily="49" charset="0"/>
                <a:cs typeface="Courier New" panose="02070309020205020404" pitchFamily="49" charset="0"/>
              </a:rPr>
              <a:t>settings '</a:t>
            </a:r>
            <a:r>
              <a:rPr lang="en-US" dirty="0" err="1">
                <a:latin typeface="Courier New" panose="02070309020205020404" pitchFamily="49" charset="0"/>
                <a:cs typeface="Courier New" panose="02070309020205020404" pitchFamily="49" charset="0"/>
              </a:rPr>
              <a:t>myproject.settings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Starting </a:t>
            </a:r>
            <a:r>
              <a:rPr lang="en-US" dirty="0">
                <a:latin typeface="Courier New" panose="02070309020205020404" pitchFamily="49" charset="0"/>
                <a:cs typeface="Courier New" panose="02070309020205020404" pitchFamily="49" charset="0"/>
              </a:rPr>
              <a:t>development server at http://127.0.0.1:8000/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Quit </a:t>
            </a:r>
            <a:r>
              <a:rPr lang="en-US" dirty="0">
                <a:latin typeface="Courier New" panose="02070309020205020404" pitchFamily="49" charset="0"/>
                <a:cs typeface="Courier New" panose="02070309020205020404" pitchFamily="49" charset="0"/>
              </a:rPr>
              <a:t>the server with CONTROL-C.</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0564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24744"/>
            <a:ext cx="8229600" cy="5472608"/>
          </a:xfrm>
        </p:spPr>
        <p:txBody>
          <a:bodyPr>
            <a:normAutofit fontScale="62500" lnSpcReduction="20000"/>
          </a:bodyPr>
          <a:lstStyle/>
          <a:p>
            <a:pPr marL="0" indent="0">
              <a:buNone/>
            </a:pPr>
            <a:r>
              <a:rPr lang="en-US" dirty="0" smtClean="0">
                <a:solidFill>
                  <a:srgbClr val="FF0000"/>
                </a:solidFill>
              </a:rPr>
              <a:t>A </a:t>
            </a:r>
            <a:r>
              <a:rPr lang="en-US" dirty="0">
                <a:solidFill>
                  <a:srgbClr val="FF0000"/>
                </a:solidFill>
              </a:rPr>
              <a:t>view function, or “view” for short, is simply a Python function that takes a web request and returns a web response. </a:t>
            </a:r>
            <a:endParaRPr lang="en-US" dirty="0" smtClean="0">
              <a:solidFill>
                <a:srgbClr val="FF0000"/>
              </a:solidFill>
            </a:endParaRPr>
          </a:p>
          <a:p>
            <a:pPr marL="0" indent="0">
              <a:buNone/>
            </a:pPr>
            <a:endParaRPr lang="en-US" dirty="0">
              <a:solidFill>
                <a:srgbClr val="FF0000"/>
              </a:solidFill>
            </a:endParaRPr>
          </a:p>
          <a:p>
            <a:pPr marL="0" indent="0">
              <a:buNone/>
            </a:pPr>
            <a:r>
              <a:rPr lang="en-US" dirty="0" smtClean="0"/>
              <a:t>This </a:t>
            </a:r>
            <a:r>
              <a:rPr lang="en-US" dirty="0"/>
              <a:t>response can be the HTML contents of a Web page, or a redirect, or a 404 error, or an XML document, or an image, etc. </a:t>
            </a:r>
            <a:r>
              <a:rPr lang="en-US" dirty="0" smtClean="0"/>
              <a:t> In </a:t>
            </a:r>
            <a:r>
              <a:rPr lang="en-US" dirty="0"/>
              <a:t>Django, views have to be created in the app views.py file</a:t>
            </a:r>
            <a:r>
              <a:rPr lang="en-US" dirty="0" smtClean="0"/>
              <a:t>.</a:t>
            </a:r>
          </a:p>
          <a:p>
            <a:pPr marL="0" indent="0">
              <a:buNone/>
            </a:pPr>
            <a:endParaRPr lang="en-US" dirty="0"/>
          </a:p>
          <a:p>
            <a:pPr marL="0" indent="0">
              <a:buNone/>
            </a:pPr>
            <a:r>
              <a:rPr lang="en-US" dirty="0" smtClean="0">
                <a:solidFill>
                  <a:srgbClr val="FF0000"/>
                </a:solidFill>
              </a:rPr>
              <a:t>The </a:t>
            </a:r>
            <a:r>
              <a:rPr lang="en-US" dirty="0">
                <a:solidFill>
                  <a:srgbClr val="FF0000"/>
                </a:solidFill>
              </a:rPr>
              <a:t>contents of the page are produced by a </a:t>
            </a:r>
            <a:r>
              <a:rPr lang="en-US" i="1" dirty="0">
                <a:solidFill>
                  <a:srgbClr val="FF0000"/>
                </a:solidFill>
              </a:rPr>
              <a:t>view function</a:t>
            </a:r>
            <a:r>
              <a:rPr lang="en-US" dirty="0">
                <a:solidFill>
                  <a:srgbClr val="FF0000"/>
                </a:solidFill>
              </a:rPr>
              <a:t>, and the URL is specified in a </a:t>
            </a:r>
            <a:r>
              <a:rPr lang="en-US" i="1" dirty="0" err="1">
                <a:solidFill>
                  <a:srgbClr val="FF0000"/>
                </a:solidFill>
              </a:rPr>
              <a:t>URLconf</a:t>
            </a:r>
            <a:r>
              <a:rPr lang="en-US" dirty="0">
                <a:solidFill>
                  <a:srgbClr val="FF0000"/>
                </a:solidFill>
              </a:rPr>
              <a:t>. </a:t>
            </a:r>
            <a:endParaRPr lang="en-US" dirty="0" smtClean="0">
              <a:solidFill>
                <a:srgbClr val="FF0000"/>
              </a:solidFill>
            </a:endParaRPr>
          </a:p>
          <a:p>
            <a:pPr marL="0" indent="0">
              <a:buNone/>
            </a:pPr>
            <a:endParaRPr lang="en-US" dirty="0" smtClean="0"/>
          </a:p>
          <a:p>
            <a:pPr marL="0" indent="0">
              <a:buNone/>
            </a:pPr>
            <a:r>
              <a:rPr lang="en-US" b="1" dirty="0" smtClean="0"/>
              <a:t>Steps:</a:t>
            </a:r>
          </a:p>
          <a:p>
            <a:pPr marL="0" indent="0">
              <a:buNone/>
            </a:pPr>
            <a:r>
              <a:rPr lang="en-US" i="1" dirty="0" smtClean="0"/>
              <a:t>Create </a:t>
            </a:r>
            <a:r>
              <a:rPr lang="en-US" i="1" dirty="0"/>
              <a:t>an empty file called views.py. </a:t>
            </a:r>
            <a:r>
              <a:rPr lang="en-US" dirty="0" smtClean="0"/>
              <a:t>Note </a:t>
            </a:r>
            <a:r>
              <a:rPr lang="en-US" dirty="0"/>
              <a:t>that there’s nothing special about the name views.py – Django doesn’t care what the file is </a:t>
            </a:r>
            <a:r>
              <a:rPr lang="en-US" dirty="0" smtClean="0"/>
              <a:t>called.</a:t>
            </a:r>
          </a:p>
          <a:p>
            <a:pPr marL="0" indent="0">
              <a:buNone/>
            </a:pPr>
            <a:endParaRPr lang="en-US" dirty="0"/>
          </a:p>
          <a:p>
            <a:pPr marL="0" indent="0">
              <a:buNone/>
            </a:pPr>
            <a:r>
              <a:rPr lang="en-US" b="1" i="1" dirty="0" smtClean="0"/>
              <a:t>“</a:t>
            </a:r>
            <a:r>
              <a:rPr lang="en-US" b="1" i="1" dirty="0"/>
              <a:t>Hello world” view is simple</a:t>
            </a:r>
            <a:r>
              <a:rPr lang="en-US" dirty="0"/>
              <a:t>. Here’s the entire function, plus import statements, which you should type into the views.py file</a:t>
            </a:r>
            <a:r>
              <a:rPr lang="en-US" dirty="0" smtClean="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hello(request):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("Hello world") </a:t>
            </a:r>
          </a:p>
          <a:p>
            <a:pPr marL="0" indent="0">
              <a:buNone/>
            </a:pPr>
            <a:endParaRPr lang="en-US" dirty="0" smtClean="0"/>
          </a:p>
        </p:txBody>
      </p:sp>
      <p:sp>
        <p:nvSpPr>
          <p:cNvPr id="2" name="Заголовок 1"/>
          <p:cNvSpPr>
            <a:spLocks noGrp="1"/>
          </p:cNvSpPr>
          <p:nvPr>
            <p:ph type="title"/>
          </p:nvPr>
        </p:nvSpPr>
        <p:spPr/>
        <p:txBody>
          <a:bodyPr>
            <a:normAutofit/>
          </a:bodyPr>
          <a:lstStyle/>
          <a:p>
            <a:r>
              <a:rPr lang="en-US" b="1" dirty="0" smtClean="0"/>
              <a:t>View</a:t>
            </a:r>
            <a:endParaRPr lang="ru-RU" dirty="0"/>
          </a:p>
        </p:txBody>
      </p:sp>
    </p:spTree>
    <p:extLst>
      <p:ext uri="{BB962C8B-B14F-4D97-AF65-F5344CB8AC3E}">
        <p14:creationId xmlns:p14="http://schemas.microsoft.com/office/powerpoint/2010/main" val="347022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6192688"/>
          </a:xfrm>
        </p:spPr>
        <p:txBody>
          <a:bodyPr>
            <a:normAutofit fontScale="62500" lnSpcReduction="20000"/>
          </a:bodyPr>
          <a:lstStyle/>
          <a:p>
            <a:pPr marL="0" indent="0">
              <a:buNone/>
            </a:pPr>
            <a:r>
              <a:rPr lang="en-US" b="1" dirty="0"/>
              <a:t>Let’s step through this code one line at a time</a:t>
            </a:r>
            <a:r>
              <a:rPr lang="en-US" b="1" dirty="0" smtClean="0"/>
              <a:t>:</a:t>
            </a:r>
          </a:p>
          <a:p>
            <a:pPr marL="0" indent="0">
              <a:buNone/>
            </a:pPr>
            <a:endParaRPr lang="en-US" dirty="0"/>
          </a:p>
          <a:p>
            <a:pPr algn="just"/>
            <a:r>
              <a:rPr lang="en-US" dirty="0"/>
              <a:t>First, </a:t>
            </a:r>
            <a:r>
              <a:rPr lang="en-US" dirty="0" smtClean="0"/>
              <a:t>import </a:t>
            </a:r>
            <a:r>
              <a:rPr lang="en-US" dirty="0"/>
              <a:t>the class </a:t>
            </a:r>
            <a:r>
              <a:rPr lang="en-US" dirty="0" err="1">
                <a:latin typeface="Courier New" panose="02070309020205020404" pitchFamily="49" charset="0"/>
                <a:cs typeface="Courier New" panose="02070309020205020404" pitchFamily="49" charset="0"/>
              </a:rPr>
              <a:t>HttpResponse</a:t>
            </a:r>
            <a:r>
              <a:rPr lang="en-US" dirty="0"/>
              <a:t>, which lives in the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a:t>
            </a:r>
            <a:r>
              <a:rPr lang="en-US" dirty="0"/>
              <a:t>module. We need to import this class because it’s used later in </a:t>
            </a:r>
            <a:r>
              <a:rPr lang="en-US" dirty="0" smtClean="0"/>
              <a:t>the </a:t>
            </a:r>
            <a:r>
              <a:rPr lang="en-US" dirty="0"/>
              <a:t>code</a:t>
            </a:r>
            <a:r>
              <a:rPr lang="en-US" dirty="0" smtClean="0"/>
              <a:t>.</a:t>
            </a:r>
          </a:p>
          <a:p>
            <a:pPr algn="just"/>
            <a:endParaRPr lang="en-US" dirty="0"/>
          </a:p>
          <a:p>
            <a:pPr algn="just"/>
            <a:r>
              <a:rPr lang="en-US" dirty="0"/>
              <a:t>Next, we define a function called </a:t>
            </a:r>
            <a:r>
              <a:rPr lang="en-US" dirty="0">
                <a:latin typeface="Courier New" panose="02070309020205020404" pitchFamily="49" charset="0"/>
                <a:cs typeface="Courier New" panose="02070309020205020404" pitchFamily="49" charset="0"/>
              </a:rPr>
              <a:t>hello</a:t>
            </a:r>
            <a:r>
              <a:rPr lang="en-US" dirty="0"/>
              <a:t> – the view function</a:t>
            </a:r>
            <a:r>
              <a:rPr lang="en-US" dirty="0" smtClean="0"/>
              <a:t>.</a:t>
            </a:r>
          </a:p>
          <a:p>
            <a:pPr algn="just"/>
            <a:endParaRPr lang="en-US" dirty="0"/>
          </a:p>
          <a:p>
            <a:pPr algn="just"/>
            <a:r>
              <a:rPr lang="en-US" dirty="0"/>
              <a:t>Each view function takes at least one parameter, called request by convention. This is an object that contains information about the current Web request that has triggered this view, and it’s an instance of the class </a:t>
            </a:r>
            <a:r>
              <a:rPr lang="en-US" dirty="0" err="1">
                <a:latin typeface="Courier New" panose="02070309020205020404" pitchFamily="49" charset="0"/>
                <a:cs typeface="Courier New" panose="02070309020205020404" pitchFamily="49" charset="0"/>
              </a:rPr>
              <a:t>django.http.HttpRequest</a:t>
            </a:r>
            <a:r>
              <a:rPr lang="en-US" dirty="0"/>
              <a:t>. </a:t>
            </a:r>
            <a:endParaRPr lang="en-US" dirty="0" smtClean="0"/>
          </a:p>
          <a:p>
            <a:pPr marL="109728" indent="0" algn="just">
              <a:buNone/>
            </a:pPr>
            <a:endParaRPr lang="en-US" dirty="0"/>
          </a:p>
          <a:p>
            <a:pPr marL="109728" indent="0" algn="just">
              <a:buNone/>
            </a:pPr>
            <a:r>
              <a:rPr lang="en-US" dirty="0" smtClean="0"/>
              <a:t>(In </a:t>
            </a:r>
            <a:r>
              <a:rPr lang="en-US" dirty="0"/>
              <a:t>this example, we don’t do anything with request, but it must be the first parameter of the view </a:t>
            </a:r>
            <a:r>
              <a:rPr lang="en-US" dirty="0" smtClean="0"/>
              <a:t>nonetheless).</a:t>
            </a:r>
          </a:p>
          <a:p>
            <a:pPr algn="just"/>
            <a:endParaRPr lang="en-US" dirty="0"/>
          </a:p>
          <a:p>
            <a:pPr marL="109728" indent="0" algn="just">
              <a:buNone/>
            </a:pPr>
            <a:r>
              <a:rPr lang="en-US" i="1" dirty="0"/>
              <a:t>Note that the name of the view function doesn’t matter; it doesn’t have to be named in a certain way in order for Django to recognize it. We’re calling it hello here, because that name clearly indicates the gist of the view, but it could just as well be named </a:t>
            </a:r>
            <a:r>
              <a:rPr lang="en-US" i="1" dirty="0" err="1">
                <a:latin typeface="Courier New" panose="02070309020205020404" pitchFamily="49" charset="0"/>
                <a:cs typeface="Courier New" panose="02070309020205020404" pitchFamily="49" charset="0"/>
              </a:rPr>
              <a:t>hello_wonderful_beautiful_world</a:t>
            </a:r>
            <a:r>
              <a:rPr lang="en-US" i="1" dirty="0"/>
              <a:t>, or something equally revolting. </a:t>
            </a:r>
            <a:endParaRPr lang="en-US" i="1" dirty="0" smtClean="0"/>
          </a:p>
          <a:p>
            <a:pPr marL="109728" indent="0" algn="just">
              <a:buNone/>
            </a:pPr>
            <a:endParaRPr lang="en-US" dirty="0"/>
          </a:p>
          <a:p>
            <a:pPr algn="just"/>
            <a:r>
              <a:rPr lang="en-US" dirty="0"/>
              <a:t>The function is a simple one-liner: it merely returns an </a:t>
            </a:r>
            <a:r>
              <a:rPr lang="en-US" dirty="0" err="1">
                <a:latin typeface="Courier New" panose="02070309020205020404" pitchFamily="49" charset="0"/>
                <a:cs typeface="Courier New" panose="02070309020205020404" pitchFamily="49" charset="0"/>
              </a:rPr>
              <a:t>HttpResponse</a:t>
            </a:r>
            <a:r>
              <a:rPr lang="en-US" dirty="0"/>
              <a:t> object that has been instantiated with the text "</a:t>
            </a:r>
            <a:r>
              <a:rPr lang="en-US" dirty="0">
                <a:latin typeface="Courier New" panose="02070309020205020404" pitchFamily="49" charset="0"/>
                <a:cs typeface="Courier New" panose="02070309020205020404" pitchFamily="49" charset="0"/>
              </a:rPr>
              <a:t>Hello world".</a:t>
            </a:r>
          </a:p>
          <a:p>
            <a:pPr marL="0" indent="0" algn="just">
              <a:buNone/>
            </a:pPr>
            <a:endParaRPr lang="ru-RU" dirty="0"/>
          </a:p>
          <a:p>
            <a:pPr marL="0" indent="0">
              <a:buNone/>
            </a:pPr>
            <a:endParaRPr lang="ru-RU" dirty="0"/>
          </a:p>
        </p:txBody>
      </p:sp>
    </p:spTree>
    <p:extLst>
      <p:ext uri="{BB962C8B-B14F-4D97-AF65-F5344CB8AC3E}">
        <p14:creationId xmlns:p14="http://schemas.microsoft.com/office/powerpoint/2010/main" val="121848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pPr marL="109728" indent="0" algn="just">
              <a:buNone/>
            </a:pPr>
            <a:r>
              <a:rPr lang="en-US" dirty="0"/>
              <a:t>The creation of a program is always a communication in which the programmer transmits to the computer the information necessary for the latter to perform actions. </a:t>
            </a:r>
            <a:endParaRPr lang="en-US" dirty="0" smtClean="0"/>
          </a:p>
          <a:p>
            <a:pPr marL="109728" indent="0" algn="just">
              <a:buNone/>
            </a:pPr>
            <a:endParaRPr lang="en-US" dirty="0" smtClean="0"/>
          </a:p>
          <a:p>
            <a:pPr marL="109728" indent="0" algn="just">
              <a:buNone/>
            </a:pPr>
            <a:r>
              <a:rPr lang="en-US" dirty="0" smtClean="0"/>
              <a:t>The </a:t>
            </a:r>
            <a:r>
              <a:rPr lang="en-US" dirty="0"/>
              <a:t>way the programmer understands these actions (that is, the "meaning") can be called semantics. The means of conveying this meaning is the syntax of a programming language. </a:t>
            </a:r>
            <a:endParaRPr lang="en-US" dirty="0" smtClean="0"/>
          </a:p>
          <a:p>
            <a:pPr marL="109728" indent="0" algn="just">
              <a:buNone/>
            </a:pPr>
            <a:endParaRPr lang="en-US" dirty="0"/>
          </a:p>
          <a:p>
            <a:pPr marL="109728" indent="0" algn="just">
              <a:buNone/>
            </a:pPr>
            <a:r>
              <a:rPr lang="en-US" dirty="0" smtClean="0"/>
              <a:t>What </a:t>
            </a:r>
            <a:r>
              <a:rPr lang="en-US" dirty="0"/>
              <a:t>the interpreter does on the basis of what is transmitted is usually called pragmatics. When writing a program, it is very important that there are no failures in this chain.</a:t>
            </a:r>
            <a:endParaRPr lang="ru-RU" dirty="0"/>
          </a:p>
        </p:txBody>
      </p:sp>
      <p:sp>
        <p:nvSpPr>
          <p:cNvPr id="3" name="Заголовок 2"/>
          <p:cNvSpPr>
            <a:spLocks noGrp="1"/>
          </p:cNvSpPr>
          <p:nvPr>
            <p:ph type="title"/>
          </p:nvPr>
        </p:nvSpPr>
        <p:spPr/>
        <p:txBody>
          <a:bodyPr>
            <a:normAutofit fontScale="90000"/>
          </a:bodyPr>
          <a:lstStyle/>
          <a:p>
            <a:pPr algn="ctr"/>
            <a:r>
              <a:rPr lang="en-US" dirty="0"/>
              <a:t>T</a:t>
            </a:r>
            <a:r>
              <a:rPr lang="en-US" dirty="0" smtClean="0"/>
              <a:t>he </a:t>
            </a:r>
            <a:r>
              <a:rPr lang="en-US" dirty="0"/>
              <a:t>correct approach to the description of the language.</a:t>
            </a:r>
            <a:endParaRPr lang="ru-RU" dirty="0"/>
          </a:p>
        </p:txBody>
      </p:sp>
    </p:spTree>
    <p:extLst>
      <p:ext uri="{BB962C8B-B14F-4D97-AF65-F5344CB8AC3E}">
        <p14:creationId xmlns:p14="http://schemas.microsoft.com/office/powerpoint/2010/main" val="3155364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pPr marL="0" indent="0" algn="just">
              <a:buNone/>
            </a:pPr>
            <a:r>
              <a:rPr lang="en-US" b="1" dirty="0" smtClean="0">
                <a:solidFill>
                  <a:srgbClr val="FF0000"/>
                </a:solidFill>
              </a:rPr>
              <a:t>Django </a:t>
            </a:r>
            <a:r>
              <a:rPr lang="en-US" b="1" dirty="0">
                <a:solidFill>
                  <a:srgbClr val="FF0000"/>
                </a:solidFill>
              </a:rPr>
              <a:t>runs through each URL pattern, in order, and stops at the first one that matches the requested URL, matching against </a:t>
            </a:r>
            <a:r>
              <a:rPr lang="en-US" b="1" dirty="0" err="1">
                <a:solidFill>
                  <a:srgbClr val="FF0000"/>
                </a:solidFill>
                <a:latin typeface="Courier New" panose="02070309020205020404" pitchFamily="49" charset="0"/>
                <a:cs typeface="Courier New" panose="02070309020205020404" pitchFamily="49" charset="0"/>
              </a:rPr>
              <a:t>path_info</a:t>
            </a:r>
            <a:r>
              <a:rPr lang="en-US" dirty="0">
                <a:solidFill>
                  <a:srgbClr val="FF0000"/>
                </a:solidFill>
                <a:latin typeface="Courier New" panose="02070309020205020404" pitchFamily="49" charset="0"/>
                <a:cs typeface="Courier New" panose="02070309020205020404" pitchFamily="49" charset="0"/>
              </a:rPr>
              <a:t> . </a:t>
            </a:r>
            <a:endParaRPr lang="en-US" dirty="0" smtClean="0">
              <a:solidFill>
                <a:srgbClr val="FF0000"/>
              </a:solidFill>
              <a:latin typeface="Courier New" panose="02070309020205020404" pitchFamily="49" charset="0"/>
              <a:cs typeface="Courier New" panose="02070309020205020404" pitchFamily="49" charset="0"/>
            </a:endParaRPr>
          </a:p>
          <a:p>
            <a:pPr marL="0" indent="0" algn="just">
              <a:buNone/>
            </a:pPr>
            <a:endParaRPr lang="en-US" dirty="0"/>
          </a:p>
          <a:p>
            <a:pPr marL="0" indent="0" algn="just">
              <a:buNone/>
            </a:pPr>
            <a:r>
              <a:rPr lang="en-US" dirty="0" smtClean="0"/>
              <a:t>Once </a:t>
            </a:r>
            <a:r>
              <a:rPr lang="en-US" dirty="0"/>
              <a:t>one of the URL patterns matches, Django imports and calls the given view, which is a Python function (or a class-based view</a:t>
            </a:r>
            <a:r>
              <a:rPr lang="en-US" dirty="0" smtClean="0"/>
              <a:t>).</a:t>
            </a:r>
            <a:endParaRPr lang="ru-RU" dirty="0" smtClean="0"/>
          </a:p>
          <a:p>
            <a:pPr marL="0" indent="0" algn="just">
              <a:buNone/>
            </a:pPr>
            <a:endParaRPr lang="ru-RU" dirty="0" smtClean="0"/>
          </a:p>
          <a:p>
            <a:pPr marL="0" indent="0" algn="just">
              <a:buNone/>
            </a:pPr>
            <a:r>
              <a:rPr lang="en-US" dirty="0" smtClean="0"/>
              <a:t>To </a:t>
            </a:r>
            <a:r>
              <a:rPr lang="en-US" dirty="0"/>
              <a:t>design URLs for an app, you create a Python module informally called a </a:t>
            </a:r>
            <a:r>
              <a:rPr lang="en-US" b="1" dirty="0" err="1"/>
              <a:t>URLconf</a:t>
            </a:r>
            <a:r>
              <a:rPr lang="en-US" dirty="0"/>
              <a:t> (URL configuration). </a:t>
            </a:r>
            <a:endParaRPr lang="en-US" dirty="0" smtClean="0"/>
          </a:p>
          <a:p>
            <a:pPr marL="0" indent="0" algn="just">
              <a:buNone/>
            </a:pPr>
            <a:endParaRPr lang="en-US" dirty="0"/>
          </a:p>
          <a:p>
            <a:pPr marL="0" indent="0" algn="just">
              <a:buNone/>
            </a:pPr>
            <a:r>
              <a:rPr lang="en-US" dirty="0" smtClean="0"/>
              <a:t>This </a:t>
            </a:r>
            <a:r>
              <a:rPr lang="en-US" dirty="0"/>
              <a:t>module is pure Python code and is a mapping between URL path expressions to Python functions (your views</a:t>
            </a:r>
            <a:r>
              <a:rPr lang="en-US" dirty="0" smtClean="0"/>
              <a:t>).</a:t>
            </a:r>
            <a:endParaRPr lang="ru-RU" dirty="0" smtClean="0"/>
          </a:p>
          <a:p>
            <a:pPr marL="0" indent="0" algn="just">
              <a:buNone/>
            </a:pPr>
            <a:endParaRPr lang="ru-RU" dirty="0" smtClean="0"/>
          </a:p>
          <a:p>
            <a:pPr marL="0" indent="0" algn="just">
              <a:buNone/>
            </a:pPr>
            <a:r>
              <a:rPr lang="en-US" dirty="0" smtClean="0"/>
              <a:t>Django </a:t>
            </a:r>
            <a:r>
              <a:rPr lang="en-US" dirty="0"/>
              <a:t>also provides a way to translate URLs according to the active language.</a:t>
            </a:r>
          </a:p>
          <a:p>
            <a:pPr marL="0" indent="0">
              <a:buNone/>
            </a:pPr>
            <a:endParaRPr lang="en-US" dirty="0" smtClean="0"/>
          </a:p>
        </p:txBody>
      </p:sp>
      <p:sp>
        <p:nvSpPr>
          <p:cNvPr id="2" name="Заголовок 1"/>
          <p:cNvSpPr>
            <a:spLocks noGrp="1"/>
          </p:cNvSpPr>
          <p:nvPr>
            <p:ph type="title"/>
          </p:nvPr>
        </p:nvSpPr>
        <p:spPr/>
        <p:txBody>
          <a:bodyPr/>
          <a:lstStyle/>
          <a:p>
            <a:r>
              <a:rPr lang="en-US" dirty="0"/>
              <a:t>URL dispatcher</a:t>
            </a:r>
          </a:p>
        </p:txBody>
      </p:sp>
    </p:spTree>
    <p:extLst>
      <p:ext uri="{BB962C8B-B14F-4D97-AF65-F5344CB8AC3E}">
        <p14:creationId xmlns:p14="http://schemas.microsoft.com/office/powerpoint/2010/main" val="3999111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229600" cy="5098571"/>
          </a:xfrm>
        </p:spPr>
        <p:txBody>
          <a:bodyPr>
            <a:normAutofit fontScale="47500" lnSpcReduction="20000"/>
          </a:bodyPr>
          <a:lstStyle/>
          <a:p>
            <a:pPr marL="0" indent="0" algn="just">
              <a:buNone/>
            </a:pPr>
            <a:r>
              <a:rPr lang="en-US" dirty="0">
                <a:solidFill>
                  <a:srgbClr val="FF0000"/>
                </a:solidFill>
              </a:rPr>
              <a:t>A </a:t>
            </a:r>
            <a:r>
              <a:rPr lang="en-US" i="1" dirty="0" err="1">
                <a:solidFill>
                  <a:srgbClr val="FF0000"/>
                </a:solidFill>
              </a:rPr>
              <a:t>URLconf</a:t>
            </a:r>
            <a:r>
              <a:rPr lang="en-US" dirty="0">
                <a:solidFill>
                  <a:srgbClr val="FF0000"/>
                </a:solidFill>
              </a:rPr>
              <a:t> is like a table of contents for your Django-powered Web site. Basically, it’s a mapping between URLs and the view functions that should be called for those URLs</a:t>
            </a:r>
            <a:r>
              <a:rPr lang="en-US" dirty="0"/>
              <a:t>. It’s how you tell Django, “For this URL, call this code, and for that URL, call that code.” </a:t>
            </a:r>
            <a:endParaRPr lang="en-US" dirty="0" smtClean="0"/>
          </a:p>
          <a:p>
            <a:pPr marL="0" indent="0" algn="just">
              <a:buNone/>
            </a:pPr>
            <a:endParaRPr lang="en-US" dirty="0"/>
          </a:p>
          <a:p>
            <a:pPr marL="0" indent="0" algn="just">
              <a:buNone/>
            </a:pPr>
            <a:r>
              <a:rPr lang="en-US" dirty="0" smtClean="0"/>
              <a:t>For </a:t>
            </a:r>
            <a:r>
              <a:rPr lang="en-US" dirty="0"/>
              <a:t>example, “When somebody visits the URL /foo/, call the view function </a:t>
            </a:r>
            <a:r>
              <a:rPr lang="en-US" dirty="0" err="1"/>
              <a:t>foo_view</a:t>
            </a:r>
            <a:r>
              <a:rPr lang="en-US" dirty="0"/>
              <a:t>(), which lives in the Python module views.py</a:t>
            </a:r>
            <a:r>
              <a:rPr lang="en-US" dirty="0" smtClean="0"/>
              <a:t>.”</a:t>
            </a:r>
          </a:p>
          <a:p>
            <a:pPr marL="0" indent="0" algn="just">
              <a:buNone/>
            </a:pPr>
            <a:endParaRPr lang="en-US" dirty="0"/>
          </a:p>
          <a:p>
            <a:pPr marL="0" indent="0" algn="just">
              <a:buNone/>
            </a:pPr>
            <a:r>
              <a:rPr lang="en-US" dirty="0"/>
              <a:t>When you executed </a:t>
            </a:r>
            <a:r>
              <a:rPr lang="en-US" dirty="0">
                <a:latin typeface="Courier New" panose="02070309020205020404" pitchFamily="49" charset="0"/>
                <a:cs typeface="Courier New" panose="02070309020205020404" pitchFamily="49" charset="0"/>
              </a:rPr>
              <a:t>django-admin.py </a:t>
            </a:r>
            <a:r>
              <a:rPr lang="en-US" dirty="0" err="1">
                <a:latin typeface="Courier New" panose="02070309020205020404" pitchFamily="49" charset="0"/>
                <a:cs typeface="Courier New" panose="02070309020205020404" pitchFamily="49" charset="0"/>
              </a:rPr>
              <a:t>startproject</a:t>
            </a:r>
            <a:r>
              <a:rPr lang="en-US" dirty="0"/>
              <a:t> </a:t>
            </a:r>
            <a:r>
              <a:rPr lang="en-US" dirty="0" smtClean="0"/>
              <a:t>, </a:t>
            </a:r>
            <a:r>
              <a:rPr lang="en-US" dirty="0"/>
              <a:t>the script created a </a:t>
            </a:r>
            <a:r>
              <a:rPr lang="en-US" dirty="0" err="1">
                <a:latin typeface="Courier New" panose="02070309020205020404" pitchFamily="49" charset="0"/>
                <a:cs typeface="Courier New" panose="02070309020205020404" pitchFamily="49" charset="0"/>
              </a:rPr>
              <a:t>URLcon</a:t>
            </a:r>
            <a:r>
              <a:rPr lang="en-US" dirty="0" err="1"/>
              <a:t>f</a:t>
            </a:r>
            <a:r>
              <a:rPr lang="en-US" dirty="0"/>
              <a:t> for you automatically: the </a:t>
            </a:r>
            <a:r>
              <a:rPr lang="en-US" dirty="0">
                <a:latin typeface="Courier New" panose="02070309020205020404" pitchFamily="49" charset="0"/>
                <a:cs typeface="Courier New" panose="02070309020205020404" pitchFamily="49" charset="0"/>
              </a:rPr>
              <a:t>file urls.py</a:t>
            </a:r>
            <a:r>
              <a:rPr lang="en-US" dirty="0"/>
              <a:t>. By default, it looks something like this:</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django.conf.urls.defaults</a:t>
            </a:r>
            <a:r>
              <a:rPr lang="en-US" dirty="0">
                <a:latin typeface="Courier New" panose="02070309020205020404" pitchFamily="49" charset="0"/>
                <a:cs typeface="Courier New" panose="02070309020205020404" pitchFamily="49" charset="0"/>
              </a:rPr>
              <a:t> import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Uncomment the next two lines to enable the admin: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django.contrib</a:t>
            </a:r>
            <a:r>
              <a:rPr lang="en-US" dirty="0">
                <a:latin typeface="Courier New" panose="02070309020205020404" pitchFamily="49" charset="0"/>
                <a:cs typeface="Courier New" panose="02070309020205020404" pitchFamily="49" charset="0"/>
              </a:rPr>
              <a:t> import admin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admin.autodiscover</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Example: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mysite</a:t>
            </a:r>
            <a:r>
              <a:rPr lang="en-US" dirty="0">
                <a:latin typeface="Courier New" panose="02070309020205020404" pitchFamily="49" charset="0"/>
                <a:cs typeface="Courier New" panose="02070309020205020404" pitchFamily="49" charset="0"/>
              </a:rPr>
              <a:t>/', include('</a:t>
            </a:r>
            <a:r>
              <a:rPr lang="en-US" dirty="0" err="1">
                <a:latin typeface="Courier New" panose="02070309020205020404" pitchFamily="49" charset="0"/>
                <a:cs typeface="Courier New" panose="02070309020205020404" pitchFamily="49" charset="0"/>
              </a:rPr>
              <a:t>mysite.foo.urls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Uncomment the admin/doc line below and add '</a:t>
            </a:r>
            <a:r>
              <a:rPr lang="en-US" dirty="0" err="1">
                <a:latin typeface="Courier New" panose="02070309020205020404" pitchFamily="49" charset="0"/>
                <a:cs typeface="Courier New" panose="02070309020205020404" pitchFamily="49" charset="0"/>
              </a:rPr>
              <a:t>django.contrib.admindocs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to INSTALLED_APPS to enable admin documentation: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r'^admin</a:t>
            </a:r>
            <a:r>
              <a:rPr lang="en-US" dirty="0">
                <a:latin typeface="Courier New" panose="02070309020205020404" pitchFamily="49" charset="0"/>
                <a:cs typeface="Courier New" panose="02070309020205020404" pitchFamily="49" charset="0"/>
              </a:rPr>
              <a:t>/doc/', include('</a:t>
            </a:r>
            <a:r>
              <a:rPr lang="en-US" dirty="0" err="1">
                <a:latin typeface="Courier New" panose="02070309020205020404" pitchFamily="49" charset="0"/>
                <a:cs typeface="Courier New" panose="02070309020205020404" pitchFamily="49" charset="0"/>
              </a:rPr>
              <a:t>django.contrib.admindocs.urls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Uncomment the next line to enable the admin: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r'^admin</a:t>
            </a:r>
            <a:r>
              <a:rPr lang="en-US" dirty="0">
                <a:latin typeface="Courier New" panose="02070309020205020404" pitchFamily="49" charset="0"/>
                <a:cs typeface="Courier New" panose="02070309020205020404" pitchFamily="49" charset="0"/>
              </a:rPr>
              <a:t>/', include(</a:t>
            </a:r>
            <a:r>
              <a:rPr lang="en-US" dirty="0" err="1">
                <a:latin typeface="Courier New" panose="02070309020205020404" pitchFamily="49" charset="0"/>
                <a:cs typeface="Courier New" panose="02070309020205020404" pitchFamily="49" charset="0"/>
              </a:rPr>
              <a:t>admin.site.urls</a:t>
            </a:r>
            <a:r>
              <a:rPr lang="en-US" dirty="0">
                <a:latin typeface="Courier New" panose="02070309020205020404" pitchFamily="49" charset="0"/>
                <a:cs typeface="Courier New" panose="02070309020205020404" pitchFamily="49" charset="0"/>
              </a:rPr>
              <a:t>)), )</a:t>
            </a:r>
          </a:p>
          <a:p>
            <a:pPr marL="0" indent="0">
              <a:buNone/>
            </a:pPr>
            <a:endParaRPr lang="ru-RU" dirty="0"/>
          </a:p>
        </p:txBody>
      </p:sp>
      <p:sp>
        <p:nvSpPr>
          <p:cNvPr id="2" name="Заголовок 1"/>
          <p:cNvSpPr>
            <a:spLocks noGrp="1"/>
          </p:cNvSpPr>
          <p:nvPr>
            <p:ph type="title"/>
          </p:nvPr>
        </p:nvSpPr>
        <p:spPr>
          <a:xfrm>
            <a:off x="467544" y="44624"/>
            <a:ext cx="8229600" cy="1143000"/>
          </a:xfrm>
        </p:spPr>
        <p:txBody>
          <a:bodyPr>
            <a:normAutofit/>
          </a:bodyPr>
          <a:lstStyle/>
          <a:p>
            <a:r>
              <a:rPr lang="en-US" b="1" dirty="0" err="1" smtClean="0"/>
              <a:t>URLconf</a:t>
            </a:r>
            <a:endParaRPr lang="ru-RU" dirty="0"/>
          </a:p>
        </p:txBody>
      </p:sp>
    </p:spTree>
    <p:extLst>
      <p:ext uri="{BB962C8B-B14F-4D97-AF65-F5344CB8AC3E}">
        <p14:creationId xmlns:p14="http://schemas.microsoft.com/office/powerpoint/2010/main" val="2607856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476672"/>
            <a:ext cx="8229600" cy="5832648"/>
          </a:xfrm>
        </p:spPr>
        <p:txBody>
          <a:bodyPr>
            <a:normAutofit fontScale="55000" lnSpcReduction="20000"/>
          </a:bodyPr>
          <a:lstStyle/>
          <a:p>
            <a:pPr marL="0" indent="0">
              <a:buNone/>
            </a:pPr>
            <a:r>
              <a:rPr lang="en-US" dirty="0">
                <a:solidFill>
                  <a:srgbClr val="FF0000"/>
                </a:solidFill>
              </a:rPr>
              <a:t>This default </a:t>
            </a:r>
            <a:r>
              <a:rPr lang="en-US" dirty="0" err="1">
                <a:solidFill>
                  <a:srgbClr val="FF0000"/>
                </a:solidFill>
              </a:rPr>
              <a:t>URLconf</a:t>
            </a:r>
            <a:r>
              <a:rPr lang="en-US" dirty="0">
                <a:solidFill>
                  <a:srgbClr val="FF0000"/>
                </a:solidFill>
              </a:rPr>
              <a:t> includes some commonly used Django features commented out, so that activating those features is as easy as uncommenting the appropriate lines</a:t>
            </a:r>
            <a:r>
              <a:rPr lang="en-US" dirty="0"/>
              <a:t>. </a:t>
            </a:r>
            <a:endParaRPr lang="en-US" dirty="0" smtClean="0"/>
          </a:p>
          <a:p>
            <a:pPr marL="0" indent="0">
              <a:buNone/>
            </a:pPr>
            <a:endParaRPr lang="en-US" dirty="0"/>
          </a:p>
          <a:p>
            <a:pPr marL="0" indent="0">
              <a:buNone/>
            </a:pPr>
            <a:r>
              <a:rPr lang="en-US" dirty="0" smtClean="0"/>
              <a:t>If </a:t>
            </a:r>
            <a:r>
              <a:rPr lang="en-US" dirty="0"/>
              <a:t>we ignore the commented-out code, here’s the essence of a </a:t>
            </a:r>
            <a:r>
              <a:rPr lang="en-US" dirty="0" err="1"/>
              <a:t>URLconf</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django.conf.urls.defaults</a:t>
            </a:r>
            <a:r>
              <a:rPr lang="en-US" dirty="0">
                <a:latin typeface="Courier New" panose="02070309020205020404" pitchFamily="49" charset="0"/>
                <a:cs typeface="Courier New" panose="02070309020205020404" pitchFamily="49" charset="0"/>
              </a:rPr>
              <a:t> import *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 ) </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b="1" dirty="0"/>
              <a:t>Let’s step through this code one line at a time</a:t>
            </a:r>
            <a:r>
              <a:rPr lang="en-US" b="1" dirty="0" smtClean="0"/>
              <a:t>:</a:t>
            </a:r>
          </a:p>
          <a:p>
            <a:pPr marL="0" indent="0" algn="just">
              <a:buNone/>
            </a:pPr>
            <a:endParaRPr lang="en-US" dirty="0"/>
          </a:p>
          <a:p>
            <a:pPr marL="0" indent="0" algn="just">
              <a:buNone/>
            </a:pPr>
            <a:r>
              <a:rPr lang="en-US" dirty="0" smtClean="0"/>
              <a:t>1. The </a:t>
            </a:r>
            <a:r>
              <a:rPr lang="en-US" dirty="0"/>
              <a:t>first line imports all objects from the </a:t>
            </a:r>
            <a:r>
              <a:rPr lang="en-US" dirty="0" err="1">
                <a:latin typeface="Courier New" panose="02070309020205020404" pitchFamily="49" charset="0"/>
                <a:cs typeface="Courier New" panose="02070309020205020404" pitchFamily="49" charset="0"/>
              </a:rPr>
              <a:t>django.conf.urls.defaults</a:t>
            </a:r>
            <a:r>
              <a:rPr lang="en-US" dirty="0">
                <a:latin typeface="Courier New" panose="02070309020205020404" pitchFamily="49" charset="0"/>
                <a:cs typeface="Courier New" panose="02070309020205020404" pitchFamily="49" charset="0"/>
              </a:rPr>
              <a:t> module</a:t>
            </a:r>
            <a:r>
              <a:rPr lang="en-US" dirty="0"/>
              <a:t>, which is Django’s </a:t>
            </a:r>
            <a:r>
              <a:rPr lang="en-US" dirty="0" err="1">
                <a:latin typeface="Courier New" panose="02070309020205020404" pitchFamily="49" charset="0"/>
                <a:cs typeface="Courier New" panose="02070309020205020404" pitchFamily="49" charset="0"/>
              </a:rPr>
              <a:t>URLconf</a:t>
            </a:r>
            <a:r>
              <a:rPr lang="en-US" dirty="0"/>
              <a:t> infrastructure. This includes a function called patterns</a:t>
            </a:r>
            <a:r>
              <a:rPr lang="en-US" dirty="0" smtClean="0"/>
              <a:t>.</a:t>
            </a:r>
          </a:p>
          <a:p>
            <a:pPr marL="0" indent="0" algn="just">
              <a:buNone/>
            </a:pPr>
            <a:endParaRPr lang="en-US" dirty="0"/>
          </a:p>
          <a:p>
            <a:pPr marL="0" indent="0" algn="just">
              <a:buNone/>
            </a:pPr>
            <a:r>
              <a:rPr lang="en-US" dirty="0" smtClean="0"/>
              <a:t>2. The </a:t>
            </a:r>
            <a:r>
              <a:rPr lang="en-US" dirty="0"/>
              <a:t>second line calls the function patterns and saves the result into a variable called </a:t>
            </a:r>
            <a:r>
              <a:rPr lang="en-US" dirty="0" err="1">
                <a:latin typeface="Courier New" panose="02070309020205020404" pitchFamily="49" charset="0"/>
                <a:cs typeface="Courier New" panose="02070309020205020404" pitchFamily="49" charset="0"/>
              </a:rPr>
              <a:t>urlpatterns</a:t>
            </a:r>
            <a:r>
              <a:rPr lang="en-US" dirty="0"/>
              <a:t>. The patterns function gets passed only a single argument – the empty string. </a:t>
            </a:r>
            <a:endParaRPr lang="en-US" dirty="0" smtClean="0"/>
          </a:p>
          <a:p>
            <a:pPr marL="0" indent="0" algn="just">
              <a:buNone/>
            </a:pPr>
            <a:endParaRPr lang="en-US" dirty="0"/>
          </a:p>
          <a:p>
            <a:pPr marL="0" indent="0" algn="just">
              <a:buNone/>
            </a:pPr>
            <a:r>
              <a:rPr lang="en-US" dirty="0" smtClean="0"/>
              <a:t>The </a:t>
            </a:r>
            <a:r>
              <a:rPr lang="en-US" dirty="0"/>
              <a:t>main thing to note here is the variable </a:t>
            </a:r>
            <a:r>
              <a:rPr lang="en-US" dirty="0" err="1">
                <a:latin typeface="Courier New" panose="02070309020205020404" pitchFamily="49" charset="0"/>
                <a:cs typeface="Courier New" panose="02070309020205020404" pitchFamily="49" charset="0"/>
              </a:rPr>
              <a:t>urlpattern</a:t>
            </a:r>
            <a:r>
              <a:rPr lang="en-US" dirty="0" err="1"/>
              <a:t>s</a:t>
            </a:r>
            <a:r>
              <a:rPr lang="en-US" dirty="0"/>
              <a:t>, which Django expects to find in your </a:t>
            </a:r>
            <a:r>
              <a:rPr lang="en-US" dirty="0" err="1">
                <a:latin typeface="Courier New" panose="02070309020205020404" pitchFamily="49" charset="0"/>
                <a:cs typeface="Courier New" panose="02070309020205020404" pitchFamily="49" charset="0"/>
              </a:rPr>
              <a:t>URLconf</a:t>
            </a:r>
            <a:r>
              <a:rPr lang="en-US" dirty="0">
                <a:latin typeface="Courier New" panose="02070309020205020404" pitchFamily="49" charset="0"/>
                <a:cs typeface="Courier New" panose="02070309020205020404" pitchFamily="49" charset="0"/>
              </a:rPr>
              <a:t> module</a:t>
            </a:r>
            <a:r>
              <a:rPr lang="en-US" dirty="0"/>
              <a:t>. </a:t>
            </a:r>
            <a:endParaRPr lang="en-US" dirty="0" smtClean="0"/>
          </a:p>
          <a:p>
            <a:pPr marL="0" indent="0" algn="just">
              <a:buNone/>
            </a:pPr>
            <a:endParaRPr lang="en-US" dirty="0">
              <a:solidFill>
                <a:srgbClr val="FF0000"/>
              </a:solidFill>
            </a:endParaRPr>
          </a:p>
          <a:p>
            <a:pPr marL="0" indent="0" algn="just">
              <a:buNone/>
            </a:pPr>
            <a:r>
              <a:rPr lang="en-US" dirty="0" smtClean="0">
                <a:solidFill>
                  <a:srgbClr val="FF0000"/>
                </a:solidFill>
              </a:rPr>
              <a:t>This </a:t>
            </a:r>
            <a:r>
              <a:rPr lang="en-US" dirty="0">
                <a:solidFill>
                  <a:srgbClr val="FF0000"/>
                </a:solidFill>
              </a:rPr>
              <a:t>variable defines the mapping between URLs and the code that handles those URLs.</a:t>
            </a:r>
            <a:r>
              <a:rPr lang="en-US" dirty="0"/>
              <a:t> </a:t>
            </a:r>
            <a:endParaRPr lang="en-US" dirty="0" smtClean="0"/>
          </a:p>
          <a:p>
            <a:pPr marL="0" indent="0" algn="just">
              <a:buNone/>
            </a:pPr>
            <a:endParaRPr lang="en-US" dirty="0"/>
          </a:p>
          <a:p>
            <a:pPr marL="0" indent="0" algn="just">
              <a:buNone/>
            </a:pPr>
            <a:r>
              <a:rPr lang="en-US" dirty="0" smtClean="0"/>
              <a:t>By </a:t>
            </a:r>
            <a:r>
              <a:rPr lang="en-US" dirty="0"/>
              <a:t>default, as we can see, the </a:t>
            </a:r>
            <a:r>
              <a:rPr lang="en-US" dirty="0" err="1">
                <a:latin typeface="Courier New" panose="02070309020205020404" pitchFamily="49" charset="0"/>
                <a:cs typeface="Courier New" panose="02070309020205020404" pitchFamily="49" charset="0"/>
              </a:rPr>
              <a:t>URLconf</a:t>
            </a:r>
            <a:r>
              <a:rPr lang="en-US" dirty="0"/>
              <a:t> is empty – your Django application is a blank slate. </a:t>
            </a:r>
            <a:endParaRPr lang="ru-RU" dirty="0"/>
          </a:p>
        </p:txBody>
      </p:sp>
    </p:spTree>
    <p:extLst>
      <p:ext uri="{BB962C8B-B14F-4D97-AF65-F5344CB8AC3E}">
        <p14:creationId xmlns:p14="http://schemas.microsoft.com/office/powerpoint/2010/main" val="91945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386603"/>
          </a:xfrm>
        </p:spPr>
        <p:txBody>
          <a:bodyPr>
            <a:normAutofit fontScale="62500" lnSpcReduction="20000"/>
          </a:bodyPr>
          <a:lstStyle/>
          <a:p>
            <a:pPr marL="0" indent="0">
              <a:buNone/>
            </a:pPr>
            <a:r>
              <a:rPr lang="en-US" dirty="0"/>
              <a:t>To add a </a:t>
            </a:r>
            <a:r>
              <a:rPr lang="en-US" dirty="0">
                <a:solidFill>
                  <a:srgbClr val="FF0000"/>
                </a:solidFill>
              </a:rPr>
              <a:t>URL </a:t>
            </a:r>
            <a:r>
              <a:rPr lang="en-US" dirty="0"/>
              <a:t>and </a:t>
            </a:r>
            <a:r>
              <a:rPr lang="en-US" dirty="0">
                <a:solidFill>
                  <a:srgbClr val="FF0000"/>
                </a:solidFill>
              </a:rPr>
              <a:t>view to the </a:t>
            </a:r>
            <a:r>
              <a:rPr lang="en-US" dirty="0" err="1">
                <a:solidFill>
                  <a:srgbClr val="FF0000"/>
                </a:solidFill>
              </a:rPr>
              <a:t>URLconf</a:t>
            </a:r>
            <a:r>
              <a:rPr lang="en-US" dirty="0"/>
              <a:t>, just add a Python tuple mapping a URL pattern to the view function. </a:t>
            </a:r>
            <a:endParaRPr lang="en-US" dirty="0" smtClean="0"/>
          </a:p>
          <a:p>
            <a:pPr marL="0" indent="0">
              <a:buNone/>
            </a:pPr>
            <a:endParaRPr lang="en-US" dirty="0" smtClean="0"/>
          </a:p>
          <a:p>
            <a:pPr marL="0" indent="0">
              <a:buNone/>
            </a:pPr>
            <a:r>
              <a:rPr lang="en-US" dirty="0" smtClean="0"/>
              <a:t>Here’s </a:t>
            </a:r>
            <a:r>
              <a:rPr lang="en-US" dirty="0"/>
              <a:t>how to hook in our hello view</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django.conf.urls.defaults</a:t>
            </a:r>
            <a:r>
              <a:rPr lang="en-US" dirty="0">
                <a:latin typeface="Courier New" panose="02070309020205020404" pitchFamily="49" charset="0"/>
                <a:cs typeface="Courier New" panose="02070309020205020404" pitchFamily="49" charset="0"/>
              </a:rPr>
              <a:t> import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mysite.views</a:t>
            </a:r>
            <a:r>
              <a:rPr lang="en-US" dirty="0">
                <a:latin typeface="Courier New" panose="02070309020205020404" pitchFamily="49" charset="0"/>
                <a:cs typeface="Courier New" panose="02070309020205020404" pitchFamily="49" charset="0"/>
              </a:rPr>
              <a:t> import hello </a:t>
            </a:r>
            <a:r>
              <a:rPr lang="en-US" dirty="0" smtClean="0">
                <a:latin typeface="Courier New" panose="02070309020205020404" pitchFamily="49" charset="0"/>
                <a:cs typeface="Courier New" panose="02070309020205020404" pitchFamily="49" charset="0"/>
              </a:rPr>
              <a:t> </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 ('^hello/$', hello), </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We made two changes here:</a:t>
            </a:r>
          </a:p>
          <a:p>
            <a:pPr algn="just"/>
            <a:r>
              <a:rPr lang="en-US" dirty="0"/>
              <a:t>First, we imported the hello view from its module </a:t>
            </a:r>
            <a:r>
              <a:rPr lang="en-US" dirty="0" smtClean="0"/>
              <a:t>–</a:t>
            </a:r>
            <a:r>
              <a:rPr lang="en-US" dirty="0" err="1" smtClean="0">
                <a:latin typeface="Courier New" panose="02070309020205020404" pitchFamily="49" charset="0"/>
                <a:cs typeface="Courier New" panose="02070309020205020404" pitchFamily="49" charset="0"/>
              </a:rPr>
              <a:t>mysite</a:t>
            </a:r>
            <a:r>
              <a:rPr lang="en-US" dirty="0" smtClean="0">
                <a:latin typeface="Courier New" panose="02070309020205020404" pitchFamily="49" charset="0"/>
                <a:cs typeface="Courier New" panose="02070309020205020404" pitchFamily="49" charset="0"/>
              </a:rPr>
              <a:t>/views.py</a:t>
            </a:r>
            <a:r>
              <a:rPr lang="en-US" dirty="0"/>
              <a:t>, which translates into </a:t>
            </a:r>
            <a:r>
              <a:rPr lang="en-US" dirty="0" err="1">
                <a:latin typeface="Courier New" panose="02070309020205020404" pitchFamily="49" charset="0"/>
                <a:cs typeface="Courier New" panose="02070309020205020404" pitchFamily="49" charset="0"/>
              </a:rPr>
              <a:t>mysite.views</a:t>
            </a:r>
            <a:r>
              <a:rPr lang="en-US" dirty="0"/>
              <a:t> in Python import syntax. </a:t>
            </a:r>
            <a:endParaRPr lang="en-US" dirty="0" smtClean="0"/>
          </a:p>
          <a:p>
            <a:pPr algn="just"/>
            <a:endParaRPr lang="en-US" dirty="0"/>
          </a:p>
          <a:p>
            <a:pPr algn="just"/>
            <a:r>
              <a:rPr lang="en-US" dirty="0"/>
              <a:t>Next, we added the line </a:t>
            </a:r>
            <a:r>
              <a:rPr lang="en-US" dirty="0">
                <a:latin typeface="Courier New" panose="02070309020205020404" pitchFamily="49" charset="0"/>
                <a:cs typeface="Courier New" panose="02070309020205020404" pitchFamily="49" charset="0"/>
              </a:rPr>
              <a:t>('^hello/$', hello),</a:t>
            </a:r>
            <a:r>
              <a:rPr lang="en-US" dirty="0"/>
              <a:t> to </a:t>
            </a:r>
            <a:r>
              <a:rPr lang="en-US" dirty="0" err="1">
                <a:latin typeface="Courier New" panose="02070309020205020404" pitchFamily="49" charset="0"/>
                <a:cs typeface="Courier New" panose="02070309020205020404" pitchFamily="49" charset="0"/>
              </a:rPr>
              <a:t>urlpatterns</a:t>
            </a:r>
            <a:r>
              <a:rPr lang="en-US" dirty="0"/>
              <a:t>. </a:t>
            </a:r>
            <a:endParaRPr lang="en-US" dirty="0" smtClean="0"/>
          </a:p>
          <a:p>
            <a:pPr marL="109728" indent="0" algn="just">
              <a:buNone/>
            </a:pPr>
            <a:endParaRPr lang="en-US" dirty="0"/>
          </a:p>
          <a:p>
            <a:pPr marL="109728" indent="0" algn="just">
              <a:buNone/>
            </a:pPr>
            <a:r>
              <a:rPr lang="en-US" dirty="0" smtClean="0"/>
              <a:t>This </a:t>
            </a:r>
            <a:r>
              <a:rPr lang="en-US" dirty="0"/>
              <a:t>line is referred to as a </a:t>
            </a:r>
            <a:r>
              <a:rPr lang="en-US" i="1" dirty="0" err="1"/>
              <a:t>URLpattern</a:t>
            </a:r>
            <a:r>
              <a:rPr lang="en-US" dirty="0"/>
              <a:t>. </a:t>
            </a:r>
            <a:endParaRPr lang="en-US" dirty="0" smtClean="0"/>
          </a:p>
          <a:p>
            <a:pPr marL="109728" indent="0" algn="just">
              <a:buNone/>
            </a:pPr>
            <a:endParaRPr lang="en-US" dirty="0"/>
          </a:p>
          <a:p>
            <a:pPr marL="109728" indent="0" algn="just">
              <a:buNone/>
            </a:pPr>
            <a:r>
              <a:rPr lang="en-US" dirty="0" smtClean="0"/>
              <a:t>It’s </a:t>
            </a:r>
            <a:r>
              <a:rPr lang="en-US" dirty="0"/>
              <a:t>a Python tuple in which the first element is a pattern-matching string </a:t>
            </a:r>
            <a:r>
              <a:rPr lang="en-US" dirty="0" smtClean="0"/>
              <a:t>and </a:t>
            </a:r>
            <a:r>
              <a:rPr lang="en-US" dirty="0"/>
              <a:t>the second element is the view function to use for that pattern.</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3863519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188640"/>
            <a:ext cx="8229600" cy="5472608"/>
          </a:xfrm>
        </p:spPr>
        <p:txBody>
          <a:bodyPr>
            <a:normAutofit fontScale="47500" lnSpcReduction="20000"/>
          </a:bodyPr>
          <a:lstStyle/>
          <a:p>
            <a:pPr marL="0" indent="0">
              <a:buNone/>
            </a:pPr>
            <a:r>
              <a:rPr lang="en-US" b="1" dirty="0">
                <a:solidFill>
                  <a:srgbClr val="FF0000"/>
                </a:solidFill>
              </a:rPr>
              <a:t>S</a:t>
            </a:r>
            <a:r>
              <a:rPr lang="en-US" b="1" dirty="0" smtClean="0">
                <a:solidFill>
                  <a:srgbClr val="FF0000"/>
                </a:solidFill>
              </a:rPr>
              <a:t>yntax </a:t>
            </a:r>
            <a:r>
              <a:rPr lang="en-US" b="1" dirty="0">
                <a:solidFill>
                  <a:srgbClr val="FF0000"/>
                </a:solidFill>
              </a:rPr>
              <a:t>of </a:t>
            </a:r>
            <a:r>
              <a:rPr lang="en-US" b="1" dirty="0" smtClean="0">
                <a:solidFill>
                  <a:srgbClr val="FF0000"/>
                </a:solidFill>
              </a:rPr>
              <a:t>the </a:t>
            </a:r>
            <a:r>
              <a:rPr lang="en-US" b="1" dirty="0" err="1" smtClean="0">
                <a:solidFill>
                  <a:srgbClr val="FF0000"/>
                </a:solidFill>
              </a:rPr>
              <a:t>URLpattern</a:t>
            </a:r>
            <a:r>
              <a:rPr lang="en-US" b="1" dirty="0">
                <a:solidFill>
                  <a:srgbClr val="FF0000"/>
                </a:solidFill>
              </a:rPr>
              <a:t>, as it may not be immediately obvious</a:t>
            </a:r>
            <a:r>
              <a:rPr lang="en-US" dirty="0"/>
              <a:t>. </a:t>
            </a:r>
            <a:endParaRPr lang="en-US" dirty="0" smtClean="0"/>
          </a:p>
          <a:p>
            <a:pPr marL="0" indent="0">
              <a:buNone/>
            </a:pPr>
            <a:endParaRPr lang="en-US" dirty="0"/>
          </a:p>
          <a:p>
            <a:pPr marL="0" indent="0">
              <a:buNone/>
            </a:pPr>
            <a:r>
              <a:rPr lang="en-US" dirty="0" smtClean="0"/>
              <a:t>Although </a:t>
            </a:r>
            <a:r>
              <a:rPr lang="en-US" dirty="0"/>
              <a:t>we want to match the URL /hello/, the pattern looks a bit different than that. </a:t>
            </a:r>
            <a:endParaRPr lang="en-US" dirty="0" smtClean="0"/>
          </a:p>
          <a:p>
            <a:pPr marL="0" indent="0">
              <a:buNone/>
            </a:pPr>
            <a:endParaRPr lang="en-US" dirty="0"/>
          </a:p>
          <a:p>
            <a:pPr marL="0" indent="0" algn="just">
              <a:buNone/>
            </a:pPr>
            <a:r>
              <a:rPr lang="en-US" dirty="0" smtClean="0">
                <a:solidFill>
                  <a:srgbClr val="FF0000"/>
                </a:solidFill>
              </a:rPr>
              <a:t>Reasons:</a:t>
            </a:r>
          </a:p>
          <a:p>
            <a:pPr marL="0" indent="0" algn="just">
              <a:buNone/>
            </a:pPr>
            <a:endParaRPr lang="en-US" dirty="0"/>
          </a:p>
          <a:p>
            <a:pPr algn="just"/>
            <a:r>
              <a:rPr lang="en-US" dirty="0"/>
              <a:t>Django removes the slash from the front of every incoming URL before it checks the </a:t>
            </a:r>
            <a:r>
              <a:rPr lang="en-US" dirty="0" err="1"/>
              <a:t>URLpatterns</a:t>
            </a:r>
            <a:r>
              <a:rPr lang="en-US" dirty="0"/>
              <a:t>. </a:t>
            </a:r>
            <a:endParaRPr lang="en-US" dirty="0" smtClean="0"/>
          </a:p>
          <a:p>
            <a:pPr marL="109728" indent="0" algn="just">
              <a:buNone/>
            </a:pPr>
            <a:endParaRPr lang="en-US" dirty="0"/>
          </a:p>
          <a:p>
            <a:pPr marL="109728" indent="0" algn="just">
              <a:buNone/>
            </a:pPr>
            <a:r>
              <a:rPr lang="en-US" dirty="0" smtClean="0"/>
              <a:t>This </a:t>
            </a:r>
            <a:r>
              <a:rPr lang="en-US" dirty="0"/>
              <a:t>means that our </a:t>
            </a:r>
            <a:r>
              <a:rPr lang="en-US" dirty="0" err="1"/>
              <a:t>URLpattern</a:t>
            </a:r>
            <a:r>
              <a:rPr lang="en-US" dirty="0"/>
              <a:t> doesn’t include the leading slash in /hello/. (At first, this may seem unintuitive, but this requirement simplifies things – such as the inclusion of </a:t>
            </a:r>
            <a:r>
              <a:rPr lang="en-US" dirty="0" err="1"/>
              <a:t>URLconfs</a:t>
            </a:r>
            <a:r>
              <a:rPr lang="en-US" dirty="0"/>
              <a:t> within other </a:t>
            </a:r>
            <a:r>
              <a:rPr lang="en-US" dirty="0" err="1" smtClean="0"/>
              <a:t>URLconfs</a:t>
            </a:r>
            <a:endParaRPr lang="en-US" dirty="0" smtClean="0"/>
          </a:p>
          <a:p>
            <a:pPr algn="just"/>
            <a:endParaRPr lang="en-US" dirty="0"/>
          </a:p>
          <a:p>
            <a:pPr algn="just"/>
            <a:r>
              <a:rPr lang="en-US" dirty="0" smtClean="0"/>
              <a:t>The </a:t>
            </a:r>
            <a:r>
              <a:rPr lang="en-US" dirty="0"/>
              <a:t>pattern includes a caret (^) and a dollar sign ($). </a:t>
            </a:r>
            <a:endParaRPr lang="en-US" dirty="0" smtClean="0"/>
          </a:p>
          <a:p>
            <a:pPr algn="just"/>
            <a:endParaRPr lang="en-US" dirty="0"/>
          </a:p>
          <a:p>
            <a:pPr marL="109728" indent="0" algn="just">
              <a:buNone/>
            </a:pPr>
            <a:r>
              <a:rPr lang="en-US" dirty="0" smtClean="0"/>
              <a:t>These </a:t>
            </a:r>
            <a:r>
              <a:rPr lang="en-US" dirty="0"/>
              <a:t>are regular expression characters that have a special meaning: the caret means “require that the pattern matches the start of the string,” and the dollar sign means “require that the pattern matches the end of the string.”</a:t>
            </a:r>
          </a:p>
          <a:p>
            <a:pPr marL="0" indent="0" algn="just">
              <a:buNone/>
            </a:pPr>
            <a:endParaRPr lang="en-US" dirty="0" smtClean="0"/>
          </a:p>
          <a:p>
            <a:pPr marL="0" indent="0" algn="just">
              <a:buNone/>
            </a:pPr>
            <a:r>
              <a:rPr lang="en-US" b="1" dirty="0" smtClean="0"/>
              <a:t>Example: </a:t>
            </a:r>
          </a:p>
          <a:p>
            <a:pPr marL="0" indent="0" algn="just">
              <a:buNone/>
            </a:pPr>
            <a:r>
              <a:rPr lang="en-US" dirty="0" smtClean="0"/>
              <a:t>If </a:t>
            </a:r>
            <a:r>
              <a:rPr lang="en-US" dirty="0"/>
              <a:t>we had instead used the pattern </a:t>
            </a:r>
            <a:r>
              <a:rPr lang="en-US" dirty="0">
                <a:latin typeface="Courier New" panose="02070309020205020404" pitchFamily="49" charset="0"/>
                <a:cs typeface="Courier New" panose="02070309020205020404" pitchFamily="49" charset="0"/>
              </a:rPr>
              <a:t>'^hello/'</a:t>
            </a:r>
            <a:r>
              <a:rPr lang="en-US" dirty="0"/>
              <a:t> (without a dollar sign at the end), then </a:t>
            </a:r>
            <a:r>
              <a:rPr lang="en-US" i="1" dirty="0"/>
              <a:t>any</a:t>
            </a:r>
            <a:r>
              <a:rPr lang="en-US" dirty="0"/>
              <a:t> URL starting with </a:t>
            </a:r>
            <a:r>
              <a:rPr lang="en-US" dirty="0">
                <a:latin typeface="Courier New" panose="02070309020205020404" pitchFamily="49" charset="0"/>
                <a:cs typeface="Courier New" panose="02070309020205020404" pitchFamily="49" charset="0"/>
              </a:rPr>
              <a:t>/hello/</a:t>
            </a:r>
            <a:r>
              <a:rPr lang="en-US" dirty="0"/>
              <a:t> would match, such as </a:t>
            </a:r>
            <a:r>
              <a:rPr lang="en-US" dirty="0">
                <a:latin typeface="Courier New" panose="02070309020205020404" pitchFamily="49" charset="0"/>
                <a:cs typeface="Courier New" panose="02070309020205020404" pitchFamily="49" charset="0"/>
              </a:rPr>
              <a:t>/hello/fo</a:t>
            </a:r>
            <a:r>
              <a:rPr lang="en-US" dirty="0"/>
              <a:t>o and </a:t>
            </a:r>
            <a:r>
              <a:rPr lang="en-US" dirty="0">
                <a:latin typeface="Courier New" panose="02070309020205020404" pitchFamily="49" charset="0"/>
                <a:cs typeface="Courier New" panose="02070309020205020404" pitchFamily="49" charset="0"/>
              </a:rPr>
              <a:t>/hello/bar</a:t>
            </a:r>
            <a:r>
              <a:rPr lang="en-US" dirty="0"/>
              <a:t>, not just </a:t>
            </a:r>
            <a:r>
              <a:rPr lang="en-US" dirty="0">
                <a:latin typeface="Courier New" panose="02070309020205020404" pitchFamily="49" charset="0"/>
                <a:cs typeface="Courier New" panose="02070309020205020404" pitchFamily="49" charset="0"/>
              </a:rPr>
              <a:t>/hello/. </a:t>
            </a:r>
            <a:endParaRPr lang="en-US" dirty="0" smtClean="0">
              <a:latin typeface="Courier New" panose="02070309020205020404" pitchFamily="49" charset="0"/>
              <a:cs typeface="Courier New" panose="02070309020205020404" pitchFamily="49" charset="0"/>
            </a:endParaRPr>
          </a:p>
          <a:p>
            <a:pPr marL="0" indent="0" algn="just">
              <a:buNone/>
            </a:pPr>
            <a:endParaRPr lang="en-US" dirty="0">
              <a:latin typeface="Courier New" panose="02070309020205020404" pitchFamily="49" charset="0"/>
              <a:cs typeface="Courier New" panose="02070309020205020404" pitchFamily="49" charset="0"/>
            </a:endParaRPr>
          </a:p>
          <a:p>
            <a:pPr marL="0" indent="0" algn="just">
              <a:buNone/>
            </a:pPr>
            <a:r>
              <a:rPr lang="en-US" dirty="0" smtClean="0"/>
              <a:t>Similarly</a:t>
            </a:r>
            <a:r>
              <a:rPr lang="en-US" dirty="0"/>
              <a:t>, if we had left off the initial caret character (i.e., 'hello/$'), Django would match </a:t>
            </a:r>
            <a:r>
              <a:rPr lang="en-US" i="1" dirty="0"/>
              <a:t>any</a:t>
            </a:r>
            <a:r>
              <a:rPr lang="en-US" dirty="0"/>
              <a:t> URL that ends with </a:t>
            </a:r>
            <a:r>
              <a:rPr lang="en-US" dirty="0">
                <a:latin typeface="Courier New" panose="02070309020205020404" pitchFamily="49" charset="0"/>
                <a:cs typeface="Courier New" panose="02070309020205020404" pitchFamily="49" charset="0"/>
              </a:rPr>
              <a:t>hello/</a:t>
            </a:r>
            <a:r>
              <a:rPr lang="en-US" dirty="0"/>
              <a:t>, such as </a:t>
            </a:r>
            <a:r>
              <a:rPr lang="en-US" dirty="0">
                <a:latin typeface="Courier New" panose="02070309020205020404" pitchFamily="49" charset="0"/>
                <a:cs typeface="Courier New" panose="02070309020205020404" pitchFamily="49" charset="0"/>
              </a:rPr>
              <a:t>/foo/bar/hello/</a:t>
            </a:r>
            <a:r>
              <a:rPr lang="en-US" dirty="0"/>
              <a:t>. If we had simply used </a:t>
            </a:r>
            <a:r>
              <a:rPr lang="en-US" dirty="0">
                <a:latin typeface="Courier New" panose="02070309020205020404" pitchFamily="49" charset="0"/>
                <a:cs typeface="Courier New" panose="02070309020205020404" pitchFamily="49" charset="0"/>
              </a:rPr>
              <a:t>hello/</a:t>
            </a:r>
            <a:r>
              <a:rPr lang="en-US" dirty="0"/>
              <a:t>, without a </a:t>
            </a:r>
            <a:r>
              <a:rPr lang="en-US" dirty="0">
                <a:solidFill>
                  <a:srgbClr val="FF0000"/>
                </a:solidFill>
              </a:rPr>
              <a:t>caret </a:t>
            </a:r>
            <a:r>
              <a:rPr lang="en-US" i="1" dirty="0">
                <a:solidFill>
                  <a:srgbClr val="FF0000"/>
                </a:solidFill>
              </a:rPr>
              <a:t>or</a:t>
            </a:r>
            <a:r>
              <a:rPr lang="en-US" dirty="0">
                <a:solidFill>
                  <a:srgbClr val="FF0000"/>
                </a:solidFill>
              </a:rPr>
              <a:t> dollar sign</a:t>
            </a:r>
            <a:r>
              <a:rPr lang="en-US" dirty="0"/>
              <a:t>, then any URL containing </a:t>
            </a:r>
            <a:r>
              <a:rPr lang="en-US" dirty="0">
                <a:latin typeface="Courier New" panose="02070309020205020404" pitchFamily="49" charset="0"/>
                <a:cs typeface="Courier New" panose="02070309020205020404" pitchFamily="49" charset="0"/>
              </a:rPr>
              <a:t>hello/</a:t>
            </a:r>
            <a:r>
              <a:rPr lang="en-US" dirty="0"/>
              <a:t> would match, such as </a:t>
            </a:r>
            <a:r>
              <a:rPr lang="en-US" dirty="0">
                <a:latin typeface="Courier New" panose="02070309020205020404" pitchFamily="49" charset="0"/>
                <a:cs typeface="Courier New" panose="02070309020205020404" pitchFamily="49" charset="0"/>
              </a:rPr>
              <a:t>/foo/hello/bar</a:t>
            </a:r>
            <a:r>
              <a:rPr lang="en-US" dirty="0"/>
              <a:t>. Thus, we use both the caret and dollar sign to ensure that only the URL /hello/ matches</a:t>
            </a:r>
            <a:endParaRPr lang="ru-RU" dirty="0"/>
          </a:p>
        </p:txBody>
      </p:sp>
    </p:spTree>
    <p:extLst>
      <p:ext uri="{BB962C8B-B14F-4D97-AF65-F5344CB8AC3E}">
        <p14:creationId xmlns:p14="http://schemas.microsoft.com/office/powerpoint/2010/main" val="1236197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16632"/>
            <a:ext cx="8424936" cy="864096"/>
          </a:xfrm>
        </p:spPr>
        <p:txBody>
          <a:bodyPr>
            <a:normAutofit fontScale="47500" lnSpcReduction="20000"/>
          </a:bodyPr>
          <a:lstStyle/>
          <a:p>
            <a:pPr marL="0" indent="0" algn="just">
              <a:buNone/>
            </a:pPr>
            <a:r>
              <a:rPr lang="en-US" i="1" dirty="0">
                <a:solidFill>
                  <a:srgbClr val="FF0000"/>
                </a:solidFill>
              </a:rPr>
              <a:t>Regular expressions</a:t>
            </a:r>
            <a:r>
              <a:rPr lang="en-US" dirty="0">
                <a:solidFill>
                  <a:srgbClr val="FF0000"/>
                </a:solidFill>
              </a:rPr>
              <a:t> (or </a:t>
            </a:r>
            <a:r>
              <a:rPr lang="en-US" i="1" dirty="0">
                <a:solidFill>
                  <a:srgbClr val="FF0000"/>
                </a:solidFill>
              </a:rPr>
              <a:t>regexes</a:t>
            </a:r>
            <a:r>
              <a:rPr lang="en-US" dirty="0">
                <a:solidFill>
                  <a:srgbClr val="FF0000"/>
                </a:solidFill>
              </a:rPr>
              <a:t>) </a:t>
            </a:r>
            <a:r>
              <a:rPr lang="en-US" dirty="0"/>
              <a:t>are a compact way of specifying patterns in text. </a:t>
            </a:r>
            <a:r>
              <a:rPr lang="en-US" dirty="0" smtClean="0"/>
              <a:t>Django </a:t>
            </a:r>
            <a:r>
              <a:rPr lang="en-US" dirty="0" err="1"/>
              <a:t>URLconfs</a:t>
            </a:r>
            <a:r>
              <a:rPr lang="en-US" dirty="0"/>
              <a:t> allow arbitrary regexes for powerful URL </a:t>
            </a:r>
            <a:r>
              <a:rPr lang="en-US" dirty="0" smtClean="0"/>
              <a:t>matching.</a:t>
            </a:r>
          </a:p>
          <a:p>
            <a:pPr marL="0" indent="0" algn="just">
              <a:buNone/>
            </a:pPr>
            <a:endParaRPr lang="en-US" dirty="0"/>
          </a:p>
          <a:p>
            <a:pPr marL="0" indent="0" algn="just">
              <a:buNone/>
            </a:pPr>
            <a:r>
              <a:rPr lang="en-US" dirty="0" smtClean="0"/>
              <a:t>Here’s </a:t>
            </a:r>
            <a:r>
              <a:rPr lang="en-US" dirty="0"/>
              <a:t>a selection of common symbols:</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1293782713"/>
              </p:ext>
            </p:extLst>
          </p:nvPr>
        </p:nvGraphicFramePr>
        <p:xfrm>
          <a:off x="1907704" y="1052736"/>
          <a:ext cx="5760640" cy="5455918"/>
        </p:xfrm>
        <a:graphic>
          <a:graphicData uri="http://schemas.openxmlformats.org/drawingml/2006/table">
            <a:tbl>
              <a:tblPr/>
              <a:tblGrid>
                <a:gridCol w="1278142"/>
                <a:gridCol w="4482498"/>
              </a:tblGrid>
              <a:tr h="303626">
                <a:tc>
                  <a:txBody>
                    <a:bodyPr/>
                    <a:lstStyle/>
                    <a:p>
                      <a:r>
                        <a:rPr lang="en-US" sz="1500" b="1" dirty="0">
                          <a:effectLst/>
                        </a:rPr>
                        <a:t>Symbol</a:t>
                      </a:r>
                    </a:p>
                  </a:txBody>
                  <a:tcPr marL="101139" marR="101139" marT="50569" marB="50569" anchor="ctr">
                    <a:lnL>
                      <a:noFill/>
                    </a:lnL>
                    <a:lnR>
                      <a:noFill/>
                    </a:lnR>
                    <a:lnT>
                      <a:noFill/>
                    </a:lnT>
                    <a:lnB w="15240" cap="flat" cmpd="sng" algn="ctr">
                      <a:solidFill>
                        <a:srgbClr val="E1E4E5"/>
                      </a:solidFill>
                      <a:prstDash val="solid"/>
                      <a:round/>
                      <a:headEnd type="none" w="med" len="med"/>
                      <a:tailEnd type="none" w="med" len="med"/>
                    </a:lnB>
                    <a:solidFill>
                      <a:srgbClr val="E7F2FA"/>
                    </a:solidFill>
                  </a:tcPr>
                </a:tc>
                <a:tc>
                  <a:txBody>
                    <a:bodyPr/>
                    <a:lstStyle/>
                    <a:p>
                      <a:r>
                        <a:rPr lang="en-US" sz="1500" b="1" dirty="0">
                          <a:effectLst/>
                        </a:rPr>
                        <a:t>Matches</a:t>
                      </a:r>
                    </a:p>
                  </a:txBody>
                  <a:tcPr marL="101139" marR="101139" marT="50569" marB="50569" anchor="ctr">
                    <a:lnL>
                      <a:noFill/>
                    </a:lnL>
                    <a:lnR>
                      <a:noFill/>
                    </a:lnR>
                    <a:lnT>
                      <a:noFill/>
                    </a:lnT>
                    <a:lnB w="15240" cap="flat" cmpd="sng" algn="ctr">
                      <a:solidFill>
                        <a:srgbClr val="E1E4E5"/>
                      </a:solidFill>
                      <a:prstDash val="solid"/>
                      <a:round/>
                      <a:headEnd type="none" w="med" len="med"/>
                      <a:tailEnd type="none" w="med" len="med"/>
                    </a:lnB>
                    <a:solidFill>
                      <a:srgbClr val="E7F2FA"/>
                    </a:solidFill>
                  </a:tcPr>
                </a:tc>
              </a:tr>
              <a:tr h="303626">
                <a:tc>
                  <a:txBody>
                    <a:bodyPr/>
                    <a:lstStyle/>
                    <a:p>
                      <a:pPr fontAlgn="ctr"/>
                      <a:r>
                        <a:rPr lang="en-US" sz="1500" dirty="0">
                          <a:effectLst/>
                        </a:rPr>
                        <a:t>. (dot)</a:t>
                      </a:r>
                    </a:p>
                  </a:txBody>
                  <a:tcPr marL="101139" marR="101139" marT="50569" marB="50569" anchor="ctr">
                    <a:lnL w="12700" cap="flat" cmpd="sng" algn="ctr">
                      <a:solidFill>
                        <a:srgbClr val="404EE3"/>
                      </a:solidFill>
                      <a:prstDash val="solid"/>
                      <a:round/>
                      <a:headEnd type="none" w="med" len="med"/>
                      <a:tailEnd type="none" w="med" len="med"/>
                    </a:lnL>
                    <a:lnR w="7620" cap="flat" cmpd="sng" algn="ctr">
                      <a:solidFill>
                        <a:srgbClr val="404EE3"/>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404EE3"/>
                      </a:solidFill>
                      <a:prstDash val="solid"/>
                      <a:round/>
                      <a:headEnd type="none" w="med" len="med"/>
                      <a:tailEnd type="none" w="med" len="med"/>
                    </a:lnB>
                    <a:solidFill>
                      <a:srgbClr val="F3F6F6"/>
                    </a:solidFill>
                  </a:tcPr>
                </a:tc>
                <a:tc>
                  <a:txBody>
                    <a:bodyPr/>
                    <a:lstStyle/>
                    <a:p>
                      <a:pPr fontAlgn="ctr"/>
                      <a:r>
                        <a:rPr lang="en-US" sz="1500" dirty="0">
                          <a:effectLst/>
                        </a:rPr>
                        <a:t>Any single character</a:t>
                      </a:r>
                    </a:p>
                  </a:txBody>
                  <a:tcPr marL="101139" marR="101139" marT="50569" marB="50569" anchor="ctr">
                    <a:lnL w="7620" cap="flat" cmpd="sng" algn="ctr">
                      <a:solidFill>
                        <a:srgbClr val="404EE3"/>
                      </a:solidFill>
                      <a:prstDash val="solid"/>
                      <a:round/>
                      <a:headEnd type="none" w="med" len="med"/>
                      <a:tailEnd type="none" w="med" len="med"/>
                    </a:lnL>
                    <a:lnR>
                      <a:noFill/>
                    </a:lnR>
                    <a:lnT w="15240" cap="flat" cmpd="sng" algn="ctr">
                      <a:solidFill>
                        <a:srgbClr val="E1E4E5"/>
                      </a:solidFill>
                      <a:prstDash val="solid"/>
                      <a:round/>
                      <a:headEnd type="none" w="med" len="med"/>
                      <a:tailEnd type="none" w="med" len="med"/>
                    </a:lnT>
                    <a:lnB w="7620" cap="flat" cmpd="sng" algn="ctr">
                      <a:solidFill>
                        <a:srgbClr val="404EE3"/>
                      </a:solidFill>
                      <a:prstDash val="solid"/>
                      <a:round/>
                      <a:headEnd type="none" w="med" len="med"/>
                      <a:tailEnd type="none" w="med" len="med"/>
                    </a:lnB>
                    <a:solidFill>
                      <a:srgbClr val="F3F6F6"/>
                    </a:solidFill>
                  </a:tcPr>
                </a:tc>
              </a:tr>
              <a:tr h="303626">
                <a:tc>
                  <a:txBody>
                    <a:bodyPr/>
                    <a:lstStyle/>
                    <a:p>
                      <a:pPr fontAlgn="ctr"/>
                      <a:r>
                        <a:rPr lang="en-US" sz="1500">
                          <a:effectLst/>
                        </a:rPr>
                        <a:t>\d</a:t>
                      </a:r>
                    </a:p>
                  </a:txBody>
                  <a:tcPr marL="101139" marR="101139" marT="50569" marB="50569" anchor="ctr">
                    <a:lnL w="12700" cap="flat" cmpd="sng" algn="ctr">
                      <a:solidFill>
                        <a:srgbClr val="404EE3"/>
                      </a:solidFill>
                      <a:prstDash val="solid"/>
                      <a:round/>
                      <a:headEnd type="none" w="med" len="med"/>
                      <a:tailEnd type="none" w="med" len="med"/>
                    </a:lnL>
                    <a:lnR w="7620" cap="flat" cmpd="sng" algn="ctr">
                      <a:solidFill>
                        <a:srgbClr val="404EE3"/>
                      </a:solidFill>
                      <a:prstDash val="solid"/>
                      <a:round/>
                      <a:headEnd type="none" w="med" len="med"/>
                      <a:tailEnd type="none" w="med" len="med"/>
                    </a:lnR>
                    <a:lnT w="7620" cap="flat" cmpd="sng" algn="ctr">
                      <a:solidFill>
                        <a:srgbClr val="404EE3"/>
                      </a:solidFill>
                      <a:prstDash val="solid"/>
                      <a:round/>
                      <a:headEnd type="none" w="med" len="med"/>
                      <a:tailEnd type="none" w="med" len="med"/>
                    </a:lnT>
                    <a:lnB w="7620" cap="flat" cmpd="sng" algn="ctr">
                      <a:solidFill>
                        <a:srgbClr val="404EE3"/>
                      </a:solidFill>
                      <a:prstDash val="solid"/>
                      <a:round/>
                      <a:headEnd type="none" w="med" len="med"/>
                      <a:tailEnd type="none" w="med" len="med"/>
                    </a:lnB>
                    <a:solidFill>
                      <a:srgbClr val="E7F2FA"/>
                    </a:solidFill>
                  </a:tcPr>
                </a:tc>
                <a:tc>
                  <a:txBody>
                    <a:bodyPr/>
                    <a:lstStyle/>
                    <a:p>
                      <a:pPr fontAlgn="ctr"/>
                      <a:r>
                        <a:rPr lang="en-US" sz="1500" dirty="0">
                          <a:effectLst/>
                        </a:rPr>
                        <a:t>Any single digit</a:t>
                      </a:r>
                    </a:p>
                  </a:txBody>
                  <a:tcPr marL="101139" marR="101139" marT="50569" marB="50569" anchor="ctr">
                    <a:lnL w="7620" cap="flat" cmpd="sng" algn="ctr">
                      <a:solidFill>
                        <a:srgbClr val="404EE3"/>
                      </a:solidFill>
                      <a:prstDash val="solid"/>
                      <a:round/>
                      <a:headEnd type="none" w="med" len="med"/>
                      <a:tailEnd type="none" w="med" len="med"/>
                    </a:lnL>
                    <a:lnR>
                      <a:noFill/>
                    </a:lnR>
                    <a:lnT w="7620" cap="flat" cmpd="sng" algn="ctr">
                      <a:solidFill>
                        <a:srgbClr val="404EE3"/>
                      </a:solidFill>
                      <a:prstDash val="solid"/>
                      <a:round/>
                      <a:headEnd type="none" w="med" len="med"/>
                      <a:tailEnd type="none" w="med" len="med"/>
                    </a:lnT>
                    <a:lnB w="7620" cap="flat" cmpd="sng" algn="ctr">
                      <a:solidFill>
                        <a:srgbClr val="404EE3"/>
                      </a:solidFill>
                      <a:prstDash val="solid"/>
                      <a:round/>
                      <a:headEnd type="none" w="med" len="med"/>
                      <a:tailEnd type="none" w="med" len="med"/>
                    </a:lnB>
                    <a:solidFill>
                      <a:srgbClr val="E7F2FA"/>
                    </a:solidFill>
                  </a:tcPr>
                </a:tc>
              </a:tr>
              <a:tr h="303626">
                <a:tc>
                  <a:txBody>
                    <a:bodyPr/>
                    <a:lstStyle/>
                    <a:p>
                      <a:pPr fontAlgn="ctr"/>
                      <a:r>
                        <a:rPr lang="en-US" sz="1500">
                          <a:effectLst/>
                        </a:rPr>
                        <a:t>[A-Z]</a:t>
                      </a:r>
                    </a:p>
                  </a:txBody>
                  <a:tcPr marL="101139" marR="101139" marT="50569" marB="50569" anchor="ctr">
                    <a:lnL w="12700" cap="flat" cmpd="sng" algn="ctr">
                      <a:solidFill>
                        <a:srgbClr val="404EE3"/>
                      </a:solidFill>
                      <a:prstDash val="solid"/>
                      <a:round/>
                      <a:headEnd type="none" w="med" len="med"/>
                      <a:tailEnd type="none" w="med" len="med"/>
                    </a:lnL>
                    <a:lnR w="7620" cap="flat" cmpd="sng" algn="ctr">
                      <a:solidFill>
                        <a:srgbClr val="404EE3"/>
                      </a:solidFill>
                      <a:prstDash val="solid"/>
                      <a:round/>
                      <a:headEnd type="none" w="med" len="med"/>
                      <a:tailEnd type="none" w="med" len="med"/>
                    </a:lnR>
                    <a:lnT w="7620" cap="flat" cmpd="sng" algn="ctr">
                      <a:solidFill>
                        <a:srgbClr val="404EE3"/>
                      </a:solidFill>
                      <a:prstDash val="solid"/>
                      <a:round/>
                      <a:headEnd type="none" w="med" len="med"/>
                      <a:tailEnd type="none" w="med" len="med"/>
                    </a:lnT>
                    <a:lnB w="7620" cap="flat" cmpd="sng" algn="ctr">
                      <a:solidFill>
                        <a:srgbClr val="404EE3"/>
                      </a:solidFill>
                      <a:prstDash val="solid"/>
                      <a:round/>
                      <a:headEnd type="none" w="med" len="med"/>
                      <a:tailEnd type="none" w="med" len="med"/>
                    </a:lnB>
                    <a:solidFill>
                      <a:srgbClr val="F3F6F6"/>
                    </a:solidFill>
                  </a:tcPr>
                </a:tc>
                <a:tc>
                  <a:txBody>
                    <a:bodyPr/>
                    <a:lstStyle/>
                    <a:p>
                      <a:pPr fontAlgn="ctr"/>
                      <a:r>
                        <a:rPr lang="en-US" sz="1500">
                          <a:effectLst/>
                        </a:rPr>
                        <a:t>Any character between A and Z (uppercase)</a:t>
                      </a:r>
                    </a:p>
                  </a:txBody>
                  <a:tcPr marL="101139" marR="101139" marT="50569" marB="50569" anchor="ctr">
                    <a:lnL w="7620" cap="flat" cmpd="sng" algn="ctr">
                      <a:solidFill>
                        <a:srgbClr val="404EE3"/>
                      </a:solidFill>
                      <a:prstDash val="solid"/>
                      <a:round/>
                      <a:headEnd type="none" w="med" len="med"/>
                      <a:tailEnd type="none" w="med" len="med"/>
                    </a:lnL>
                    <a:lnR>
                      <a:noFill/>
                    </a:lnR>
                    <a:lnT w="7620" cap="flat" cmpd="sng" algn="ctr">
                      <a:solidFill>
                        <a:srgbClr val="404EE3"/>
                      </a:solidFill>
                      <a:prstDash val="solid"/>
                      <a:round/>
                      <a:headEnd type="none" w="med" len="med"/>
                      <a:tailEnd type="none" w="med" len="med"/>
                    </a:lnT>
                    <a:lnB w="7620" cap="flat" cmpd="sng" algn="ctr">
                      <a:solidFill>
                        <a:srgbClr val="404EE3"/>
                      </a:solidFill>
                      <a:prstDash val="solid"/>
                      <a:round/>
                      <a:headEnd type="none" w="med" len="med"/>
                      <a:tailEnd type="none" w="med" len="med"/>
                    </a:lnB>
                    <a:solidFill>
                      <a:srgbClr val="F3F6F6"/>
                    </a:solidFill>
                  </a:tcPr>
                </a:tc>
              </a:tr>
              <a:tr h="303626">
                <a:tc>
                  <a:txBody>
                    <a:bodyPr/>
                    <a:lstStyle/>
                    <a:p>
                      <a:pPr fontAlgn="ctr"/>
                      <a:r>
                        <a:rPr lang="en-US" sz="1500">
                          <a:effectLst/>
                        </a:rPr>
                        <a:t>[a-z]</a:t>
                      </a:r>
                    </a:p>
                  </a:txBody>
                  <a:tcPr marL="101139" marR="101139" marT="50569" marB="50569" anchor="ctr">
                    <a:lnL w="12700" cap="flat" cmpd="sng" algn="ctr">
                      <a:solidFill>
                        <a:srgbClr val="C049E3"/>
                      </a:solidFill>
                      <a:prstDash val="solid"/>
                      <a:round/>
                      <a:headEnd type="none" w="med" len="med"/>
                      <a:tailEnd type="none" w="med" len="med"/>
                    </a:lnL>
                    <a:lnR w="7620" cap="flat" cmpd="sng" algn="ctr">
                      <a:solidFill>
                        <a:srgbClr val="C049E3"/>
                      </a:solidFill>
                      <a:prstDash val="solid"/>
                      <a:round/>
                      <a:headEnd type="none" w="med" len="med"/>
                      <a:tailEnd type="none" w="med" len="med"/>
                    </a:lnR>
                    <a:lnT w="7620" cap="flat" cmpd="sng" algn="ctr">
                      <a:solidFill>
                        <a:srgbClr val="404E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E7F2FA"/>
                    </a:solidFill>
                  </a:tcPr>
                </a:tc>
                <a:tc>
                  <a:txBody>
                    <a:bodyPr/>
                    <a:lstStyle/>
                    <a:p>
                      <a:pPr fontAlgn="ctr"/>
                      <a:r>
                        <a:rPr lang="en-US" sz="1500">
                          <a:effectLst/>
                        </a:rPr>
                        <a:t>Any character between a and z (lowercase)</a:t>
                      </a:r>
                    </a:p>
                  </a:txBody>
                  <a:tcPr marL="101139" marR="101139" marT="50569" marB="50569" anchor="ctr">
                    <a:lnL w="7620" cap="flat" cmpd="sng" algn="ctr">
                      <a:solidFill>
                        <a:srgbClr val="C049E3"/>
                      </a:solidFill>
                      <a:prstDash val="solid"/>
                      <a:round/>
                      <a:headEnd type="none" w="med" len="med"/>
                      <a:tailEnd type="none" w="med" len="med"/>
                    </a:lnL>
                    <a:lnR>
                      <a:noFill/>
                    </a:lnR>
                    <a:lnT w="7620" cap="flat" cmpd="sng" algn="ctr">
                      <a:solidFill>
                        <a:srgbClr val="404E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E7F2FA"/>
                    </a:solidFill>
                  </a:tcPr>
                </a:tc>
              </a:tr>
              <a:tr h="514124">
                <a:tc>
                  <a:txBody>
                    <a:bodyPr/>
                    <a:lstStyle/>
                    <a:p>
                      <a:pPr fontAlgn="ctr"/>
                      <a:r>
                        <a:rPr lang="en-US" sz="1500">
                          <a:effectLst/>
                        </a:rPr>
                        <a:t>[A-Za-z]</a:t>
                      </a:r>
                    </a:p>
                  </a:txBody>
                  <a:tcPr marL="101139" marR="101139" marT="50569" marB="50569" anchor="ctr">
                    <a:lnL w="12700" cap="flat" cmpd="sng" algn="ctr">
                      <a:solidFill>
                        <a:srgbClr val="404EE3"/>
                      </a:solidFill>
                      <a:prstDash val="solid"/>
                      <a:round/>
                      <a:headEnd type="none" w="med" len="med"/>
                      <a:tailEnd type="none" w="med" len="med"/>
                    </a:lnL>
                    <a:lnR w="7620" cap="flat" cmpd="sng" algn="ctr">
                      <a:solidFill>
                        <a:srgbClr val="404EE3"/>
                      </a:solidFill>
                      <a:prstDash val="solid"/>
                      <a:round/>
                      <a:headEnd type="none" w="med" len="med"/>
                      <a:tailEnd type="none" w="med" len="med"/>
                    </a:lnR>
                    <a:lnT w="7620" cap="flat" cmpd="sng" algn="ctr">
                      <a:solidFill>
                        <a:srgbClr val="C049E3"/>
                      </a:solidFill>
                      <a:prstDash val="solid"/>
                      <a:round/>
                      <a:headEnd type="none" w="med" len="med"/>
                      <a:tailEnd type="none" w="med" len="med"/>
                    </a:lnT>
                    <a:lnB w="7620" cap="flat" cmpd="sng" algn="ctr">
                      <a:solidFill>
                        <a:srgbClr val="404EE3"/>
                      </a:solidFill>
                      <a:prstDash val="solid"/>
                      <a:round/>
                      <a:headEnd type="none" w="med" len="med"/>
                      <a:tailEnd type="none" w="med" len="med"/>
                    </a:lnB>
                    <a:solidFill>
                      <a:srgbClr val="F3F6F6"/>
                    </a:solidFill>
                  </a:tcPr>
                </a:tc>
                <a:tc>
                  <a:txBody>
                    <a:bodyPr/>
                    <a:lstStyle/>
                    <a:p>
                      <a:pPr fontAlgn="ctr"/>
                      <a:r>
                        <a:rPr lang="en-US" sz="1500">
                          <a:effectLst/>
                        </a:rPr>
                        <a:t>Any character between a and z (case-insensitive)</a:t>
                      </a:r>
                    </a:p>
                  </a:txBody>
                  <a:tcPr marL="101139" marR="101139" marT="50569" marB="50569" anchor="ctr">
                    <a:lnL w="7620" cap="flat" cmpd="sng" algn="ctr">
                      <a:solidFill>
                        <a:srgbClr val="404EE3"/>
                      </a:solidFill>
                      <a:prstDash val="solid"/>
                      <a:round/>
                      <a:headEnd type="none" w="med" len="med"/>
                      <a:tailEnd type="none" w="med" len="med"/>
                    </a:lnL>
                    <a:lnR>
                      <a:noFill/>
                    </a:lnR>
                    <a:lnT w="7620" cap="flat" cmpd="sng" algn="ctr">
                      <a:solidFill>
                        <a:srgbClr val="C049E3"/>
                      </a:solidFill>
                      <a:prstDash val="solid"/>
                      <a:round/>
                      <a:headEnd type="none" w="med" len="med"/>
                      <a:tailEnd type="none" w="med" len="med"/>
                    </a:lnT>
                    <a:lnB w="7620" cap="flat" cmpd="sng" algn="ctr">
                      <a:solidFill>
                        <a:srgbClr val="404EE3"/>
                      </a:solidFill>
                      <a:prstDash val="solid"/>
                      <a:round/>
                      <a:headEnd type="none" w="med" len="med"/>
                      <a:tailEnd type="none" w="med" len="med"/>
                    </a:lnB>
                    <a:solidFill>
                      <a:srgbClr val="F3F6F6"/>
                    </a:solidFill>
                  </a:tcPr>
                </a:tc>
              </a:tr>
              <a:tr h="514124">
                <a:tc>
                  <a:txBody>
                    <a:bodyPr/>
                    <a:lstStyle/>
                    <a:p>
                      <a:pPr fontAlgn="ctr"/>
                      <a:r>
                        <a:rPr lang="ru-RU" sz="1500">
                          <a:effectLst/>
                        </a:rPr>
                        <a:t>+</a:t>
                      </a:r>
                    </a:p>
                  </a:txBody>
                  <a:tcPr marL="101139" marR="101139" marT="50569" marB="50569" anchor="ctr">
                    <a:lnL w="12700" cap="flat" cmpd="sng" algn="ctr">
                      <a:solidFill>
                        <a:srgbClr val="C049E3"/>
                      </a:solidFill>
                      <a:prstDash val="solid"/>
                      <a:round/>
                      <a:headEnd type="none" w="med" len="med"/>
                      <a:tailEnd type="none" w="med" len="med"/>
                    </a:lnL>
                    <a:lnR w="7620" cap="flat" cmpd="sng" algn="ctr">
                      <a:solidFill>
                        <a:srgbClr val="C049E3"/>
                      </a:solidFill>
                      <a:prstDash val="solid"/>
                      <a:round/>
                      <a:headEnd type="none" w="med" len="med"/>
                      <a:tailEnd type="none" w="med" len="med"/>
                    </a:lnR>
                    <a:lnT w="7620" cap="flat" cmpd="sng" algn="ctr">
                      <a:solidFill>
                        <a:srgbClr val="404E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E7F2FA"/>
                    </a:solidFill>
                  </a:tcPr>
                </a:tc>
                <a:tc>
                  <a:txBody>
                    <a:bodyPr/>
                    <a:lstStyle/>
                    <a:p>
                      <a:pPr fontAlgn="ctr"/>
                      <a:r>
                        <a:rPr lang="en-US" sz="1500">
                          <a:effectLst/>
                        </a:rPr>
                        <a:t>One or more of the previous expression (e.g., \d+ matches one or more digits)</a:t>
                      </a:r>
                    </a:p>
                  </a:txBody>
                  <a:tcPr marL="101139" marR="101139" marT="50569" marB="50569" anchor="ctr">
                    <a:lnL w="7620" cap="flat" cmpd="sng" algn="ctr">
                      <a:solidFill>
                        <a:srgbClr val="C049E3"/>
                      </a:solidFill>
                      <a:prstDash val="solid"/>
                      <a:round/>
                      <a:headEnd type="none" w="med" len="med"/>
                      <a:tailEnd type="none" w="med" len="med"/>
                    </a:lnL>
                    <a:lnR>
                      <a:noFill/>
                    </a:lnR>
                    <a:lnT w="7620" cap="flat" cmpd="sng" algn="ctr">
                      <a:solidFill>
                        <a:srgbClr val="404E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E7F2FA"/>
                    </a:solidFill>
                  </a:tcPr>
                </a:tc>
              </a:tr>
              <a:tr h="514124">
                <a:tc>
                  <a:txBody>
                    <a:bodyPr/>
                    <a:lstStyle/>
                    <a:p>
                      <a:pPr fontAlgn="ctr"/>
                      <a:r>
                        <a:rPr lang="ru-RU" sz="1500">
                          <a:effectLst/>
                        </a:rPr>
                        <a:t>[^/]+</a:t>
                      </a:r>
                    </a:p>
                  </a:txBody>
                  <a:tcPr marL="101139" marR="101139" marT="50569" marB="50569" anchor="ctr">
                    <a:lnL w="12700" cap="flat" cmpd="sng" algn="ctr">
                      <a:solidFill>
                        <a:srgbClr val="C049E3"/>
                      </a:solidFill>
                      <a:prstDash val="solid"/>
                      <a:round/>
                      <a:headEnd type="none" w="med" len="med"/>
                      <a:tailEnd type="none" w="med" len="med"/>
                    </a:lnL>
                    <a:lnR w="7620" cap="flat" cmpd="sng" algn="ctr">
                      <a:solidFill>
                        <a:srgbClr val="C049E3"/>
                      </a:solidFill>
                      <a:prstDash val="solid"/>
                      <a:round/>
                      <a:headEnd type="none" w="med" len="med"/>
                      <a:tailEnd type="none" w="med" len="med"/>
                    </a:lnR>
                    <a:lnT w="7620" cap="flat" cmpd="sng" algn="ctr">
                      <a:solidFill>
                        <a:srgbClr val="C049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F3F6F6"/>
                    </a:solidFill>
                  </a:tcPr>
                </a:tc>
                <a:tc>
                  <a:txBody>
                    <a:bodyPr/>
                    <a:lstStyle/>
                    <a:p>
                      <a:pPr fontAlgn="ctr"/>
                      <a:r>
                        <a:rPr lang="en-US" sz="1500">
                          <a:effectLst/>
                        </a:rPr>
                        <a:t>One or more characters until (and not including) a forward slash</a:t>
                      </a:r>
                    </a:p>
                  </a:txBody>
                  <a:tcPr marL="101139" marR="101139" marT="50569" marB="50569" anchor="ctr">
                    <a:lnL w="7620" cap="flat" cmpd="sng" algn="ctr">
                      <a:solidFill>
                        <a:srgbClr val="C049E3"/>
                      </a:solidFill>
                      <a:prstDash val="solid"/>
                      <a:round/>
                      <a:headEnd type="none" w="med" len="med"/>
                      <a:tailEnd type="none" w="med" len="med"/>
                    </a:lnL>
                    <a:lnR>
                      <a:noFill/>
                    </a:lnR>
                    <a:lnT w="7620" cap="flat" cmpd="sng" algn="ctr">
                      <a:solidFill>
                        <a:srgbClr val="C049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F3F6F6"/>
                    </a:solidFill>
                  </a:tcPr>
                </a:tc>
              </a:tr>
              <a:tr h="514124">
                <a:tc>
                  <a:txBody>
                    <a:bodyPr/>
                    <a:lstStyle/>
                    <a:p>
                      <a:pPr fontAlgn="ctr"/>
                      <a:r>
                        <a:rPr lang="ru-RU" sz="1500">
                          <a:effectLst/>
                        </a:rPr>
                        <a:t>?</a:t>
                      </a:r>
                    </a:p>
                  </a:txBody>
                  <a:tcPr marL="101139" marR="101139" marT="50569" marB="50569" anchor="ctr">
                    <a:lnL w="12700" cap="flat" cmpd="sng" algn="ctr">
                      <a:solidFill>
                        <a:srgbClr val="C049E3"/>
                      </a:solidFill>
                      <a:prstDash val="solid"/>
                      <a:round/>
                      <a:headEnd type="none" w="med" len="med"/>
                      <a:tailEnd type="none" w="med" len="med"/>
                    </a:lnL>
                    <a:lnR w="7620" cap="flat" cmpd="sng" algn="ctr">
                      <a:solidFill>
                        <a:srgbClr val="C049E3"/>
                      </a:solidFill>
                      <a:prstDash val="solid"/>
                      <a:round/>
                      <a:headEnd type="none" w="med" len="med"/>
                      <a:tailEnd type="none" w="med" len="med"/>
                    </a:lnR>
                    <a:lnT w="7620" cap="flat" cmpd="sng" algn="ctr">
                      <a:solidFill>
                        <a:srgbClr val="C049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E7F2FA"/>
                    </a:solidFill>
                  </a:tcPr>
                </a:tc>
                <a:tc>
                  <a:txBody>
                    <a:bodyPr/>
                    <a:lstStyle/>
                    <a:p>
                      <a:pPr fontAlgn="ctr"/>
                      <a:r>
                        <a:rPr lang="en-US" sz="1500">
                          <a:effectLst/>
                        </a:rPr>
                        <a:t>Zero or one of the previous expression (e.g., \d? matches zero or one digits)</a:t>
                      </a:r>
                    </a:p>
                  </a:txBody>
                  <a:tcPr marL="101139" marR="101139" marT="50569" marB="50569" anchor="ctr">
                    <a:lnL w="7620" cap="flat" cmpd="sng" algn="ctr">
                      <a:solidFill>
                        <a:srgbClr val="C049E3"/>
                      </a:solidFill>
                      <a:prstDash val="solid"/>
                      <a:round/>
                      <a:headEnd type="none" w="med" len="med"/>
                      <a:tailEnd type="none" w="med" len="med"/>
                    </a:lnL>
                    <a:lnR>
                      <a:noFill/>
                    </a:lnR>
                    <a:lnT w="7620" cap="flat" cmpd="sng" algn="ctr">
                      <a:solidFill>
                        <a:srgbClr val="C049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E7F2FA"/>
                    </a:solidFill>
                  </a:tcPr>
                </a:tc>
              </a:tr>
              <a:tr h="724621">
                <a:tc>
                  <a:txBody>
                    <a:bodyPr/>
                    <a:lstStyle/>
                    <a:p>
                      <a:pPr fontAlgn="ctr"/>
                      <a:r>
                        <a:rPr lang="ru-RU" sz="1500">
                          <a:effectLst/>
                        </a:rPr>
                        <a:t>*</a:t>
                      </a:r>
                    </a:p>
                  </a:txBody>
                  <a:tcPr marL="101139" marR="101139" marT="50569" marB="50569" anchor="ctr">
                    <a:lnL w="12700" cap="flat" cmpd="sng" algn="ctr">
                      <a:solidFill>
                        <a:srgbClr val="C049E3"/>
                      </a:solidFill>
                      <a:prstDash val="solid"/>
                      <a:round/>
                      <a:headEnd type="none" w="med" len="med"/>
                      <a:tailEnd type="none" w="med" len="med"/>
                    </a:lnL>
                    <a:lnR w="7620" cap="flat" cmpd="sng" algn="ctr">
                      <a:solidFill>
                        <a:srgbClr val="C049E3"/>
                      </a:solidFill>
                      <a:prstDash val="solid"/>
                      <a:round/>
                      <a:headEnd type="none" w="med" len="med"/>
                      <a:tailEnd type="none" w="med" len="med"/>
                    </a:lnR>
                    <a:lnT w="7620" cap="flat" cmpd="sng" algn="ctr">
                      <a:solidFill>
                        <a:srgbClr val="C049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F3F6F6"/>
                    </a:solidFill>
                  </a:tcPr>
                </a:tc>
                <a:tc>
                  <a:txBody>
                    <a:bodyPr/>
                    <a:lstStyle/>
                    <a:p>
                      <a:pPr fontAlgn="ctr"/>
                      <a:r>
                        <a:rPr lang="en-US" sz="1500">
                          <a:effectLst/>
                        </a:rPr>
                        <a:t>Zero or more of the previous expression (e.g., \d* matches zero, one or more than one digit)</a:t>
                      </a:r>
                    </a:p>
                  </a:txBody>
                  <a:tcPr marL="101139" marR="101139" marT="50569" marB="50569" anchor="ctr">
                    <a:lnL w="7620" cap="flat" cmpd="sng" algn="ctr">
                      <a:solidFill>
                        <a:srgbClr val="C049E3"/>
                      </a:solidFill>
                      <a:prstDash val="solid"/>
                      <a:round/>
                      <a:headEnd type="none" w="med" len="med"/>
                      <a:tailEnd type="none" w="med" len="med"/>
                    </a:lnL>
                    <a:lnR>
                      <a:noFill/>
                    </a:lnR>
                    <a:lnT w="7620" cap="flat" cmpd="sng" algn="ctr">
                      <a:solidFill>
                        <a:srgbClr val="C049E3"/>
                      </a:solidFill>
                      <a:prstDash val="solid"/>
                      <a:round/>
                      <a:headEnd type="none" w="med" len="med"/>
                      <a:tailEnd type="none" w="med" len="med"/>
                    </a:lnT>
                    <a:lnB w="7620" cap="flat" cmpd="sng" algn="ctr">
                      <a:solidFill>
                        <a:srgbClr val="C049E3"/>
                      </a:solidFill>
                      <a:prstDash val="solid"/>
                      <a:round/>
                      <a:headEnd type="none" w="med" len="med"/>
                      <a:tailEnd type="none" w="med" len="med"/>
                    </a:lnB>
                    <a:solidFill>
                      <a:srgbClr val="F3F6F6"/>
                    </a:solidFill>
                  </a:tcPr>
                </a:tc>
              </a:tr>
              <a:tr h="724621">
                <a:tc>
                  <a:txBody>
                    <a:bodyPr/>
                    <a:lstStyle/>
                    <a:p>
                      <a:pPr fontAlgn="ctr"/>
                      <a:r>
                        <a:rPr lang="ru-RU" sz="1500">
                          <a:effectLst/>
                        </a:rPr>
                        <a:t>{1,3}</a:t>
                      </a:r>
                    </a:p>
                  </a:txBody>
                  <a:tcPr marL="101139" marR="101139" marT="50569" marB="50569" anchor="ctr">
                    <a:lnL w="12700" cap="flat" cmpd="sng" algn="ctr">
                      <a:solidFill>
                        <a:srgbClr val="C049E3"/>
                      </a:solidFill>
                      <a:prstDash val="solid"/>
                      <a:round/>
                      <a:headEnd type="none" w="med" len="med"/>
                      <a:tailEnd type="none" w="med" len="med"/>
                    </a:lnL>
                    <a:lnR w="7620" cap="flat" cmpd="sng" algn="ctr">
                      <a:solidFill>
                        <a:srgbClr val="C049E3"/>
                      </a:solidFill>
                      <a:prstDash val="solid"/>
                      <a:round/>
                      <a:headEnd type="none" w="med" len="med"/>
                      <a:tailEnd type="none" w="med" len="med"/>
                    </a:lnR>
                    <a:lnT w="7620" cap="flat" cmpd="sng" algn="ctr">
                      <a:solidFill>
                        <a:srgbClr val="C049E3"/>
                      </a:solidFill>
                      <a:prstDash val="solid"/>
                      <a:round/>
                      <a:headEnd type="none" w="med" len="med"/>
                      <a:tailEnd type="none" w="med" len="med"/>
                    </a:lnT>
                    <a:lnB w="12700" cap="flat" cmpd="sng" algn="ctr">
                      <a:solidFill>
                        <a:srgbClr val="C049E3"/>
                      </a:solidFill>
                      <a:prstDash val="solid"/>
                      <a:round/>
                      <a:headEnd type="none" w="med" len="med"/>
                      <a:tailEnd type="none" w="med" len="med"/>
                    </a:lnB>
                    <a:solidFill>
                      <a:srgbClr val="E7F2FA"/>
                    </a:solidFill>
                  </a:tcPr>
                </a:tc>
                <a:tc>
                  <a:txBody>
                    <a:bodyPr/>
                    <a:lstStyle/>
                    <a:p>
                      <a:pPr fontAlgn="ctr"/>
                      <a:r>
                        <a:rPr lang="en-US" sz="1500" dirty="0">
                          <a:effectLst/>
                        </a:rPr>
                        <a:t>Between one and three (inclusive) of the previous expression (e.g., \d{1,3} matches one, two or three digits)</a:t>
                      </a:r>
                    </a:p>
                  </a:txBody>
                  <a:tcPr marL="101139" marR="101139" marT="50569" marB="50569" anchor="ctr">
                    <a:lnL w="7620" cap="flat" cmpd="sng" algn="ctr">
                      <a:solidFill>
                        <a:srgbClr val="C049E3"/>
                      </a:solidFill>
                      <a:prstDash val="solid"/>
                      <a:round/>
                      <a:headEnd type="none" w="med" len="med"/>
                      <a:tailEnd type="none" w="med" len="med"/>
                    </a:lnL>
                    <a:lnR>
                      <a:noFill/>
                    </a:lnR>
                    <a:lnT w="7620" cap="flat" cmpd="sng" algn="ctr">
                      <a:solidFill>
                        <a:srgbClr val="C049E3"/>
                      </a:solidFill>
                      <a:prstDash val="solid"/>
                      <a:round/>
                      <a:headEnd type="none" w="med" len="med"/>
                      <a:tailEnd type="none" w="med" len="med"/>
                    </a:lnT>
                    <a:lnB w="12700" cap="flat" cmpd="sng" algn="ctr">
                      <a:solidFill>
                        <a:srgbClr val="C049E3"/>
                      </a:solidFill>
                      <a:prstDash val="solid"/>
                      <a:round/>
                      <a:headEnd type="none" w="med" len="med"/>
                      <a:tailEnd type="none" w="med" len="med"/>
                    </a:lnB>
                    <a:solidFill>
                      <a:srgbClr val="E7F2FA"/>
                    </a:solidFill>
                  </a:tcPr>
                </a:tc>
              </a:tr>
            </a:tbl>
          </a:graphicData>
        </a:graphic>
      </p:graphicFrame>
    </p:spTree>
    <p:extLst>
      <p:ext uri="{BB962C8B-B14F-4D97-AF65-F5344CB8AC3E}">
        <p14:creationId xmlns:p14="http://schemas.microsoft.com/office/powerpoint/2010/main" val="3538274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620688"/>
            <a:ext cx="8435280" cy="5386603"/>
          </a:xfrm>
        </p:spPr>
        <p:txBody>
          <a:bodyPr>
            <a:normAutofit fontScale="55000" lnSpcReduction="20000"/>
          </a:bodyPr>
          <a:lstStyle/>
          <a:p>
            <a:pPr marL="109728" indent="0" algn="just">
              <a:buNone/>
            </a:pPr>
            <a:r>
              <a:rPr lang="en-US" dirty="0"/>
              <a:t>When you run python </a:t>
            </a:r>
            <a:r>
              <a:rPr lang="en-US" dirty="0">
                <a:latin typeface="Courier New" panose="02070309020205020404" pitchFamily="49" charset="0"/>
                <a:cs typeface="Courier New" panose="02070309020205020404" pitchFamily="49" charset="0"/>
              </a:rPr>
              <a:t>manage.py </a:t>
            </a:r>
            <a:r>
              <a:rPr lang="en-US" dirty="0" err="1">
                <a:latin typeface="Courier New" panose="02070309020205020404" pitchFamily="49" charset="0"/>
                <a:cs typeface="Courier New" panose="02070309020205020404" pitchFamily="49" charset="0"/>
              </a:rPr>
              <a:t>runserver</a:t>
            </a:r>
            <a:r>
              <a:rPr lang="en-US" dirty="0">
                <a:latin typeface="Courier New" panose="02070309020205020404" pitchFamily="49" charset="0"/>
                <a:cs typeface="Courier New" panose="02070309020205020404" pitchFamily="49" charset="0"/>
              </a:rPr>
              <a:t>, </a:t>
            </a:r>
            <a:r>
              <a:rPr lang="en-US" dirty="0"/>
              <a:t>the script looks for a file called </a:t>
            </a:r>
            <a:r>
              <a:rPr lang="en-US" dirty="0">
                <a:latin typeface="Courier New" panose="02070309020205020404" pitchFamily="49" charset="0"/>
                <a:cs typeface="Courier New" panose="02070309020205020404" pitchFamily="49" charset="0"/>
              </a:rPr>
              <a:t>settings.py</a:t>
            </a:r>
            <a:r>
              <a:rPr lang="en-US" dirty="0"/>
              <a:t> in the same directory as </a:t>
            </a:r>
            <a:r>
              <a:rPr lang="en-US" dirty="0">
                <a:latin typeface="Courier New" panose="02070309020205020404" pitchFamily="49" charset="0"/>
                <a:cs typeface="Courier New" panose="02070309020205020404" pitchFamily="49" charset="0"/>
              </a:rPr>
              <a:t>manage.py. </a:t>
            </a:r>
            <a:endParaRPr lang="en-US" dirty="0" smtClean="0">
              <a:latin typeface="Courier New" panose="02070309020205020404" pitchFamily="49" charset="0"/>
              <a:cs typeface="Courier New" panose="02070309020205020404" pitchFamily="49" charset="0"/>
            </a:endParaRPr>
          </a:p>
          <a:p>
            <a:pPr marL="109728" indent="0" algn="just">
              <a:buNone/>
            </a:pPr>
            <a:endParaRPr lang="en-US" dirty="0"/>
          </a:p>
          <a:p>
            <a:pPr marL="109728" indent="0" algn="just">
              <a:buNone/>
            </a:pPr>
            <a:r>
              <a:rPr lang="en-US" dirty="0" smtClean="0"/>
              <a:t>This </a:t>
            </a:r>
            <a:r>
              <a:rPr lang="en-US" dirty="0"/>
              <a:t>file contains all sorts of configuration for this particular Django project, all in uppercase: </a:t>
            </a:r>
            <a:r>
              <a:rPr lang="en-US" dirty="0">
                <a:latin typeface="Courier New" panose="02070309020205020404" pitchFamily="49" charset="0"/>
                <a:cs typeface="Courier New" panose="02070309020205020404" pitchFamily="49" charset="0"/>
              </a:rPr>
              <a:t>TEMPLATE_DIRS, DATABASE_NAME, </a:t>
            </a:r>
            <a:r>
              <a:rPr lang="en-US" dirty="0"/>
              <a:t>etc. </a:t>
            </a:r>
            <a:endParaRPr lang="en-US" dirty="0" smtClean="0"/>
          </a:p>
          <a:p>
            <a:pPr marL="109728" indent="0" algn="just">
              <a:buNone/>
            </a:pPr>
            <a:endParaRPr lang="en-US" dirty="0" smtClean="0"/>
          </a:p>
          <a:p>
            <a:pPr marL="109728" indent="0" algn="just">
              <a:buNone/>
            </a:pPr>
            <a:r>
              <a:rPr lang="en-US" dirty="0" smtClean="0"/>
              <a:t>The </a:t>
            </a:r>
            <a:r>
              <a:rPr lang="en-US" dirty="0"/>
              <a:t>most important setting is called </a:t>
            </a:r>
            <a:r>
              <a:rPr lang="en-US" dirty="0">
                <a:latin typeface="Courier New" panose="02070309020205020404" pitchFamily="49" charset="0"/>
                <a:cs typeface="Courier New" panose="02070309020205020404" pitchFamily="49" charset="0"/>
              </a:rPr>
              <a:t>ROOT_URLCONF. ROOT_URLCONF</a:t>
            </a:r>
            <a:r>
              <a:rPr lang="en-US" dirty="0"/>
              <a:t> tells Django which Python module should be used as the </a:t>
            </a:r>
            <a:r>
              <a:rPr lang="en-US" dirty="0" err="1">
                <a:latin typeface="Courier New" panose="02070309020205020404" pitchFamily="49" charset="0"/>
                <a:cs typeface="Courier New" panose="02070309020205020404" pitchFamily="49" charset="0"/>
              </a:rPr>
              <a:t>URLconf</a:t>
            </a:r>
            <a:r>
              <a:rPr lang="en-US" dirty="0"/>
              <a:t> for this Web site</a:t>
            </a:r>
            <a:r>
              <a:rPr lang="en-US" dirty="0" smtClean="0"/>
              <a:t>.</a:t>
            </a:r>
          </a:p>
          <a:p>
            <a:pPr marL="109728" indent="0" algn="just">
              <a:buNone/>
            </a:pPr>
            <a:endParaRPr lang="en-US" dirty="0"/>
          </a:p>
          <a:p>
            <a:pPr marL="109728" indent="0" algn="just">
              <a:buNone/>
            </a:pPr>
            <a:r>
              <a:rPr lang="en-US" dirty="0" smtClean="0"/>
              <a:t>When</a:t>
            </a:r>
            <a:r>
              <a:rPr lang="en-US" dirty="0"/>
              <a:t> </a:t>
            </a:r>
            <a:r>
              <a:rPr lang="en-US" dirty="0">
                <a:latin typeface="Courier New" panose="02070309020205020404" pitchFamily="49" charset="0"/>
                <a:cs typeface="Courier New" panose="02070309020205020404" pitchFamily="49" charset="0"/>
              </a:rPr>
              <a:t>django-admin.py </a:t>
            </a:r>
            <a:r>
              <a:rPr lang="en-US" dirty="0" err="1">
                <a:latin typeface="Courier New" panose="02070309020205020404" pitchFamily="49" charset="0"/>
                <a:cs typeface="Courier New" panose="02070309020205020404" pitchFamily="49" charset="0"/>
              </a:rPr>
              <a:t>startproject</a:t>
            </a:r>
            <a:r>
              <a:rPr lang="en-US" dirty="0"/>
              <a:t> created the files </a:t>
            </a:r>
            <a:r>
              <a:rPr lang="en-US" dirty="0">
                <a:latin typeface="Courier New" panose="02070309020205020404" pitchFamily="49" charset="0"/>
                <a:cs typeface="Courier New" panose="02070309020205020404" pitchFamily="49" charset="0"/>
              </a:rPr>
              <a:t>settings.py</a:t>
            </a:r>
            <a:r>
              <a:rPr lang="en-US" dirty="0"/>
              <a:t> and </a:t>
            </a:r>
            <a:r>
              <a:rPr lang="en-US" dirty="0">
                <a:latin typeface="Courier New" panose="02070309020205020404" pitchFamily="49" charset="0"/>
                <a:cs typeface="Courier New" panose="02070309020205020404" pitchFamily="49" charset="0"/>
              </a:rPr>
              <a:t>urls.py?</a:t>
            </a:r>
            <a:r>
              <a:rPr lang="en-US" dirty="0"/>
              <a:t> t</a:t>
            </a:r>
            <a:r>
              <a:rPr lang="en-US" dirty="0" smtClean="0"/>
              <a:t>he </a:t>
            </a:r>
            <a:r>
              <a:rPr lang="en-US" dirty="0" err="1">
                <a:latin typeface="Courier New" panose="02070309020205020404" pitchFamily="49" charset="0"/>
                <a:cs typeface="Courier New" panose="02070309020205020404" pitchFamily="49" charset="0"/>
              </a:rPr>
              <a:t>autogenerated</a:t>
            </a:r>
            <a:r>
              <a:rPr lang="en-US" dirty="0">
                <a:latin typeface="Courier New" panose="02070309020205020404" pitchFamily="49" charset="0"/>
                <a:cs typeface="Courier New" panose="02070309020205020404" pitchFamily="49" charset="0"/>
              </a:rPr>
              <a:t> settings.py</a:t>
            </a:r>
            <a:r>
              <a:rPr lang="en-US" dirty="0"/>
              <a:t> contains a </a:t>
            </a:r>
            <a:r>
              <a:rPr lang="en-US" dirty="0">
                <a:latin typeface="Courier New" panose="02070309020205020404" pitchFamily="49" charset="0"/>
                <a:cs typeface="Courier New" panose="02070309020205020404" pitchFamily="49" charset="0"/>
              </a:rPr>
              <a:t>ROOT_URLCONF</a:t>
            </a:r>
            <a:r>
              <a:rPr lang="en-US" dirty="0"/>
              <a:t> setting that points to the </a:t>
            </a:r>
            <a:r>
              <a:rPr lang="en-US" dirty="0" err="1">
                <a:latin typeface="Courier New" panose="02070309020205020404" pitchFamily="49" charset="0"/>
                <a:cs typeface="Courier New" panose="02070309020205020404" pitchFamily="49" charset="0"/>
              </a:rPr>
              <a:t>autogenerated</a:t>
            </a:r>
            <a:r>
              <a:rPr lang="en-US" dirty="0">
                <a:latin typeface="Courier New" panose="02070309020205020404" pitchFamily="49" charset="0"/>
                <a:cs typeface="Courier New" panose="02070309020205020404" pitchFamily="49" charset="0"/>
              </a:rPr>
              <a:t> urls.py</a:t>
            </a:r>
            <a:r>
              <a:rPr lang="en-US" dirty="0"/>
              <a:t>. </a:t>
            </a:r>
            <a:endParaRPr lang="en-US" dirty="0" smtClean="0"/>
          </a:p>
          <a:p>
            <a:pPr marL="109728" indent="0" algn="just">
              <a:buNone/>
            </a:pPr>
            <a:endParaRPr lang="en-US" dirty="0"/>
          </a:p>
          <a:p>
            <a:pPr marL="109728" indent="0" algn="just">
              <a:buNone/>
            </a:pPr>
            <a:r>
              <a:rPr lang="en-US" dirty="0">
                <a:latin typeface="Courier New" panose="02070309020205020404" pitchFamily="49" charset="0"/>
                <a:cs typeface="Courier New" panose="02070309020205020404" pitchFamily="49" charset="0"/>
              </a:rPr>
              <a:t>ROOT_URLCONF = '</a:t>
            </a:r>
            <a:r>
              <a:rPr lang="en-US" dirty="0" err="1">
                <a:latin typeface="Courier New" panose="02070309020205020404" pitchFamily="49" charset="0"/>
                <a:cs typeface="Courier New" panose="02070309020205020404" pitchFamily="49" charset="0"/>
              </a:rPr>
              <a:t>mysite.urls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lgn="just">
              <a:buNone/>
            </a:pPr>
            <a:endParaRPr lang="en-US" dirty="0"/>
          </a:p>
          <a:p>
            <a:pPr marL="109728" indent="0" algn="just">
              <a:buNone/>
            </a:pPr>
            <a:r>
              <a:rPr lang="en-US" dirty="0"/>
              <a:t>This corresponds to the file </a:t>
            </a:r>
            <a:r>
              <a:rPr lang="en-US" dirty="0" err="1">
                <a:latin typeface="Courier New" panose="02070309020205020404" pitchFamily="49" charset="0"/>
                <a:cs typeface="Courier New" panose="02070309020205020404" pitchFamily="49" charset="0"/>
              </a:rPr>
              <a:t>mysite</a:t>
            </a:r>
            <a:r>
              <a:rPr lang="en-US" dirty="0">
                <a:latin typeface="Courier New" panose="02070309020205020404" pitchFamily="49" charset="0"/>
                <a:cs typeface="Courier New" panose="02070309020205020404" pitchFamily="49" charset="0"/>
              </a:rPr>
              <a:t>/urls.py</a:t>
            </a:r>
            <a:r>
              <a:rPr lang="en-US" dirty="0" smtClean="0">
                <a:latin typeface="Courier New" panose="02070309020205020404" pitchFamily="49" charset="0"/>
                <a:cs typeface="Courier New" panose="02070309020205020404" pitchFamily="49" charset="0"/>
              </a:rPr>
              <a:t>.</a:t>
            </a:r>
          </a:p>
          <a:p>
            <a:pPr marL="109728" indent="0" algn="just">
              <a:buNone/>
            </a:pPr>
            <a:endParaRPr lang="en-US" dirty="0"/>
          </a:p>
          <a:p>
            <a:pPr marL="624078" indent="-514350" algn="just">
              <a:buFont typeface="+mj-lt"/>
              <a:buAutoNum type="arabicPeriod"/>
            </a:pPr>
            <a:r>
              <a:rPr lang="en-US" dirty="0"/>
              <a:t>When a request comes in for a particular </a:t>
            </a:r>
            <a:r>
              <a:rPr lang="en-US" dirty="0">
                <a:latin typeface="Courier New" panose="02070309020205020404" pitchFamily="49" charset="0"/>
                <a:cs typeface="Courier New" panose="02070309020205020404" pitchFamily="49" charset="0"/>
              </a:rPr>
              <a:t>URL</a:t>
            </a:r>
            <a:r>
              <a:rPr lang="en-US" dirty="0"/>
              <a:t> – </a:t>
            </a:r>
            <a:r>
              <a:rPr lang="en-US" dirty="0" smtClean="0"/>
              <a:t>for example, </a:t>
            </a:r>
            <a:r>
              <a:rPr lang="en-US" dirty="0"/>
              <a:t>a request for </a:t>
            </a:r>
            <a:r>
              <a:rPr lang="en-US" dirty="0">
                <a:latin typeface="Courier New" panose="02070309020205020404" pitchFamily="49" charset="0"/>
                <a:cs typeface="Courier New" panose="02070309020205020404" pitchFamily="49" charset="0"/>
              </a:rPr>
              <a:t>/hello/</a:t>
            </a:r>
            <a:r>
              <a:rPr lang="en-US" dirty="0"/>
              <a:t> – Django loads the </a:t>
            </a:r>
            <a:r>
              <a:rPr lang="en-US" dirty="0" err="1">
                <a:latin typeface="Courier New" panose="02070309020205020404" pitchFamily="49" charset="0"/>
                <a:cs typeface="Courier New" panose="02070309020205020404" pitchFamily="49" charset="0"/>
              </a:rPr>
              <a:t>URLconf</a:t>
            </a:r>
            <a:r>
              <a:rPr lang="en-US" dirty="0"/>
              <a:t> pointed to by the</a:t>
            </a:r>
            <a:r>
              <a:rPr lang="en-US" dirty="0">
                <a:latin typeface="Courier New" panose="02070309020205020404" pitchFamily="49" charset="0"/>
                <a:cs typeface="Courier New" panose="02070309020205020404" pitchFamily="49" charset="0"/>
              </a:rPr>
              <a:t> ROOT_URLCONF</a:t>
            </a:r>
            <a:r>
              <a:rPr lang="en-US" dirty="0"/>
              <a:t> setting. </a:t>
            </a:r>
            <a:endParaRPr lang="en-US" dirty="0" smtClean="0"/>
          </a:p>
          <a:p>
            <a:pPr marL="624078" indent="-514350" algn="just">
              <a:buFont typeface="+mj-lt"/>
              <a:buAutoNum type="arabicPeriod"/>
            </a:pPr>
            <a:r>
              <a:rPr lang="en-US" dirty="0" smtClean="0"/>
              <a:t>Then </a:t>
            </a:r>
            <a:r>
              <a:rPr lang="en-US" dirty="0"/>
              <a:t>it checks each of the </a:t>
            </a:r>
            <a:r>
              <a:rPr lang="en-US" dirty="0" err="1">
                <a:latin typeface="Courier New" panose="02070309020205020404" pitchFamily="49" charset="0"/>
                <a:cs typeface="Courier New" panose="02070309020205020404" pitchFamily="49" charset="0"/>
              </a:rPr>
              <a:t>URLpatterns</a:t>
            </a:r>
            <a:r>
              <a:rPr lang="en-US" dirty="0"/>
              <a:t> in that </a:t>
            </a:r>
            <a:r>
              <a:rPr lang="en-US" dirty="0" err="1">
                <a:latin typeface="Courier New" panose="02070309020205020404" pitchFamily="49" charset="0"/>
                <a:cs typeface="Courier New" panose="02070309020205020404" pitchFamily="49" charset="0"/>
              </a:rPr>
              <a:t>URLconf</a:t>
            </a:r>
            <a:r>
              <a:rPr lang="en-US" dirty="0"/>
              <a:t>, in order, comparing the requested URL with the patterns one at a time, until it finds one that matches. </a:t>
            </a:r>
            <a:endParaRPr lang="en-US" dirty="0" smtClean="0"/>
          </a:p>
          <a:p>
            <a:pPr marL="624078" indent="-514350" algn="just">
              <a:buFont typeface="+mj-lt"/>
              <a:buAutoNum type="arabicPeriod"/>
            </a:pPr>
            <a:r>
              <a:rPr lang="en-US" dirty="0" smtClean="0"/>
              <a:t>When </a:t>
            </a:r>
            <a:r>
              <a:rPr lang="en-US" dirty="0"/>
              <a:t>it finds one that matches, it calls the view function associated with that pattern, passing it an </a:t>
            </a:r>
            <a:r>
              <a:rPr lang="en-US" dirty="0" err="1">
                <a:latin typeface="Courier New" panose="02070309020205020404" pitchFamily="49" charset="0"/>
                <a:cs typeface="Courier New" panose="02070309020205020404" pitchFamily="49" charset="0"/>
              </a:rPr>
              <a:t>HttpRequest</a:t>
            </a:r>
            <a:r>
              <a:rPr lang="en-US" dirty="0"/>
              <a:t> object as the first parameter. </a:t>
            </a:r>
          </a:p>
          <a:p>
            <a:pPr marL="0" indent="0">
              <a:buNone/>
            </a:pPr>
            <a:endParaRPr lang="ru-RU" dirty="0"/>
          </a:p>
        </p:txBody>
      </p:sp>
      <p:sp>
        <p:nvSpPr>
          <p:cNvPr id="2" name="Заголовок 1"/>
          <p:cNvSpPr>
            <a:spLocks noGrp="1"/>
          </p:cNvSpPr>
          <p:nvPr>
            <p:ph type="title"/>
          </p:nvPr>
        </p:nvSpPr>
        <p:spPr>
          <a:xfrm>
            <a:off x="467544" y="404664"/>
            <a:ext cx="8229600" cy="490066"/>
          </a:xfrm>
        </p:spPr>
        <p:txBody>
          <a:bodyPr>
            <a:normAutofit fontScale="90000"/>
          </a:bodyPr>
          <a:lstStyle/>
          <a:p>
            <a:r>
              <a:rPr lang="en-US" b="1" dirty="0"/>
              <a:t>Django Processes a </a:t>
            </a:r>
            <a:r>
              <a:rPr lang="en-US" b="1" dirty="0" smtClean="0"/>
              <a:t>Request</a:t>
            </a:r>
            <a:r>
              <a:rPr lang="en-US" b="1" dirty="0"/>
              <a:t/>
            </a:r>
            <a:br>
              <a:rPr lang="en-US" b="1" dirty="0"/>
            </a:br>
            <a:endParaRPr lang="ru-RU" dirty="0"/>
          </a:p>
        </p:txBody>
      </p:sp>
    </p:spTree>
    <p:extLst>
      <p:ext uri="{BB962C8B-B14F-4D97-AF65-F5344CB8AC3E}">
        <p14:creationId xmlns:p14="http://schemas.microsoft.com/office/powerpoint/2010/main" val="1802301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a:bodyPr>
          <a:lstStyle/>
          <a:p>
            <a:r>
              <a:rPr lang="en-US" dirty="0"/>
              <a:t>A request comes in to /hello/.</a:t>
            </a:r>
          </a:p>
          <a:p>
            <a:r>
              <a:rPr lang="en-US" dirty="0"/>
              <a:t>Django determines the root </a:t>
            </a:r>
            <a:r>
              <a:rPr lang="en-US" dirty="0" err="1"/>
              <a:t>URLconf</a:t>
            </a:r>
            <a:r>
              <a:rPr lang="en-US" dirty="0"/>
              <a:t> by looking at the ROOT_URLCONF setting.</a:t>
            </a:r>
          </a:p>
          <a:p>
            <a:r>
              <a:rPr lang="en-US" dirty="0"/>
              <a:t>Django looks at all of the </a:t>
            </a:r>
            <a:r>
              <a:rPr lang="en-US" dirty="0" err="1"/>
              <a:t>URLpatterns</a:t>
            </a:r>
            <a:r>
              <a:rPr lang="en-US" dirty="0"/>
              <a:t> in the </a:t>
            </a:r>
            <a:r>
              <a:rPr lang="en-US" dirty="0" err="1"/>
              <a:t>URLconf</a:t>
            </a:r>
            <a:r>
              <a:rPr lang="en-US" dirty="0"/>
              <a:t> for the first one that matches /hello/.</a:t>
            </a:r>
          </a:p>
          <a:p>
            <a:r>
              <a:rPr lang="en-US" dirty="0"/>
              <a:t>If it finds a match, it calls the associated view function.</a:t>
            </a:r>
          </a:p>
          <a:p>
            <a:r>
              <a:rPr lang="en-US" dirty="0"/>
              <a:t>The view function returns an </a:t>
            </a:r>
            <a:r>
              <a:rPr lang="en-US" dirty="0" err="1"/>
              <a:t>HttpResponse</a:t>
            </a:r>
            <a:r>
              <a:rPr lang="en-US" dirty="0"/>
              <a:t>.</a:t>
            </a:r>
          </a:p>
          <a:p>
            <a:r>
              <a:rPr lang="en-US" dirty="0"/>
              <a:t>Django converts the </a:t>
            </a:r>
            <a:r>
              <a:rPr lang="en-US" dirty="0" err="1"/>
              <a:t>HttpResponse</a:t>
            </a:r>
            <a:r>
              <a:rPr lang="en-US" dirty="0"/>
              <a:t> to the proper HTTP response, which results in a Web page.</a:t>
            </a:r>
          </a:p>
          <a:p>
            <a:pPr marL="0" indent="0">
              <a:buNone/>
            </a:pPr>
            <a:endParaRPr lang="ru-RU" dirty="0"/>
          </a:p>
        </p:txBody>
      </p:sp>
      <p:sp>
        <p:nvSpPr>
          <p:cNvPr id="2" name="Заголовок 1"/>
          <p:cNvSpPr>
            <a:spLocks noGrp="1"/>
          </p:cNvSpPr>
          <p:nvPr>
            <p:ph type="title"/>
          </p:nvPr>
        </p:nvSpPr>
        <p:spPr>
          <a:xfrm>
            <a:off x="539552" y="260648"/>
            <a:ext cx="8229600" cy="1143000"/>
          </a:xfrm>
        </p:spPr>
        <p:txBody>
          <a:bodyPr/>
          <a:lstStyle/>
          <a:p>
            <a:r>
              <a:rPr lang="en-US" dirty="0"/>
              <a:t>In summary</a:t>
            </a:r>
            <a:endParaRPr lang="ru-RU" dirty="0"/>
          </a:p>
        </p:txBody>
      </p:sp>
    </p:spTree>
    <p:extLst>
      <p:ext uri="{BB962C8B-B14F-4D97-AF65-F5344CB8AC3E}">
        <p14:creationId xmlns:p14="http://schemas.microsoft.com/office/powerpoint/2010/main" val="3000247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836712"/>
            <a:ext cx="8712968" cy="5832648"/>
          </a:xfrm>
        </p:spPr>
        <p:txBody>
          <a:bodyPr>
            <a:normAutofit fontScale="62500" lnSpcReduction="20000"/>
          </a:bodyPr>
          <a:lstStyle/>
          <a:p>
            <a:pPr marL="0" indent="0">
              <a:buNone/>
            </a:pPr>
            <a:r>
              <a:rPr lang="en-US" dirty="0"/>
              <a:t>When a user requests a page from your Django-powered site, this is the algorithm the system follows to determine which Python code to execute</a:t>
            </a:r>
            <a:r>
              <a:rPr lang="en-US" dirty="0" smtClean="0"/>
              <a:t>:</a:t>
            </a:r>
          </a:p>
          <a:p>
            <a:pPr marL="0" indent="0">
              <a:buNone/>
            </a:pPr>
            <a:endParaRPr lang="en-US" dirty="0"/>
          </a:p>
          <a:p>
            <a:pPr marL="109728" indent="0" algn="just">
              <a:buNone/>
            </a:pPr>
            <a:r>
              <a:rPr lang="en-US" dirty="0" smtClean="0"/>
              <a:t>1. Django </a:t>
            </a:r>
            <a:r>
              <a:rPr lang="en-US" dirty="0"/>
              <a:t>determines the root </a:t>
            </a:r>
            <a:r>
              <a:rPr lang="en-US" dirty="0" err="1"/>
              <a:t>URLconf</a:t>
            </a:r>
            <a:r>
              <a:rPr lang="en-US" dirty="0"/>
              <a:t> module to use. Ordinarily, this is the value of the </a:t>
            </a:r>
            <a:r>
              <a:rPr lang="en-US" dirty="0">
                <a:latin typeface="Courier New" panose="02070309020205020404" pitchFamily="49" charset="0"/>
                <a:cs typeface="Courier New" panose="02070309020205020404" pitchFamily="49" charset="0"/>
              </a:rPr>
              <a:t>ROOT_URLCONF</a:t>
            </a:r>
            <a:r>
              <a:rPr lang="en-US" dirty="0"/>
              <a:t> setting, but if the incoming </a:t>
            </a:r>
            <a:r>
              <a:rPr lang="en-US" dirty="0" err="1">
                <a:latin typeface="Courier New" panose="02070309020205020404" pitchFamily="49" charset="0"/>
                <a:cs typeface="Courier New" panose="02070309020205020404" pitchFamily="49" charset="0"/>
              </a:rPr>
              <a:t>HttpRequest</a:t>
            </a:r>
            <a:r>
              <a:rPr lang="en-US" dirty="0"/>
              <a:t> object has a </a:t>
            </a:r>
            <a:r>
              <a:rPr lang="en-US" dirty="0" err="1">
                <a:latin typeface="Courier New" panose="02070309020205020404" pitchFamily="49" charset="0"/>
                <a:cs typeface="Courier New" panose="02070309020205020404" pitchFamily="49" charset="0"/>
                <a:hlinkClick r:id="rId2" tooltip="django.http.HttpRequest.urlconf"/>
              </a:rPr>
              <a:t>urlconf</a:t>
            </a:r>
            <a:r>
              <a:rPr lang="en-US" dirty="0"/>
              <a:t> attribute (set by middleware), its value will be used in place of the ROOT_URLCONF setting.</a:t>
            </a:r>
          </a:p>
          <a:p>
            <a:pPr marL="109728" indent="0">
              <a:buNone/>
            </a:pPr>
            <a:r>
              <a:rPr lang="en-US" dirty="0" smtClean="0"/>
              <a:t>2. Django </a:t>
            </a:r>
            <a:r>
              <a:rPr lang="en-US" dirty="0"/>
              <a:t>loads that Python module and looks for the variable </a:t>
            </a:r>
            <a:r>
              <a:rPr lang="en-US" dirty="0" err="1">
                <a:latin typeface="Courier New" panose="02070309020205020404" pitchFamily="49" charset="0"/>
                <a:cs typeface="Courier New" panose="02070309020205020404" pitchFamily="49" charset="0"/>
              </a:rPr>
              <a:t>urlpatterns</a:t>
            </a:r>
            <a:r>
              <a:rPr lang="en-US" dirty="0"/>
              <a:t>. </a:t>
            </a:r>
            <a:endParaRPr lang="en-US" dirty="0" smtClean="0"/>
          </a:p>
          <a:p>
            <a:pPr marL="109728" indent="0">
              <a:buNone/>
            </a:pPr>
            <a:r>
              <a:rPr lang="en-US" dirty="0"/>
              <a:t>A </a:t>
            </a:r>
            <a:r>
              <a:rPr lang="en-US" dirty="0">
                <a:latin typeface="Courier New" panose="02070309020205020404" pitchFamily="49" charset="0"/>
                <a:cs typeface="Courier New" panose="02070309020205020404" pitchFamily="49" charset="0"/>
              </a:rPr>
              <a:t>sequence </a:t>
            </a:r>
            <a:r>
              <a:rPr lang="en-US" dirty="0"/>
              <a:t>of </a:t>
            </a:r>
            <a:r>
              <a:rPr lang="en-US" dirty="0" err="1">
                <a:latin typeface="Courier New" panose="02070309020205020404" pitchFamily="49" charset="0"/>
                <a:cs typeface="Courier New" panose="02070309020205020404" pitchFamily="49" charset="0"/>
                <a:hlinkClick r:id="rId3" tooltip="django.urls.path"/>
              </a:rPr>
              <a:t>django.urls.path</a:t>
            </a:r>
            <a:r>
              <a:rPr lang="en-US" dirty="0">
                <a:latin typeface="Courier New" panose="02070309020205020404" pitchFamily="49" charset="0"/>
                <a:cs typeface="Courier New" panose="02070309020205020404" pitchFamily="49" charset="0"/>
                <a:hlinkClick r:id="rId3" tooltip="django.urls.path"/>
              </a:rPr>
              <a:t>()</a:t>
            </a:r>
            <a:r>
              <a:rPr lang="en-US" dirty="0"/>
              <a:t> and/or </a:t>
            </a:r>
            <a:r>
              <a:rPr lang="en-US" dirty="0" err="1">
                <a:latin typeface="Courier New" panose="02070309020205020404" pitchFamily="49" charset="0"/>
                <a:cs typeface="Courier New" panose="02070309020205020404" pitchFamily="49" charset="0"/>
                <a:hlinkClick r:id="rId4" tooltip="django.urls.re_path"/>
              </a:rPr>
              <a:t>django.urls.re_path</a:t>
            </a:r>
            <a:r>
              <a:rPr lang="en-US" dirty="0">
                <a:latin typeface="Courier New" panose="02070309020205020404" pitchFamily="49" charset="0"/>
                <a:cs typeface="Courier New" panose="02070309020205020404" pitchFamily="49" charset="0"/>
                <a:hlinkClick r:id="rId4" tooltip="django.urls.re_path"/>
              </a:rPr>
              <a:t>()</a:t>
            </a:r>
            <a:r>
              <a:rPr lang="en-US" dirty="0"/>
              <a:t> instances.</a:t>
            </a:r>
          </a:p>
          <a:p>
            <a:pPr marL="109728" indent="0">
              <a:buNone/>
            </a:pPr>
            <a:r>
              <a:rPr lang="en-US" dirty="0" smtClean="0"/>
              <a:t>3. Django </a:t>
            </a:r>
            <a:r>
              <a:rPr lang="en-US" dirty="0"/>
              <a:t>runs through each URL pattern, in order, and stops at the first one that matches the requested URL, matching against </a:t>
            </a:r>
            <a:r>
              <a:rPr lang="en-US" dirty="0" err="1">
                <a:latin typeface="Courier New" panose="02070309020205020404" pitchFamily="49" charset="0"/>
                <a:cs typeface="Courier New" panose="02070309020205020404" pitchFamily="49" charset="0"/>
                <a:hlinkClick r:id="rId5" tooltip="django.http.HttpRequest.path_info"/>
              </a:rPr>
              <a:t>path_info</a:t>
            </a:r>
            <a:r>
              <a:rPr lang="en-US" dirty="0"/>
              <a:t>.</a:t>
            </a:r>
          </a:p>
          <a:p>
            <a:pPr marL="109728" indent="0">
              <a:buNone/>
            </a:pPr>
            <a:r>
              <a:rPr lang="en-US" dirty="0" smtClean="0"/>
              <a:t>4. Once </a:t>
            </a:r>
            <a:r>
              <a:rPr lang="en-US" dirty="0"/>
              <a:t>one of the URL patterns matches, Django imports and calls the given view, which is a Python function (or a </a:t>
            </a:r>
            <a:r>
              <a:rPr lang="en-US" dirty="0">
                <a:latin typeface="Courier New" panose="02070309020205020404" pitchFamily="49" charset="0"/>
                <a:cs typeface="Courier New" panose="02070309020205020404" pitchFamily="49" charset="0"/>
              </a:rPr>
              <a:t>class-based view</a:t>
            </a:r>
            <a:r>
              <a:rPr lang="en-US" dirty="0"/>
              <a:t>). The view gets passed the following arguments:</a:t>
            </a:r>
          </a:p>
          <a:p>
            <a:pPr lvl="1"/>
            <a:r>
              <a:rPr lang="en-US" dirty="0"/>
              <a:t>An instance of </a:t>
            </a:r>
            <a:r>
              <a:rPr lang="en-US" dirty="0" err="1">
                <a:latin typeface="Courier New" panose="02070309020205020404" pitchFamily="49" charset="0"/>
                <a:cs typeface="Courier New" panose="02070309020205020404" pitchFamily="49" charset="0"/>
                <a:hlinkClick r:id="rId6" tooltip="django.http.HttpRequest"/>
              </a:rPr>
              <a:t>HttpRequest</a:t>
            </a:r>
            <a:r>
              <a:rPr lang="en-US" dirty="0"/>
              <a:t>.</a:t>
            </a:r>
          </a:p>
          <a:p>
            <a:pPr lvl="1"/>
            <a:r>
              <a:rPr lang="en-US" dirty="0"/>
              <a:t>If the matched URL pattern contained no named groups, then the matches from the regular expression are provided as positional arguments.</a:t>
            </a:r>
          </a:p>
          <a:p>
            <a:pPr lvl="1"/>
            <a:r>
              <a:rPr lang="en-US" dirty="0"/>
              <a:t>The keyword arguments are made up of any named parts matched by the path expression that are provided, overridden by any arguments specified in the optional </a:t>
            </a:r>
            <a:r>
              <a:rPr lang="en-US" i="1" dirty="0" err="1"/>
              <a:t>kwargs</a:t>
            </a:r>
            <a:r>
              <a:rPr lang="en-US" dirty="0"/>
              <a:t> argument to </a:t>
            </a:r>
            <a:r>
              <a:rPr lang="en-US" dirty="0" err="1">
                <a:latin typeface="Courier New" panose="02070309020205020404" pitchFamily="49" charset="0"/>
                <a:cs typeface="Courier New" panose="02070309020205020404" pitchFamily="49" charset="0"/>
                <a:hlinkClick r:id="rId3" tooltip="django.urls.path"/>
              </a:rPr>
              <a:t>django.urls.path</a:t>
            </a:r>
            <a:r>
              <a:rPr lang="en-US" dirty="0">
                <a:latin typeface="Courier New" panose="02070309020205020404" pitchFamily="49" charset="0"/>
                <a:cs typeface="Courier New" panose="02070309020205020404" pitchFamily="49" charset="0"/>
                <a:hlinkClick r:id="rId3" tooltip="django.urls.path"/>
              </a:rPr>
              <a:t>()</a:t>
            </a:r>
            <a:r>
              <a:rPr lang="en-US" dirty="0"/>
              <a:t> or </a:t>
            </a:r>
            <a:r>
              <a:rPr lang="en-US" dirty="0" err="1">
                <a:latin typeface="Courier New" panose="02070309020205020404" pitchFamily="49" charset="0"/>
                <a:cs typeface="Courier New" panose="02070309020205020404" pitchFamily="49" charset="0"/>
                <a:hlinkClick r:id="rId4" tooltip="django.urls.re_path"/>
              </a:rPr>
              <a:t>django.urls.re_path</a:t>
            </a:r>
            <a:r>
              <a:rPr lang="en-US" dirty="0">
                <a:latin typeface="Courier New" panose="02070309020205020404" pitchFamily="49" charset="0"/>
                <a:cs typeface="Courier New" panose="02070309020205020404" pitchFamily="49" charset="0"/>
                <a:hlinkClick r:id="rId4" tooltip="django.urls.re_path"/>
              </a:rPr>
              <a:t>()</a:t>
            </a:r>
            <a:r>
              <a:rPr lang="en-US" dirty="0">
                <a:latin typeface="Courier New" panose="02070309020205020404" pitchFamily="49" charset="0"/>
                <a:cs typeface="Courier New" panose="02070309020205020404" pitchFamily="49" charset="0"/>
              </a:rPr>
              <a:t>.</a:t>
            </a:r>
          </a:p>
          <a:p>
            <a:pPr marL="109728" indent="0">
              <a:buNone/>
            </a:pPr>
            <a:r>
              <a:rPr lang="en-US" dirty="0" smtClean="0"/>
              <a:t>5. If </a:t>
            </a:r>
            <a:r>
              <a:rPr lang="en-US" dirty="0"/>
              <a:t>no URL pattern matches, or if an exception is raised during any point in this process, Django invokes an appropriate error-handling view. </a:t>
            </a:r>
          </a:p>
          <a:p>
            <a:endParaRPr lang="ru-RU" dirty="0"/>
          </a:p>
        </p:txBody>
      </p:sp>
      <p:sp>
        <p:nvSpPr>
          <p:cNvPr id="2" name="Заголовок 1"/>
          <p:cNvSpPr>
            <a:spLocks noGrp="1"/>
          </p:cNvSpPr>
          <p:nvPr>
            <p:ph type="title"/>
          </p:nvPr>
        </p:nvSpPr>
        <p:spPr/>
        <p:txBody>
          <a:bodyPr>
            <a:normAutofit fontScale="90000"/>
          </a:bodyPr>
          <a:lstStyle/>
          <a:p>
            <a:r>
              <a:rPr lang="en-US" dirty="0"/>
              <a:t>Django processes a request</a:t>
            </a:r>
            <a:br>
              <a:rPr lang="en-US" dirty="0"/>
            </a:br>
            <a:endParaRPr lang="ru-RU" dirty="0"/>
          </a:p>
        </p:txBody>
      </p:sp>
    </p:spTree>
    <p:extLst>
      <p:ext uri="{BB962C8B-B14F-4D97-AF65-F5344CB8AC3E}">
        <p14:creationId xmlns:p14="http://schemas.microsoft.com/office/powerpoint/2010/main" val="197610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47500" lnSpcReduction="20000"/>
          </a:bodyPr>
          <a:lstStyle/>
          <a:p>
            <a:pPr marL="0" indent="0">
              <a:buNone/>
            </a:pPr>
            <a:r>
              <a:rPr lang="en-US" b="1" dirty="0" smtClean="0">
                <a:solidFill>
                  <a:srgbClr val="FF0000"/>
                </a:solidFill>
              </a:rPr>
              <a:t>Creating </a:t>
            </a:r>
            <a:r>
              <a:rPr lang="en-US" b="1" dirty="0">
                <a:solidFill>
                  <a:srgbClr val="FF0000"/>
                </a:solidFill>
              </a:rPr>
              <a:t>something more dynamic – a Web page that displays the current date and time</a:t>
            </a:r>
            <a:r>
              <a:rPr lang="en-US" b="1" dirty="0" smtClean="0">
                <a:solidFill>
                  <a:srgbClr val="FF0000"/>
                </a:solidFill>
              </a:rPr>
              <a:t>.</a:t>
            </a:r>
          </a:p>
          <a:p>
            <a:pPr marL="0" indent="0">
              <a:buNone/>
            </a:pPr>
            <a:endParaRPr lang="en-US" b="1" dirty="0" smtClean="0">
              <a:solidFill>
                <a:srgbClr val="FF0000"/>
              </a:solidFill>
            </a:endParaRPr>
          </a:p>
          <a:p>
            <a:pPr marL="0" indent="0" algn="just">
              <a:buNone/>
            </a:pPr>
            <a:r>
              <a:rPr lang="en-US" b="1" i="1" dirty="0"/>
              <a:t>This view needs to do two things: calculate the current date and time, and return an </a:t>
            </a:r>
            <a:r>
              <a:rPr lang="en-US" b="1" i="1" dirty="0" err="1"/>
              <a:t>HttpResponse</a:t>
            </a:r>
            <a:r>
              <a:rPr lang="en-US" b="1" i="1" dirty="0"/>
              <a:t> containing that value. If you have experience with Python, you know that Python includes a </a:t>
            </a:r>
            <a:r>
              <a:rPr lang="en-US" b="1" i="1" dirty="0" err="1"/>
              <a:t>datetime</a:t>
            </a:r>
            <a:r>
              <a:rPr lang="en-US" b="1" i="1" dirty="0"/>
              <a:t> module for calculating dates. </a:t>
            </a:r>
            <a:endParaRPr lang="en-US" b="1" i="1"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&gt;&gt;&gt; import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&gt;&gt;&gt; </a:t>
            </a:r>
            <a:r>
              <a:rPr lang="en-US" dirty="0">
                <a:latin typeface="Courier New" panose="02070309020205020404" pitchFamily="49" charset="0"/>
                <a:cs typeface="Courier New" panose="02070309020205020404" pitchFamily="49" charset="0"/>
              </a:rPr>
              <a:t>now = </a:t>
            </a:r>
            <a:r>
              <a:rPr lang="en-US" dirty="0" err="1">
                <a:latin typeface="Courier New" panose="02070309020205020404" pitchFamily="49" charset="0"/>
                <a:cs typeface="Courier New" panose="02070309020205020404" pitchFamily="49" charset="0"/>
              </a:rPr>
              <a:t>datetime.datetime.now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&gt;&gt;&gt; </a:t>
            </a:r>
            <a:r>
              <a:rPr lang="en-US" dirty="0">
                <a:latin typeface="Courier New" panose="02070309020205020404" pitchFamily="49" charset="0"/>
                <a:cs typeface="Courier New" panose="02070309020205020404" pitchFamily="49" charset="0"/>
              </a:rPr>
              <a:t>now </a:t>
            </a:r>
            <a:r>
              <a:rPr lang="en-US" dirty="0" err="1" smtClean="0">
                <a:latin typeface="Courier New" panose="02070309020205020404" pitchFamily="49" charset="0"/>
                <a:cs typeface="Courier New" panose="02070309020205020404" pitchFamily="49" charset="0"/>
              </a:rPr>
              <a:t>datetime.datetime</a:t>
            </a:r>
            <a:r>
              <a:rPr lang="en-US" dirty="0" smtClean="0">
                <a:latin typeface="Courier New" panose="02070309020205020404" pitchFamily="49" charset="0"/>
                <a:cs typeface="Courier New" panose="02070309020205020404" pitchFamily="49" charset="0"/>
              </a:rPr>
              <a:t>(2022, </a:t>
            </a:r>
            <a:r>
              <a:rPr lang="en-US" dirty="0">
                <a:latin typeface="Courier New" panose="02070309020205020404" pitchFamily="49" charset="0"/>
                <a:cs typeface="Courier New" panose="02070309020205020404" pitchFamily="49" charset="0"/>
              </a:rPr>
              <a:t>12, 13, 14, 9, 39, 2731) &gt;&gt;&gt; print now </a:t>
            </a:r>
            <a:r>
              <a:rPr lang="en-US" dirty="0" smtClean="0">
                <a:latin typeface="Courier New" panose="02070309020205020404" pitchFamily="49" charset="0"/>
                <a:cs typeface="Courier New" panose="02070309020205020404" pitchFamily="49" charset="0"/>
              </a:rPr>
              <a:t>2022-12-13 14:09:39.002731</a:t>
            </a:r>
          </a:p>
          <a:p>
            <a:pPr marL="0" indent="0">
              <a:buNone/>
            </a:pPr>
            <a:endParaRPr lang="en-US" dirty="0"/>
          </a:p>
          <a:p>
            <a:pPr marL="0" indent="0">
              <a:buNone/>
            </a:pPr>
            <a:r>
              <a:rPr lang="en-US" dirty="0"/>
              <a:t>To make a Django view that displays the current date and time, then, we just need to hook this </a:t>
            </a:r>
            <a:r>
              <a:rPr lang="en-US" dirty="0" err="1">
                <a:latin typeface="Courier New" panose="02070309020205020404" pitchFamily="49" charset="0"/>
                <a:cs typeface="Courier New" panose="02070309020205020404" pitchFamily="49" charset="0"/>
              </a:rPr>
              <a:t>datetime.datetime.now</a:t>
            </a:r>
            <a:r>
              <a:rPr lang="en-US" dirty="0">
                <a:latin typeface="Courier New" panose="02070309020205020404" pitchFamily="49" charset="0"/>
                <a:cs typeface="Courier New" panose="02070309020205020404" pitchFamily="49" charset="0"/>
              </a:rPr>
              <a:t>()</a:t>
            </a:r>
            <a:r>
              <a:rPr lang="en-US" dirty="0"/>
              <a:t> statement into a view and return an </a:t>
            </a:r>
            <a:r>
              <a:rPr lang="en-US" dirty="0" err="1">
                <a:latin typeface="Courier New" panose="02070309020205020404" pitchFamily="49" charset="0"/>
                <a:cs typeface="Courier New" panose="02070309020205020404" pitchFamily="49" charset="0"/>
              </a:rPr>
              <a:t>HttpResponse</a:t>
            </a:r>
            <a:r>
              <a:rPr lang="en-US" dirty="0"/>
              <a:t>. </a:t>
            </a:r>
            <a:endParaRPr lang="en-US" dirty="0" smtClean="0"/>
          </a:p>
          <a:p>
            <a:pPr marL="0" indent="0">
              <a:buNone/>
            </a:pPr>
            <a:endParaRPr lang="en-US" dirty="0"/>
          </a:p>
          <a:p>
            <a:pPr marL="0" indent="0">
              <a:buNone/>
            </a:pPr>
            <a:r>
              <a:rPr lang="en-US" b="1" dirty="0" smtClean="0"/>
              <a:t>Result: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smtClean="0">
                <a:latin typeface="Courier New" panose="02070309020205020404" pitchFamily="49" charset="0"/>
                <a:cs typeface="Courier New" panose="02070309020205020404" pitchFamily="49" charset="0"/>
              </a:rPr>
              <a:t>HttpResponse</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current_datetime</a:t>
            </a:r>
            <a:r>
              <a:rPr lang="en-US" dirty="0">
                <a:latin typeface="Courier New" panose="02070309020205020404" pitchFamily="49" charset="0"/>
                <a:cs typeface="Courier New" panose="02070309020205020404" pitchFamily="49" charset="0"/>
              </a:rPr>
              <a:t>(request):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now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datetime.datetime.now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html </a:t>
            </a:r>
            <a:r>
              <a:rPr lang="en-US" dirty="0">
                <a:latin typeface="Courier New" panose="02070309020205020404" pitchFamily="49" charset="0"/>
                <a:cs typeface="Courier New" panose="02070309020205020404" pitchFamily="49" charset="0"/>
              </a:rPr>
              <a:t>= "&lt;html&gt;&lt;body&gt;It is now %s.&lt;/body&gt;&lt;/html&gt;" % now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(html)</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p:txBody>
          <a:bodyPr/>
          <a:lstStyle/>
          <a:p>
            <a:r>
              <a:rPr lang="en-US" b="1" dirty="0"/>
              <a:t>View </a:t>
            </a:r>
            <a:r>
              <a:rPr lang="en-US" b="1" dirty="0" smtClean="0"/>
              <a:t>2: </a:t>
            </a:r>
            <a:r>
              <a:rPr lang="en-US" b="1" dirty="0"/>
              <a:t>Dynamic Content</a:t>
            </a:r>
            <a:endParaRPr lang="ru-RU" dirty="0"/>
          </a:p>
        </p:txBody>
      </p:sp>
    </p:spTree>
    <p:extLst>
      <p:ext uri="{BB962C8B-B14F-4D97-AF65-F5344CB8AC3E}">
        <p14:creationId xmlns:p14="http://schemas.microsoft.com/office/powerpoint/2010/main" val="323179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908720"/>
            <a:ext cx="8229600" cy="4886003"/>
          </a:xfrm>
        </p:spPr>
        <p:txBody>
          <a:bodyPr>
            <a:normAutofit fontScale="85000" lnSpcReduction="20000"/>
          </a:bodyPr>
          <a:lstStyle/>
          <a:p>
            <a:pPr marL="109728" indent="0">
              <a:buNone/>
            </a:pPr>
            <a:r>
              <a:rPr lang="en-US" b="1" dirty="0"/>
              <a:t>Syntax</a:t>
            </a:r>
            <a:r>
              <a:rPr lang="en-US" dirty="0"/>
              <a:t> is a fully formalized part: it can be described in the formal language of syntactic diagrams. </a:t>
            </a:r>
            <a:endParaRPr lang="en-US" dirty="0" smtClean="0"/>
          </a:p>
          <a:p>
            <a:pPr marL="109728" indent="0">
              <a:buNone/>
            </a:pPr>
            <a:endParaRPr lang="en-US" dirty="0"/>
          </a:p>
          <a:p>
            <a:pPr marL="109728" indent="0" algn="just">
              <a:buNone/>
            </a:pPr>
            <a:r>
              <a:rPr lang="en-US" dirty="0" smtClean="0"/>
              <a:t>The </a:t>
            </a:r>
            <a:r>
              <a:rPr lang="en-US" dirty="0"/>
              <a:t>expression of pragmatics is the </a:t>
            </a:r>
            <a:r>
              <a:rPr lang="en-US" b="1" dirty="0"/>
              <a:t>interpreter</a:t>
            </a:r>
            <a:r>
              <a:rPr lang="en-US" dirty="0"/>
              <a:t> of the language itself. It is he who reads the "message" written in accordance with the syntax and turns it into actions according to the algorithm embedded in it. </a:t>
            </a:r>
            <a:endParaRPr lang="en-US" dirty="0" smtClean="0"/>
          </a:p>
          <a:p>
            <a:pPr marL="109728" indent="0" algn="just">
              <a:buNone/>
            </a:pPr>
            <a:endParaRPr lang="en-US" dirty="0" smtClean="0"/>
          </a:p>
          <a:p>
            <a:pPr marL="109728" indent="0" algn="just">
              <a:buNone/>
            </a:pPr>
            <a:r>
              <a:rPr lang="en-US" dirty="0" smtClean="0"/>
              <a:t>Only </a:t>
            </a:r>
            <a:r>
              <a:rPr lang="en-US" b="1" dirty="0"/>
              <a:t>semantics</a:t>
            </a:r>
            <a:r>
              <a:rPr lang="en-US" dirty="0"/>
              <a:t> remains an informal component. It is in the translation of meaning into a formal description that the greatest complexity of programming lies</a:t>
            </a:r>
            <a:r>
              <a:rPr lang="en-US" dirty="0" smtClean="0"/>
              <a:t>.</a:t>
            </a:r>
          </a:p>
          <a:p>
            <a:pPr marL="109728" indent="0" algn="just">
              <a:buNone/>
            </a:pPr>
            <a:endParaRPr lang="en-US" dirty="0"/>
          </a:p>
          <a:p>
            <a:pPr marL="109728" indent="0" algn="just">
              <a:buNone/>
            </a:pPr>
            <a:r>
              <a:rPr lang="en-US" dirty="0" smtClean="0"/>
              <a:t>Python </a:t>
            </a:r>
            <a:r>
              <a:rPr lang="en-US" dirty="0"/>
              <a:t>syntax has powerful tools that help bring the programmer's understanding of the problem closer to its "understanding" by the interpreter.</a:t>
            </a:r>
            <a:endParaRPr lang="ru-RU" dirty="0"/>
          </a:p>
        </p:txBody>
      </p:sp>
    </p:spTree>
    <p:extLst>
      <p:ext uri="{BB962C8B-B14F-4D97-AF65-F5344CB8AC3E}">
        <p14:creationId xmlns:p14="http://schemas.microsoft.com/office/powerpoint/2010/main" val="1360514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6336704"/>
          </a:xfrm>
        </p:spPr>
        <p:txBody>
          <a:bodyPr>
            <a:normAutofit fontScale="47500" lnSpcReduction="20000"/>
          </a:bodyPr>
          <a:lstStyle/>
          <a:p>
            <a:pPr marL="0" indent="0" algn="just">
              <a:buNone/>
            </a:pPr>
            <a:r>
              <a:rPr lang="en-US" dirty="0"/>
              <a:t>As with our </a:t>
            </a:r>
            <a:r>
              <a:rPr lang="en-US" dirty="0">
                <a:latin typeface="Courier New" panose="02070309020205020404" pitchFamily="49" charset="0"/>
                <a:cs typeface="Courier New" panose="02070309020205020404" pitchFamily="49" charset="0"/>
              </a:rPr>
              <a:t>hello view </a:t>
            </a:r>
            <a:r>
              <a:rPr lang="en-US" dirty="0"/>
              <a:t>function, this should </a:t>
            </a:r>
            <a:r>
              <a:rPr lang="en-US" dirty="0">
                <a:cs typeface="Courier New" panose="02070309020205020404" pitchFamily="49" charset="0"/>
              </a:rPr>
              <a:t>live</a:t>
            </a:r>
            <a:r>
              <a:rPr lang="en-US" dirty="0">
                <a:latin typeface="Courier New" panose="02070309020205020404" pitchFamily="49" charset="0"/>
                <a:cs typeface="Courier New" panose="02070309020205020404" pitchFamily="49" charset="0"/>
              </a:rPr>
              <a:t> in views.py</a:t>
            </a:r>
            <a:r>
              <a:rPr lang="en-US" dirty="0"/>
              <a:t>. </a:t>
            </a:r>
            <a:endParaRPr lang="en-US" dirty="0" smtClean="0"/>
          </a:p>
          <a:p>
            <a:pPr marL="0" indent="0" algn="just">
              <a:buNone/>
            </a:pPr>
            <a:endParaRPr lang="en-US" dirty="0"/>
          </a:p>
          <a:p>
            <a:pPr marL="0" indent="0" algn="just">
              <a:buNone/>
            </a:pPr>
            <a:r>
              <a:rPr lang="en-US" dirty="0" smtClean="0"/>
              <a:t>Here’s </a:t>
            </a:r>
            <a:r>
              <a:rPr lang="en-US" dirty="0"/>
              <a:t>what the entire </a:t>
            </a:r>
            <a:r>
              <a:rPr lang="en-US" dirty="0">
                <a:latin typeface="Courier New" panose="02070309020205020404" pitchFamily="49" charset="0"/>
                <a:cs typeface="Courier New" panose="02070309020205020404" pitchFamily="49" charset="0"/>
              </a:rPr>
              <a:t>views.py</a:t>
            </a:r>
            <a:r>
              <a:rPr lang="en-US" dirty="0"/>
              <a:t> looks like</a:t>
            </a:r>
            <a:r>
              <a:rPr lang="en-US" dirty="0" smtClean="0"/>
              <a:t>:</a:t>
            </a:r>
          </a:p>
          <a:p>
            <a:pPr marL="0" indent="0" algn="just">
              <a:buNone/>
            </a:pPr>
            <a:endParaRPr lang="en-US" dirty="0"/>
          </a:p>
          <a:p>
            <a:pPr marL="0" indent="0" algn="just">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lgn="just">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lgn="just">
              <a:buNone/>
            </a:pPr>
            <a:endParaRPr lang="en-US" dirty="0">
              <a:latin typeface="Courier New" panose="02070309020205020404" pitchFamily="49" charset="0"/>
              <a:cs typeface="Courier New" panose="02070309020205020404" pitchFamily="49" charset="0"/>
            </a:endParaRPr>
          </a:p>
          <a:p>
            <a:pPr marL="0" indent="0" algn="just">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hello(request): </a:t>
            </a:r>
            <a:endParaRPr lang="en-US" dirty="0" smtClean="0">
              <a:latin typeface="Courier New" panose="02070309020205020404" pitchFamily="49" charset="0"/>
              <a:cs typeface="Courier New" panose="02070309020205020404" pitchFamily="49" charset="0"/>
            </a:endParaRPr>
          </a:p>
          <a:p>
            <a:pPr marL="0" indent="0" algn="just">
              <a:buNone/>
            </a:pP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("Hello world") </a:t>
            </a:r>
            <a:endParaRPr lang="en-US" dirty="0" smtClean="0">
              <a:latin typeface="Courier New" panose="02070309020205020404" pitchFamily="49" charset="0"/>
              <a:cs typeface="Courier New" panose="02070309020205020404" pitchFamily="49" charset="0"/>
            </a:endParaRPr>
          </a:p>
          <a:p>
            <a:pPr marL="0" indent="0" algn="just">
              <a:buNone/>
            </a:pPr>
            <a:endParaRPr lang="en-US" dirty="0">
              <a:latin typeface="Courier New" panose="02070309020205020404" pitchFamily="49" charset="0"/>
              <a:cs typeface="Courier New" panose="02070309020205020404" pitchFamily="49" charset="0"/>
            </a:endParaRPr>
          </a:p>
          <a:p>
            <a:pPr marL="0" indent="0" algn="just">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current_datetime</a:t>
            </a:r>
            <a:r>
              <a:rPr lang="en-US" dirty="0">
                <a:latin typeface="Courier New" panose="02070309020205020404" pitchFamily="49" charset="0"/>
                <a:cs typeface="Courier New" panose="02070309020205020404" pitchFamily="49" charset="0"/>
              </a:rPr>
              <a:t>(request): </a:t>
            </a:r>
            <a:endParaRPr lang="en-US" dirty="0" smtClean="0">
              <a:latin typeface="Courier New" panose="02070309020205020404" pitchFamily="49" charset="0"/>
              <a:cs typeface="Courier New" panose="02070309020205020404" pitchFamily="49" charset="0"/>
            </a:endParaRPr>
          </a:p>
          <a:p>
            <a:pPr marL="0" indent="0" algn="just">
              <a:buNone/>
            </a:pPr>
            <a:r>
              <a:rPr lang="en-US" dirty="0" smtClean="0">
                <a:latin typeface="Courier New" panose="02070309020205020404" pitchFamily="49" charset="0"/>
                <a:cs typeface="Courier New" panose="02070309020205020404" pitchFamily="49" charset="0"/>
              </a:rPr>
              <a:t>now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datetime.datetime.now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lgn="just">
              <a:buNone/>
            </a:pPr>
            <a:r>
              <a:rPr lang="en-US" dirty="0" smtClean="0">
                <a:latin typeface="Courier New" panose="02070309020205020404" pitchFamily="49" charset="0"/>
                <a:cs typeface="Courier New" panose="02070309020205020404" pitchFamily="49" charset="0"/>
              </a:rPr>
              <a:t>html </a:t>
            </a:r>
            <a:r>
              <a:rPr lang="en-US" dirty="0">
                <a:latin typeface="Courier New" panose="02070309020205020404" pitchFamily="49" charset="0"/>
                <a:cs typeface="Courier New" panose="02070309020205020404" pitchFamily="49" charset="0"/>
              </a:rPr>
              <a:t>= "&lt;html&gt;&lt;body&gt;It is now %s.&lt;/body&gt;&lt;/html&gt;" % now </a:t>
            </a:r>
            <a:endParaRPr lang="en-US" dirty="0" smtClean="0">
              <a:latin typeface="Courier New" panose="02070309020205020404" pitchFamily="49" charset="0"/>
              <a:cs typeface="Courier New" panose="02070309020205020404" pitchFamily="49" charset="0"/>
            </a:endParaRPr>
          </a:p>
          <a:p>
            <a:pPr marL="0" indent="0" algn="just">
              <a:buNone/>
            </a:pP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(html</a:t>
            </a:r>
            <a:r>
              <a:rPr lang="en-US" dirty="0" smtClean="0">
                <a:latin typeface="Courier New" panose="02070309020205020404" pitchFamily="49" charset="0"/>
                <a:cs typeface="Courier New" panose="02070309020205020404" pitchFamily="49" charset="0"/>
              </a:rPr>
              <a:t>)</a:t>
            </a:r>
          </a:p>
          <a:p>
            <a:pPr marL="0" indent="0" algn="just">
              <a:buNone/>
            </a:pPr>
            <a:endParaRPr lang="en-US" dirty="0"/>
          </a:p>
          <a:p>
            <a:pPr marL="109728" indent="0" algn="just">
              <a:buNone/>
            </a:pPr>
            <a:r>
              <a:rPr lang="en-US" dirty="0" smtClean="0"/>
              <a:t>1. We’ve </a:t>
            </a:r>
            <a:r>
              <a:rPr lang="en-US" dirty="0"/>
              <a:t>added an</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datetime</a:t>
            </a:r>
            <a:r>
              <a:rPr lang="en-US" dirty="0"/>
              <a:t> to the top of the module, so we can calculate dates.</a:t>
            </a:r>
          </a:p>
          <a:p>
            <a:pPr marL="109728" indent="0" algn="just">
              <a:buNone/>
            </a:pPr>
            <a:r>
              <a:rPr lang="en-US" dirty="0" smtClean="0"/>
              <a:t>2. The </a:t>
            </a:r>
            <a:r>
              <a:rPr lang="en-US" dirty="0"/>
              <a:t>new </a:t>
            </a:r>
            <a:r>
              <a:rPr lang="en-US" dirty="0" err="1">
                <a:latin typeface="Courier New" panose="02070309020205020404" pitchFamily="49" charset="0"/>
                <a:cs typeface="Courier New" panose="02070309020205020404" pitchFamily="49" charset="0"/>
              </a:rPr>
              <a:t>current_datetime</a:t>
            </a:r>
            <a:r>
              <a:rPr lang="en-US" dirty="0"/>
              <a:t> function calculates the current date and time, as a </a:t>
            </a:r>
            <a:r>
              <a:rPr lang="en-US" dirty="0" err="1">
                <a:latin typeface="Courier New" panose="02070309020205020404" pitchFamily="49" charset="0"/>
                <a:cs typeface="Courier New" panose="02070309020205020404" pitchFamily="49" charset="0"/>
              </a:rPr>
              <a:t>datetime.datetime</a:t>
            </a:r>
            <a:r>
              <a:rPr lang="en-US" dirty="0"/>
              <a:t> object, and stores that as the local variable now.</a:t>
            </a:r>
          </a:p>
          <a:p>
            <a:pPr marL="109728" indent="0" algn="just">
              <a:buNone/>
            </a:pPr>
            <a:r>
              <a:rPr lang="en-US" dirty="0" smtClean="0"/>
              <a:t>3. The </a:t>
            </a:r>
            <a:r>
              <a:rPr lang="en-US" dirty="0"/>
              <a:t>second line of code within the view constructs an HTML response using Python’s “format-string” capability. </a:t>
            </a:r>
            <a:endParaRPr lang="en-US" dirty="0" smtClean="0"/>
          </a:p>
          <a:p>
            <a:pPr marL="109728" indent="0" algn="just">
              <a:buNone/>
            </a:pPr>
            <a:endParaRPr lang="en-US" dirty="0"/>
          </a:p>
          <a:p>
            <a:pPr marL="109728" indent="0" algn="just">
              <a:buNone/>
            </a:pPr>
            <a:r>
              <a:rPr lang="en-US" dirty="0" smtClean="0"/>
              <a:t>The</a:t>
            </a:r>
            <a:r>
              <a:rPr lang="en-US" dirty="0"/>
              <a:t> %s within the string is a placeholder, and the percent sign after the string means “Replace the %s in the preceding string with the value of the variable now.” </a:t>
            </a:r>
            <a:endParaRPr lang="en-US" dirty="0" smtClean="0"/>
          </a:p>
          <a:p>
            <a:pPr marL="109728" indent="0" algn="just">
              <a:buNone/>
            </a:pPr>
            <a:r>
              <a:rPr lang="en-US" dirty="0" smtClean="0"/>
              <a:t>The</a:t>
            </a:r>
            <a:r>
              <a:rPr lang="en-US" dirty="0"/>
              <a:t> now variable is technically a </a:t>
            </a:r>
            <a:r>
              <a:rPr lang="en-US" dirty="0" err="1">
                <a:latin typeface="Courier New" panose="02070309020205020404" pitchFamily="49" charset="0"/>
                <a:cs typeface="Courier New" panose="02070309020205020404" pitchFamily="49" charset="0"/>
              </a:rPr>
              <a:t>datetime.datetime</a:t>
            </a:r>
            <a:r>
              <a:rPr lang="en-US" dirty="0"/>
              <a:t> object, not a string, but the %s format character converts it to its string representation, which is something like "2008-12-13 14:09:39.002731". </a:t>
            </a:r>
            <a:endParaRPr lang="en-US" dirty="0" smtClean="0"/>
          </a:p>
          <a:p>
            <a:pPr marL="109728" indent="0" algn="just">
              <a:buNone/>
            </a:pPr>
            <a:r>
              <a:rPr lang="en-US" dirty="0" smtClean="0"/>
              <a:t>This </a:t>
            </a:r>
            <a:r>
              <a:rPr lang="en-US" dirty="0"/>
              <a:t>will result in an HTML string such as "&lt;html&gt;&lt;body&gt;It is now 2008-12-13 14:09:39.002731.&lt;/body&gt;&lt;/html</a:t>
            </a:r>
            <a:r>
              <a:rPr lang="en-US" dirty="0" smtClean="0"/>
              <a:t>&gt;".</a:t>
            </a:r>
          </a:p>
          <a:p>
            <a:pPr marL="109728" indent="0" algn="just">
              <a:buNone/>
            </a:pPr>
            <a:endParaRPr lang="en-US" dirty="0"/>
          </a:p>
          <a:p>
            <a:pPr marL="109728" indent="0" algn="just">
              <a:buNone/>
            </a:pPr>
            <a:r>
              <a:rPr lang="en-US" dirty="0" smtClean="0"/>
              <a:t>4. Finally</a:t>
            </a:r>
            <a:r>
              <a:rPr lang="en-US" dirty="0"/>
              <a:t>, the view returns an </a:t>
            </a:r>
            <a:r>
              <a:rPr lang="en-US" dirty="0" err="1">
                <a:latin typeface="Courier New" panose="02070309020205020404" pitchFamily="49" charset="0"/>
                <a:cs typeface="Courier New" panose="02070309020205020404" pitchFamily="49" charset="0"/>
              </a:rPr>
              <a:t>HttpResponse</a:t>
            </a:r>
            <a:r>
              <a:rPr lang="en-US" dirty="0"/>
              <a:t> object that contains the </a:t>
            </a:r>
            <a:r>
              <a:rPr lang="en-US" dirty="0" smtClean="0"/>
              <a:t>generated response.</a:t>
            </a:r>
          </a:p>
          <a:p>
            <a:pPr marL="0" indent="0">
              <a:buNone/>
            </a:pPr>
            <a:endParaRPr lang="ru-RU" dirty="0"/>
          </a:p>
        </p:txBody>
      </p:sp>
    </p:spTree>
    <p:extLst>
      <p:ext uri="{BB962C8B-B14F-4D97-AF65-F5344CB8AC3E}">
        <p14:creationId xmlns:p14="http://schemas.microsoft.com/office/powerpoint/2010/main" val="4208292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620688"/>
            <a:ext cx="8229600" cy="4525963"/>
          </a:xfrm>
        </p:spPr>
        <p:txBody>
          <a:bodyPr>
            <a:normAutofit fontScale="62500" lnSpcReduction="20000"/>
          </a:bodyPr>
          <a:lstStyle/>
          <a:p>
            <a:pPr marL="0" indent="0">
              <a:buNone/>
            </a:pPr>
            <a:r>
              <a:rPr lang="en-US" dirty="0"/>
              <a:t>After adding that to </a:t>
            </a:r>
            <a:r>
              <a:rPr lang="en-US" dirty="0">
                <a:latin typeface="Courier New" panose="02070309020205020404" pitchFamily="49" charset="0"/>
                <a:cs typeface="Courier New" panose="02070309020205020404" pitchFamily="49" charset="0"/>
              </a:rPr>
              <a:t>views.py</a:t>
            </a:r>
            <a:r>
              <a:rPr lang="en-US" dirty="0"/>
              <a:t>, add the </a:t>
            </a:r>
            <a:r>
              <a:rPr lang="en-US" dirty="0" err="1"/>
              <a:t>URLpattern</a:t>
            </a:r>
            <a:r>
              <a:rPr lang="en-US" dirty="0"/>
              <a:t> to </a:t>
            </a:r>
            <a:r>
              <a:rPr lang="en-US" dirty="0">
                <a:latin typeface="Courier New" panose="02070309020205020404" pitchFamily="49" charset="0"/>
                <a:cs typeface="Courier New" panose="02070309020205020404" pitchFamily="49" charset="0"/>
              </a:rPr>
              <a:t>urls.py</a:t>
            </a:r>
            <a:r>
              <a:rPr lang="en-US" dirty="0"/>
              <a:t> to tell Django which URL should handle this view. </a:t>
            </a:r>
            <a:endParaRPr lang="en-US" dirty="0" smtClean="0"/>
          </a:p>
          <a:p>
            <a:pPr marL="0" indent="0">
              <a:buNone/>
            </a:pPr>
            <a:endParaRPr lang="en-US" dirty="0" smtClean="0"/>
          </a:p>
          <a:p>
            <a:pPr marL="0" indent="0">
              <a:buNone/>
            </a:pPr>
            <a:r>
              <a:rPr lang="en-US" dirty="0" smtClean="0"/>
              <a:t>Something </a:t>
            </a:r>
            <a:r>
              <a:rPr lang="en-US" dirty="0"/>
              <a:t>like </a:t>
            </a:r>
            <a:r>
              <a:rPr lang="en-US" dirty="0">
                <a:latin typeface="Courier New" panose="02070309020205020404" pitchFamily="49" charset="0"/>
                <a:cs typeface="Courier New" panose="02070309020205020404" pitchFamily="49" charset="0"/>
              </a:rPr>
              <a:t>/time/</a:t>
            </a:r>
            <a:r>
              <a:rPr lang="en-US" dirty="0"/>
              <a:t> would make sense</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django.conf.urls.defaults</a:t>
            </a:r>
            <a:r>
              <a:rPr lang="en-US" dirty="0">
                <a:latin typeface="Courier New" panose="02070309020205020404" pitchFamily="49" charset="0"/>
                <a:cs typeface="Courier New" panose="02070309020205020404" pitchFamily="49" charset="0"/>
              </a:rPr>
              <a:t> import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mysite.views</a:t>
            </a:r>
            <a:r>
              <a:rPr lang="en-US" dirty="0">
                <a:latin typeface="Courier New" panose="02070309020205020404" pitchFamily="49" charset="0"/>
                <a:cs typeface="Courier New" panose="02070309020205020404" pitchFamily="49" charset="0"/>
              </a:rPr>
              <a:t> import hello, </a:t>
            </a:r>
            <a:r>
              <a:rPr lang="en-US" dirty="0" err="1">
                <a:latin typeface="Courier New" panose="02070309020205020404" pitchFamily="49" charset="0"/>
                <a:cs typeface="Courier New" panose="02070309020205020404" pitchFamily="49" charset="0"/>
              </a:rPr>
              <a:t>current_datetime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hello/$', hello),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time/$', </a:t>
            </a:r>
            <a:r>
              <a:rPr lang="en-US" dirty="0" err="1">
                <a:latin typeface="Courier New" panose="02070309020205020404" pitchFamily="49" charset="0"/>
                <a:cs typeface="Courier New" panose="02070309020205020404" pitchFamily="49" charset="0"/>
              </a:rPr>
              <a:t>current_datetime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p>
          <a:p>
            <a:pPr marL="0" indent="0">
              <a:buNone/>
            </a:pPr>
            <a:endParaRPr lang="en-US" dirty="0"/>
          </a:p>
          <a:p>
            <a:pPr marL="0" indent="0">
              <a:buNone/>
            </a:pPr>
            <a:r>
              <a:rPr lang="en-US" dirty="0" smtClean="0"/>
              <a:t>1. </a:t>
            </a:r>
            <a:r>
              <a:rPr lang="en-US" dirty="0"/>
              <a:t>W</a:t>
            </a:r>
            <a:r>
              <a:rPr lang="en-US" dirty="0" smtClean="0"/>
              <a:t>e </a:t>
            </a:r>
            <a:r>
              <a:rPr lang="en-US" dirty="0"/>
              <a:t>imported the </a:t>
            </a:r>
            <a:r>
              <a:rPr lang="en-US" dirty="0" err="1">
                <a:latin typeface="Courier New" panose="02070309020205020404" pitchFamily="49" charset="0"/>
                <a:cs typeface="Courier New" panose="02070309020205020404" pitchFamily="49" charset="0"/>
              </a:rPr>
              <a:t>current_datetime</a:t>
            </a:r>
            <a:r>
              <a:rPr lang="en-US" dirty="0"/>
              <a:t> function at the top. </a:t>
            </a:r>
            <a:endParaRPr lang="en-US" dirty="0" smtClean="0"/>
          </a:p>
          <a:p>
            <a:pPr marL="0" indent="0">
              <a:buNone/>
            </a:pPr>
            <a:endParaRPr lang="en-US" dirty="0" smtClean="0"/>
          </a:p>
          <a:p>
            <a:pPr marL="0" indent="0">
              <a:buNone/>
            </a:pPr>
            <a:r>
              <a:rPr lang="en-US" dirty="0" smtClean="0"/>
              <a:t>2. </a:t>
            </a:r>
            <a:r>
              <a:rPr lang="en-US" dirty="0"/>
              <a:t>W</a:t>
            </a:r>
            <a:r>
              <a:rPr lang="en-US" dirty="0" smtClean="0"/>
              <a:t>e </a:t>
            </a:r>
            <a:r>
              <a:rPr lang="en-US" dirty="0"/>
              <a:t>added a </a:t>
            </a:r>
            <a:r>
              <a:rPr lang="en-US" dirty="0" err="1">
                <a:latin typeface="Courier New" panose="02070309020205020404" pitchFamily="49" charset="0"/>
                <a:cs typeface="Courier New" panose="02070309020205020404" pitchFamily="49" charset="0"/>
              </a:rPr>
              <a:t>URLpattern</a:t>
            </a:r>
            <a:r>
              <a:rPr lang="en-US" dirty="0"/>
              <a:t> mapping the URL </a:t>
            </a:r>
            <a:r>
              <a:rPr lang="en-US" dirty="0">
                <a:latin typeface="Courier New" panose="02070309020205020404" pitchFamily="49" charset="0"/>
                <a:cs typeface="Courier New" panose="02070309020205020404" pitchFamily="49" charset="0"/>
              </a:rPr>
              <a:t>/time/</a:t>
            </a:r>
            <a:r>
              <a:rPr lang="en-US" dirty="0"/>
              <a:t> to that new view</a:t>
            </a:r>
            <a:r>
              <a:rPr lang="en-US" dirty="0" smtClean="0"/>
              <a:t>.</a:t>
            </a:r>
          </a:p>
          <a:p>
            <a:pPr marL="0" indent="0">
              <a:buNone/>
            </a:pPr>
            <a:endParaRPr lang="en-US" dirty="0"/>
          </a:p>
          <a:p>
            <a:pPr marL="0" indent="0">
              <a:buNone/>
            </a:pPr>
            <a:endParaRPr lang="en-US" dirty="0"/>
          </a:p>
          <a:p>
            <a:pPr marL="0" indent="0">
              <a:buNone/>
            </a:pPr>
            <a:endParaRPr lang="ru-RU" dirty="0"/>
          </a:p>
        </p:txBody>
      </p:sp>
    </p:spTree>
    <p:extLst>
      <p:ext uri="{BB962C8B-B14F-4D97-AF65-F5344CB8AC3E}">
        <p14:creationId xmlns:p14="http://schemas.microsoft.com/office/powerpoint/2010/main" val="31507439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268760"/>
            <a:ext cx="8229600" cy="4738531"/>
          </a:xfrm>
        </p:spPr>
        <p:txBody>
          <a:bodyPr>
            <a:normAutofit fontScale="47500" lnSpcReduction="20000"/>
          </a:bodyPr>
          <a:lstStyle/>
          <a:p>
            <a:pPr marL="109728" indent="0">
              <a:buNone/>
            </a:pPr>
            <a:r>
              <a:rPr lang="en-US" dirty="0"/>
              <a:t>In our </a:t>
            </a:r>
            <a:r>
              <a:rPr lang="en-US" dirty="0" err="1">
                <a:solidFill>
                  <a:srgbClr val="FF0000"/>
                </a:solidFill>
              </a:rPr>
              <a:t>current_datetime</a:t>
            </a:r>
            <a:r>
              <a:rPr lang="en-US" dirty="0">
                <a:solidFill>
                  <a:srgbClr val="FF0000"/>
                </a:solidFill>
              </a:rPr>
              <a:t> view</a:t>
            </a:r>
            <a:r>
              <a:rPr lang="en-US" dirty="0"/>
              <a:t>, the contents of the page – the current </a:t>
            </a:r>
            <a:r>
              <a:rPr lang="en-US" dirty="0">
                <a:solidFill>
                  <a:srgbClr val="FF0000"/>
                </a:solidFill>
              </a:rPr>
              <a:t>date/time</a:t>
            </a:r>
            <a:r>
              <a:rPr lang="en-US" dirty="0"/>
              <a:t> – were dynamic, but the </a:t>
            </a:r>
            <a:r>
              <a:rPr lang="en-US" dirty="0">
                <a:solidFill>
                  <a:srgbClr val="FF0000"/>
                </a:solidFill>
              </a:rPr>
              <a:t>URL (/time/) was static</a:t>
            </a:r>
            <a:r>
              <a:rPr lang="en-US" dirty="0"/>
              <a:t>. </a:t>
            </a:r>
            <a:endParaRPr lang="en-US" dirty="0" smtClean="0"/>
          </a:p>
          <a:p>
            <a:pPr marL="109728" indent="0">
              <a:buNone/>
            </a:pPr>
            <a:endParaRPr lang="en-US" dirty="0"/>
          </a:p>
          <a:p>
            <a:pPr marL="109728" indent="0">
              <a:buNone/>
            </a:pPr>
            <a:r>
              <a:rPr lang="en-US" dirty="0" smtClean="0"/>
              <a:t>In </a:t>
            </a:r>
            <a:r>
              <a:rPr lang="en-US" dirty="0"/>
              <a:t>most dynamic Web applications, though, a URL contains parameters that influence the output of the page. </a:t>
            </a:r>
            <a:endParaRPr lang="en-US" dirty="0" smtClean="0"/>
          </a:p>
          <a:p>
            <a:pPr marL="109728" indent="0">
              <a:buNone/>
            </a:pPr>
            <a:r>
              <a:rPr lang="en-US" dirty="0" smtClean="0"/>
              <a:t>For </a:t>
            </a:r>
            <a:r>
              <a:rPr lang="en-US" dirty="0"/>
              <a:t>example, an online bookstore might give each book its own </a:t>
            </a:r>
            <a:r>
              <a:rPr lang="en-US" dirty="0" smtClean="0"/>
              <a:t>URL, like</a:t>
            </a:r>
            <a:r>
              <a:rPr lang="en-US" dirty="0"/>
              <a:t> /books/243/ and /books/81196</a:t>
            </a:r>
            <a:r>
              <a:rPr lang="en-US" dirty="0" smtClean="0"/>
              <a:t>/.</a:t>
            </a:r>
          </a:p>
          <a:p>
            <a:pPr marL="109728" indent="0">
              <a:buNone/>
            </a:pPr>
            <a:endParaRPr lang="en-US" dirty="0"/>
          </a:p>
          <a:p>
            <a:pPr marL="109728" indent="0" algn="just">
              <a:buNone/>
            </a:pPr>
            <a:r>
              <a:rPr lang="en-US" dirty="0" smtClean="0"/>
              <a:t>Create </a:t>
            </a:r>
            <a:r>
              <a:rPr lang="en-US" dirty="0"/>
              <a:t>a third view that displays </a:t>
            </a:r>
            <a:r>
              <a:rPr lang="en-US" b="1" i="1" dirty="0"/>
              <a:t>the current date and time offset by a certain number of hours</a:t>
            </a:r>
            <a:r>
              <a:rPr lang="en-US" dirty="0"/>
              <a:t>. </a:t>
            </a:r>
            <a:r>
              <a:rPr lang="en-US" u="sng" dirty="0"/>
              <a:t>The goal is to craft a site in such a way that the page /time/plus/1/ displays the date/time one hour into the future, the page /time/plus/2/ displays the date/time two hours into the future, the page /time/plus/3/ displays the date/time three hours into the future, and so on.</a:t>
            </a:r>
          </a:p>
          <a:p>
            <a:pPr marL="109728" indent="0">
              <a:buNone/>
            </a:pPr>
            <a:r>
              <a:rPr lang="en-US" dirty="0"/>
              <a:t>A novice might think to code a separate view function for each hour offset, which might result in a </a:t>
            </a:r>
            <a:r>
              <a:rPr lang="en-US" dirty="0" err="1"/>
              <a:t>URLconf</a:t>
            </a:r>
            <a:r>
              <a:rPr lang="en-US" dirty="0"/>
              <a:t> like this: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time/$', </a:t>
            </a:r>
            <a:r>
              <a:rPr lang="en-US" dirty="0" err="1">
                <a:latin typeface="Courier New" panose="02070309020205020404" pitchFamily="49" charset="0"/>
                <a:cs typeface="Courier New" panose="02070309020205020404" pitchFamily="49" charset="0"/>
              </a:rPr>
              <a:t>current_datetime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time/plus/1/$', </a:t>
            </a:r>
            <a:r>
              <a:rPr lang="en-US" dirty="0" err="1">
                <a:latin typeface="Courier New" panose="02070309020205020404" pitchFamily="49" charset="0"/>
                <a:cs typeface="Courier New" panose="02070309020205020404" pitchFamily="49" charset="0"/>
              </a:rPr>
              <a:t>one_hour_ahead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time/plus/2/$', </a:t>
            </a:r>
            <a:r>
              <a:rPr lang="en-US" dirty="0" err="1">
                <a:latin typeface="Courier New" panose="02070309020205020404" pitchFamily="49" charset="0"/>
                <a:cs typeface="Courier New" panose="02070309020205020404" pitchFamily="49" charset="0"/>
              </a:rPr>
              <a:t>two_hours_ahead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time/plus/3/$', </a:t>
            </a:r>
            <a:r>
              <a:rPr lang="en-US" dirty="0" err="1">
                <a:latin typeface="Courier New" panose="02070309020205020404" pitchFamily="49" charset="0"/>
                <a:cs typeface="Courier New" panose="02070309020205020404" pitchFamily="49" charset="0"/>
              </a:rPr>
              <a:t>three_hours_ahead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time/plus/4/$', </a:t>
            </a:r>
            <a:r>
              <a:rPr lang="en-US" dirty="0" err="1">
                <a:latin typeface="Courier New" panose="02070309020205020404" pitchFamily="49" charset="0"/>
                <a:cs typeface="Courier New" panose="02070309020205020404" pitchFamily="49" charset="0"/>
              </a:rPr>
              <a:t>four_hours_ahead</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endParaRPr lang="ru-RU" dirty="0"/>
          </a:p>
        </p:txBody>
      </p:sp>
      <p:sp>
        <p:nvSpPr>
          <p:cNvPr id="2" name="Заголовок 1"/>
          <p:cNvSpPr>
            <a:spLocks noGrp="1"/>
          </p:cNvSpPr>
          <p:nvPr>
            <p:ph type="title"/>
          </p:nvPr>
        </p:nvSpPr>
        <p:spPr>
          <a:xfrm>
            <a:off x="467544" y="9489"/>
            <a:ext cx="8229600" cy="1143000"/>
          </a:xfrm>
        </p:spPr>
        <p:txBody>
          <a:bodyPr>
            <a:normAutofit/>
          </a:bodyPr>
          <a:lstStyle/>
          <a:p>
            <a:r>
              <a:rPr lang="en-US" b="1" dirty="0" smtClean="0"/>
              <a:t>View 3: </a:t>
            </a:r>
            <a:r>
              <a:rPr lang="en-US" b="1" dirty="0"/>
              <a:t>Dynamic </a:t>
            </a:r>
            <a:r>
              <a:rPr lang="en-US" b="1" dirty="0" smtClean="0"/>
              <a:t>URLs</a:t>
            </a:r>
            <a:endParaRPr lang="ru-RU" dirty="0"/>
          </a:p>
        </p:txBody>
      </p:sp>
    </p:spTree>
    <p:extLst>
      <p:ext uri="{BB962C8B-B14F-4D97-AF65-F5344CB8AC3E}">
        <p14:creationId xmlns:p14="http://schemas.microsoft.com/office/powerpoint/2010/main" val="15853897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88640"/>
            <a:ext cx="8301608" cy="5937523"/>
          </a:xfrm>
        </p:spPr>
        <p:txBody>
          <a:bodyPr>
            <a:normAutofit fontScale="40000" lnSpcReduction="20000"/>
          </a:bodyPr>
          <a:lstStyle/>
          <a:p>
            <a:pPr marL="109728" indent="0">
              <a:buNone/>
            </a:pPr>
            <a:r>
              <a:rPr lang="en-US" i="1" u="sng" dirty="0"/>
              <a:t>How, then do we design our application to handle arbitrary hour offsets? </a:t>
            </a:r>
            <a:r>
              <a:rPr lang="en-US" dirty="0" smtClean="0">
                <a:solidFill>
                  <a:srgbClr val="FF0000"/>
                </a:solidFill>
              </a:rPr>
              <a:t>The </a:t>
            </a:r>
            <a:r>
              <a:rPr lang="en-US" dirty="0">
                <a:solidFill>
                  <a:srgbClr val="FF0000"/>
                </a:solidFill>
              </a:rPr>
              <a:t>key is to use </a:t>
            </a:r>
            <a:r>
              <a:rPr lang="en-US" i="1" dirty="0">
                <a:solidFill>
                  <a:srgbClr val="FF0000"/>
                </a:solidFill>
              </a:rPr>
              <a:t>wildcard </a:t>
            </a:r>
            <a:r>
              <a:rPr lang="en-US" i="1" dirty="0" err="1">
                <a:solidFill>
                  <a:srgbClr val="FF0000"/>
                </a:solidFill>
              </a:rPr>
              <a:t>URLpatterns</a:t>
            </a:r>
            <a:r>
              <a:rPr lang="en-US" dirty="0">
                <a:solidFill>
                  <a:srgbClr val="FF0000"/>
                </a:solidFill>
              </a:rPr>
              <a:t>. </a:t>
            </a:r>
            <a:endParaRPr lang="en-US" dirty="0" smtClean="0">
              <a:solidFill>
                <a:srgbClr val="FF0000"/>
              </a:solidFill>
            </a:endParaRPr>
          </a:p>
          <a:p>
            <a:pPr marL="109728" indent="0">
              <a:buNone/>
            </a:pPr>
            <a:endParaRPr lang="en-US" dirty="0" smtClean="0"/>
          </a:p>
          <a:p>
            <a:pPr marL="109728" indent="0">
              <a:buNone/>
            </a:pPr>
            <a:r>
              <a:rPr lang="en-US" dirty="0" smtClean="0"/>
              <a:t>As it was mentioned </a:t>
            </a:r>
            <a:r>
              <a:rPr lang="en-US" dirty="0"/>
              <a:t>previously, a </a:t>
            </a:r>
            <a:r>
              <a:rPr lang="en-US" dirty="0" err="1"/>
              <a:t>URLpattern</a:t>
            </a:r>
            <a:r>
              <a:rPr lang="en-US" dirty="0"/>
              <a:t> is a regular expression; hence, we can use the regular expression pattern \d+ to match one or more digits</a:t>
            </a:r>
            <a:r>
              <a:rPr lang="en-US" dirty="0" smtClean="0"/>
              <a:t>:</a:t>
            </a:r>
          </a:p>
          <a:p>
            <a:endParaRPr lang="en-US" dirty="0"/>
          </a:p>
          <a:p>
            <a:pPr marL="0" indent="0">
              <a:buNone/>
            </a:pPr>
            <a:r>
              <a:rPr lang="en-US" dirty="0" err="1">
                <a:latin typeface="Courier New" panose="02070309020205020404" pitchFamily="49" charset="0"/>
                <a:cs typeface="Courier New" panose="02070309020205020404" pitchFamily="49" charset="0"/>
              </a:rPr>
              <a:t>urlpatterns</a:t>
            </a:r>
            <a:r>
              <a:rPr lang="en-US" dirty="0">
                <a:latin typeface="Courier New" panose="02070309020205020404" pitchFamily="49" charset="0"/>
                <a:cs typeface="Courier New" panose="02070309020205020404" pitchFamily="49" charset="0"/>
              </a:rPr>
              <a:t> = patterns</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r'^time</a:t>
            </a:r>
            <a:r>
              <a:rPr lang="en-US" dirty="0">
                <a:latin typeface="Courier New" panose="02070309020205020404" pitchFamily="49" charset="0"/>
                <a:cs typeface="Courier New" panose="02070309020205020404" pitchFamily="49" charset="0"/>
              </a:rPr>
              <a:t>/plus/\d+/$', </a:t>
            </a:r>
            <a:r>
              <a:rPr lang="en-US" dirty="0" err="1">
                <a:latin typeface="Courier New" panose="02070309020205020404" pitchFamily="49" charset="0"/>
                <a:cs typeface="Courier New" panose="02070309020205020404" pitchFamily="49" charset="0"/>
              </a:rPr>
              <a:t>hours_ahead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109728" indent="0">
              <a:buNone/>
            </a:pPr>
            <a:r>
              <a:rPr lang="en-US" dirty="0" smtClean="0"/>
              <a:t>(Using </a:t>
            </a:r>
            <a:r>
              <a:rPr lang="en-US" dirty="0"/>
              <a:t>the # ... to imply there might be other </a:t>
            </a:r>
            <a:r>
              <a:rPr lang="en-US" dirty="0" err="1" smtClean="0"/>
              <a:t>URLpatterns</a:t>
            </a:r>
            <a:r>
              <a:rPr lang="en-US" dirty="0" smtClean="0"/>
              <a:t>)</a:t>
            </a:r>
          </a:p>
          <a:p>
            <a:pPr marL="109728" indent="0">
              <a:buNone/>
            </a:pPr>
            <a:endParaRPr lang="en-US" dirty="0"/>
          </a:p>
          <a:p>
            <a:pPr marL="109728" indent="0">
              <a:buNone/>
            </a:pPr>
            <a:r>
              <a:rPr lang="en-US" dirty="0" smtClean="0"/>
              <a:t>This </a:t>
            </a:r>
            <a:r>
              <a:rPr lang="en-US" dirty="0"/>
              <a:t>new </a:t>
            </a:r>
            <a:r>
              <a:rPr lang="en-US" dirty="0" err="1"/>
              <a:t>URLpattern</a:t>
            </a:r>
            <a:r>
              <a:rPr lang="en-US" dirty="0"/>
              <a:t> will match any URL such as /time/plus/2/, /time/plus/25/, </a:t>
            </a:r>
            <a:r>
              <a:rPr lang="en-US" dirty="0" smtClean="0"/>
              <a:t>or even</a:t>
            </a:r>
            <a:r>
              <a:rPr lang="en-US" dirty="0"/>
              <a:t> /time/plus/100000000000/. </a:t>
            </a:r>
            <a:endParaRPr lang="en-US" dirty="0" smtClean="0"/>
          </a:p>
          <a:p>
            <a:pPr marL="109728" indent="0">
              <a:buNone/>
            </a:pPr>
            <a:r>
              <a:rPr lang="en-US" dirty="0"/>
              <a:t>L</a:t>
            </a:r>
            <a:r>
              <a:rPr lang="en-US" dirty="0" smtClean="0"/>
              <a:t>imit </a:t>
            </a:r>
            <a:r>
              <a:rPr lang="en-US" dirty="0"/>
              <a:t>it so that the maximum allowed offset is 99 hours. That means we want to allow either one- or two-digit numbers – and in regular expression syntax, that translates into \d{1,2</a:t>
            </a:r>
            <a:r>
              <a:rPr lang="en-US" dirty="0" smtClean="0"/>
              <a:t>}:</a:t>
            </a:r>
          </a:p>
          <a:p>
            <a:endParaRPr lang="en-US" dirty="0"/>
          </a:p>
          <a:p>
            <a:pPr marL="109728"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r'^time</a:t>
            </a:r>
            <a:r>
              <a:rPr lang="en-US" dirty="0">
                <a:latin typeface="Courier New" panose="02070309020205020404" pitchFamily="49" charset="0"/>
                <a:cs typeface="Courier New" panose="02070309020205020404" pitchFamily="49" charset="0"/>
              </a:rPr>
              <a:t>/plus/\d{1,2}/$', </a:t>
            </a:r>
            <a:r>
              <a:rPr lang="en-US" dirty="0" err="1">
                <a:latin typeface="Courier New" panose="02070309020205020404" pitchFamily="49" charset="0"/>
                <a:cs typeface="Courier New" panose="02070309020205020404" pitchFamily="49" charset="0"/>
              </a:rPr>
              <a:t>hours_ahead</a:t>
            </a:r>
            <a:r>
              <a:rPr lang="en-US" dirty="0" smtClean="0">
                <a:latin typeface="Courier New" panose="02070309020205020404" pitchFamily="49" charset="0"/>
                <a:cs typeface="Courier New" panose="02070309020205020404" pitchFamily="49" charset="0"/>
              </a:rPr>
              <a:t>),</a:t>
            </a:r>
          </a:p>
          <a:p>
            <a:endParaRPr lang="en-US" dirty="0"/>
          </a:p>
          <a:p>
            <a:pPr marL="0" indent="0">
              <a:buNone/>
            </a:pPr>
            <a:r>
              <a:rPr lang="en-US" dirty="0" smtClean="0">
                <a:solidFill>
                  <a:srgbClr val="FF0000"/>
                </a:solidFill>
              </a:rPr>
              <a:t>r - raw string it is </a:t>
            </a:r>
            <a:r>
              <a:rPr lang="en-US" dirty="0">
                <a:solidFill>
                  <a:srgbClr val="FF0000"/>
                </a:solidFill>
              </a:rPr>
              <a:t>contents should not interpret backslashes. </a:t>
            </a:r>
            <a:r>
              <a:rPr lang="en-US" dirty="0"/>
              <a:t>In normal Python strings, backslashes are used for escaping special characters – such as in the string '\n', which is a one-character string containing a newline. </a:t>
            </a:r>
            <a:endParaRPr lang="en-US" dirty="0" smtClean="0"/>
          </a:p>
          <a:p>
            <a:pPr marL="0" indent="0">
              <a:buNone/>
            </a:pPr>
            <a:r>
              <a:rPr lang="en-US" dirty="0" smtClean="0"/>
              <a:t>When </a:t>
            </a:r>
            <a:r>
              <a:rPr lang="en-US" dirty="0"/>
              <a:t>you add the </a:t>
            </a:r>
            <a:r>
              <a:rPr lang="en-US" dirty="0">
                <a:solidFill>
                  <a:srgbClr val="FF0000"/>
                </a:solidFill>
              </a:rPr>
              <a:t>r</a:t>
            </a:r>
            <a:r>
              <a:rPr lang="en-US" dirty="0"/>
              <a:t> to make it a raw string, Python does not apply its backslash escaping – so, r'\n' is a two-character string containing a literal backslash and a lowercase “n”. </a:t>
            </a:r>
            <a:endParaRPr lang="en-US" dirty="0" smtClean="0"/>
          </a:p>
          <a:p>
            <a:pPr marL="0" indent="0">
              <a:buNone/>
            </a:pPr>
            <a:endParaRPr lang="en-US" dirty="0"/>
          </a:p>
          <a:p>
            <a:pPr marL="0" indent="0">
              <a:buNone/>
            </a:pPr>
            <a:r>
              <a:rPr lang="en-US" dirty="0" smtClean="0"/>
              <a:t>After designing </a:t>
            </a:r>
            <a:r>
              <a:rPr lang="en-US" dirty="0"/>
              <a:t>a wildcard for the URL, </a:t>
            </a:r>
            <a:r>
              <a:rPr lang="en-US" dirty="0" smtClean="0"/>
              <a:t>next goal is to find a </a:t>
            </a:r>
            <a:r>
              <a:rPr lang="en-US" dirty="0"/>
              <a:t>way of passing that wildcard data to the view function, so that we can use a single view function for any arbitrary hour offset. </a:t>
            </a:r>
            <a:endParaRPr lang="en-US" dirty="0" smtClean="0"/>
          </a:p>
          <a:p>
            <a:pPr marL="0" indent="0">
              <a:buNone/>
            </a:pPr>
            <a:endParaRPr lang="en-US" dirty="0"/>
          </a:p>
          <a:p>
            <a:pPr marL="0" indent="0">
              <a:buNone/>
            </a:pPr>
            <a:r>
              <a:rPr lang="en-US" dirty="0" smtClean="0"/>
              <a:t>We </a:t>
            </a:r>
            <a:r>
              <a:rPr lang="en-US" dirty="0"/>
              <a:t>do this by placing parentheses around the data in the </a:t>
            </a:r>
            <a:r>
              <a:rPr lang="en-US" dirty="0" err="1"/>
              <a:t>URLpattern</a:t>
            </a:r>
            <a:r>
              <a:rPr lang="en-US" dirty="0"/>
              <a:t> that we want to save. </a:t>
            </a:r>
            <a:endParaRPr lang="en-US" dirty="0" smtClean="0"/>
          </a:p>
          <a:p>
            <a:pPr marL="0" indent="0">
              <a:buNone/>
            </a:pPr>
            <a:r>
              <a:rPr lang="en-US" dirty="0" smtClean="0"/>
              <a:t>In </a:t>
            </a:r>
            <a:r>
              <a:rPr lang="en-US" dirty="0"/>
              <a:t>the case of our example, we want to save whatever number was entered in the URL, so let’s put parentheses around the \d{1,2}, like this</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r'^time</a:t>
            </a:r>
            <a:r>
              <a:rPr lang="en-US" dirty="0">
                <a:latin typeface="Courier New" panose="02070309020205020404" pitchFamily="49" charset="0"/>
                <a:cs typeface="Courier New" panose="02070309020205020404" pitchFamily="49" charset="0"/>
              </a:rPr>
              <a:t>/plus/(\d{1,2})/$', </a:t>
            </a:r>
            <a:r>
              <a:rPr lang="en-US" dirty="0" err="1">
                <a:latin typeface="Courier New" panose="02070309020205020404" pitchFamily="49" charset="0"/>
                <a:cs typeface="Courier New" panose="02070309020205020404" pitchFamily="49" charset="0"/>
              </a:rPr>
              <a:t>hours_ahead</a:t>
            </a:r>
            <a:r>
              <a:rPr lang="en-US" dirty="0">
                <a:latin typeface="Courier New" panose="02070309020205020404" pitchFamily="49" charset="0"/>
                <a:cs typeface="Courier New" panose="02070309020205020404" pitchFamily="49" charset="0"/>
              </a:rPr>
              <a:t>),</a:t>
            </a:r>
          </a:p>
          <a:p>
            <a:pPr marL="0" indent="0">
              <a:buNone/>
            </a:pPr>
            <a:endParaRPr lang="ru-RU" dirty="0"/>
          </a:p>
        </p:txBody>
      </p:sp>
    </p:spTree>
    <p:extLst>
      <p:ext uri="{BB962C8B-B14F-4D97-AF65-F5344CB8AC3E}">
        <p14:creationId xmlns:p14="http://schemas.microsoft.com/office/powerpoint/2010/main" val="3394558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76673"/>
            <a:ext cx="8784976" cy="3816424"/>
          </a:xfrm>
        </p:spPr>
        <p:txBody>
          <a:bodyPr>
            <a:normAutofit fontScale="85000" lnSpcReduction="20000"/>
          </a:bodyPr>
          <a:lstStyle/>
          <a:p>
            <a:pPr marL="0" indent="0">
              <a:buNone/>
            </a:pPr>
            <a:r>
              <a:rPr lang="en-US" dirty="0"/>
              <a:t>The final </a:t>
            </a:r>
            <a:r>
              <a:rPr lang="en-US" dirty="0" err="1"/>
              <a:t>URLconf</a:t>
            </a:r>
            <a:r>
              <a:rPr lang="en-US" dirty="0"/>
              <a:t>, including our previous two views, looks like this</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django.conf.urls.defaults</a:t>
            </a:r>
            <a:r>
              <a:rPr lang="en-US" dirty="0">
                <a:latin typeface="Courier New" panose="02070309020205020404" pitchFamily="49" charset="0"/>
                <a:cs typeface="Courier New" panose="02070309020205020404" pitchFamily="49" charset="0"/>
              </a:rPr>
              <a:t> import * </a:t>
            </a: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mysite.views</a:t>
            </a:r>
            <a:r>
              <a:rPr lang="en-US" dirty="0">
                <a:latin typeface="Courier New" panose="02070309020205020404" pitchFamily="49" charset="0"/>
                <a:cs typeface="Courier New" panose="02070309020205020404" pitchFamily="49" charset="0"/>
              </a:rPr>
              <a:t> import hello, </a:t>
            </a:r>
            <a:r>
              <a:rPr lang="en-US" dirty="0" err="1">
                <a:latin typeface="Courier New" panose="02070309020205020404" pitchFamily="49" charset="0"/>
                <a:cs typeface="Courier New" panose="02070309020205020404" pitchFamily="49" charset="0"/>
              </a:rPr>
              <a:t>current_datetime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hours_ahead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r'^hello</a:t>
            </a:r>
            <a:r>
              <a:rPr lang="en-US" dirty="0">
                <a:latin typeface="Courier New" panose="02070309020205020404" pitchFamily="49" charset="0"/>
                <a:cs typeface="Courier New" panose="02070309020205020404" pitchFamily="49" charset="0"/>
              </a:rPr>
              <a:t>/$', hello),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current_datetime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r'^time</a:t>
            </a:r>
            <a:r>
              <a:rPr lang="en-US" dirty="0">
                <a:latin typeface="Courier New" panose="02070309020205020404" pitchFamily="49" charset="0"/>
                <a:cs typeface="Courier New" panose="02070309020205020404" pitchFamily="49" charset="0"/>
              </a:rPr>
              <a:t>/plus/(\d{1,2})/$', </a:t>
            </a:r>
            <a:r>
              <a:rPr lang="en-US" dirty="0" err="1">
                <a:latin typeface="Courier New" panose="02070309020205020404" pitchFamily="49" charset="0"/>
                <a:cs typeface="Courier New" panose="02070309020205020404" pitchFamily="49" charset="0"/>
              </a:rPr>
              <a:t>hours_ahead</a:t>
            </a:r>
            <a:r>
              <a:rPr lang="en-US" dirty="0">
                <a:latin typeface="Courier New" panose="02070309020205020404" pitchFamily="49" charset="0"/>
                <a:cs typeface="Courier New" panose="02070309020205020404" pitchFamily="49" charset="0"/>
              </a:rPr>
              <a:t>), )</a:t>
            </a:r>
          </a:p>
          <a:p>
            <a:endParaRPr lang="ru-RU" dirty="0"/>
          </a:p>
        </p:txBody>
      </p:sp>
    </p:spTree>
    <p:extLst>
      <p:ext uri="{BB962C8B-B14F-4D97-AF65-F5344CB8AC3E}">
        <p14:creationId xmlns:p14="http://schemas.microsoft.com/office/powerpoint/2010/main" val="822754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548680"/>
            <a:ext cx="8229600" cy="4525963"/>
          </a:xfrm>
        </p:spPr>
        <p:txBody>
          <a:bodyPr>
            <a:normAutofit fontScale="62500" lnSpcReduction="20000"/>
          </a:bodyPr>
          <a:lstStyle/>
          <a:p>
            <a:pPr marL="0" indent="0">
              <a:buNone/>
            </a:pPr>
            <a:r>
              <a:rPr lang="en-US" dirty="0"/>
              <a:t>Django makes it possible to separate python and HTML, the python goes in views and HTML goes in templates. </a:t>
            </a:r>
            <a:endParaRPr lang="en-US" dirty="0" smtClean="0"/>
          </a:p>
          <a:p>
            <a:pPr marL="0" indent="0">
              <a:buNone/>
            </a:pPr>
            <a:endParaRPr lang="en-US" dirty="0"/>
          </a:p>
          <a:p>
            <a:pPr marL="0" indent="0">
              <a:buNone/>
            </a:pPr>
            <a:r>
              <a:rPr lang="en-US" dirty="0" smtClean="0"/>
              <a:t>To </a:t>
            </a:r>
            <a:r>
              <a:rPr lang="en-US" dirty="0"/>
              <a:t>link the two, Django relies on the render function and the Django Template language</a:t>
            </a:r>
            <a:r>
              <a:rPr lang="en-US" dirty="0" smtClean="0"/>
              <a:t>.</a:t>
            </a:r>
          </a:p>
          <a:p>
            <a:pPr marL="0" indent="0">
              <a:buNone/>
            </a:pPr>
            <a:endParaRPr lang="en-US" dirty="0" smtClean="0"/>
          </a:p>
          <a:p>
            <a:pPr marL="0" indent="0">
              <a:buNone/>
            </a:pPr>
            <a:endParaRPr lang="en-US" dirty="0"/>
          </a:p>
          <a:p>
            <a:pPr marL="109728" indent="0">
              <a:buNone/>
            </a:pPr>
            <a:r>
              <a:rPr lang="en-US" b="1" dirty="0">
                <a:solidFill>
                  <a:srgbClr val="FF0000"/>
                </a:solidFill>
              </a:rPr>
              <a:t>The Render </a:t>
            </a:r>
            <a:r>
              <a:rPr lang="en-US" b="1" dirty="0" smtClean="0">
                <a:solidFill>
                  <a:srgbClr val="FF0000"/>
                </a:solidFill>
              </a:rPr>
              <a:t>Function</a:t>
            </a:r>
          </a:p>
          <a:p>
            <a:endParaRPr lang="en-US" dirty="0"/>
          </a:p>
          <a:p>
            <a:pPr marL="109728" indent="0">
              <a:buNone/>
            </a:pPr>
            <a:r>
              <a:rPr lang="en-US" dirty="0" smtClean="0"/>
              <a:t>This </a:t>
            </a:r>
            <a:r>
              <a:rPr lang="en-US" dirty="0"/>
              <a:t>function takes three </a:t>
            </a:r>
            <a:r>
              <a:rPr lang="en-US" dirty="0" smtClean="0"/>
              <a:t>parameters: </a:t>
            </a:r>
          </a:p>
          <a:p>
            <a:pPr marL="109728" indent="0">
              <a:buNone/>
            </a:pPr>
            <a:endParaRPr lang="en-US" dirty="0"/>
          </a:p>
          <a:p>
            <a:r>
              <a:rPr lang="en-US" b="1" dirty="0"/>
              <a:t>Request</a:t>
            </a:r>
            <a:r>
              <a:rPr lang="en-US" dirty="0"/>
              <a:t> − The initial request</a:t>
            </a:r>
            <a:r>
              <a:rPr lang="en-US" dirty="0" smtClean="0"/>
              <a:t>.</a:t>
            </a:r>
          </a:p>
          <a:p>
            <a:pPr marL="109728" indent="0">
              <a:buNone/>
            </a:pPr>
            <a:endParaRPr lang="en-US" dirty="0"/>
          </a:p>
          <a:p>
            <a:r>
              <a:rPr lang="en-US" b="1" dirty="0"/>
              <a:t>The path to the template</a:t>
            </a:r>
            <a:r>
              <a:rPr lang="en-US" dirty="0"/>
              <a:t> − This is the path relative to the TEMPLATE_DIRS option in the project settings.py variables</a:t>
            </a:r>
            <a:r>
              <a:rPr lang="en-US" dirty="0" smtClean="0"/>
              <a:t>.</a:t>
            </a:r>
          </a:p>
          <a:p>
            <a:pPr marL="109728" indent="0">
              <a:buNone/>
            </a:pPr>
            <a:endParaRPr lang="en-US" dirty="0"/>
          </a:p>
          <a:p>
            <a:r>
              <a:rPr lang="en-US" b="1" dirty="0"/>
              <a:t>Dictionary of parameters</a:t>
            </a:r>
            <a:r>
              <a:rPr lang="en-US" dirty="0"/>
              <a:t> − A dictionary that contains all variables needed in the template. </a:t>
            </a:r>
            <a:endParaRPr lang="ru-RU" dirty="0"/>
          </a:p>
        </p:txBody>
      </p:sp>
    </p:spTree>
    <p:extLst>
      <p:ext uri="{BB962C8B-B14F-4D97-AF65-F5344CB8AC3E}">
        <p14:creationId xmlns:p14="http://schemas.microsoft.com/office/powerpoint/2010/main" val="28329486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24744"/>
            <a:ext cx="8229600" cy="4882547"/>
          </a:xfrm>
        </p:spPr>
        <p:txBody>
          <a:bodyPr>
            <a:normAutofit fontScale="55000" lnSpcReduction="20000"/>
          </a:bodyPr>
          <a:lstStyle/>
          <a:p>
            <a:pPr algn="just"/>
            <a:r>
              <a:rPr lang="en-US" dirty="0"/>
              <a:t>Being a web framework, Django needs a convenient way to generate HTML dynamically. The most common approach relies on templates. A template contains the static parts of the desired HTML output as well as some special syntax describing how dynamic content will be inserted. </a:t>
            </a:r>
          </a:p>
          <a:p>
            <a:pPr algn="just"/>
            <a:r>
              <a:rPr lang="en-US" dirty="0"/>
              <a:t>A Django project can be configured with one or several template engines (or even zero if you don’t use templates). Django ships built-in </a:t>
            </a:r>
            <a:r>
              <a:rPr lang="en-US" dirty="0" err="1"/>
              <a:t>backends</a:t>
            </a:r>
            <a:r>
              <a:rPr lang="en-US" dirty="0"/>
              <a:t> for its own template system, creatively called the Django template language (DTL), and for the popular alternative Jinja2. </a:t>
            </a:r>
            <a:r>
              <a:rPr lang="en-US" dirty="0" err="1"/>
              <a:t>Backends</a:t>
            </a:r>
            <a:r>
              <a:rPr lang="en-US" dirty="0"/>
              <a:t> for other template languages may be available from third-parties. You can also write your own custom </a:t>
            </a:r>
            <a:r>
              <a:rPr lang="en-US" dirty="0" smtClean="0"/>
              <a:t>backend.</a:t>
            </a:r>
          </a:p>
          <a:p>
            <a:pPr algn="just"/>
            <a:r>
              <a:rPr lang="en-US" dirty="0" smtClean="0"/>
              <a:t>Django </a:t>
            </a:r>
            <a:r>
              <a:rPr lang="en-US" dirty="0"/>
              <a:t>defines a standard API for loading and rendering templates regardless of the backend. Loading consists of finding the template for a given identifier and preprocessing it, usually compiling it to an in-memory representation. Rendering means interpolating the template with context data and returning the resulting string.</a:t>
            </a:r>
          </a:p>
          <a:p>
            <a:pPr algn="just"/>
            <a:r>
              <a:rPr lang="en-US" dirty="0"/>
              <a:t>The Django template language is Django’s own template system. </a:t>
            </a:r>
            <a:r>
              <a:rPr lang="en-US" dirty="0" smtClean="0"/>
              <a:t>It’s </a:t>
            </a:r>
            <a:r>
              <a:rPr lang="en-US" dirty="0"/>
              <a:t>a good template library even though it’s fairly opinionated and sports a few idiosyncrasies. If you don’t have a pressing reason to choose another backend, you should use the DTL, especially if you’re writing a pluggable application and you intend to distribute templates. Django’s </a:t>
            </a:r>
            <a:r>
              <a:rPr lang="en-US" dirty="0" err="1">
                <a:latin typeface="Courier New" panose="02070309020205020404" pitchFamily="49" charset="0"/>
                <a:cs typeface="Courier New" panose="02070309020205020404" pitchFamily="49" charset="0"/>
              </a:rPr>
              <a:t>contrib</a:t>
            </a:r>
            <a:r>
              <a:rPr lang="en-US" dirty="0">
                <a:latin typeface="Courier New" panose="02070309020205020404" pitchFamily="49" charset="0"/>
                <a:cs typeface="Courier New" panose="02070309020205020404" pitchFamily="49" charset="0"/>
              </a:rPr>
              <a:t> apps</a:t>
            </a:r>
            <a:r>
              <a:rPr lang="en-US" dirty="0"/>
              <a:t> that include templates, like </a:t>
            </a:r>
            <a:r>
              <a:rPr lang="en-US" dirty="0" err="1">
                <a:hlinkClick r:id="rId2"/>
              </a:rPr>
              <a:t>django.contrib.admin</a:t>
            </a:r>
            <a:r>
              <a:rPr lang="en-US" dirty="0"/>
              <a:t>, use the DTL.</a:t>
            </a:r>
          </a:p>
          <a:p>
            <a:pPr algn="just"/>
            <a:r>
              <a:rPr lang="en-US" dirty="0"/>
              <a:t>For historical reasons, both the generic support for template engines and the implementation of the Django template language live in the </a:t>
            </a:r>
            <a:r>
              <a:rPr lang="en-US" dirty="0" err="1">
                <a:latin typeface="Courier New" panose="02070309020205020404" pitchFamily="49" charset="0"/>
                <a:cs typeface="Courier New" panose="02070309020205020404" pitchFamily="49" charset="0"/>
              </a:rPr>
              <a:t>django.template</a:t>
            </a:r>
            <a:r>
              <a:rPr lang="en-US" dirty="0">
                <a:latin typeface="Courier New" panose="02070309020205020404" pitchFamily="49" charset="0"/>
                <a:cs typeface="Courier New" panose="02070309020205020404" pitchFamily="49" charset="0"/>
              </a:rPr>
              <a:t> namespace.</a:t>
            </a:r>
          </a:p>
          <a:p>
            <a:pPr marL="0" indent="0">
              <a:buNone/>
            </a:pPr>
            <a:endParaRPr lang="ru-RU" dirty="0"/>
          </a:p>
        </p:txBody>
      </p:sp>
      <p:sp>
        <p:nvSpPr>
          <p:cNvPr id="2" name="Заголовок 1"/>
          <p:cNvSpPr>
            <a:spLocks noGrp="1"/>
          </p:cNvSpPr>
          <p:nvPr>
            <p:ph type="title"/>
          </p:nvPr>
        </p:nvSpPr>
        <p:spPr/>
        <p:txBody>
          <a:bodyPr>
            <a:normAutofit/>
          </a:bodyPr>
          <a:lstStyle/>
          <a:p>
            <a:r>
              <a:rPr lang="en-US" dirty="0" smtClean="0"/>
              <a:t>Templates</a:t>
            </a:r>
            <a:endParaRPr lang="ru-RU" dirty="0"/>
          </a:p>
        </p:txBody>
      </p:sp>
    </p:spTree>
    <p:extLst>
      <p:ext uri="{BB962C8B-B14F-4D97-AF65-F5344CB8AC3E}">
        <p14:creationId xmlns:p14="http://schemas.microsoft.com/office/powerpoint/2010/main" val="13363807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62500" lnSpcReduction="20000"/>
          </a:bodyPr>
          <a:lstStyle/>
          <a:p>
            <a:pPr marL="0" indent="0">
              <a:buNone/>
            </a:pPr>
            <a:r>
              <a:rPr lang="en-US" dirty="0">
                <a:solidFill>
                  <a:srgbClr val="FF0000"/>
                </a:solidFill>
              </a:rPr>
              <a:t>A Django template is a text document or a Python string marked-up using the Django template </a:t>
            </a:r>
            <a:r>
              <a:rPr lang="en-US" dirty="0" smtClean="0">
                <a:solidFill>
                  <a:srgbClr val="FF0000"/>
                </a:solidFill>
              </a:rPr>
              <a:t>language. </a:t>
            </a:r>
          </a:p>
          <a:p>
            <a:pPr marL="0" indent="0">
              <a:buNone/>
            </a:pPr>
            <a:endParaRPr lang="en-US" dirty="0" smtClean="0">
              <a:solidFill>
                <a:srgbClr val="FF0000"/>
              </a:solidFill>
            </a:endParaRPr>
          </a:p>
          <a:p>
            <a:pPr marL="0" indent="0">
              <a:buNone/>
            </a:pPr>
            <a:r>
              <a:rPr lang="en-US" dirty="0" smtClean="0"/>
              <a:t>Some </a:t>
            </a:r>
            <a:r>
              <a:rPr lang="en-US" dirty="0"/>
              <a:t>constructs are recognized and interpreted by the template engine. </a:t>
            </a:r>
            <a:r>
              <a:rPr lang="en-US" dirty="0">
                <a:solidFill>
                  <a:srgbClr val="FF0000"/>
                </a:solidFill>
              </a:rPr>
              <a:t>The main ones are variables and tags</a:t>
            </a:r>
            <a:r>
              <a:rPr lang="en-US" dirty="0" smtClean="0">
                <a:solidFill>
                  <a:srgbClr val="FF0000"/>
                </a:solidFill>
              </a:rPr>
              <a:t>.</a:t>
            </a:r>
          </a:p>
          <a:p>
            <a:pPr marL="0" indent="0">
              <a:buNone/>
            </a:pPr>
            <a:endParaRPr lang="en-US" dirty="0">
              <a:solidFill>
                <a:srgbClr val="FF0000"/>
              </a:solidFill>
            </a:endParaRPr>
          </a:p>
          <a:p>
            <a:pPr marL="0" indent="0">
              <a:buNone/>
            </a:pPr>
            <a:r>
              <a:rPr lang="en-US" dirty="0"/>
              <a:t>A template is rendered with a context. </a:t>
            </a:r>
            <a:endParaRPr lang="en-US" dirty="0" smtClean="0"/>
          </a:p>
          <a:p>
            <a:pPr marL="0" indent="0">
              <a:buNone/>
            </a:pPr>
            <a:endParaRPr lang="en-US" dirty="0" smtClean="0"/>
          </a:p>
          <a:p>
            <a:pPr marL="0" indent="0">
              <a:buNone/>
            </a:pPr>
            <a:r>
              <a:rPr lang="en-US" dirty="0" smtClean="0"/>
              <a:t>Rendering </a:t>
            </a:r>
            <a:r>
              <a:rPr lang="en-US" dirty="0"/>
              <a:t>replaces variables with their values, which are looked up in the context, and executes tags. </a:t>
            </a:r>
            <a:endParaRPr lang="en-US" dirty="0" smtClean="0"/>
          </a:p>
          <a:p>
            <a:pPr marL="0" indent="0">
              <a:buNone/>
            </a:pPr>
            <a:endParaRPr lang="en-US" dirty="0"/>
          </a:p>
          <a:p>
            <a:pPr marL="0" indent="0">
              <a:buNone/>
            </a:pPr>
            <a:r>
              <a:rPr lang="en-US" dirty="0"/>
              <a:t>The syntax of the Django template language involves four constructs</a:t>
            </a:r>
            <a:r>
              <a:rPr lang="en-US" dirty="0" smtClean="0"/>
              <a:t>.</a:t>
            </a:r>
          </a:p>
          <a:p>
            <a:pPr marL="0" indent="0">
              <a:buNone/>
            </a:pPr>
            <a:endParaRPr lang="ru-RU" dirty="0" smtClean="0"/>
          </a:p>
          <a:p>
            <a:pPr marL="514350" indent="-514350">
              <a:buAutoNum type="arabicPeriod"/>
            </a:pPr>
            <a:r>
              <a:rPr lang="en-US" dirty="0" smtClean="0"/>
              <a:t>Variables</a:t>
            </a:r>
          </a:p>
          <a:p>
            <a:pPr marL="514350" indent="-514350">
              <a:buFont typeface="Arial" panose="020B0604020202020204" pitchFamily="34" charset="0"/>
              <a:buAutoNum type="arabicPeriod"/>
            </a:pPr>
            <a:r>
              <a:rPr lang="en-US" dirty="0" smtClean="0"/>
              <a:t>Tags</a:t>
            </a:r>
          </a:p>
          <a:p>
            <a:pPr marL="514350" indent="-514350">
              <a:buFont typeface="Arial" panose="020B0604020202020204" pitchFamily="34" charset="0"/>
              <a:buAutoNum type="arabicPeriod"/>
            </a:pPr>
            <a:r>
              <a:rPr lang="en-US" dirty="0"/>
              <a:t>Filters</a:t>
            </a:r>
          </a:p>
          <a:p>
            <a:pPr marL="514350" indent="-514350">
              <a:buFont typeface="Arial" panose="020B0604020202020204" pitchFamily="34" charset="0"/>
              <a:buAutoNum type="arabicPeriod"/>
            </a:pPr>
            <a:r>
              <a:rPr lang="en-US" dirty="0"/>
              <a:t>Comments</a:t>
            </a:r>
          </a:p>
          <a:p>
            <a:pPr marL="514350" indent="-514350">
              <a:buFont typeface="Arial" panose="020B0604020202020204" pitchFamily="34" charset="0"/>
              <a:buAutoNum type="arabicPeriod"/>
            </a:pPr>
            <a:endParaRPr lang="en-US" b="1" dirty="0"/>
          </a:p>
          <a:p>
            <a:pPr marL="514350" indent="-514350">
              <a:buAutoNum type="arabicPeriod"/>
            </a:pPr>
            <a:endParaRPr lang="en-US" dirty="0" smtClean="0"/>
          </a:p>
          <a:p>
            <a:pPr marL="0" indent="0">
              <a:buNone/>
            </a:pPr>
            <a:endParaRPr lang="ru-RU" dirty="0"/>
          </a:p>
          <a:p>
            <a:pPr marL="0" indent="0">
              <a:buNone/>
            </a:pPr>
            <a:endParaRPr lang="en-US" dirty="0"/>
          </a:p>
          <a:p>
            <a:pPr marL="0" indent="0">
              <a:buNone/>
            </a:pPr>
            <a:endParaRPr lang="ru-RU" dirty="0"/>
          </a:p>
        </p:txBody>
      </p:sp>
      <p:sp>
        <p:nvSpPr>
          <p:cNvPr id="2" name="Заголовок 1"/>
          <p:cNvSpPr>
            <a:spLocks noGrp="1"/>
          </p:cNvSpPr>
          <p:nvPr>
            <p:ph type="title"/>
          </p:nvPr>
        </p:nvSpPr>
        <p:spPr>
          <a:xfrm>
            <a:off x="467544" y="476672"/>
            <a:ext cx="8229600" cy="1143000"/>
          </a:xfrm>
        </p:spPr>
        <p:txBody>
          <a:bodyPr>
            <a:normAutofit fontScale="90000"/>
          </a:bodyPr>
          <a:lstStyle/>
          <a:p>
            <a:r>
              <a:rPr lang="en-US" dirty="0"/>
              <a:t>The Django template </a:t>
            </a:r>
            <a:r>
              <a:rPr lang="en-US" dirty="0" smtClean="0"/>
              <a:t>language</a:t>
            </a:r>
            <a:r>
              <a:rPr lang="ru-RU" dirty="0" smtClean="0"/>
              <a:t>ю</a:t>
            </a:r>
            <a:r>
              <a:rPr lang="en-US" b="1" dirty="0"/>
              <a:t> Syntax</a:t>
            </a:r>
            <a:br>
              <a:rPr lang="en-US" b="1" dirty="0"/>
            </a:br>
            <a:endParaRPr lang="ru-RU" dirty="0"/>
          </a:p>
        </p:txBody>
      </p:sp>
    </p:spTree>
    <p:extLst>
      <p:ext uri="{BB962C8B-B14F-4D97-AF65-F5344CB8AC3E}">
        <p14:creationId xmlns:p14="http://schemas.microsoft.com/office/powerpoint/2010/main" val="5899150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55000" lnSpcReduction="20000"/>
          </a:bodyPr>
          <a:lstStyle/>
          <a:p>
            <a:pPr marL="109728" indent="0">
              <a:buNone/>
            </a:pPr>
            <a:r>
              <a:rPr lang="en-US" dirty="0"/>
              <a:t>A variable outputs a value from the context, which is a </a:t>
            </a:r>
            <a:r>
              <a:rPr lang="en-US" dirty="0" err="1"/>
              <a:t>dict</a:t>
            </a:r>
            <a:r>
              <a:rPr lang="en-US" dirty="0"/>
              <a:t>-like object mapping keys to values</a:t>
            </a:r>
            <a:r>
              <a:rPr lang="en-US" dirty="0" smtClean="0"/>
              <a:t>.</a:t>
            </a:r>
          </a:p>
          <a:p>
            <a:pPr marL="109728" indent="0">
              <a:buNone/>
            </a:pPr>
            <a:endParaRPr lang="en-US" dirty="0"/>
          </a:p>
          <a:p>
            <a:pPr marL="109728" indent="0">
              <a:buNone/>
            </a:pPr>
            <a:r>
              <a:rPr lang="en-US" dirty="0" smtClean="0"/>
              <a:t>Variables are </a:t>
            </a:r>
            <a:r>
              <a:rPr lang="en-US" dirty="0"/>
              <a:t>surrounded by </a:t>
            </a:r>
            <a:r>
              <a:rPr lang="en-US" dirty="0">
                <a:latin typeface="Courier New" panose="02070309020205020404" pitchFamily="49" charset="0"/>
                <a:cs typeface="Courier New" panose="02070309020205020404" pitchFamily="49" charset="0"/>
              </a:rPr>
              <a:t>{{ and }}</a:t>
            </a:r>
            <a:r>
              <a:rPr lang="en-US" dirty="0"/>
              <a:t> like this</a:t>
            </a:r>
            <a:r>
              <a:rPr lang="en-US" dirty="0" smtClean="0"/>
              <a:t>:</a:t>
            </a:r>
          </a:p>
          <a:p>
            <a:pPr marL="109728" indent="0">
              <a:buNone/>
            </a:pPr>
            <a:endParaRPr lang="en-US" dirty="0"/>
          </a:p>
          <a:p>
            <a:pPr marL="109728" indent="0">
              <a:buNone/>
            </a:pPr>
            <a:r>
              <a:rPr lang="en-US" dirty="0"/>
              <a:t>My first name </a:t>
            </a:r>
            <a:r>
              <a:rPr lang="en-US" dirty="0">
                <a:latin typeface="Courier New" panose="02070309020205020404" pitchFamily="49" charset="0"/>
                <a:cs typeface="Courier New" panose="02070309020205020404" pitchFamily="49" charset="0"/>
              </a:rPr>
              <a:t>is {{ </a:t>
            </a: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a:t>
            </a:r>
            <a:r>
              <a:rPr lang="en-US" dirty="0"/>
              <a:t>. </a:t>
            </a:r>
            <a:endParaRPr lang="en-US" dirty="0" smtClean="0"/>
          </a:p>
          <a:p>
            <a:pPr marL="109728" indent="0">
              <a:buNone/>
            </a:pPr>
            <a:r>
              <a:rPr lang="en-US" dirty="0" smtClean="0"/>
              <a:t>My </a:t>
            </a:r>
            <a:r>
              <a:rPr lang="en-US" dirty="0"/>
              <a:t>last name is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109728" indent="0">
              <a:buNone/>
            </a:pPr>
            <a:endParaRPr lang="en-US" dirty="0"/>
          </a:p>
          <a:p>
            <a:pPr marL="109728" indent="0">
              <a:buNone/>
            </a:pPr>
            <a:r>
              <a:rPr lang="en-US" dirty="0"/>
              <a:t>With a context of {'</a:t>
            </a:r>
            <a:r>
              <a:rPr lang="en-US" dirty="0" err="1"/>
              <a:t>first_name</a:t>
            </a:r>
            <a:r>
              <a:rPr lang="en-US" dirty="0"/>
              <a:t>': 'John', '</a:t>
            </a:r>
            <a:r>
              <a:rPr lang="en-US" dirty="0" err="1"/>
              <a:t>last_name</a:t>
            </a:r>
            <a:r>
              <a:rPr lang="en-US" dirty="0"/>
              <a:t>': 'Doe'}, this template renders to</a:t>
            </a:r>
            <a:r>
              <a:rPr lang="en-US" dirty="0" smtClean="0"/>
              <a:t>:</a:t>
            </a:r>
          </a:p>
          <a:p>
            <a:pPr marL="109728" indent="0">
              <a:buNone/>
            </a:pPr>
            <a:endParaRPr lang="en-US" dirty="0"/>
          </a:p>
          <a:p>
            <a:pPr marL="109728" indent="0">
              <a:buNone/>
            </a:pPr>
            <a:r>
              <a:rPr lang="en-US" dirty="0"/>
              <a:t>My first name is John. My last name is Doe. </a:t>
            </a:r>
            <a:endParaRPr lang="en-US" dirty="0" smtClean="0"/>
          </a:p>
          <a:p>
            <a:pPr marL="109728" indent="0">
              <a:buNone/>
            </a:pPr>
            <a:endParaRPr lang="en-US" dirty="0"/>
          </a:p>
          <a:p>
            <a:pPr marL="109728" indent="0">
              <a:buNone/>
            </a:pPr>
            <a:r>
              <a:rPr lang="en-US" dirty="0"/>
              <a:t>Dictionary lookup, attribute lookup and list-index lookups are implemented with a dot notation:</a:t>
            </a:r>
          </a:p>
          <a:p>
            <a:pPr marL="109728"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my_dict.key</a:t>
            </a:r>
            <a:r>
              <a:rPr lang="en-US" dirty="0">
                <a:latin typeface="Courier New" panose="02070309020205020404" pitchFamily="49" charset="0"/>
                <a:cs typeface="Courier New" panose="02070309020205020404" pitchFamily="49" charset="0"/>
              </a:rPr>
              <a:t> }} {{ </a:t>
            </a:r>
            <a:r>
              <a:rPr lang="en-US" dirty="0" err="1">
                <a:latin typeface="Courier New" panose="02070309020205020404" pitchFamily="49" charset="0"/>
                <a:cs typeface="Courier New" panose="02070309020205020404" pitchFamily="49" charset="0"/>
              </a:rPr>
              <a:t>my_object.attribute</a:t>
            </a:r>
            <a:r>
              <a:rPr lang="en-US" dirty="0">
                <a:latin typeface="Courier New" panose="02070309020205020404" pitchFamily="49" charset="0"/>
                <a:cs typeface="Courier New" panose="02070309020205020404" pitchFamily="49" charset="0"/>
              </a:rPr>
              <a:t> }} {{ my_list.0 }} </a:t>
            </a:r>
          </a:p>
          <a:p>
            <a:pPr marL="109728" indent="0">
              <a:buNone/>
            </a:pPr>
            <a:endParaRPr lang="en-US" dirty="0" smtClean="0"/>
          </a:p>
          <a:p>
            <a:pPr marL="109728" indent="0">
              <a:buNone/>
            </a:pPr>
            <a:r>
              <a:rPr lang="en-US" dirty="0" smtClean="0"/>
              <a:t>If </a:t>
            </a:r>
            <a:r>
              <a:rPr lang="en-US" dirty="0"/>
              <a:t>a variable resolves to a callable, the template system will call it with no arguments and use its result instead of the callable.</a:t>
            </a:r>
          </a:p>
          <a:p>
            <a:pPr marL="0" indent="0">
              <a:buNone/>
            </a:pPr>
            <a:endParaRPr lang="ru-RU" dirty="0"/>
          </a:p>
        </p:txBody>
      </p:sp>
      <p:sp>
        <p:nvSpPr>
          <p:cNvPr id="2" name="Заголовок 1"/>
          <p:cNvSpPr>
            <a:spLocks noGrp="1"/>
          </p:cNvSpPr>
          <p:nvPr>
            <p:ph type="title"/>
          </p:nvPr>
        </p:nvSpPr>
        <p:spPr/>
        <p:txBody>
          <a:bodyPr/>
          <a:lstStyle/>
          <a:p>
            <a:r>
              <a:rPr lang="en-US" dirty="0"/>
              <a:t>Variables</a:t>
            </a:r>
            <a:endParaRPr lang="ru-RU" dirty="0"/>
          </a:p>
        </p:txBody>
      </p:sp>
    </p:spTree>
    <p:extLst>
      <p:ext uri="{BB962C8B-B14F-4D97-AF65-F5344CB8AC3E}">
        <p14:creationId xmlns:p14="http://schemas.microsoft.com/office/powerpoint/2010/main" val="23918482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55000" lnSpcReduction="20000"/>
          </a:bodyPr>
          <a:lstStyle/>
          <a:p>
            <a:pPr marL="0" indent="0">
              <a:buNone/>
            </a:pPr>
            <a:r>
              <a:rPr lang="en-US" dirty="0" smtClean="0">
                <a:solidFill>
                  <a:srgbClr val="FF0000"/>
                </a:solidFill>
              </a:rPr>
              <a:t>Tags </a:t>
            </a:r>
            <a:r>
              <a:rPr lang="en-US" dirty="0">
                <a:solidFill>
                  <a:srgbClr val="FF0000"/>
                </a:solidFill>
              </a:rPr>
              <a:t>provide arbitrary logic in the rendering process</a:t>
            </a:r>
            <a:r>
              <a:rPr lang="en-US" dirty="0" smtClean="0">
                <a:solidFill>
                  <a:srgbClr val="FF0000"/>
                </a:solidFill>
              </a:rPr>
              <a:t>.</a:t>
            </a:r>
          </a:p>
          <a:p>
            <a:pPr marL="0" indent="0">
              <a:buNone/>
            </a:pPr>
            <a:endParaRPr lang="en-US" dirty="0"/>
          </a:p>
          <a:p>
            <a:pPr marL="0" indent="0">
              <a:buNone/>
            </a:pPr>
            <a:r>
              <a:rPr lang="en-US" dirty="0" smtClean="0"/>
              <a:t>For </a:t>
            </a:r>
            <a:r>
              <a:rPr lang="en-US" dirty="0"/>
              <a:t>example, a tag can output content, serve as a control structure e.g. an “if” statement or a “for” loop, grab content from a database, or even enable access to other template tags</a:t>
            </a:r>
            <a:r>
              <a:rPr lang="en-US" dirty="0" smtClean="0"/>
              <a:t>.</a:t>
            </a:r>
          </a:p>
          <a:p>
            <a:pPr marL="0" indent="0">
              <a:buNone/>
            </a:pPr>
            <a:endParaRPr lang="en-US" dirty="0"/>
          </a:p>
          <a:p>
            <a:pPr marL="0" indent="0">
              <a:buNone/>
            </a:pPr>
            <a:r>
              <a:rPr lang="en-US" dirty="0"/>
              <a:t>Tags are surrounded by </a:t>
            </a:r>
            <a:r>
              <a:rPr lang="en-US" dirty="0">
                <a:latin typeface="Courier New" panose="02070309020205020404" pitchFamily="49" charset="0"/>
                <a:cs typeface="Courier New" panose="02070309020205020404" pitchFamily="49" charset="0"/>
              </a:rPr>
              <a:t>{% and %} </a:t>
            </a:r>
            <a:r>
              <a:rPr lang="en-US" dirty="0"/>
              <a:t>like this:</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csrf_token</a:t>
            </a:r>
            <a:r>
              <a:rPr lang="en-US" dirty="0">
                <a:latin typeface="Courier New" panose="02070309020205020404" pitchFamily="49" charset="0"/>
                <a:cs typeface="Courier New" panose="02070309020205020404" pitchFamily="49" charset="0"/>
              </a:rPr>
              <a:t> %} </a:t>
            </a:r>
          </a:p>
          <a:p>
            <a:endParaRPr lang="en-US" dirty="0" smtClean="0"/>
          </a:p>
          <a:p>
            <a:endParaRPr lang="en-US" dirty="0" smtClean="0"/>
          </a:p>
          <a:p>
            <a:pPr marL="0" indent="0">
              <a:buNone/>
            </a:pPr>
            <a:r>
              <a:rPr lang="en-US" dirty="0" smtClean="0"/>
              <a:t>Most </a:t>
            </a:r>
            <a:r>
              <a:rPr lang="en-US" dirty="0"/>
              <a:t>tags accept arguments:</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cycle</a:t>
            </a:r>
            <a:r>
              <a:rPr lang="en-US" dirty="0">
                <a:latin typeface="Courier New" panose="02070309020205020404" pitchFamily="49" charset="0"/>
                <a:cs typeface="Courier New" panose="02070309020205020404" pitchFamily="49" charset="0"/>
              </a:rPr>
              <a:t> 'odd' 'even' %} </a:t>
            </a:r>
          </a:p>
          <a:p>
            <a:pPr marL="0" indent="0">
              <a:buNone/>
            </a:pPr>
            <a:endParaRPr lang="en-US" dirty="0" smtClean="0"/>
          </a:p>
          <a:p>
            <a:pPr marL="0" indent="0">
              <a:buNone/>
            </a:pPr>
            <a:endParaRPr lang="en-US" dirty="0" smtClean="0"/>
          </a:p>
          <a:p>
            <a:pPr marL="0" indent="0">
              <a:buNone/>
            </a:pPr>
            <a:r>
              <a:rPr lang="en-US" dirty="0" smtClean="0"/>
              <a:t>Some </a:t>
            </a:r>
            <a:r>
              <a:rPr lang="en-US" dirty="0"/>
              <a:t>tags require beginning and ending tags:</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user.is_authenticated</a:t>
            </a:r>
            <a:r>
              <a:rPr lang="en-US" dirty="0">
                <a:latin typeface="Courier New" panose="02070309020205020404" pitchFamily="49" charset="0"/>
                <a:cs typeface="Courier New" panose="02070309020205020404" pitchFamily="49" charset="0"/>
              </a:rPr>
              <a:t> %}Hello, {{ </a:t>
            </a:r>
            <a:r>
              <a:rPr lang="en-US" dirty="0" err="1">
                <a:latin typeface="Courier New" panose="02070309020205020404" pitchFamily="49" charset="0"/>
                <a:cs typeface="Courier New" panose="02070309020205020404" pitchFamily="49" charset="0"/>
              </a:rPr>
              <a:t>user.username</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 </a:t>
            </a:r>
          </a:p>
          <a:p>
            <a:pPr marL="0" indent="0">
              <a:buNone/>
            </a:pPr>
            <a:endParaRPr lang="ru-RU" dirty="0"/>
          </a:p>
        </p:txBody>
      </p:sp>
      <p:sp>
        <p:nvSpPr>
          <p:cNvPr id="2" name="Заголовок 1"/>
          <p:cNvSpPr>
            <a:spLocks noGrp="1"/>
          </p:cNvSpPr>
          <p:nvPr>
            <p:ph type="title"/>
          </p:nvPr>
        </p:nvSpPr>
        <p:spPr/>
        <p:txBody>
          <a:bodyPr>
            <a:normAutofit fontScale="90000"/>
          </a:bodyPr>
          <a:lstStyle/>
          <a:p>
            <a:r>
              <a:rPr lang="en-US" b="1" dirty="0" smtClean="0"/>
              <a:t>Tags</a:t>
            </a:r>
            <a:r>
              <a:rPr lang="en-US" b="1" dirty="0"/>
              <a:t/>
            </a:r>
            <a:br>
              <a:rPr lang="en-US" b="1" dirty="0"/>
            </a:br>
            <a:endParaRPr lang="ru-RU" dirty="0"/>
          </a:p>
        </p:txBody>
      </p:sp>
    </p:spTree>
    <p:extLst>
      <p:ext uri="{BB962C8B-B14F-4D97-AF65-F5344CB8AC3E}">
        <p14:creationId xmlns:p14="http://schemas.microsoft.com/office/powerpoint/2010/main" val="232111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a:bodyPr>
          <a:lstStyle/>
          <a:p>
            <a:pPr marL="109728" indent="0" algn="just">
              <a:buNone/>
            </a:pPr>
            <a:r>
              <a:rPr lang="en-US" dirty="0" smtClean="0"/>
              <a:t>The main </a:t>
            </a:r>
            <a:r>
              <a:rPr lang="en-US" dirty="0"/>
              <a:t>advantages of Python are </a:t>
            </a:r>
            <a:r>
              <a:rPr lang="en-US" i="1" dirty="0"/>
              <a:t>a large community of programmers and the speed of development</a:t>
            </a:r>
            <a:r>
              <a:rPr lang="en-US" i="1" dirty="0" smtClean="0"/>
              <a:t>.</a:t>
            </a:r>
          </a:p>
          <a:p>
            <a:pPr marL="109728" indent="0" algn="just">
              <a:buNone/>
            </a:pPr>
            <a:endParaRPr lang="en-US" dirty="0"/>
          </a:p>
          <a:p>
            <a:pPr marL="109728" indent="0" algn="just">
              <a:buNone/>
            </a:pPr>
            <a:r>
              <a:rPr lang="en-US" dirty="0" smtClean="0"/>
              <a:t>Thanks </a:t>
            </a:r>
            <a:r>
              <a:rPr lang="en-US" dirty="0"/>
              <a:t>to the conciseness of the language and excellent libraries, Python projects are </a:t>
            </a:r>
            <a:r>
              <a:rPr lang="en-US" dirty="0">
                <a:solidFill>
                  <a:srgbClr val="FF0000"/>
                </a:solidFill>
              </a:rPr>
              <a:t>cheaper and faster to do. </a:t>
            </a:r>
            <a:endParaRPr lang="en-US" dirty="0" smtClean="0">
              <a:solidFill>
                <a:srgbClr val="FF0000"/>
              </a:solidFill>
            </a:endParaRPr>
          </a:p>
          <a:p>
            <a:pPr marL="109728" indent="0" algn="just">
              <a:buNone/>
            </a:pPr>
            <a:endParaRPr lang="en-US" dirty="0" smtClean="0"/>
          </a:p>
          <a:p>
            <a:pPr marL="109728" indent="0" algn="just">
              <a:buNone/>
            </a:pPr>
            <a:r>
              <a:rPr lang="en-US" dirty="0" smtClean="0"/>
              <a:t>And </a:t>
            </a:r>
            <a:r>
              <a:rPr lang="en-US" dirty="0"/>
              <a:t>a wide range of functions </a:t>
            </a:r>
            <a:r>
              <a:rPr lang="en-US" dirty="0">
                <a:solidFill>
                  <a:srgbClr val="FF0000"/>
                </a:solidFill>
              </a:rPr>
              <a:t>allows you to solve not only typical tasks</a:t>
            </a:r>
            <a:r>
              <a:rPr lang="en-US" dirty="0"/>
              <a:t> for Internet applications, but also to implement </a:t>
            </a:r>
            <a:r>
              <a:rPr lang="en-US" dirty="0">
                <a:solidFill>
                  <a:srgbClr val="FF0000"/>
                </a:solidFill>
              </a:rPr>
              <a:t>unique ideas</a:t>
            </a:r>
            <a:r>
              <a:rPr lang="en-US" dirty="0"/>
              <a:t>.</a:t>
            </a:r>
            <a:endParaRPr lang="ru-RU" dirty="0"/>
          </a:p>
        </p:txBody>
      </p:sp>
      <p:sp>
        <p:nvSpPr>
          <p:cNvPr id="3" name="Заголовок 2"/>
          <p:cNvSpPr>
            <a:spLocks noGrp="1"/>
          </p:cNvSpPr>
          <p:nvPr>
            <p:ph type="title"/>
          </p:nvPr>
        </p:nvSpPr>
        <p:spPr/>
        <p:txBody>
          <a:bodyPr/>
          <a:lstStyle/>
          <a:p>
            <a:r>
              <a:rPr lang="en-US" dirty="0"/>
              <a:t>Advantages of </a:t>
            </a:r>
            <a:r>
              <a:rPr lang="en-US" dirty="0" smtClean="0"/>
              <a:t>Python</a:t>
            </a:r>
            <a:endParaRPr lang="ru-RU" dirty="0"/>
          </a:p>
        </p:txBody>
      </p:sp>
    </p:spTree>
    <p:extLst>
      <p:ext uri="{BB962C8B-B14F-4D97-AF65-F5344CB8AC3E}">
        <p14:creationId xmlns:p14="http://schemas.microsoft.com/office/powerpoint/2010/main" val="3455254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62500" lnSpcReduction="20000"/>
          </a:bodyPr>
          <a:lstStyle/>
          <a:p>
            <a:pPr marL="109728" indent="0" algn="just">
              <a:buNone/>
            </a:pPr>
            <a:r>
              <a:rPr lang="en-US" dirty="0" smtClean="0"/>
              <a:t>The</a:t>
            </a:r>
            <a:r>
              <a:rPr lang="en-US" dirty="0">
                <a:latin typeface="Courier New" panose="02070309020205020404" pitchFamily="49" charset="0"/>
                <a:cs typeface="Courier New" panose="02070309020205020404" pitchFamily="49" charset="0"/>
              </a:rPr>
              <a:t> {% if %</a:t>
            </a:r>
            <a:r>
              <a:rPr lang="en-US" dirty="0"/>
              <a:t>} tag evaluates a variable, and if that variable is “True” (i.e., it exists, is not empty, and is not a false Boolean value), the system will display everything </a:t>
            </a:r>
            <a:r>
              <a:rPr lang="en-US" dirty="0" smtClean="0"/>
              <a:t>between</a:t>
            </a:r>
            <a:r>
              <a:rPr lang="en-US" dirty="0"/>
              <a:t> </a:t>
            </a:r>
            <a:r>
              <a:rPr lang="en-US" dirty="0">
                <a:latin typeface="Courier New" panose="02070309020205020404" pitchFamily="49" charset="0"/>
                <a:cs typeface="Courier New" panose="02070309020205020404" pitchFamily="49" charset="0"/>
              </a:rPr>
              <a:t>{% if %}</a:t>
            </a:r>
            <a:r>
              <a:rPr lang="en-US" dirty="0"/>
              <a:t> and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 </a:t>
            </a:r>
            <a:r>
              <a:rPr lang="en-US" dirty="0"/>
              <a:t>for example</a:t>
            </a:r>
            <a:r>
              <a:rPr lang="en-US" dirty="0" smtClean="0"/>
              <a:t>:</a:t>
            </a:r>
          </a:p>
          <a:p>
            <a:pPr marL="109728" indent="0">
              <a:buNone/>
            </a:pPr>
            <a:endParaRPr lang="en-US" dirty="0"/>
          </a:p>
          <a:p>
            <a:pPr marL="109728"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today_is_weekend</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p&gt;Welcome to the weekend!&lt;/p&gt; </a:t>
            </a:r>
          </a:p>
          <a:p>
            <a:pPr marL="109728"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109728" indent="0">
              <a:buNone/>
            </a:pPr>
            <a:endParaRPr lang="en-US" dirty="0" smtClean="0"/>
          </a:p>
          <a:p>
            <a:pPr marL="109728" indent="0">
              <a:buNone/>
            </a:pPr>
            <a:endParaRPr lang="en-US" dirty="0"/>
          </a:p>
          <a:p>
            <a:pPr marL="109728" indent="0">
              <a:buNone/>
            </a:pPr>
            <a:r>
              <a:rPr lang="en-US" dirty="0"/>
              <a:t>An {% else %} tag is optional</a:t>
            </a:r>
            <a:r>
              <a:rPr lang="en-US" dirty="0" smtClean="0"/>
              <a:t>:</a:t>
            </a:r>
          </a:p>
          <a:p>
            <a:pPr marL="109728" indent="0">
              <a:buNone/>
            </a:pPr>
            <a:endParaRPr lang="en-US" dirty="0"/>
          </a:p>
          <a:p>
            <a:pPr marL="109728"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today_is_weekend</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p&gt;Welcome to the weekend!&lt;/p&gt;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else %}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p&gt;Get back to work.&lt;/p&gt;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a:t>
            </a:r>
          </a:p>
          <a:p>
            <a:pPr marL="0" indent="0">
              <a:buNone/>
            </a:pPr>
            <a:endParaRPr lang="ru-RU" dirty="0"/>
          </a:p>
        </p:txBody>
      </p:sp>
      <p:sp>
        <p:nvSpPr>
          <p:cNvPr id="2" name="Заголовок 1"/>
          <p:cNvSpPr>
            <a:spLocks noGrp="1"/>
          </p:cNvSpPr>
          <p:nvPr>
            <p:ph type="title"/>
          </p:nvPr>
        </p:nvSpPr>
        <p:spPr/>
        <p:txBody>
          <a:bodyPr>
            <a:normAutofit/>
          </a:bodyPr>
          <a:lstStyle/>
          <a:p>
            <a:r>
              <a:rPr lang="en-US" b="1" dirty="0" smtClean="0"/>
              <a:t>if/else tag</a:t>
            </a:r>
            <a:endParaRPr lang="ru-RU" dirty="0"/>
          </a:p>
        </p:txBody>
      </p:sp>
    </p:spTree>
    <p:extLst>
      <p:ext uri="{BB962C8B-B14F-4D97-AF65-F5344CB8AC3E}">
        <p14:creationId xmlns:p14="http://schemas.microsoft.com/office/powerpoint/2010/main" val="25796585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pPr marL="0" indent="0">
              <a:buNone/>
            </a:pPr>
            <a:r>
              <a:rPr lang="en-US" dirty="0"/>
              <a:t>The </a:t>
            </a:r>
            <a:r>
              <a:rPr lang="en-US" dirty="0">
                <a:latin typeface="Courier New" panose="02070309020205020404" pitchFamily="49" charset="0"/>
                <a:cs typeface="Courier New" panose="02070309020205020404" pitchFamily="49" charset="0"/>
              </a:rPr>
              <a:t>{% for %}</a:t>
            </a:r>
            <a:r>
              <a:rPr lang="en-US" dirty="0"/>
              <a:t> tag allows you to loop over each item in a sequence. </a:t>
            </a:r>
            <a:endParaRPr lang="en-US" dirty="0" smtClean="0"/>
          </a:p>
          <a:p>
            <a:pPr marL="0" indent="0">
              <a:buNone/>
            </a:pPr>
            <a:endParaRPr lang="en-US" dirty="0" smtClean="0"/>
          </a:p>
          <a:p>
            <a:pPr marL="0" indent="0">
              <a:buNone/>
            </a:pPr>
            <a:r>
              <a:rPr lang="en-US" dirty="0" smtClean="0"/>
              <a:t>As </a:t>
            </a:r>
            <a:r>
              <a:rPr lang="en-US" dirty="0"/>
              <a:t>in Python’s for statement, the syntax is for X in Y, where Y is the sequence to loop over and X is the name of the variable to use for a particular cycle of the loop. </a:t>
            </a:r>
            <a:endParaRPr lang="en-US" dirty="0" smtClean="0"/>
          </a:p>
          <a:p>
            <a:pPr marL="0" indent="0">
              <a:buNone/>
            </a:pPr>
            <a:endParaRPr lang="en-US" dirty="0" smtClean="0"/>
          </a:p>
          <a:p>
            <a:pPr marL="0" indent="0">
              <a:buNone/>
            </a:pPr>
            <a:r>
              <a:rPr lang="en-US" dirty="0" smtClean="0"/>
              <a:t>Each </a:t>
            </a:r>
            <a:r>
              <a:rPr lang="en-US" dirty="0"/>
              <a:t>time through the loop, the template system will render everything between </a:t>
            </a:r>
            <a:r>
              <a:rPr lang="en-US" dirty="0">
                <a:latin typeface="Courier New" panose="02070309020205020404" pitchFamily="49" charset="0"/>
                <a:cs typeface="Courier New" panose="02070309020205020404" pitchFamily="49" charset="0"/>
              </a:rPr>
              <a:t>{% for %}</a:t>
            </a:r>
            <a:r>
              <a:rPr lang="en-US" dirty="0"/>
              <a:t> and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for athlete in </a:t>
            </a:r>
            <a:r>
              <a:rPr lang="en-US" dirty="0" err="1">
                <a:latin typeface="Courier New" panose="02070309020205020404" pitchFamily="49" charset="0"/>
                <a:cs typeface="Courier New" panose="02070309020205020404" pitchFamily="49" charset="0"/>
              </a:rPr>
              <a:t>athlete_list</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li</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athlete.name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li</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endfor</a:t>
            </a:r>
            <a:r>
              <a:rPr lang="en-US" dirty="0">
                <a:latin typeface="Courier New" panose="02070309020205020404" pitchFamily="49" charset="0"/>
                <a:cs typeface="Courier New" panose="02070309020205020404" pitchFamily="49" charset="0"/>
              </a:rPr>
              <a:t> %} </a:t>
            </a:r>
          </a:p>
          <a:p>
            <a:pPr marL="0" indent="0">
              <a:buNone/>
            </a:pPr>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&gt;</a:t>
            </a:r>
          </a:p>
          <a:p>
            <a:pPr marL="0" indent="0">
              <a:buNone/>
            </a:pPr>
            <a:endParaRPr lang="ru-RU" dirty="0"/>
          </a:p>
        </p:txBody>
      </p:sp>
      <p:sp>
        <p:nvSpPr>
          <p:cNvPr id="2" name="Заголовок 1"/>
          <p:cNvSpPr>
            <a:spLocks noGrp="1"/>
          </p:cNvSpPr>
          <p:nvPr>
            <p:ph type="title"/>
          </p:nvPr>
        </p:nvSpPr>
        <p:spPr/>
        <p:txBody>
          <a:bodyPr/>
          <a:lstStyle/>
          <a:p>
            <a:r>
              <a:rPr lang="en-US" dirty="0" smtClean="0"/>
              <a:t>For tag</a:t>
            </a:r>
            <a:endParaRPr lang="ru-RU" dirty="0"/>
          </a:p>
        </p:txBody>
      </p:sp>
    </p:spTree>
    <p:extLst>
      <p:ext uri="{BB962C8B-B14F-4D97-AF65-F5344CB8AC3E}">
        <p14:creationId xmlns:p14="http://schemas.microsoft.com/office/powerpoint/2010/main" val="33007428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481328"/>
            <a:ext cx="8784976" cy="4525963"/>
          </a:xfrm>
        </p:spPr>
        <p:txBody>
          <a:bodyPr>
            <a:normAutofit fontScale="62500" lnSpcReduction="20000"/>
          </a:bodyPr>
          <a:lstStyle/>
          <a:p>
            <a:pPr marL="109728" indent="0" algn="just">
              <a:buNone/>
            </a:pPr>
            <a:r>
              <a:rPr lang="en-US" dirty="0"/>
              <a:t>The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ifequal</a:t>
            </a:r>
            <a:r>
              <a:rPr lang="en-US" dirty="0">
                <a:latin typeface="Courier New" panose="02070309020205020404" pitchFamily="49" charset="0"/>
                <a:cs typeface="Courier New" panose="02070309020205020404" pitchFamily="49" charset="0"/>
              </a:rPr>
              <a:t> %}</a:t>
            </a:r>
            <a:r>
              <a:rPr lang="en-US" dirty="0"/>
              <a:t> tag compares two values and displays everything between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ifequal</a:t>
            </a:r>
            <a:r>
              <a:rPr lang="en-US" dirty="0">
                <a:latin typeface="Courier New" panose="02070309020205020404" pitchFamily="49" charset="0"/>
                <a:cs typeface="Courier New" panose="02070309020205020404" pitchFamily="49" charset="0"/>
              </a:rPr>
              <a:t> %}</a:t>
            </a:r>
            <a:r>
              <a:rPr lang="en-US" dirty="0"/>
              <a:t> and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endifequal</a:t>
            </a:r>
            <a:r>
              <a:rPr lang="en-US" dirty="0">
                <a:latin typeface="Courier New" panose="02070309020205020404" pitchFamily="49" charset="0"/>
                <a:cs typeface="Courier New" panose="02070309020205020404" pitchFamily="49" charset="0"/>
              </a:rPr>
              <a:t> %}</a:t>
            </a:r>
            <a:r>
              <a:rPr lang="en-US" dirty="0"/>
              <a:t> if the values are equal</a:t>
            </a:r>
            <a:r>
              <a:rPr lang="en-US" dirty="0" smtClean="0"/>
              <a:t>.</a:t>
            </a:r>
          </a:p>
          <a:p>
            <a:pPr marL="109728" indent="0" algn="just">
              <a:buNone/>
            </a:pPr>
            <a:endParaRPr lang="en-US" dirty="0"/>
          </a:p>
          <a:p>
            <a:pPr marL="109728" indent="0" algn="just">
              <a:buNone/>
            </a:pPr>
            <a:r>
              <a:rPr lang="en-US" dirty="0"/>
              <a:t>This example compares the </a:t>
            </a:r>
            <a:r>
              <a:rPr lang="en-US" dirty="0" smtClean="0"/>
              <a:t>template </a:t>
            </a:r>
            <a:r>
              <a:rPr lang="en-US" dirty="0" smtClean="0">
                <a:solidFill>
                  <a:srgbClr val="FF0000"/>
                </a:solidFill>
              </a:rPr>
              <a:t>variables</a:t>
            </a:r>
            <a:r>
              <a:rPr lang="en-US" dirty="0">
                <a:solidFill>
                  <a:srgbClr val="FF0000"/>
                </a:solidFill>
              </a:rPr>
              <a:t> user </a:t>
            </a:r>
            <a:r>
              <a:rPr lang="en-US" dirty="0"/>
              <a:t>and </a:t>
            </a:r>
            <a:r>
              <a:rPr lang="en-US" dirty="0" err="1">
                <a:solidFill>
                  <a:srgbClr val="FF0000"/>
                </a:solidFill>
              </a:rPr>
              <a:t>currentuser</a:t>
            </a:r>
            <a:r>
              <a:rPr lang="en-US" dirty="0">
                <a:solidFill>
                  <a:srgbClr val="FF0000"/>
                </a:solidFill>
              </a:rPr>
              <a:t>:</a:t>
            </a:r>
          </a:p>
          <a:p>
            <a:pPr marL="109728" indent="0">
              <a:buNone/>
            </a:pPr>
            <a:endParaRPr lang="en-US" dirty="0" smtClean="0"/>
          </a:p>
          <a:p>
            <a:pPr marL="109728"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ifequal</a:t>
            </a:r>
            <a:r>
              <a:rPr lang="en-US" dirty="0">
                <a:latin typeface="Courier New" panose="02070309020205020404" pitchFamily="49" charset="0"/>
                <a:cs typeface="Courier New" panose="02070309020205020404" pitchFamily="49" charset="0"/>
              </a:rPr>
              <a:t> user </a:t>
            </a:r>
            <a:r>
              <a:rPr lang="en-US" dirty="0" err="1">
                <a:latin typeface="Courier New" panose="02070309020205020404" pitchFamily="49" charset="0"/>
                <a:cs typeface="Courier New" panose="02070309020205020404" pitchFamily="49" charset="0"/>
              </a:rPr>
              <a:t>currentuser</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h1&gt;Welcome!&lt;/h1&gt;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endifequal</a:t>
            </a:r>
            <a:r>
              <a:rPr lang="en-US" dirty="0">
                <a:latin typeface="Courier New" panose="02070309020205020404" pitchFamily="49" charset="0"/>
                <a:cs typeface="Courier New" panose="02070309020205020404" pitchFamily="49" charset="0"/>
              </a:rPr>
              <a:t> %}</a:t>
            </a:r>
          </a:p>
          <a:p>
            <a:pPr marL="0" indent="0">
              <a:buNone/>
            </a:pPr>
            <a:endParaRPr lang="en-US" dirty="0" smtClean="0"/>
          </a:p>
          <a:p>
            <a:pPr marL="0" indent="0">
              <a:buNone/>
            </a:pPr>
            <a:r>
              <a:rPr lang="en-US" dirty="0"/>
              <a:t>Just like </a:t>
            </a:r>
            <a:r>
              <a:rPr lang="en-US" dirty="0">
                <a:latin typeface="Courier New" panose="02070309020205020404" pitchFamily="49" charset="0"/>
                <a:cs typeface="Courier New" panose="02070309020205020404" pitchFamily="49" charset="0"/>
              </a:rPr>
              <a:t>{% if %}, </a:t>
            </a:r>
            <a:r>
              <a:rPr lang="en-US" dirty="0"/>
              <a:t>the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ifequal</a:t>
            </a:r>
            <a:r>
              <a:rPr lang="en-US" dirty="0">
                <a:latin typeface="Courier New" panose="02070309020205020404" pitchFamily="49" charset="0"/>
                <a:cs typeface="Courier New" panose="02070309020205020404" pitchFamily="49" charset="0"/>
              </a:rPr>
              <a:t> %} </a:t>
            </a:r>
            <a:r>
              <a:rPr lang="en-US" dirty="0"/>
              <a:t>tag supports </a:t>
            </a:r>
            <a:r>
              <a:rPr lang="en-US" dirty="0" smtClean="0"/>
              <a:t>an optional</a:t>
            </a:r>
            <a:r>
              <a:rPr lang="en-US" dirty="0"/>
              <a:t> </a:t>
            </a:r>
            <a:r>
              <a:rPr lang="en-US" dirty="0">
                <a:latin typeface="Courier New" panose="02070309020205020404" pitchFamily="49" charset="0"/>
                <a:cs typeface="Courier New" panose="02070309020205020404" pitchFamily="49" charset="0"/>
              </a:rPr>
              <a:t>{% else </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ifequal</a:t>
            </a:r>
            <a:r>
              <a:rPr lang="en-US" dirty="0">
                <a:latin typeface="Courier New" panose="02070309020205020404" pitchFamily="49" charset="0"/>
                <a:cs typeface="Courier New" panose="02070309020205020404" pitchFamily="49" charset="0"/>
              </a:rPr>
              <a:t> section '</a:t>
            </a:r>
            <a:r>
              <a:rPr lang="en-US" dirty="0" err="1">
                <a:latin typeface="Courier New" panose="02070309020205020404" pitchFamily="49" charset="0"/>
                <a:cs typeface="Courier New" panose="02070309020205020404" pitchFamily="49" charset="0"/>
              </a:rPr>
              <a:t>sitenews</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h1&gt;Site News&lt;/h1&gt;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else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h1&gt;No News Here&lt;/h1&gt;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endifequal</a:t>
            </a:r>
            <a:r>
              <a:rPr lang="en-US" dirty="0">
                <a:latin typeface="Courier New" panose="02070309020205020404" pitchFamily="49" charset="0"/>
                <a:cs typeface="Courier New" panose="02070309020205020404" pitchFamily="49" charset="0"/>
              </a:rPr>
              <a:t> %}</a:t>
            </a:r>
          </a:p>
          <a:p>
            <a:pPr marL="0" indent="0">
              <a:buNone/>
            </a:pPr>
            <a:endParaRPr lang="ru-RU" dirty="0"/>
          </a:p>
        </p:txBody>
      </p:sp>
      <p:sp>
        <p:nvSpPr>
          <p:cNvPr id="2" name="Заголовок 1"/>
          <p:cNvSpPr>
            <a:spLocks noGrp="1"/>
          </p:cNvSpPr>
          <p:nvPr>
            <p:ph type="title"/>
          </p:nvPr>
        </p:nvSpPr>
        <p:spPr/>
        <p:txBody>
          <a:bodyPr>
            <a:normAutofit/>
          </a:bodyPr>
          <a:lstStyle/>
          <a:p>
            <a:r>
              <a:rPr lang="en-US" b="1" dirty="0" err="1" smtClean="0"/>
              <a:t>ifequal</a:t>
            </a:r>
            <a:r>
              <a:rPr lang="en-US" b="1" dirty="0" smtClean="0"/>
              <a:t>/</a:t>
            </a:r>
            <a:r>
              <a:rPr lang="en-US" b="1" dirty="0" err="1" smtClean="0"/>
              <a:t>ifnotequal</a:t>
            </a:r>
            <a:endParaRPr lang="ru-RU" dirty="0"/>
          </a:p>
        </p:txBody>
      </p:sp>
    </p:spTree>
    <p:extLst>
      <p:ext uri="{BB962C8B-B14F-4D97-AF65-F5344CB8AC3E}">
        <p14:creationId xmlns:p14="http://schemas.microsoft.com/office/powerpoint/2010/main" val="16505637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96752"/>
            <a:ext cx="8229600" cy="4810539"/>
          </a:xfrm>
        </p:spPr>
        <p:txBody>
          <a:bodyPr>
            <a:normAutofit fontScale="55000" lnSpcReduction="20000"/>
          </a:bodyPr>
          <a:lstStyle/>
          <a:p>
            <a:pPr marL="0" indent="0">
              <a:buNone/>
            </a:pPr>
            <a:endParaRPr lang="en-US" b="1" dirty="0"/>
          </a:p>
          <a:p>
            <a:pPr marL="0" indent="0">
              <a:buNone/>
            </a:pPr>
            <a:r>
              <a:rPr lang="en-US" dirty="0">
                <a:solidFill>
                  <a:srgbClr val="FF0000"/>
                </a:solidFill>
              </a:rPr>
              <a:t>Filters transform the values of variables and tag arguments.</a:t>
            </a:r>
          </a:p>
          <a:p>
            <a:pPr marL="0" indent="0">
              <a:buNone/>
            </a:pPr>
            <a:r>
              <a:rPr lang="en-US" dirty="0"/>
              <a:t>They look like this</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name|lower</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109728" indent="0">
              <a:buNone/>
            </a:pPr>
            <a:r>
              <a:rPr lang="en-US" dirty="0"/>
              <a:t>This displays the value of the </a:t>
            </a:r>
            <a:r>
              <a:rPr lang="en-US" dirty="0">
                <a:latin typeface="Courier New" panose="02070309020205020404" pitchFamily="49" charset="0"/>
                <a:cs typeface="Courier New" panose="02070309020205020404" pitchFamily="49" charset="0"/>
              </a:rPr>
              <a:t>{{ name }}</a:t>
            </a:r>
            <a:r>
              <a:rPr lang="en-US" dirty="0"/>
              <a:t> variable after being filtered through the lower filter, which converts text to lowercase.</a:t>
            </a:r>
          </a:p>
          <a:p>
            <a:pPr marL="109728" indent="0">
              <a:buNone/>
            </a:pPr>
            <a:endParaRPr lang="en-US" dirty="0" smtClean="0"/>
          </a:p>
          <a:p>
            <a:pPr marL="109728" indent="0">
              <a:buNone/>
            </a:pPr>
            <a:r>
              <a:rPr lang="en-US" dirty="0" smtClean="0"/>
              <a:t>Filters </a:t>
            </a:r>
            <a:r>
              <a:rPr lang="en-US" dirty="0"/>
              <a:t>can be </a:t>
            </a:r>
            <a:r>
              <a:rPr lang="en-US" i="1" dirty="0"/>
              <a:t>chained</a:t>
            </a:r>
            <a:r>
              <a:rPr lang="en-US" dirty="0"/>
              <a:t> – that is, they can be used in tandem such that the output of one filter is applied to the next. </a:t>
            </a:r>
            <a:endParaRPr lang="en-US" dirty="0" smtClean="0"/>
          </a:p>
          <a:p>
            <a:pPr marL="109728" indent="0">
              <a:buNone/>
            </a:pPr>
            <a:r>
              <a:rPr lang="en-US" dirty="0" smtClean="0"/>
              <a:t>Here’s </a:t>
            </a:r>
            <a:r>
              <a:rPr lang="en-US" dirty="0"/>
              <a:t>an example that takes the first element in a list and converts it to uppercase:</a:t>
            </a:r>
          </a:p>
          <a:p>
            <a:pPr marL="109728" indent="0">
              <a:buNone/>
            </a:pP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my_list|first|upper</a:t>
            </a:r>
            <a:r>
              <a:rPr lang="en-US" dirty="0">
                <a:latin typeface="Courier New" panose="02070309020205020404" pitchFamily="49" charset="0"/>
                <a:cs typeface="Courier New" panose="02070309020205020404" pitchFamily="49" charset="0"/>
              </a:rPr>
              <a:t> }} </a:t>
            </a:r>
          </a:p>
          <a:p>
            <a:pPr marL="109728" indent="0">
              <a:buNone/>
            </a:pPr>
            <a:endParaRPr lang="en-US" dirty="0" smtClean="0"/>
          </a:p>
          <a:p>
            <a:pPr marL="109728" indent="0">
              <a:buNone/>
            </a:pPr>
            <a:r>
              <a:rPr lang="en-US" dirty="0" smtClean="0"/>
              <a:t>Some </a:t>
            </a:r>
            <a:r>
              <a:rPr lang="en-US" dirty="0"/>
              <a:t>filters take arguments. A filter argument comes after a colon and is always in double quotes. For example:</a:t>
            </a:r>
          </a:p>
          <a:p>
            <a:pPr marL="109728" indent="0">
              <a:buNone/>
            </a:pPr>
            <a:endParaRPr lang="en-US" dirty="0" smtClean="0"/>
          </a:p>
          <a:p>
            <a:pPr marL="109728"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bio|truncatewords:"30" }} </a:t>
            </a:r>
          </a:p>
          <a:p>
            <a:pPr marL="109728" indent="0">
              <a:buNone/>
            </a:pPr>
            <a:endParaRPr lang="en-US" dirty="0" smtClean="0"/>
          </a:p>
          <a:p>
            <a:pPr marL="109728" indent="0">
              <a:buNone/>
            </a:pPr>
            <a:r>
              <a:rPr lang="en-US" dirty="0" smtClean="0"/>
              <a:t>This </a:t>
            </a:r>
            <a:r>
              <a:rPr lang="en-US" dirty="0"/>
              <a:t>displays the first 30 words of the bio variable</a:t>
            </a:r>
            <a:r>
              <a:rPr lang="en-US" dirty="0" smtClean="0"/>
              <a:t>.</a:t>
            </a:r>
          </a:p>
          <a:p>
            <a:endParaRPr lang="en-US" dirty="0"/>
          </a:p>
          <a:p>
            <a:endParaRPr lang="en-US" dirty="0"/>
          </a:p>
          <a:p>
            <a:pPr marL="0" indent="0">
              <a:buNone/>
            </a:pPr>
            <a:endParaRPr lang="ru-RU" dirty="0"/>
          </a:p>
        </p:txBody>
      </p:sp>
      <p:sp>
        <p:nvSpPr>
          <p:cNvPr id="2" name="Заголовок 1"/>
          <p:cNvSpPr>
            <a:spLocks noGrp="1"/>
          </p:cNvSpPr>
          <p:nvPr>
            <p:ph type="title"/>
          </p:nvPr>
        </p:nvSpPr>
        <p:spPr/>
        <p:txBody>
          <a:bodyPr/>
          <a:lstStyle/>
          <a:p>
            <a:r>
              <a:rPr lang="en-US" b="1" dirty="0"/>
              <a:t>Filters</a:t>
            </a:r>
            <a:endParaRPr lang="ru-RU" dirty="0"/>
          </a:p>
        </p:txBody>
      </p:sp>
    </p:spTree>
    <p:extLst>
      <p:ext uri="{BB962C8B-B14F-4D97-AF65-F5344CB8AC3E}">
        <p14:creationId xmlns:p14="http://schemas.microsoft.com/office/powerpoint/2010/main" val="14635488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620688"/>
            <a:ext cx="8424936" cy="5112568"/>
          </a:xfrm>
        </p:spPr>
        <p:txBody>
          <a:bodyPr>
            <a:normAutofit fontScale="62500" lnSpcReduction="20000"/>
          </a:bodyPr>
          <a:lstStyle/>
          <a:p>
            <a:pPr marL="109728" indent="0">
              <a:buNone/>
            </a:pPr>
            <a:r>
              <a:rPr lang="en-US" dirty="0"/>
              <a:t>The following are a few of the most important filters. </a:t>
            </a:r>
            <a:endParaRPr lang="en-US" dirty="0" smtClean="0"/>
          </a:p>
          <a:p>
            <a:pPr marL="109728" indent="0">
              <a:buNone/>
            </a:pPr>
            <a:endParaRPr lang="en-US" dirty="0"/>
          </a:p>
          <a:p>
            <a:pPr marL="109728" indent="0">
              <a:buNone/>
            </a:pPr>
            <a:r>
              <a:rPr lang="en-US" dirty="0" err="1">
                <a:latin typeface="Courier New" panose="02070309020205020404" pitchFamily="49" charset="0"/>
                <a:cs typeface="Courier New" panose="02070309020205020404" pitchFamily="49" charset="0"/>
              </a:rPr>
              <a:t>addslashes</a:t>
            </a:r>
            <a:r>
              <a:rPr lang="en-US" dirty="0">
                <a:latin typeface="Courier New" panose="02070309020205020404" pitchFamily="49" charset="0"/>
                <a:cs typeface="Courier New" panose="02070309020205020404" pitchFamily="49" charset="0"/>
              </a:rPr>
              <a:t>: </a:t>
            </a:r>
            <a:r>
              <a:rPr lang="en-US" dirty="0"/>
              <a:t>Adds a backslash before any backslash, single quote, or double quote. This is useful if the produced text is included in a JavaScript string</a:t>
            </a:r>
            <a:r>
              <a:rPr lang="en-US" dirty="0" smtClean="0"/>
              <a:t>.</a:t>
            </a:r>
          </a:p>
          <a:p>
            <a:pPr marL="109728" indent="0">
              <a:buNone/>
            </a:pPr>
            <a:endParaRPr lang="en-US" dirty="0"/>
          </a:p>
          <a:p>
            <a:pPr marL="109728" indent="0">
              <a:buNone/>
            </a:pPr>
            <a:r>
              <a:rPr lang="en-US" dirty="0">
                <a:latin typeface="Courier New" panose="02070309020205020404" pitchFamily="49" charset="0"/>
                <a:cs typeface="Courier New" panose="02070309020205020404" pitchFamily="49" charset="0"/>
              </a:rPr>
              <a:t>date: </a:t>
            </a:r>
            <a:r>
              <a:rPr lang="en-US" dirty="0"/>
              <a:t>Formats a date or </a:t>
            </a:r>
            <a:r>
              <a:rPr lang="en-US" i="1" dirty="0" err="1"/>
              <a:t>datetime</a:t>
            </a:r>
            <a:r>
              <a:rPr lang="en-US" dirty="0"/>
              <a:t> object according to a format string given in the parameter, for example</a:t>
            </a:r>
            <a:r>
              <a:rPr lang="en-US" dirty="0" smtClean="0"/>
              <a:t>:</a:t>
            </a:r>
          </a:p>
          <a:p>
            <a:pPr marL="109728" indent="0">
              <a:buNone/>
            </a:pPr>
            <a:endParaRPr lang="en-US" dirty="0"/>
          </a:p>
          <a:p>
            <a:pPr marL="109728" indent="0">
              <a:buNone/>
            </a:pPr>
            <a:r>
              <a:rPr lang="en-US" dirty="0">
                <a:latin typeface="Courier New" panose="02070309020205020404" pitchFamily="49" charset="0"/>
                <a:cs typeface="Courier New" panose="02070309020205020404" pitchFamily="49" charset="0"/>
              </a:rPr>
              <a:t>{{ pub_</a:t>
            </a:r>
            <a:r>
              <a:rPr lang="en-US" dirty="0" err="1">
                <a:latin typeface="Courier New" panose="02070309020205020404" pitchFamily="49" charset="0"/>
                <a:cs typeface="Courier New" panose="02070309020205020404" pitchFamily="49" charset="0"/>
              </a:rPr>
              <a:t>date|date</a:t>
            </a:r>
            <a:r>
              <a:rPr lang="en-US" dirty="0">
                <a:latin typeface="Courier New" panose="02070309020205020404" pitchFamily="49" charset="0"/>
                <a:cs typeface="Courier New" panose="02070309020205020404" pitchFamily="49" charset="0"/>
              </a:rPr>
              <a:t>:"F j, Y" }} </a:t>
            </a:r>
            <a:endParaRPr lang="en-US" dirty="0" smtClean="0">
              <a:latin typeface="Courier New" panose="02070309020205020404" pitchFamily="49" charset="0"/>
              <a:cs typeface="Courier New" panose="02070309020205020404" pitchFamily="49" charset="0"/>
            </a:endParaRPr>
          </a:p>
          <a:p>
            <a:pPr marL="109728" indent="0">
              <a:buNone/>
            </a:pPr>
            <a:endParaRPr lang="en-US" dirty="0"/>
          </a:p>
          <a:p>
            <a:pPr marL="109728" indent="0">
              <a:buNone/>
            </a:pPr>
            <a:endParaRPr lang="en-US" dirty="0"/>
          </a:p>
          <a:p>
            <a:pPr marL="109728" indent="0">
              <a:buNone/>
            </a:pPr>
            <a:r>
              <a:rPr lang="en-US" dirty="0">
                <a:latin typeface="Courier New" panose="02070309020205020404" pitchFamily="49" charset="0"/>
                <a:cs typeface="Courier New" panose="02070309020205020404" pitchFamily="49" charset="0"/>
              </a:rPr>
              <a:t>length: </a:t>
            </a:r>
            <a:r>
              <a:rPr lang="en-US" dirty="0"/>
              <a:t>Returns the length of the value. For a list, this returns the number of elements. </a:t>
            </a:r>
            <a:endParaRPr lang="en-US" dirty="0" smtClean="0"/>
          </a:p>
          <a:p>
            <a:pPr marL="109728" indent="0">
              <a:buNone/>
            </a:pPr>
            <a:endParaRPr lang="en-US" dirty="0" smtClean="0"/>
          </a:p>
          <a:p>
            <a:pPr marL="109728" indent="0">
              <a:buNone/>
            </a:pPr>
            <a:r>
              <a:rPr lang="en-US" dirty="0" smtClean="0"/>
              <a:t>For </a:t>
            </a:r>
            <a:r>
              <a:rPr lang="en-US" dirty="0"/>
              <a:t>a string, this returns the number of characters. </a:t>
            </a:r>
            <a:endParaRPr lang="en-US" dirty="0" smtClean="0"/>
          </a:p>
          <a:p>
            <a:pPr marL="109728" indent="0">
              <a:buNone/>
            </a:pPr>
            <a:endParaRPr lang="en-US" dirty="0" smtClean="0"/>
          </a:p>
          <a:p>
            <a:pPr marL="109728" indent="0">
              <a:buNone/>
            </a:pPr>
            <a:r>
              <a:rPr lang="en-US" dirty="0" smtClean="0"/>
              <a:t>(</a:t>
            </a:r>
            <a:r>
              <a:rPr lang="en-US" dirty="0"/>
              <a:t>Python experts, take note that this works on any Python object that knows how to determine its length – i.e., any object that has a </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__() method</a:t>
            </a:r>
            <a:r>
              <a:rPr lang="en-US" dirty="0"/>
              <a:t>.)</a:t>
            </a:r>
          </a:p>
          <a:p>
            <a:pPr marL="0" indent="0">
              <a:buNone/>
            </a:pPr>
            <a:endParaRPr lang="ru-RU" dirty="0"/>
          </a:p>
        </p:txBody>
      </p:sp>
    </p:spTree>
    <p:extLst>
      <p:ext uri="{BB962C8B-B14F-4D97-AF65-F5344CB8AC3E}">
        <p14:creationId xmlns:p14="http://schemas.microsoft.com/office/powerpoint/2010/main" val="2539241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85000" lnSpcReduction="20000"/>
          </a:bodyPr>
          <a:lstStyle/>
          <a:p>
            <a:pPr marL="0" indent="0">
              <a:buNone/>
            </a:pPr>
            <a:r>
              <a:rPr lang="en-US" dirty="0" smtClean="0"/>
              <a:t>Comments </a:t>
            </a:r>
            <a:r>
              <a:rPr lang="en-US" dirty="0"/>
              <a:t>look like this</a:t>
            </a:r>
            <a:r>
              <a:rPr lang="en-US" dirty="0" smtClean="0"/>
              <a:t>:</a:t>
            </a:r>
          </a:p>
          <a:p>
            <a:pPr marL="0" indent="0">
              <a:buNone/>
            </a:pPr>
            <a:endParaRPr lang="en-US" dirty="0"/>
          </a:p>
          <a:p>
            <a:pPr marL="109728" indent="0">
              <a:buNone/>
            </a:pPr>
            <a:r>
              <a:rPr lang="en-US" i="1" dirty="0">
                <a:latin typeface="Courier New" panose="02070309020205020404" pitchFamily="49" charset="0"/>
                <a:cs typeface="Courier New" panose="02070309020205020404" pitchFamily="49" charset="0"/>
              </a:rPr>
              <a:t>{# this won't be rendered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endParaRPr lang="en-US" dirty="0"/>
          </a:p>
          <a:p>
            <a:pPr marL="109728" indent="0">
              <a:buNone/>
            </a:pPr>
            <a:r>
              <a:rPr lang="en-US" dirty="0"/>
              <a:t>A </a:t>
            </a:r>
            <a:r>
              <a:rPr lang="en-US" dirty="0">
                <a:latin typeface="Courier New" panose="02070309020205020404" pitchFamily="49" charset="0"/>
                <a:cs typeface="Courier New" panose="02070309020205020404" pitchFamily="49" charset="0"/>
              </a:rPr>
              <a:t>{% comment %}</a:t>
            </a:r>
            <a:r>
              <a:rPr lang="en-US" dirty="0"/>
              <a:t> tag provides multi-line comments</a:t>
            </a:r>
            <a:r>
              <a:rPr lang="en-US" dirty="0" smtClean="0"/>
              <a:t>.</a:t>
            </a:r>
          </a:p>
          <a:p>
            <a:pPr marL="109728" indent="0">
              <a:buNone/>
            </a:pPr>
            <a:endParaRPr lang="en-US" dirty="0"/>
          </a:p>
          <a:p>
            <a:pPr marL="0" indent="0">
              <a:buNone/>
            </a:pPr>
            <a:r>
              <a:rPr lang="en-US" dirty="0"/>
              <a:t>If you want to use multi-line comments, use the </a:t>
            </a:r>
            <a:r>
              <a:rPr lang="en-US" dirty="0">
                <a:latin typeface="Courier New" panose="02070309020205020404" pitchFamily="49" charset="0"/>
                <a:cs typeface="Courier New" panose="02070309020205020404" pitchFamily="49" charset="0"/>
              </a:rPr>
              <a:t>{% comment %}</a:t>
            </a:r>
            <a:r>
              <a:rPr lang="en-US" dirty="0"/>
              <a:t> template tag, like this</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comment %} </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smtClean="0"/>
              <a:t>This </a:t>
            </a:r>
            <a:r>
              <a:rPr lang="en-US" dirty="0"/>
              <a:t>is a multi-line comment. </a:t>
            </a:r>
            <a:endParaRPr lang="en-US" dirty="0" smtClean="0"/>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endcomment</a:t>
            </a:r>
            <a:r>
              <a:rPr lang="en-US" dirty="0">
                <a:latin typeface="Courier New" panose="02070309020205020404" pitchFamily="49" charset="0"/>
                <a:cs typeface="Courier New" panose="02070309020205020404" pitchFamily="49" charset="0"/>
              </a:rPr>
              <a:t> %}</a:t>
            </a:r>
          </a:p>
          <a:p>
            <a:pPr marL="0" indent="0">
              <a:buNone/>
            </a:pPr>
            <a:endParaRPr lang="ru-RU" dirty="0"/>
          </a:p>
        </p:txBody>
      </p:sp>
      <p:sp>
        <p:nvSpPr>
          <p:cNvPr id="2" name="Заголовок 1"/>
          <p:cNvSpPr>
            <a:spLocks noGrp="1"/>
          </p:cNvSpPr>
          <p:nvPr>
            <p:ph type="title"/>
          </p:nvPr>
        </p:nvSpPr>
        <p:spPr/>
        <p:txBody>
          <a:bodyPr/>
          <a:lstStyle/>
          <a:p>
            <a:r>
              <a:rPr lang="en-US" b="1" dirty="0"/>
              <a:t>Comments</a:t>
            </a:r>
            <a:endParaRPr lang="ru-RU" dirty="0"/>
          </a:p>
        </p:txBody>
      </p:sp>
    </p:spTree>
    <p:extLst>
      <p:ext uri="{BB962C8B-B14F-4D97-AF65-F5344CB8AC3E}">
        <p14:creationId xmlns:p14="http://schemas.microsoft.com/office/powerpoint/2010/main" val="20954844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980728"/>
            <a:ext cx="8229600" cy="4882547"/>
          </a:xfrm>
        </p:spPr>
        <p:txBody>
          <a:bodyPr>
            <a:normAutofit fontScale="47500" lnSpcReduction="20000"/>
          </a:bodyPr>
          <a:lstStyle/>
          <a:p>
            <a:pPr marL="109728" indent="0" algn="just">
              <a:buNone/>
            </a:pPr>
            <a:r>
              <a:rPr lang="en-US" dirty="0" smtClean="0"/>
              <a:t>The </a:t>
            </a:r>
            <a:r>
              <a:rPr lang="en-US" dirty="0" smtClean="0">
                <a:solidFill>
                  <a:srgbClr val="FF0000"/>
                </a:solidFill>
              </a:rPr>
              <a:t>goal here </a:t>
            </a:r>
            <a:r>
              <a:rPr lang="en-US" dirty="0">
                <a:solidFill>
                  <a:srgbClr val="FF0000"/>
                </a:solidFill>
              </a:rPr>
              <a:t>is to show </a:t>
            </a:r>
            <a:r>
              <a:rPr lang="en-US" dirty="0" smtClean="0">
                <a:solidFill>
                  <a:srgbClr val="FF0000"/>
                </a:solidFill>
              </a:rPr>
              <a:t>how </a:t>
            </a:r>
            <a:r>
              <a:rPr lang="en-US" dirty="0">
                <a:solidFill>
                  <a:srgbClr val="FF0000"/>
                </a:solidFill>
              </a:rPr>
              <a:t>the system works independently of the rest of Django</a:t>
            </a:r>
            <a:r>
              <a:rPr lang="en-US" dirty="0"/>
              <a:t>. </a:t>
            </a:r>
            <a:endParaRPr lang="en-US" dirty="0" smtClean="0"/>
          </a:p>
          <a:p>
            <a:pPr marL="109728" indent="0" algn="just">
              <a:buNone/>
            </a:pPr>
            <a:endParaRPr lang="en-US" dirty="0" smtClean="0"/>
          </a:p>
          <a:p>
            <a:pPr marL="109728" indent="0" algn="just">
              <a:buNone/>
            </a:pPr>
            <a:r>
              <a:rPr lang="en-US" u="sng" dirty="0" smtClean="0"/>
              <a:t>(usually </a:t>
            </a:r>
            <a:r>
              <a:rPr lang="en-US" u="sng" dirty="0"/>
              <a:t>you’ll be using the template system within a Django view, but </a:t>
            </a:r>
            <a:r>
              <a:rPr lang="en-US" u="sng" dirty="0" smtClean="0"/>
              <a:t>the </a:t>
            </a:r>
            <a:r>
              <a:rPr lang="en-US" u="sng" dirty="0"/>
              <a:t>template system is just a Python library that you can use </a:t>
            </a:r>
            <a:r>
              <a:rPr lang="en-US" i="1" u="sng" dirty="0"/>
              <a:t>anywhere</a:t>
            </a:r>
            <a:r>
              <a:rPr lang="en-US" u="sng" dirty="0"/>
              <a:t>, not just in Django views</a:t>
            </a:r>
            <a:r>
              <a:rPr lang="en-US" u="sng" dirty="0" smtClean="0"/>
              <a:t>.)</a:t>
            </a:r>
          </a:p>
          <a:p>
            <a:pPr marL="109728" indent="0" algn="just">
              <a:buNone/>
            </a:pPr>
            <a:endParaRPr lang="en-US" dirty="0"/>
          </a:p>
          <a:p>
            <a:pPr marL="109728" indent="0" algn="just">
              <a:buNone/>
            </a:pPr>
            <a:r>
              <a:rPr lang="en-US" dirty="0"/>
              <a:t>Here is the most basic way you can use Django’s template system in Python code</a:t>
            </a:r>
            <a:r>
              <a:rPr lang="en-US" dirty="0" smtClean="0"/>
              <a:t>:</a:t>
            </a:r>
          </a:p>
          <a:p>
            <a:pPr marL="109728" indent="0" algn="just">
              <a:buNone/>
            </a:pPr>
            <a:endParaRPr lang="en-US" dirty="0"/>
          </a:p>
          <a:p>
            <a:pPr marL="109728" indent="0" algn="just">
              <a:buNone/>
            </a:pPr>
            <a:r>
              <a:rPr lang="en-US" b="1" i="1" dirty="0"/>
              <a:t>Create a Template object by providing the raw template code as a string</a:t>
            </a:r>
            <a:r>
              <a:rPr lang="en-US" b="1" i="1" dirty="0" smtClean="0"/>
              <a:t>.</a:t>
            </a:r>
          </a:p>
          <a:p>
            <a:pPr marL="109728" indent="0" algn="just">
              <a:buNone/>
            </a:pPr>
            <a:endParaRPr lang="en-US" dirty="0"/>
          </a:p>
          <a:p>
            <a:pPr marL="109728" indent="0" algn="just">
              <a:buNone/>
            </a:pPr>
            <a:r>
              <a:rPr lang="en-US" dirty="0"/>
              <a:t>Call the </a:t>
            </a:r>
            <a:r>
              <a:rPr lang="en-US" dirty="0">
                <a:latin typeface="Courier New" panose="02070309020205020404" pitchFamily="49" charset="0"/>
                <a:cs typeface="Courier New" panose="02070309020205020404" pitchFamily="49" charset="0"/>
              </a:rPr>
              <a:t>render()</a:t>
            </a:r>
            <a:r>
              <a:rPr lang="en-US" dirty="0"/>
              <a:t> method of the Template object with a given set of variables (the </a:t>
            </a:r>
            <a:r>
              <a:rPr lang="en-US" i="1" dirty="0"/>
              <a:t>context</a:t>
            </a:r>
            <a:r>
              <a:rPr lang="en-US" dirty="0"/>
              <a:t>). </a:t>
            </a:r>
            <a:endParaRPr lang="en-US" dirty="0" smtClean="0"/>
          </a:p>
          <a:p>
            <a:pPr marL="109728" indent="0" algn="just">
              <a:buNone/>
            </a:pPr>
            <a:endParaRPr lang="en-US" dirty="0"/>
          </a:p>
          <a:p>
            <a:pPr marL="109728" indent="0" algn="just">
              <a:buNone/>
            </a:pPr>
            <a:r>
              <a:rPr lang="en-US" dirty="0" smtClean="0"/>
              <a:t>This </a:t>
            </a:r>
            <a:r>
              <a:rPr lang="en-US" dirty="0"/>
              <a:t>returns a fully rendered template as a string, with all of the variables and template tags evaluated according to the context</a:t>
            </a:r>
            <a:r>
              <a:rPr lang="en-US" dirty="0" smtClean="0"/>
              <a:t>.</a:t>
            </a:r>
          </a:p>
          <a:p>
            <a:pPr marL="109728" indent="0" algn="just">
              <a:buNone/>
            </a:pPr>
            <a:endParaRPr lang="en-US" dirty="0"/>
          </a:p>
          <a:p>
            <a:pPr marL="109728" indent="0" algn="just">
              <a:buNone/>
            </a:pPr>
            <a:r>
              <a:rPr lang="en-US" dirty="0"/>
              <a:t>In code, here’s what that looks like</a:t>
            </a:r>
            <a:r>
              <a:rPr lang="en-US" dirty="0" smtClean="0"/>
              <a:t>:</a:t>
            </a:r>
          </a:p>
          <a:p>
            <a:pPr marL="109728" indent="0" algn="just">
              <a:buNone/>
            </a:pPr>
            <a:endParaRPr lang="en-US" dirty="0"/>
          </a:p>
          <a:p>
            <a:pPr marL="109728" indent="0" algn="just">
              <a:buNone/>
            </a:pPr>
            <a:r>
              <a:rPr lang="en-US" dirty="0">
                <a:latin typeface="Courier New" panose="02070309020205020404" pitchFamily="49" charset="0"/>
                <a:cs typeface="Courier New" panose="02070309020205020404" pitchFamily="49" charset="0"/>
              </a:rPr>
              <a:t>&gt;&gt;&gt; from </a:t>
            </a:r>
            <a:r>
              <a:rPr lang="en-US" dirty="0" err="1">
                <a:latin typeface="Courier New" panose="02070309020205020404" pitchFamily="49" charset="0"/>
                <a:cs typeface="Courier New" panose="02070309020205020404" pitchFamily="49" charset="0"/>
              </a:rPr>
              <a:t>django</a:t>
            </a:r>
            <a:r>
              <a:rPr lang="en-US" dirty="0">
                <a:latin typeface="Courier New" panose="02070309020205020404" pitchFamily="49" charset="0"/>
                <a:cs typeface="Courier New" panose="02070309020205020404" pitchFamily="49" charset="0"/>
              </a:rPr>
              <a:t> import template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&gt;&gt;&gt; </a:t>
            </a:r>
            <a:r>
              <a:rPr lang="en-US" dirty="0">
                <a:latin typeface="Courier New" panose="02070309020205020404" pitchFamily="49" charset="0"/>
                <a:cs typeface="Courier New" panose="02070309020205020404" pitchFamily="49" charset="0"/>
              </a:rPr>
              <a:t>t = </a:t>
            </a:r>
            <a:r>
              <a:rPr lang="en-US" dirty="0" err="1">
                <a:latin typeface="Courier New" panose="02070309020205020404" pitchFamily="49" charset="0"/>
                <a:cs typeface="Courier New" panose="02070309020205020404" pitchFamily="49" charset="0"/>
              </a:rPr>
              <a:t>template.Template</a:t>
            </a:r>
            <a:r>
              <a:rPr lang="en-US" dirty="0">
                <a:latin typeface="Courier New" panose="02070309020205020404" pitchFamily="49" charset="0"/>
                <a:cs typeface="Courier New" panose="02070309020205020404" pitchFamily="49" charset="0"/>
              </a:rPr>
              <a:t>('My name is {{ name }}.')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&gt;&gt;&gt; </a:t>
            </a:r>
            <a:r>
              <a:rPr lang="en-US" dirty="0">
                <a:latin typeface="Courier New" panose="02070309020205020404" pitchFamily="49" charset="0"/>
                <a:cs typeface="Courier New" panose="02070309020205020404" pitchFamily="49" charset="0"/>
              </a:rPr>
              <a:t>c = </a:t>
            </a:r>
            <a:r>
              <a:rPr lang="en-US" dirty="0" err="1">
                <a:latin typeface="Courier New" panose="02070309020205020404" pitchFamily="49" charset="0"/>
                <a:cs typeface="Courier New" panose="02070309020205020404" pitchFamily="49" charset="0"/>
              </a:rPr>
              <a:t>template.Context</a:t>
            </a:r>
            <a:r>
              <a:rPr lang="en-US" dirty="0">
                <a:latin typeface="Courier New" panose="02070309020205020404" pitchFamily="49" charset="0"/>
                <a:cs typeface="Courier New" panose="02070309020205020404" pitchFamily="49" charset="0"/>
              </a:rPr>
              <a:t>({'name': 'Adrian'})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&gt;&gt;&gt; </a:t>
            </a:r>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t.render</a:t>
            </a:r>
            <a:r>
              <a:rPr lang="en-US" dirty="0">
                <a:latin typeface="Courier New" panose="02070309020205020404" pitchFamily="49" charset="0"/>
                <a:cs typeface="Courier New" panose="02070309020205020404" pitchFamily="49" charset="0"/>
              </a:rPr>
              <a:t>(c) My name is Adrian.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&gt;&gt;&gt; </a:t>
            </a:r>
            <a:r>
              <a:rPr lang="en-US" dirty="0">
                <a:latin typeface="Courier New" panose="02070309020205020404" pitchFamily="49" charset="0"/>
                <a:cs typeface="Courier New" panose="02070309020205020404" pitchFamily="49" charset="0"/>
              </a:rPr>
              <a:t>c = </a:t>
            </a:r>
            <a:r>
              <a:rPr lang="en-US" dirty="0" err="1">
                <a:latin typeface="Courier New" panose="02070309020205020404" pitchFamily="49" charset="0"/>
                <a:cs typeface="Courier New" panose="02070309020205020404" pitchFamily="49" charset="0"/>
              </a:rPr>
              <a:t>template.Context</a:t>
            </a:r>
            <a:r>
              <a:rPr lang="en-US" dirty="0">
                <a:latin typeface="Courier New" panose="02070309020205020404" pitchFamily="49" charset="0"/>
                <a:cs typeface="Courier New" panose="02070309020205020404" pitchFamily="49" charset="0"/>
              </a:rPr>
              <a:t>({'name': 'Fred'})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&gt;&gt;&gt; </a:t>
            </a:r>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t.render</a:t>
            </a:r>
            <a:r>
              <a:rPr lang="en-US" dirty="0">
                <a:latin typeface="Courier New" panose="02070309020205020404" pitchFamily="49" charset="0"/>
                <a:cs typeface="Courier New" panose="02070309020205020404" pitchFamily="49" charset="0"/>
              </a:rPr>
              <a:t>(c) My name is Fred.</a:t>
            </a:r>
          </a:p>
          <a:p>
            <a:pPr marL="0" indent="0">
              <a:buNone/>
            </a:pPr>
            <a:endParaRPr lang="ru-RU" dirty="0"/>
          </a:p>
        </p:txBody>
      </p:sp>
      <p:sp>
        <p:nvSpPr>
          <p:cNvPr id="2" name="Заголовок 1"/>
          <p:cNvSpPr>
            <a:spLocks noGrp="1"/>
          </p:cNvSpPr>
          <p:nvPr>
            <p:ph type="title"/>
          </p:nvPr>
        </p:nvSpPr>
        <p:spPr/>
        <p:txBody>
          <a:bodyPr>
            <a:normAutofit fontScale="90000"/>
          </a:bodyPr>
          <a:lstStyle/>
          <a:p>
            <a:r>
              <a:rPr lang="en-US" b="1" dirty="0"/>
              <a:t>Using the Template System</a:t>
            </a:r>
            <a:br>
              <a:rPr lang="en-US" b="1" dirty="0"/>
            </a:br>
            <a:endParaRPr lang="ru-RU" dirty="0"/>
          </a:p>
        </p:txBody>
      </p:sp>
    </p:spTree>
    <p:extLst>
      <p:ext uri="{BB962C8B-B14F-4D97-AF65-F5344CB8AC3E}">
        <p14:creationId xmlns:p14="http://schemas.microsoft.com/office/powerpoint/2010/main" val="1422374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908720"/>
            <a:ext cx="8856984" cy="5472608"/>
          </a:xfrm>
        </p:spPr>
        <p:txBody>
          <a:bodyPr>
            <a:normAutofit fontScale="47500" lnSpcReduction="20000"/>
          </a:bodyPr>
          <a:lstStyle/>
          <a:p>
            <a:pPr marL="109728" indent="0">
              <a:buNone/>
            </a:pPr>
            <a:r>
              <a:rPr lang="en-US" b="1" dirty="0" smtClean="0"/>
              <a:t>Engine</a:t>
            </a:r>
            <a:endParaRPr lang="en-US" b="1" dirty="0"/>
          </a:p>
          <a:p>
            <a:pPr marL="109728" indent="0">
              <a:buNone/>
            </a:pPr>
            <a:r>
              <a:rPr lang="en-US" dirty="0" err="1">
                <a:hlinkClick r:id="rId2" tooltip="django.template.Engine"/>
              </a:rPr>
              <a:t>django.template.Engine</a:t>
            </a:r>
            <a:r>
              <a:rPr lang="en-US" dirty="0"/>
              <a:t> encapsulates an instance of the Django template system. The main reason for instantiating an Engine directly is to use the Django template language outside of a Django project.</a:t>
            </a:r>
          </a:p>
          <a:p>
            <a:pPr marL="109728" indent="0">
              <a:buNone/>
            </a:pPr>
            <a:r>
              <a:rPr lang="en-US" dirty="0" err="1">
                <a:hlinkClick r:id="rId3" tooltip="django.template.backends.django.DjangoTemplates"/>
              </a:rPr>
              <a:t>django.template.backends.django.DjangoTemplates</a:t>
            </a:r>
            <a:r>
              <a:rPr lang="en-US" dirty="0"/>
              <a:t> is a thin wrapper adapting </a:t>
            </a:r>
            <a:r>
              <a:rPr lang="en-US" dirty="0" err="1">
                <a:hlinkClick r:id="rId2" tooltip="django.template.Engine"/>
              </a:rPr>
              <a:t>django.template.Engine</a:t>
            </a:r>
            <a:r>
              <a:rPr lang="en-US" dirty="0"/>
              <a:t> to Django’s template backend API</a:t>
            </a:r>
            <a:r>
              <a:rPr lang="en-US" dirty="0" smtClean="0"/>
              <a:t>.</a:t>
            </a:r>
          </a:p>
          <a:p>
            <a:pPr marL="109728" indent="0">
              <a:buNone/>
            </a:pPr>
            <a:endParaRPr lang="en-US" dirty="0"/>
          </a:p>
          <a:p>
            <a:pPr marL="109728" indent="0">
              <a:buNone/>
            </a:pPr>
            <a:r>
              <a:rPr lang="en-US" b="1" dirty="0" smtClean="0"/>
              <a:t>Template</a:t>
            </a:r>
            <a:endParaRPr lang="en-US" b="1" dirty="0"/>
          </a:p>
          <a:p>
            <a:pPr marL="109728" indent="0">
              <a:buNone/>
            </a:pPr>
            <a:r>
              <a:rPr lang="en-US" dirty="0" err="1">
                <a:hlinkClick r:id="rId4" tooltip="django.template.Template"/>
              </a:rPr>
              <a:t>django.template.Template</a:t>
            </a:r>
            <a:r>
              <a:rPr lang="en-US" dirty="0"/>
              <a:t> represents a compiled template. Templates are </a:t>
            </a:r>
            <a:r>
              <a:rPr lang="en-US" dirty="0" smtClean="0"/>
              <a:t>obtained with</a:t>
            </a:r>
            <a:r>
              <a:rPr lang="en-US" dirty="0"/>
              <a:t> </a:t>
            </a:r>
            <a:r>
              <a:rPr lang="en-US" dirty="0" err="1">
                <a:hlinkClick r:id="rId5" tooltip="django.template.Engine.get_template"/>
              </a:rPr>
              <a:t>Engine.get_template</a:t>
            </a:r>
            <a:r>
              <a:rPr lang="en-US" dirty="0">
                <a:hlinkClick r:id="rId5" tooltip="django.template.Engine.get_template"/>
              </a:rPr>
              <a:t>()</a:t>
            </a:r>
            <a:r>
              <a:rPr lang="en-US" dirty="0"/>
              <a:t> or </a:t>
            </a:r>
            <a:r>
              <a:rPr lang="en-US" dirty="0" err="1">
                <a:hlinkClick r:id="rId6" tooltip="django.template.Engine.from_string"/>
              </a:rPr>
              <a:t>Engine.from_string</a:t>
            </a:r>
            <a:r>
              <a:rPr lang="en-US" dirty="0">
                <a:hlinkClick r:id="rId6" tooltip="django.template.Engine.from_string"/>
              </a:rPr>
              <a:t>()</a:t>
            </a:r>
            <a:r>
              <a:rPr lang="en-US" dirty="0"/>
              <a:t>.</a:t>
            </a:r>
          </a:p>
          <a:p>
            <a:pPr marL="109728" indent="0">
              <a:buNone/>
            </a:pPr>
            <a:r>
              <a:rPr lang="en-US" dirty="0"/>
              <a:t>Likewise </a:t>
            </a:r>
            <a:r>
              <a:rPr lang="en-US" dirty="0" err="1">
                <a:solidFill>
                  <a:srgbClr val="FFC000"/>
                </a:solidFill>
              </a:rPr>
              <a:t>django.template.backends.django.Templat</a:t>
            </a:r>
            <a:r>
              <a:rPr lang="en-US" dirty="0" err="1"/>
              <a:t>e</a:t>
            </a:r>
            <a:r>
              <a:rPr lang="en-US" dirty="0"/>
              <a:t> is a thin wrapper adapting </a:t>
            </a:r>
            <a:r>
              <a:rPr lang="en-US" dirty="0" err="1">
                <a:hlinkClick r:id="rId4" tooltip="django.template.Template"/>
              </a:rPr>
              <a:t>django.template.Template</a:t>
            </a:r>
            <a:r>
              <a:rPr lang="en-US" dirty="0"/>
              <a:t> to the common template API</a:t>
            </a:r>
            <a:r>
              <a:rPr lang="en-US" dirty="0" smtClean="0"/>
              <a:t>.</a:t>
            </a:r>
          </a:p>
          <a:p>
            <a:pPr marL="109728" indent="0">
              <a:buNone/>
            </a:pPr>
            <a:endParaRPr lang="en-US" dirty="0"/>
          </a:p>
          <a:p>
            <a:pPr marL="109728" indent="0">
              <a:buNone/>
            </a:pPr>
            <a:r>
              <a:rPr lang="en-US" b="1" dirty="0" smtClean="0"/>
              <a:t>Context</a:t>
            </a:r>
          </a:p>
          <a:p>
            <a:pPr marL="109728" indent="0">
              <a:buNone/>
            </a:pPr>
            <a:r>
              <a:rPr lang="en-US" dirty="0" err="1" smtClean="0">
                <a:hlinkClick r:id="rId7" tooltip="django.template.Context"/>
              </a:rPr>
              <a:t>django.template.Context</a:t>
            </a:r>
            <a:r>
              <a:rPr lang="en-US" dirty="0"/>
              <a:t> holds some metadata in addition to the context data. It is passed to </a:t>
            </a:r>
            <a:r>
              <a:rPr lang="en-US" dirty="0" err="1">
                <a:hlinkClick r:id="rId8" tooltip="django.template.Template.render"/>
              </a:rPr>
              <a:t>Template.render</a:t>
            </a:r>
            <a:r>
              <a:rPr lang="en-US" dirty="0">
                <a:hlinkClick r:id="rId8" tooltip="django.template.Template.render"/>
              </a:rPr>
              <a:t>()</a:t>
            </a:r>
            <a:r>
              <a:rPr lang="en-US" dirty="0"/>
              <a:t> for rendering a template.</a:t>
            </a:r>
          </a:p>
          <a:p>
            <a:pPr marL="109728" indent="0">
              <a:buNone/>
            </a:pPr>
            <a:r>
              <a:rPr lang="en-US" dirty="0" err="1">
                <a:hlinkClick r:id="rId9" tooltip="django.template.RequestContext"/>
              </a:rPr>
              <a:t>django.template.RequestContext</a:t>
            </a:r>
            <a:r>
              <a:rPr lang="en-US" dirty="0"/>
              <a:t> is a subclass of Context that stores the current </a:t>
            </a:r>
            <a:r>
              <a:rPr lang="en-US" dirty="0" err="1">
                <a:hlinkClick r:id="rId10" tooltip="django.http.HttpRequest"/>
              </a:rPr>
              <a:t>HttpRequest</a:t>
            </a:r>
            <a:r>
              <a:rPr lang="en-US" dirty="0"/>
              <a:t> and runs template context processors.</a:t>
            </a:r>
          </a:p>
          <a:p>
            <a:pPr marL="109728" indent="0">
              <a:buNone/>
            </a:pPr>
            <a:r>
              <a:rPr lang="en-US" dirty="0"/>
              <a:t>The common API doesn’t have an equivalent concept. Context data is passed in a plain </a:t>
            </a:r>
            <a:r>
              <a:rPr lang="en-US" dirty="0" err="1">
                <a:hlinkClick r:id="rId11" tooltip="(in Python v3.10)"/>
              </a:rPr>
              <a:t>dict</a:t>
            </a:r>
            <a:r>
              <a:rPr lang="en-US" dirty="0"/>
              <a:t> and the current </a:t>
            </a:r>
            <a:r>
              <a:rPr lang="en-US" dirty="0" err="1">
                <a:hlinkClick r:id="rId10" tooltip="django.http.HttpRequest"/>
              </a:rPr>
              <a:t>HttpRequest</a:t>
            </a:r>
            <a:r>
              <a:rPr lang="en-US" dirty="0"/>
              <a:t> is passed separately if needed</a:t>
            </a:r>
            <a:r>
              <a:rPr lang="en-US" dirty="0" smtClean="0"/>
              <a:t>.</a:t>
            </a:r>
          </a:p>
          <a:p>
            <a:pPr marL="109728" indent="0">
              <a:buNone/>
            </a:pPr>
            <a:endParaRPr lang="en-US" dirty="0"/>
          </a:p>
          <a:p>
            <a:pPr marL="109728" indent="0">
              <a:buNone/>
            </a:pPr>
            <a:r>
              <a:rPr lang="en-US" b="1" dirty="0"/>
              <a:t>Context </a:t>
            </a:r>
            <a:r>
              <a:rPr lang="en-US" b="1" dirty="0" smtClean="0"/>
              <a:t>processors</a:t>
            </a:r>
            <a:endParaRPr lang="en-US" b="1" dirty="0"/>
          </a:p>
          <a:p>
            <a:pPr marL="109728" indent="0">
              <a:buNone/>
            </a:pPr>
            <a:r>
              <a:rPr lang="en-US" dirty="0"/>
              <a:t>Context processors are functions that receive the current </a:t>
            </a:r>
            <a:r>
              <a:rPr lang="en-US" dirty="0" err="1">
                <a:hlinkClick r:id="rId10" tooltip="django.http.HttpRequest"/>
              </a:rPr>
              <a:t>HttpRequest</a:t>
            </a:r>
            <a:r>
              <a:rPr lang="en-US" dirty="0"/>
              <a:t> as an argument and return a </a:t>
            </a:r>
            <a:r>
              <a:rPr lang="en-US" dirty="0" err="1">
                <a:hlinkClick r:id="rId11" tooltip="(in Python v3.10)"/>
              </a:rPr>
              <a:t>dict</a:t>
            </a:r>
            <a:r>
              <a:rPr lang="en-US" dirty="0"/>
              <a:t> of data to be added to the rendering context.</a:t>
            </a:r>
          </a:p>
          <a:p>
            <a:pPr marL="109728" indent="0">
              <a:buNone/>
            </a:pPr>
            <a:r>
              <a:rPr lang="en-US" dirty="0"/>
              <a:t>Their main use is to add common data shared by all templates to the context without repeating code in every view.</a:t>
            </a:r>
          </a:p>
          <a:p>
            <a:pPr marL="109728" indent="0">
              <a:buNone/>
            </a:pPr>
            <a:r>
              <a:rPr lang="en-US" dirty="0"/>
              <a:t>Django provides many built-in context </a:t>
            </a:r>
            <a:r>
              <a:rPr lang="en-US" dirty="0" smtClean="0"/>
              <a:t>processors.</a:t>
            </a:r>
            <a:endParaRPr lang="ru-RU" dirty="0"/>
          </a:p>
        </p:txBody>
      </p:sp>
      <p:sp>
        <p:nvSpPr>
          <p:cNvPr id="2" name="Заголовок 1"/>
          <p:cNvSpPr>
            <a:spLocks noGrp="1"/>
          </p:cNvSpPr>
          <p:nvPr>
            <p:ph type="title"/>
          </p:nvPr>
        </p:nvSpPr>
        <p:spPr>
          <a:xfrm>
            <a:off x="467544" y="0"/>
            <a:ext cx="8229600" cy="1143000"/>
          </a:xfrm>
        </p:spPr>
        <p:txBody>
          <a:bodyPr>
            <a:normAutofit/>
          </a:bodyPr>
          <a:lstStyle/>
          <a:p>
            <a:r>
              <a:rPr lang="en-US" b="1" dirty="0" smtClean="0"/>
              <a:t>Components</a:t>
            </a:r>
            <a:endParaRPr lang="en-US" b="1" dirty="0"/>
          </a:p>
        </p:txBody>
      </p:sp>
    </p:spTree>
    <p:extLst>
      <p:ext uri="{BB962C8B-B14F-4D97-AF65-F5344CB8AC3E}">
        <p14:creationId xmlns:p14="http://schemas.microsoft.com/office/powerpoint/2010/main" val="38806204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5496" y="620688"/>
            <a:ext cx="9001000" cy="5832648"/>
          </a:xfrm>
        </p:spPr>
        <p:txBody>
          <a:bodyPr>
            <a:normAutofit fontScale="47500" lnSpcReduction="20000"/>
          </a:bodyPr>
          <a:lstStyle/>
          <a:p>
            <a:pPr marL="109728" indent="0">
              <a:buNone/>
            </a:pPr>
            <a:r>
              <a:rPr lang="en-US" b="1" dirty="0" smtClean="0"/>
              <a:t>Configuration</a:t>
            </a:r>
          </a:p>
          <a:p>
            <a:pPr marL="109728" indent="0">
              <a:buNone/>
            </a:pPr>
            <a:endParaRPr lang="en-US" b="1" dirty="0"/>
          </a:p>
          <a:p>
            <a:pPr marL="109728" indent="0">
              <a:buNone/>
            </a:pPr>
            <a:r>
              <a:rPr lang="en-US" dirty="0"/>
              <a:t>Templates engines are configured with the TEMPLATES setting. It’s a list of configurations, one for each engine. The default value is empty. </a:t>
            </a:r>
            <a:endParaRPr lang="en-US" dirty="0" smtClean="0"/>
          </a:p>
          <a:p>
            <a:pPr marL="109728" indent="0">
              <a:buNone/>
            </a:pPr>
            <a:r>
              <a:rPr lang="en-US" dirty="0" smtClean="0"/>
              <a:t>The</a:t>
            </a:r>
            <a:r>
              <a:rPr lang="en-US" dirty="0"/>
              <a:t> settings.py generated by the </a:t>
            </a:r>
            <a:r>
              <a:rPr lang="en-US" dirty="0" err="1">
                <a:hlinkClick r:id="rId2"/>
              </a:rPr>
              <a:t>startproject</a:t>
            </a:r>
            <a:r>
              <a:rPr lang="en-US" dirty="0"/>
              <a:t> command defines a more useful value</a:t>
            </a:r>
            <a:r>
              <a:rPr lang="en-US" dirty="0" smtClean="0"/>
              <a:t>:</a:t>
            </a:r>
          </a:p>
          <a:p>
            <a:pPr marL="109728" indent="0">
              <a:buNone/>
            </a:pPr>
            <a:endParaRPr lang="en-US" dirty="0"/>
          </a:p>
          <a:p>
            <a:pPr marL="109728" indent="0">
              <a:buNone/>
            </a:pPr>
            <a:r>
              <a:rPr lang="en-US" dirty="0">
                <a:latin typeface="Courier New" panose="02070309020205020404" pitchFamily="49" charset="0"/>
                <a:cs typeface="Courier New" panose="02070309020205020404" pitchFamily="49" charset="0"/>
              </a:rPr>
              <a:t>TEMPLATES = [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p>
          <a:p>
            <a:pPr marL="109728" indent="0">
              <a:buNone/>
            </a:pPr>
            <a:r>
              <a:rPr lang="en-US" dirty="0" smtClean="0">
                <a:latin typeface="Courier New" panose="02070309020205020404" pitchFamily="49" charset="0"/>
                <a:cs typeface="Courier New" panose="02070309020205020404" pitchFamily="49" charset="0"/>
              </a:rPr>
              <a:t>'BACKEND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django.template.backends.django.DjangoTemplates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'DIRS</a:t>
            </a:r>
            <a:r>
              <a:rPr lang="en-US" dirty="0">
                <a:latin typeface="Courier New" panose="02070309020205020404" pitchFamily="49" charset="0"/>
                <a:cs typeface="Courier New" panose="02070309020205020404" pitchFamily="49" charset="0"/>
              </a:rPr>
              <a:t>': [], 'APP_DIRS': </a:t>
            </a:r>
            <a:endParaRPr lang="en-US" dirty="0" smtClean="0">
              <a:latin typeface="Courier New" panose="02070309020205020404" pitchFamily="49" charset="0"/>
              <a:cs typeface="Courier New" panose="02070309020205020404" pitchFamily="49" charset="0"/>
            </a:endParaRPr>
          </a:p>
          <a:p>
            <a:pPr marL="109728" indent="0">
              <a:buNone/>
            </a:pPr>
            <a:r>
              <a:rPr lang="en-US" b="1" dirty="0" smtClean="0">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 'OPTIONS':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 ... some options here ...</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p>
          <a:p>
            <a:pPr marL="109728" indent="0">
              <a:buNone/>
            </a:pPr>
            <a:r>
              <a:rPr lang="en-US" dirty="0" smtClean="0">
                <a:latin typeface="Courier New" panose="02070309020205020404" pitchFamily="49" charset="0"/>
                <a:cs typeface="Courier New" panose="02070309020205020404" pitchFamily="49" charset="0"/>
              </a:rPr>
              <a:t>] </a:t>
            </a:r>
          </a:p>
          <a:p>
            <a:pPr marL="109728" indent="0">
              <a:buNone/>
            </a:pPr>
            <a:endParaRPr lang="en-US" dirty="0"/>
          </a:p>
          <a:p>
            <a:pPr marL="109728" indent="0">
              <a:buNone/>
            </a:pPr>
            <a:r>
              <a:rPr lang="en-US" b="1" dirty="0"/>
              <a:t>BACKEN</a:t>
            </a:r>
            <a:r>
              <a:rPr lang="en-US" dirty="0"/>
              <a:t>D is a dotted Python path to a template engine class implementing Django’s template backend API. The built-in </a:t>
            </a:r>
            <a:r>
              <a:rPr lang="en-US" dirty="0" err="1"/>
              <a:t>backends</a:t>
            </a:r>
            <a:r>
              <a:rPr lang="en-US" dirty="0"/>
              <a:t> are </a:t>
            </a:r>
            <a:r>
              <a:rPr lang="en-US" dirty="0" err="1">
                <a:hlinkClick r:id="rId3" tooltip="django.template.backends.django.DjangoTemplates"/>
              </a:rPr>
              <a:t>django.template.backends.django.DjangoTemplates</a:t>
            </a:r>
            <a:r>
              <a:rPr lang="en-US" dirty="0"/>
              <a:t> </a:t>
            </a:r>
            <a:endParaRPr lang="en-US" dirty="0" smtClean="0"/>
          </a:p>
          <a:p>
            <a:pPr marL="109728" indent="0">
              <a:buNone/>
            </a:pPr>
            <a:r>
              <a:rPr lang="en-US" dirty="0" smtClean="0"/>
              <a:t>and</a:t>
            </a:r>
            <a:r>
              <a:rPr lang="en-US" dirty="0"/>
              <a:t> </a:t>
            </a:r>
            <a:r>
              <a:rPr lang="en-US" u="sng" dirty="0">
                <a:solidFill>
                  <a:srgbClr val="FF6600"/>
                </a:solidFill>
              </a:rPr>
              <a:t>django.template.backends.jinja2.Jinja2.</a:t>
            </a:r>
          </a:p>
          <a:p>
            <a:pPr marL="109728" indent="0">
              <a:buNone/>
            </a:pPr>
            <a:r>
              <a:rPr lang="en-US" dirty="0"/>
              <a:t>Since most engines load templates from files, the top-level configuration for each engine contains two common settings:</a:t>
            </a:r>
          </a:p>
          <a:p>
            <a:pPr marL="109728" indent="0">
              <a:buNone/>
            </a:pPr>
            <a:r>
              <a:rPr lang="en-US" b="1" dirty="0" smtClean="0"/>
              <a:t>1. DIRS</a:t>
            </a:r>
            <a:r>
              <a:rPr lang="en-US" dirty="0"/>
              <a:t> defines a list of directories where the engine should look for template source files, in search order.</a:t>
            </a:r>
          </a:p>
          <a:p>
            <a:pPr marL="109728" indent="0">
              <a:buNone/>
            </a:pPr>
            <a:r>
              <a:rPr lang="en-US" b="1" dirty="0" smtClean="0"/>
              <a:t>2. APP_DIRS</a:t>
            </a:r>
            <a:r>
              <a:rPr lang="en-US" dirty="0"/>
              <a:t> tells whether the engine should look for templates inside installed applications. Each backend defines a conventional name for the subdirectory inside applications where its templates should be stored.</a:t>
            </a:r>
          </a:p>
          <a:p>
            <a:pPr marL="109728" indent="0">
              <a:buNone/>
            </a:pPr>
            <a:r>
              <a:rPr lang="en-US" dirty="0"/>
              <a:t>While uncommon, it’s possible to configure several instances of the same backend with different options. In that case you should define a unique </a:t>
            </a:r>
            <a:r>
              <a:rPr lang="en-US" b="1" dirty="0"/>
              <a:t>NAME</a:t>
            </a:r>
            <a:r>
              <a:rPr lang="en-US" dirty="0"/>
              <a:t> for each engine.</a:t>
            </a:r>
          </a:p>
          <a:p>
            <a:pPr marL="109728" indent="0">
              <a:buNone/>
            </a:pPr>
            <a:r>
              <a:rPr lang="en-US" b="1" dirty="0"/>
              <a:t>OPTIONS</a:t>
            </a:r>
            <a:r>
              <a:rPr lang="en-US" dirty="0"/>
              <a:t> contains backend-specific settings.</a:t>
            </a:r>
          </a:p>
          <a:p>
            <a:pPr marL="0" indent="0">
              <a:buNone/>
            </a:pPr>
            <a:endParaRPr lang="ru-RU" dirty="0"/>
          </a:p>
        </p:txBody>
      </p:sp>
      <p:sp>
        <p:nvSpPr>
          <p:cNvPr id="2" name="Заголовок 1"/>
          <p:cNvSpPr>
            <a:spLocks noGrp="1"/>
          </p:cNvSpPr>
          <p:nvPr>
            <p:ph type="title"/>
          </p:nvPr>
        </p:nvSpPr>
        <p:spPr>
          <a:xfrm>
            <a:off x="467544" y="-99392"/>
            <a:ext cx="8229600" cy="864096"/>
          </a:xfrm>
        </p:spPr>
        <p:txBody>
          <a:bodyPr>
            <a:normAutofit/>
          </a:bodyPr>
          <a:lstStyle/>
          <a:p>
            <a:r>
              <a:rPr lang="en-US" sz="3600" dirty="0"/>
              <a:t>Support for template </a:t>
            </a:r>
            <a:r>
              <a:rPr lang="en-US" sz="3600" dirty="0" smtClean="0"/>
              <a:t>engines</a:t>
            </a:r>
            <a:endParaRPr lang="ru-RU" sz="3600" dirty="0"/>
          </a:p>
        </p:txBody>
      </p:sp>
    </p:spTree>
    <p:extLst>
      <p:ext uri="{BB962C8B-B14F-4D97-AF65-F5344CB8AC3E}">
        <p14:creationId xmlns:p14="http://schemas.microsoft.com/office/powerpoint/2010/main" val="5044273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16632"/>
            <a:ext cx="8784976" cy="5976664"/>
          </a:xfrm>
        </p:spPr>
        <p:txBody>
          <a:bodyPr>
            <a:normAutofit fontScale="47500" lnSpcReduction="20000"/>
          </a:bodyPr>
          <a:lstStyle/>
          <a:p>
            <a:pPr marL="109728" indent="0" algn="just">
              <a:buNone/>
            </a:pPr>
            <a:r>
              <a:rPr lang="en-US" b="1" dirty="0" smtClean="0">
                <a:solidFill>
                  <a:srgbClr val="FF0000"/>
                </a:solidFill>
              </a:rPr>
              <a:t>Usage</a:t>
            </a:r>
          </a:p>
          <a:p>
            <a:pPr marL="109728" indent="0" algn="just">
              <a:buNone/>
            </a:pPr>
            <a:endParaRPr lang="en-US" b="1" dirty="0"/>
          </a:p>
          <a:p>
            <a:pPr marL="109728" indent="0" algn="just">
              <a:buNone/>
            </a:pPr>
            <a:r>
              <a:rPr lang="en-US" dirty="0"/>
              <a:t>The </a:t>
            </a:r>
            <a:r>
              <a:rPr lang="en-US" dirty="0" err="1">
                <a:latin typeface="Courier New" panose="02070309020205020404" pitchFamily="49" charset="0"/>
                <a:cs typeface="Courier New" panose="02070309020205020404" pitchFamily="49" charset="0"/>
              </a:rPr>
              <a:t>django.template.loader</a:t>
            </a:r>
            <a:r>
              <a:rPr lang="en-US" dirty="0"/>
              <a:t> module defines two functions to load templates</a:t>
            </a:r>
            <a:r>
              <a:rPr lang="en-US" dirty="0" smtClean="0"/>
              <a:t>.</a:t>
            </a:r>
          </a:p>
          <a:p>
            <a:pPr marL="109728" indent="0" algn="just">
              <a:buNone/>
            </a:pPr>
            <a:endParaRPr lang="en-US" dirty="0"/>
          </a:p>
          <a:p>
            <a:pPr marL="109728" indent="0" algn="just">
              <a:buNone/>
            </a:pP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get_template</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template_name</a:t>
            </a:r>
            <a:r>
              <a:rPr lang="en-US"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using=None</a:t>
            </a:r>
            <a:r>
              <a:rPr lang="en-US" dirty="0" smtClean="0">
                <a:latin typeface="Courier New" panose="02070309020205020404" pitchFamily="49" charset="0"/>
                <a:cs typeface="Courier New" panose="02070309020205020404" pitchFamily="49" charset="0"/>
              </a:rPr>
              <a:t>)</a:t>
            </a:r>
            <a:r>
              <a:rPr lang="en-US" dirty="0" smtClean="0"/>
              <a:t>This </a:t>
            </a:r>
            <a:r>
              <a:rPr lang="en-US" dirty="0"/>
              <a:t>function loads the template with the given name and returns a Template object</a:t>
            </a:r>
            <a:r>
              <a:rPr lang="en-US" dirty="0" smtClean="0"/>
              <a:t>.</a:t>
            </a:r>
          </a:p>
          <a:p>
            <a:pPr marL="109728" indent="0" algn="just">
              <a:buNone/>
            </a:pPr>
            <a:endParaRPr lang="en-US" dirty="0"/>
          </a:p>
          <a:p>
            <a:pPr marL="109728" indent="0" algn="just">
              <a:buNone/>
            </a:pPr>
            <a:r>
              <a:rPr lang="en-US" dirty="0"/>
              <a:t>The exact type of the return value depends on the backend that loaded the template. Each backend has its own Template class</a:t>
            </a:r>
            <a:r>
              <a:rPr lang="en-US" dirty="0" smtClean="0"/>
              <a:t>.</a:t>
            </a:r>
          </a:p>
          <a:p>
            <a:pPr marL="109728" indent="0" algn="just">
              <a:buNone/>
            </a:pPr>
            <a:endParaRPr lang="en-US" dirty="0"/>
          </a:p>
          <a:p>
            <a:pPr marL="109728" indent="0" algn="just">
              <a:buNone/>
            </a:pPr>
            <a:r>
              <a:rPr lang="en-US" dirty="0" smtClean="0">
                <a:latin typeface="Courier New" panose="02070309020205020404" pitchFamily="49" charset="0"/>
                <a:cs typeface="Courier New" panose="02070309020205020404" pitchFamily="49" charset="0"/>
              </a:rPr>
              <a:t>2. </a:t>
            </a:r>
            <a:r>
              <a:rPr lang="en-US" dirty="0" err="1" smtClean="0">
                <a:latin typeface="Courier New" panose="02070309020205020404" pitchFamily="49" charset="0"/>
                <a:cs typeface="Courier New" panose="02070309020205020404" pitchFamily="49" charset="0"/>
              </a:rPr>
              <a:t>get_template</a:t>
            </a:r>
            <a:r>
              <a:rPr lang="en-US" dirty="0">
                <a:latin typeface="Courier New" panose="02070309020205020404" pitchFamily="49" charset="0"/>
                <a:cs typeface="Courier New" panose="02070309020205020404" pitchFamily="49" charset="0"/>
              </a:rPr>
              <a:t>()</a:t>
            </a:r>
            <a:r>
              <a:rPr lang="en-US" dirty="0"/>
              <a:t> tries each template engine in order until one succeeds. </a:t>
            </a:r>
            <a:endParaRPr lang="en-US" dirty="0" smtClean="0"/>
          </a:p>
          <a:p>
            <a:pPr marL="109728" indent="0" algn="just">
              <a:buNone/>
            </a:pPr>
            <a:endParaRPr lang="en-US" dirty="0" smtClean="0"/>
          </a:p>
          <a:p>
            <a:pPr marL="109728" indent="0" algn="just">
              <a:buNone/>
            </a:pPr>
            <a:r>
              <a:rPr lang="en-US" dirty="0" smtClean="0"/>
              <a:t>If </a:t>
            </a:r>
            <a:r>
              <a:rPr lang="en-US" dirty="0"/>
              <a:t>the template cannot be found, it raises </a:t>
            </a:r>
            <a:r>
              <a:rPr lang="en-US" dirty="0" err="1">
                <a:hlinkClick r:id="rId2" tooltip="django.template.TemplateDoesNotExist"/>
              </a:rPr>
              <a:t>TemplateDoesNotExist</a:t>
            </a:r>
            <a:r>
              <a:rPr lang="en-US" dirty="0"/>
              <a:t>. </a:t>
            </a:r>
            <a:endParaRPr lang="en-US" dirty="0" smtClean="0"/>
          </a:p>
          <a:p>
            <a:pPr marL="109728" indent="0" algn="just">
              <a:buNone/>
            </a:pPr>
            <a:r>
              <a:rPr lang="en-US" dirty="0" smtClean="0"/>
              <a:t>If </a:t>
            </a:r>
            <a:r>
              <a:rPr lang="en-US" dirty="0"/>
              <a:t>the template is found but contains invalid syntax, it raises </a:t>
            </a:r>
            <a:r>
              <a:rPr lang="en-US" dirty="0" err="1">
                <a:hlinkClick r:id="rId3" tooltip="django.template.TemplateSyntaxError"/>
              </a:rPr>
              <a:t>TemplateSyntaxError</a:t>
            </a:r>
            <a:r>
              <a:rPr lang="en-US" dirty="0" smtClean="0"/>
              <a:t>.</a:t>
            </a:r>
          </a:p>
          <a:p>
            <a:pPr marL="109728" indent="0" algn="just">
              <a:buNone/>
            </a:pPr>
            <a:endParaRPr lang="en-US" dirty="0"/>
          </a:p>
          <a:p>
            <a:pPr marL="109728" indent="0" algn="just">
              <a:buNone/>
            </a:pPr>
            <a:r>
              <a:rPr lang="en-US" dirty="0"/>
              <a:t>If you want to restrict the search to a particular template engine, pass the engine’s NAME in the using argument</a:t>
            </a:r>
            <a:r>
              <a:rPr lang="en-US" dirty="0" smtClean="0"/>
              <a:t>.</a:t>
            </a:r>
          </a:p>
          <a:p>
            <a:pPr marL="109728" indent="0" algn="just">
              <a:buNone/>
            </a:pPr>
            <a:endParaRPr lang="en-US" dirty="0"/>
          </a:p>
          <a:p>
            <a:pPr marL="109728" indent="0" algn="just">
              <a:buNone/>
            </a:pPr>
            <a:r>
              <a:rPr lang="en-US" dirty="0" err="1">
                <a:latin typeface="Courier New" panose="02070309020205020404" pitchFamily="49" charset="0"/>
                <a:cs typeface="Courier New" panose="02070309020205020404" pitchFamily="49" charset="0"/>
              </a:rPr>
              <a:t>select_template</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template_name_list</a:t>
            </a:r>
            <a:r>
              <a:rPr lang="en-US"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using=None</a:t>
            </a:r>
            <a:r>
              <a:rPr lang="en-US"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pPr marL="109728" indent="0" algn="just">
              <a:buNone/>
            </a:pPr>
            <a:endParaRPr lang="en-US" b="1" dirty="0" smtClean="0">
              <a:latin typeface="Courier New" panose="02070309020205020404" pitchFamily="49" charset="0"/>
              <a:cs typeface="Courier New" panose="02070309020205020404" pitchFamily="49" charset="0"/>
            </a:endParaRPr>
          </a:p>
          <a:p>
            <a:pPr marL="109728" indent="0" algn="just">
              <a:buNone/>
            </a:pPr>
            <a:r>
              <a:rPr lang="en-US" dirty="0" err="1" smtClean="0">
                <a:latin typeface="Courier New" panose="02070309020205020404" pitchFamily="49" charset="0"/>
                <a:cs typeface="Courier New" panose="02070309020205020404" pitchFamily="49" charset="0"/>
              </a:rPr>
              <a:t>select_template</a:t>
            </a:r>
            <a:r>
              <a:rPr lang="en-US" dirty="0">
                <a:latin typeface="Courier New" panose="02070309020205020404" pitchFamily="49" charset="0"/>
                <a:cs typeface="Courier New" panose="02070309020205020404" pitchFamily="49" charset="0"/>
              </a:rPr>
              <a:t>()</a:t>
            </a:r>
            <a:r>
              <a:rPr lang="en-US" dirty="0"/>
              <a:t> is just like </a:t>
            </a:r>
            <a:r>
              <a:rPr lang="en-US" dirty="0" err="1">
                <a:latin typeface="Courier New" panose="02070309020205020404" pitchFamily="49" charset="0"/>
                <a:cs typeface="Courier New" panose="02070309020205020404" pitchFamily="49" charset="0"/>
              </a:rPr>
              <a:t>get_template</a:t>
            </a:r>
            <a:r>
              <a:rPr lang="en-US" dirty="0">
                <a:latin typeface="Courier New" panose="02070309020205020404" pitchFamily="49" charset="0"/>
                <a:cs typeface="Courier New" panose="02070309020205020404" pitchFamily="49" charset="0"/>
              </a:rPr>
              <a:t>(), </a:t>
            </a:r>
            <a:r>
              <a:rPr lang="en-US" dirty="0"/>
              <a:t>except it takes a list of template names. It tries each name in order and returns the first template that exists</a:t>
            </a:r>
            <a:r>
              <a:rPr lang="en-US" dirty="0" smtClean="0"/>
              <a:t>.</a:t>
            </a:r>
          </a:p>
          <a:p>
            <a:pPr marL="109728" indent="0" algn="just">
              <a:buNone/>
            </a:pPr>
            <a:endParaRPr lang="en-US" dirty="0"/>
          </a:p>
          <a:p>
            <a:pPr marL="109728" indent="0" algn="just">
              <a:buNone/>
            </a:pPr>
            <a:r>
              <a:rPr lang="en-US" dirty="0"/>
              <a:t>If loading a template fails, the following two exceptions, defined 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django.template</a:t>
            </a:r>
            <a:r>
              <a:rPr lang="en-US" dirty="0"/>
              <a:t>, may be raised</a:t>
            </a:r>
            <a:r>
              <a:rPr lang="en-US" dirty="0" smtClean="0"/>
              <a:t>:</a:t>
            </a:r>
          </a:p>
          <a:p>
            <a:pPr marL="109728" indent="0" algn="just">
              <a:buNone/>
            </a:pPr>
            <a:endParaRPr lang="en-US" dirty="0"/>
          </a:p>
          <a:p>
            <a:pPr marL="109728" indent="0" algn="just">
              <a:buNone/>
            </a:pPr>
            <a:r>
              <a:rPr lang="en-US" i="1" dirty="0">
                <a:latin typeface="Courier New" panose="02070309020205020404" pitchFamily="49" charset="0"/>
                <a:cs typeface="Courier New" panose="02070309020205020404" pitchFamily="49" charset="0"/>
              </a:rPr>
              <a:t>exception </a:t>
            </a:r>
            <a:r>
              <a:rPr lang="en-US" dirty="0" err="1">
                <a:latin typeface="Courier New" panose="02070309020205020404" pitchFamily="49" charset="0"/>
                <a:cs typeface="Courier New" panose="02070309020205020404" pitchFamily="49" charset="0"/>
              </a:rPr>
              <a:t>TemplateDoesNotExist</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msg</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tried=None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backend=None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chain=None</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314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algn="ctr"/>
            <a:r>
              <a:rPr lang="en-US" dirty="0" smtClean="0"/>
              <a:t>Popularity of the </a:t>
            </a:r>
            <a:r>
              <a:rPr lang="en-US" dirty="0"/>
              <a:t>P</a:t>
            </a:r>
            <a:r>
              <a:rPr lang="en-US" dirty="0" smtClean="0"/>
              <a:t>ython</a:t>
            </a:r>
            <a:endParaRPr lang="ru-RU" dirty="0"/>
          </a:p>
        </p:txBody>
      </p:sp>
      <p:pic>
        <p:nvPicPr>
          <p:cNvPr id="1229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3009" t="33486" r="29522" b="23507"/>
          <a:stretch/>
        </p:blipFill>
        <p:spPr bwMode="auto">
          <a:xfrm>
            <a:off x="1835696" y="1772816"/>
            <a:ext cx="5980527" cy="3861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5490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530619"/>
          </a:xfrm>
        </p:spPr>
        <p:txBody>
          <a:bodyPr>
            <a:normAutofit fontScale="55000" lnSpcReduction="20000"/>
          </a:bodyPr>
          <a:lstStyle/>
          <a:p>
            <a:pPr marL="109728" indent="0" algn="just">
              <a:buNone/>
            </a:pPr>
            <a:r>
              <a:rPr lang="en-US" b="1" dirty="0" smtClean="0">
                <a:solidFill>
                  <a:srgbClr val="FF0000"/>
                </a:solidFill>
              </a:rPr>
              <a:t>Backend </a:t>
            </a:r>
          </a:p>
          <a:p>
            <a:pPr marL="109728" indent="0" algn="just">
              <a:buNone/>
            </a:pPr>
            <a:endParaRPr lang="en-US" b="1" dirty="0">
              <a:solidFill>
                <a:srgbClr val="FF0000"/>
              </a:solidFill>
            </a:endParaRPr>
          </a:p>
          <a:p>
            <a:pPr marL="109728" indent="0" algn="just">
              <a:buNone/>
            </a:pPr>
            <a:r>
              <a:rPr lang="en-US" dirty="0" smtClean="0"/>
              <a:t>The </a:t>
            </a:r>
            <a:r>
              <a:rPr lang="en-US" dirty="0"/>
              <a:t>template backend instance from which the exception </a:t>
            </a:r>
            <a:r>
              <a:rPr lang="en-US" dirty="0" err="1" smtClean="0">
                <a:latin typeface="Courier New" panose="02070309020205020404" pitchFamily="49" charset="0"/>
                <a:cs typeface="Courier New" panose="02070309020205020404" pitchFamily="49" charset="0"/>
              </a:rPr>
              <a:t>originated.tried</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t>A </a:t>
            </a:r>
            <a:r>
              <a:rPr lang="en-US" dirty="0"/>
              <a:t>list of sources that were tried when finding the template. </a:t>
            </a:r>
            <a:endParaRPr lang="en-US" dirty="0" smtClean="0"/>
          </a:p>
          <a:p>
            <a:pPr marL="109728" indent="0" algn="just">
              <a:buNone/>
            </a:pPr>
            <a:r>
              <a:rPr lang="en-US" dirty="0" smtClean="0"/>
              <a:t>This </a:t>
            </a:r>
            <a:r>
              <a:rPr lang="en-US" dirty="0"/>
              <a:t>is formatted as a list of tuples containing (origin, status), where origin is an </a:t>
            </a:r>
            <a:r>
              <a:rPr lang="en-US" dirty="0">
                <a:hlinkClick r:id="rId2"/>
              </a:rPr>
              <a:t>origin-like</a:t>
            </a:r>
            <a:r>
              <a:rPr lang="en-US" dirty="0"/>
              <a:t> object and status is a string with the reason the template wasn’t </a:t>
            </a:r>
            <a:r>
              <a:rPr lang="en-US" dirty="0" err="1" smtClean="0">
                <a:latin typeface="Courier New" panose="02070309020205020404" pitchFamily="49" charset="0"/>
                <a:cs typeface="Courier New" panose="02070309020205020404" pitchFamily="49" charset="0"/>
              </a:rPr>
              <a:t>found.chain</a:t>
            </a:r>
            <a:r>
              <a:rPr lang="en-US" dirty="0"/>
              <a:t> </a:t>
            </a:r>
            <a:r>
              <a:rPr lang="en-US" dirty="0" smtClean="0"/>
              <a:t>- A </a:t>
            </a:r>
            <a:r>
              <a:rPr lang="en-US" dirty="0"/>
              <a:t>list of intermediate </a:t>
            </a:r>
            <a:r>
              <a:rPr lang="en-US" dirty="0" err="1">
                <a:hlinkClick r:id="rId3" tooltip="django.template.TemplateDoesNotExist"/>
              </a:rPr>
              <a:t>TemplateDoesNotExist</a:t>
            </a:r>
            <a:r>
              <a:rPr lang="en-US" dirty="0"/>
              <a:t> exceptions raised when trying to load a template. </a:t>
            </a:r>
            <a:endParaRPr lang="en-US" dirty="0" smtClean="0"/>
          </a:p>
          <a:p>
            <a:pPr marL="109728" indent="0" algn="just">
              <a:buNone/>
            </a:pPr>
            <a:endParaRPr lang="en-US" dirty="0"/>
          </a:p>
          <a:p>
            <a:pPr marL="109728" indent="0" algn="just">
              <a:buNone/>
            </a:pPr>
            <a:r>
              <a:rPr lang="en-US" dirty="0" smtClean="0"/>
              <a:t>This </a:t>
            </a:r>
            <a:r>
              <a:rPr lang="en-US" dirty="0"/>
              <a:t>is used by functions, such as </a:t>
            </a:r>
            <a:r>
              <a:rPr lang="en-US" dirty="0" err="1">
                <a:hlinkClick r:id="rId4" tooltip="django.template.loader.get_template"/>
              </a:rPr>
              <a:t>get_template</a:t>
            </a:r>
            <a:r>
              <a:rPr lang="en-US" dirty="0">
                <a:hlinkClick r:id="rId4" tooltip="django.template.loader.get_template"/>
              </a:rPr>
              <a:t>()</a:t>
            </a:r>
            <a:r>
              <a:rPr lang="en-US" dirty="0"/>
              <a:t>, that try to load a given template from multiple </a:t>
            </a:r>
            <a:r>
              <a:rPr lang="en-US" dirty="0" err="1">
                <a:latin typeface="Courier New" panose="02070309020205020404" pitchFamily="49" charset="0"/>
                <a:cs typeface="Courier New" panose="02070309020205020404" pitchFamily="49" charset="0"/>
              </a:rPr>
              <a:t>engines.</a:t>
            </a:r>
            <a:r>
              <a:rPr lang="en-US" i="1" dirty="0" err="1">
                <a:latin typeface="Courier New" panose="02070309020205020404" pitchFamily="49" charset="0"/>
                <a:cs typeface="Courier New" panose="02070309020205020404" pitchFamily="49" charset="0"/>
              </a:rPr>
              <a:t>exception</a:t>
            </a:r>
            <a:r>
              <a:rPr lang="en-US" i="1"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TemplateSyntaxError</a:t>
            </a:r>
            <a:r>
              <a:rPr lang="en-US" dirty="0" smtClean="0">
                <a:latin typeface="Courier New" panose="02070309020205020404" pitchFamily="49" charset="0"/>
                <a:cs typeface="Courier New" panose="02070309020205020404" pitchFamily="49" charset="0"/>
              </a:rPr>
              <a:t> (</a:t>
            </a:r>
            <a:r>
              <a:rPr lang="en-US" i="1" dirty="0" err="1" smtClean="0">
                <a:latin typeface="Courier New" panose="02070309020205020404" pitchFamily="49" charset="0"/>
                <a:cs typeface="Courier New" panose="02070309020205020404" pitchFamily="49" charset="0"/>
              </a:rPr>
              <a:t>msg</a:t>
            </a:r>
            <a:r>
              <a:rPr lang="en-US"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109728" indent="0" algn="just">
              <a:buNone/>
            </a:pPr>
            <a:endParaRPr lang="en-US" b="1" dirty="0"/>
          </a:p>
          <a:p>
            <a:pPr marL="109728" indent="0" algn="just">
              <a:buNone/>
            </a:pPr>
            <a:r>
              <a:rPr lang="en-US" dirty="0" smtClean="0"/>
              <a:t>This </a:t>
            </a:r>
            <a:r>
              <a:rPr lang="en-US" dirty="0">
                <a:latin typeface="Courier New" panose="02070309020205020404" pitchFamily="49" charset="0"/>
                <a:cs typeface="Courier New" panose="02070309020205020404" pitchFamily="49" charset="0"/>
              </a:rPr>
              <a:t>exception</a:t>
            </a:r>
            <a:r>
              <a:rPr lang="en-US" dirty="0"/>
              <a:t> is raised when a template was found but contains errors.</a:t>
            </a:r>
          </a:p>
          <a:p>
            <a:pPr marL="109728" indent="0" algn="just">
              <a:buNone/>
            </a:pPr>
            <a:r>
              <a:rPr lang="en-US" dirty="0"/>
              <a:t>Template objects returned by </a:t>
            </a:r>
            <a:r>
              <a:rPr lang="en-US" dirty="0" err="1">
                <a:latin typeface="Courier New" panose="02070309020205020404" pitchFamily="49" charset="0"/>
                <a:cs typeface="Courier New" panose="02070309020205020404" pitchFamily="49" charset="0"/>
              </a:rPr>
              <a:t>get_template</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select_template</a:t>
            </a:r>
            <a:r>
              <a:rPr lang="en-US" dirty="0">
                <a:latin typeface="Courier New" panose="02070309020205020404" pitchFamily="49" charset="0"/>
                <a:cs typeface="Courier New" panose="02070309020205020404" pitchFamily="49" charset="0"/>
              </a:rPr>
              <a:t>() </a:t>
            </a:r>
            <a:r>
              <a:rPr lang="en-US" dirty="0"/>
              <a:t>must provide a </a:t>
            </a:r>
            <a:r>
              <a:rPr lang="en-US" dirty="0">
                <a:latin typeface="Courier New" panose="02070309020205020404" pitchFamily="49" charset="0"/>
                <a:cs typeface="Courier New" panose="02070309020205020404" pitchFamily="49" charset="0"/>
              </a:rPr>
              <a:t>render()</a:t>
            </a:r>
            <a:r>
              <a:rPr lang="en-US" dirty="0"/>
              <a:t> method with the following signature</a:t>
            </a:r>
            <a:r>
              <a:rPr lang="en-US" dirty="0" smtClean="0"/>
              <a:t>:</a:t>
            </a:r>
          </a:p>
          <a:p>
            <a:pPr marL="109728" indent="0" algn="just">
              <a:buNone/>
            </a:pPr>
            <a:endParaRPr lang="en-US" dirty="0"/>
          </a:p>
          <a:p>
            <a:pPr marL="109728" indent="0" algn="just">
              <a:buNone/>
            </a:pPr>
            <a:r>
              <a:rPr lang="en-US" dirty="0" err="1">
                <a:latin typeface="Courier New" panose="02070309020205020404" pitchFamily="49" charset="0"/>
                <a:cs typeface="Courier New" panose="02070309020205020404" pitchFamily="49" charset="0"/>
              </a:rPr>
              <a:t>Template.render</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context=None</a:t>
            </a:r>
            <a:r>
              <a:rPr lang="en-US"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request=None</a:t>
            </a:r>
            <a:r>
              <a:rPr lang="en-US" dirty="0" smtClean="0">
                <a:latin typeface="Courier New" panose="02070309020205020404" pitchFamily="49" charset="0"/>
                <a:cs typeface="Courier New" panose="02070309020205020404" pitchFamily="49" charset="0"/>
              </a:rPr>
              <a:t>)</a:t>
            </a:r>
            <a:r>
              <a:rPr lang="en-US" b="1" dirty="0" smtClean="0"/>
              <a:t>- </a:t>
            </a:r>
            <a:r>
              <a:rPr lang="en-US" dirty="0" smtClean="0"/>
              <a:t>Renders </a:t>
            </a:r>
            <a:r>
              <a:rPr lang="en-US" dirty="0"/>
              <a:t>this template with a given context</a:t>
            </a:r>
            <a:r>
              <a:rPr lang="en-US" dirty="0" smtClean="0"/>
              <a:t>.</a:t>
            </a:r>
          </a:p>
          <a:p>
            <a:pPr marL="109728" indent="0" algn="just">
              <a:buNone/>
            </a:pPr>
            <a:endParaRPr lang="en-US" dirty="0"/>
          </a:p>
          <a:p>
            <a:pPr marL="109728" indent="0" algn="just">
              <a:buNone/>
            </a:pPr>
            <a:r>
              <a:rPr lang="en-US" dirty="0"/>
              <a:t>If context is provided, it must be a </a:t>
            </a:r>
            <a:r>
              <a:rPr lang="en-US" dirty="0">
                <a:latin typeface="Courier New" panose="02070309020205020404" pitchFamily="49" charset="0"/>
                <a:cs typeface="Courier New" panose="02070309020205020404" pitchFamily="49" charset="0"/>
              </a:rPr>
              <a:t>dict.</a:t>
            </a:r>
            <a:r>
              <a:rPr lang="en-US" dirty="0"/>
              <a:t> If it isn’t provided, the engine will render the template with an empty context</a:t>
            </a:r>
            <a:r>
              <a:rPr lang="en-US" dirty="0" smtClean="0"/>
              <a:t>.</a:t>
            </a:r>
          </a:p>
          <a:p>
            <a:pPr marL="109728" indent="0" algn="just">
              <a:buNone/>
            </a:pPr>
            <a:endParaRPr lang="en-US" dirty="0"/>
          </a:p>
          <a:p>
            <a:pPr marL="109728" indent="0" algn="just">
              <a:buNone/>
            </a:pPr>
            <a:r>
              <a:rPr lang="en-US" dirty="0"/>
              <a:t>If request is provided, it must be an </a:t>
            </a:r>
            <a:r>
              <a:rPr lang="en-US" dirty="0" err="1">
                <a:latin typeface="Courier New" panose="02070309020205020404" pitchFamily="49" charset="0"/>
                <a:cs typeface="Courier New" panose="02070309020205020404" pitchFamily="49" charset="0"/>
                <a:hlinkClick r:id="rId5" tooltip="django.http.HttpRequest"/>
              </a:rPr>
              <a:t>HttpRequest</a:t>
            </a:r>
            <a:r>
              <a:rPr lang="en-US" dirty="0">
                <a:latin typeface="Courier New" panose="02070309020205020404" pitchFamily="49" charset="0"/>
                <a:cs typeface="Courier New" panose="02070309020205020404" pitchFamily="49" charset="0"/>
              </a:rPr>
              <a:t>.</a:t>
            </a:r>
            <a:r>
              <a:rPr lang="en-US" dirty="0"/>
              <a:t> Then the engine must make it, as well as the </a:t>
            </a:r>
            <a:r>
              <a:rPr lang="en-US" dirty="0">
                <a:latin typeface="Courier New" panose="02070309020205020404" pitchFamily="49" charset="0"/>
                <a:cs typeface="Courier New" panose="02070309020205020404" pitchFamily="49" charset="0"/>
              </a:rPr>
              <a:t>CSRF token</a:t>
            </a:r>
            <a:r>
              <a:rPr lang="en-US" dirty="0"/>
              <a:t>, available in the template. </a:t>
            </a:r>
          </a:p>
          <a:p>
            <a:pPr marL="0" indent="0" algn="just">
              <a:buNone/>
            </a:pPr>
            <a:endParaRPr lang="ru-RU" dirty="0"/>
          </a:p>
        </p:txBody>
      </p:sp>
    </p:spTree>
    <p:extLst>
      <p:ext uri="{BB962C8B-B14F-4D97-AF65-F5344CB8AC3E}">
        <p14:creationId xmlns:p14="http://schemas.microsoft.com/office/powerpoint/2010/main" val="1621529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16632"/>
            <a:ext cx="8928992" cy="6336704"/>
          </a:xfrm>
        </p:spPr>
        <p:txBody>
          <a:bodyPr>
            <a:normAutofit fontScale="40000" lnSpcReduction="20000"/>
          </a:bodyPr>
          <a:lstStyle/>
          <a:p>
            <a:pPr marL="109728" indent="0">
              <a:buNone/>
            </a:pPr>
            <a:r>
              <a:rPr lang="en-US" dirty="0"/>
              <a:t>Here’s an example of the search algorithm. For this example the TEMPLATES setting is:</a:t>
            </a:r>
          </a:p>
          <a:p>
            <a:pPr marL="109728" indent="0">
              <a:buNone/>
            </a:pPr>
            <a:endParaRPr lang="en-US" dirty="0" smtClean="0"/>
          </a:p>
          <a:p>
            <a:pPr marL="109728" indent="0">
              <a:buNone/>
            </a:pPr>
            <a:r>
              <a:rPr lang="en-US" dirty="0" smtClean="0">
                <a:latin typeface="Courier New" panose="02070309020205020404" pitchFamily="49" charset="0"/>
                <a:cs typeface="Courier New" panose="02070309020205020404" pitchFamily="49" charset="0"/>
              </a:rPr>
              <a:t>TEMPLATES </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'BACKEND': '</a:t>
            </a:r>
            <a:r>
              <a:rPr lang="en-US" dirty="0" err="1">
                <a:latin typeface="Courier New" panose="02070309020205020404" pitchFamily="49" charset="0"/>
                <a:cs typeface="Courier New" panose="02070309020205020404" pitchFamily="49" charset="0"/>
              </a:rPr>
              <a:t>django.template.backends.django.DjangoTemplates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'DIRS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 </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home/html/example.com',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home/html/default',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 </a:t>
            </a:r>
          </a:p>
          <a:p>
            <a:pPr marL="0" indent="0">
              <a:buNone/>
            </a:pPr>
            <a:r>
              <a:rPr lang="en-US" dirty="0" smtClean="0">
                <a:latin typeface="Courier New" panose="02070309020205020404" pitchFamily="49" charset="0"/>
                <a:cs typeface="Courier New" panose="02070309020205020404" pitchFamily="49" charset="0"/>
              </a:rPr>
              <a:t>          }, </a:t>
            </a:r>
          </a:p>
          <a:p>
            <a:pPr marL="0" indent="0">
              <a:buNone/>
            </a:pPr>
            <a:r>
              <a:rPr lang="en-US" dirty="0" smtClean="0">
                <a:latin typeface="Courier New" panose="02070309020205020404" pitchFamily="49" charset="0"/>
                <a:cs typeface="Courier New" panose="02070309020205020404" pitchFamily="49" charset="0"/>
              </a:rPr>
              <a:t>  { </a:t>
            </a:r>
          </a:p>
          <a:p>
            <a:pPr marL="0" indent="0">
              <a:buNone/>
            </a:pPr>
            <a:r>
              <a:rPr lang="en-US" dirty="0" smtClean="0">
                <a:latin typeface="Courier New" panose="02070309020205020404" pitchFamily="49" charset="0"/>
                <a:cs typeface="Courier New" panose="02070309020205020404" pitchFamily="49" charset="0"/>
              </a:rPr>
              <a:t>	'BACKEND</a:t>
            </a:r>
            <a:r>
              <a:rPr lang="en-US" dirty="0">
                <a:latin typeface="Courier New" panose="02070309020205020404" pitchFamily="49" charset="0"/>
                <a:cs typeface="Courier New" panose="02070309020205020404" pitchFamily="49" charset="0"/>
              </a:rPr>
              <a:t>': 'django.template.backends.jinja2.Jinja2</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'DIRS': [ '/home/html/jinja2',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 </a:t>
            </a:r>
          </a:p>
          <a:p>
            <a:pPr marL="0" indent="0">
              <a:buNone/>
            </a:pPr>
            <a:r>
              <a:rPr lang="en-US" dirty="0" smtClean="0">
                <a:latin typeface="Courier New" panose="02070309020205020404" pitchFamily="49" charset="0"/>
                <a:cs typeface="Courier New" panose="02070309020205020404" pitchFamily="49" charset="0"/>
              </a:rPr>
              <a:t>   }, </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t>If </a:t>
            </a:r>
            <a:r>
              <a:rPr lang="en-US" dirty="0"/>
              <a:t>you call </a:t>
            </a:r>
            <a:r>
              <a:rPr lang="en-US" dirty="0" err="1">
                <a:latin typeface="Courier New" panose="02070309020205020404" pitchFamily="49" charset="0"/>
                <a:cs typeface="Courier New" panose="02070309020205020404" pitchFamily="49" charset="0"/>
              </a:rPr>
              <a:t>get_template</a:t>
            </a:r>
            <a:r>
              <a:rPr lang="en-US" dirty="0">
                <a:latin typeface="Courier New" panose="02070309020205020404" pitchFamily="49" charset="0"/>
                <a:cs typeface="Courier New" panose="02070309020205020404" pitchFamily="49" charset="0"/>
              </a:rPr>
              <a:t>('story_detail.html'), </a:t>
            </a:r>
            <a:r>
              <a:rPr lang="en-US" dirty="0"/>
              <a:t>here are the files Django will look for, in order</a:t>
            </a:r>
            <a:r>
              <a:rPr lang="en-US" dirty="0" smtClean="0"/>
              <a:t>:</a:t>
            </a:r>
          </a:p>
          <a:p>
            <a:pPr marL="0" indent="0">
              <a:buNone/>
            </a:pPr>
            <a:endParaRPr lang="en-US" dirty="0"/>
          </a:p>
          <a:p>
            <a:r>
              <a:rPr lang="en-US" dirty="0"/>
              <a:t>/home/html/example.com/story_detail.html ('</a:t>
            </a:r>
            <a:r>
              <a:rPr lang="en-US" dirty="0" err="1"/>
              <a:t>django</a:t>
            </a:r>
            <a:r>
              <a:rPr lang="en-US" dirty="0"/>
              <a:t>' engine)</a:t>
            </a:r>
          </a:p>
          <a:p>
            <a:r>
              <a:rPr lang="en-US" dirty="0"/>
              <a:t>/home/html/default/story_detail.html ('</a:t>
            </a:r>
            <a:r>
              <a:rPr lang="en-US" dirty="0" err="1"/>
              <a:t>django</a:t>
            </a:r>
            <a:r>
              <a:rPr lang="en-US" dirty="0"/>
              <a:t>' engine)</a:t>
            </a:r>
          </a:p>
          <a:p>
            <a:r>
              <a:rPr lang="en-US" dirty="0"/>
              <a:t>/home/html/jinja2/story_detail.html ('jinja2' engine</a:t>
            </a:r>
            <a:r>
              <a:rPr lang="en-US" dirty="0" smtClean="0"/>
              <a:t>)</a:t>
            </a:r>
          </a:p>
          <a:p>
            <a:endParaRPr lang="en-US" dirty="0"/>
          </a:p>
          <a:p>
            <a:pPr marL="0" indent="0">
              <a:buNone/>
            </a:pPr>
            <a:r>
              <a:rPr lang="en-US" dirty="0"/>
              <a:t>If you call </a:t>
            </a:r>
            <a:r>
              <a:rPr lang="en-US" dirty="0" err="1">
                <a:latin typeface="Courier New" panose="02070309020205020404" pitchFamily="49" charset="0"/>
                <a:cs typeface="Courier New" panose="02070309020205020404" pitchFamily="49" charset="0"/>
              </a:rPr>
              <a:t>select_template</a:t>
            </a:r>
            <a:r>
              <a:rPr lang="en-US" dirty="0">
                <a:latin typeface="Courier New" panose="02070309020205020404" pitchFamily="49" charset="0"/>
                <a:cs typeface="Courier New" panose="02070309020205020404" pitchFamily="49" charset="0"/>
              </a:rPr>
              <a:t>(['story_253_detail.html', 'story_detail.html']), </a:t>
            </a:r>
            <a:r>
              <a:rPr lang="en-US" dirty="0"/>
              <a:t>here’s what Django will look for</a:t>
            </a:r>
            <a:r>
              <a:rPr lang="en-US" dirty="0" smtClean="0"/>
              <a:t>:</a:t>
            </a:r>
          </a:p>
          <a:p>
            <a:pPr marL="0" indent="0">
              <a:buNone/>
            </a:pPr>
            <a:endParaRPr lang="en-US" dirty="0"/>
          </a:p>
          <a:p>
            <a:r>
              <a:rPr lang="en-US" dirty="0"/>
              <a:t>/home/html/example.com/story_253_detail.html ('</a:t>
            </a:r>
            <a:r>
              <a:rPr lang="en-US" dirty="0" err="1"/>
              <a:t>django</a:t>
            </a:r>
            <a:r>
              <a:rPr lang="en-US" dirty="0"/>
              <a:t>' engine)</a:t>
            </a:r>
          </a:p>
          <a:p>
            <a:r>
              <a:rPr lang="en-US" dirty="0"/>
              <a:t>/home/html/default/story_253_detail.html ('</a:t>
            </a:r>
            <a:r>
              <a:rPr lang="en-US" dirty="0" err="1"/>
              <a:t>django</a:t>
            </a:r>
            <a:r>
              <a:rPr lang="en-US" dirty="0"/>
              <a:t>' engine)</a:t>
            </a:r>
          </a:p>
          <a:p>
            <a:r>
              <a:rPr lang="en-US" dirty="0"/>
              <a:t>/home/html/jinja2/story_253_detail.html ('jinja2' engine)</a:t>
            </a:r>
          </a:p>
          <a:p>
            <a:r>
              <a:rPr lang="en-US" dirty="0"/>
              <a:t>/home/html/example.com/story_detail.html ('</a:t>
            </a:r>
            <a:r>
              <a:rPr lang="en-US" dirty="0" err="1"/>
              <a:t>django</a:t>
            </a:r>
            <a:r>
              <a:rPr lang="en-US" dirty="0"/>
              <a:t>' engine)</a:t>
            </a:r>
          </a:p>
          <a:p>
            <a:r>
              <a:rPr lang="en-US" dirty="0"/>
              <a:t>/home/html/default/story_detail.html ('</a:t>
            </a:r>
            <a:r>
              <a:rPr lang="en-US" dirty="0" err="1"/>
              <a:t>django</a:t>
            </a:r>
            <a:r>
              <a:rPr lang="en-US" dirty="0"/>
              <a:t>' engine)</a:t>
            </a:r>
          </a:p>
          <a:p>
            <a:r>
              <a:rPr lang="en-US" dirty="0"/>
              <a:t>/home/html/jinja2/story_detail.html ('jinja2' engine</a:t>
            </a:r>
            <a:r>
              <a:rPr lang="en-US" dirty="0" smtClean="0"/>
              <a:t>)</a:t>
            </a:r>
          </a:p>
          <a:p>
            <a:endParaRPr lang="en-US" dirty="0"/>
          </a:p>
          <a:p>
            <a:pPr marL="0" indent="0">
              <a:buNone/>
            </a:pPr>
            <a:r>
              <a:rPr lang="en-US" dirty="0" smtClean="0"/>
              <a:t>		</a:t>
            </a:r>
            <a:r>
              <a:rPr lang="en-US" dirty="0" smtClean="0">
                <a:solidFill>
                  <a:srgbClr val="FF0000"/>
                </a:solidFill>
              </a:rPr>
              <a:t>When </a:t>
            </a:r>
            <a:r>
              <a:rPr lang="en-US" dirty="0">
                <a:solidFill>
                  <a:srgbClr val="FF0000"/>
                </a:solidFill>
              </a:rPr>
              <a:t>Django finds a template that exists, it stops looking</a:t>
            </a:r>
            <a:r>
              <a:rPr lang="en-US" dirty="0"/>
              <a:t>.</a:t>
            </a:r>
          </a:p>
          <a:p>
            <a:pPr marL="0" indent="0">
              <a:buNone/>
            </a:pPr>
            <a:endParaRPr lang="en-US" dirty="0"/>
          </a:p>
          <a:p>
            <a:pPr marL="0" indent="0">
              <a:buNone/>
            </a:pPr>
            <a:endParaRPr lang="ru-RU" dirty="0"/>
          </a:p>
        </p:txBody>
      </p:sp>
    </p:spTree>
    <p:extLst>
      <p:ext uri="{BB962C8B-B14F-4D97-AF65-F5344CB8AC3E}">
        <p14:creationId xmlns:p14="http://schemas.microsoft.com/office/powerpoint/2010/main" val="8689782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24744"/>
            <a:ext cx="8229600" cy="5112568"/>
          </a:xfrm>
        </p:spPr>
        <p:txBody>
          <a:bodyPr>
            <a:normAutofit fontScale="47500" lnSpcReduction="20000"/>
          </a:bodyPr>
          <a:lstStyle/>
          <a:p>
            <a:pPr marL="0" indent="0">
              <a:buNone/>
            </a:pPr>
            <a:r>
              <a:rPr lang="en-US" dirty="0" smtClean="0">
                <a:solidFill>
                  <a:srgbClr val="FF0000"/>
                </a:solidFill>
              </a:rPr>
              <a:t>put </a:t>
            </a:r>
            <a:r>
              <a:rPr lang="en-US" dirty="0">
                <a:solidFill>
                  <a:srgbClr val="FF0000"/>
                </a:solidFill>
              </a:rPr>
              <a:t>the template in a </a:t>
            </a:r>
            <a:r>
              <a:rPr lang="en-US" i="1" dirty="0">
                <a:solidFill>
                  <a:srgbClr val="FF0000"/>
                </a:solidFill>
              </a:rPr>
              <a:t>separate </a:t>
            </a:r>
            <a:r>
              <a:rPr lang="en-US" i="1" dirty="0" smtClean="0">
                <a:solidFill>
                  <a:srgbClr val="FF0000"/>
                </a:solidFill>
              </a:rPr>
              <a:t>file !!!</a:t>
            </a:r>
            <a:endParaRPr lang="en-US" dirty="0" smtClean="0">
              <a:solidFill>
                <a:srgbClr val="FF0000"/>
              </a:solidFill>
            </a:endParaRPr>
          </a:p>
          <a:p>
            <a:pPr marL="0" indent="0">
              <a:buNone/>
            </a:pPr>
            <a:endParaRPr lang="en-US" dirty="0"/>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django.template</a:t>
            </a:r>
            <a:r>
              <a:rPr lang="en-US" dirty="0">
                <a:latin typeface="Courier New" panose="02070309020205020404" pitchFamily="49" charset="0"/>
                <a:cs typeface="Courier New" panose="02070309020205020404" pitchFamily="49" charset="0"/>
              </a:rPr>
              <a:t> import Template, Context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current_datetime</a:t>
            </a:r>
            <a:r>
              <a:rPr lang="en-US" dirty="0">
                <a:latin typeface="Courier New" panose="02070309020205020404" pitchFamily="49" charset="0"/>
                <a:cs typeface="Courier New" panose="02070309020205020404" pitchFamily="49" charset="0"/>
              </a:rPr>
              <a:t>(request):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now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datetime.datetime.now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Simple way of using templates from the filesystem.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This is BAD because it doesn't account for missing files!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fp</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open('/home/</a:t>
            </a:r>
            <a:r>
              <a:rPr lang="en-US" b="1" dirty="0" err="1">
                <a:latin typeface="Courier New" panose="02070309020205020404" pitchFamily="49" charset="0"/>
                <a:cs typeface="Courier New" panose="02070309020205020404" pitchFamily="49" charset="0"/>
              </a:rPr>
              <a:t>djangouser</a:t>
            </a:r>
            <a:r>
              <a:rPr lang="en-US" b="1" dirty="0">
                <a:latin typeface="Courier New" panose="02070309020205020404" pitchFamily="49" charset="0"/>
                <a:cs typeface="Courier New" panose="02070309020205020404" pitchFamily="49" charset="0"/>
              </a:rPr>
              <a:t>/templates/mytemplate.html') </a:t>
            </a:r>
            <a:endParaRPr lang="en-US" b="1"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 </a:t>
            </a:r>
            <a:r>
              <a:rPr lang="en-US" dirty="0">
                <a:latin typeface="Courier New" panose="02070309020205020404" pitchFamily="49" charset="0"/>
                <a:cs typeface="Courier New" panose="02070309020205020404" pitchFamily="49" charset="0"/>
              </a:rPr>
              <a:t>= Template(</a:t>
            </a:r>
            <a:r>
              <a:rPr lang="en-US" dirty="0" err="1">
                <a:latin typeface="Courier New" panose="02070309020205020404" pitchFamily="49" charset="0"/>
                <a:cs typeface="Courier New" panose="02070309020205020404" pitchFamily="49" charset="0"/>
              </a:rPr>
              <a:t>fp.read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fp.close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html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t.render</a:t>
            </a:r>
            <a:r>
              <a:rPr lang="en-US" dirty="0">
                <a:latin typeface="Courier New" panose="02070309020205020404" pitchFamily="49" charset="0"/>
                <a:cs typeface="Courier New" panose="02070309020205020404" pitchFamily="49" charset="0"/>
              </a:rPr>
              <a:t>(Context({'</a:t>
            </a:r>
            <a:r>
              <a:rPr lang="en-US" dirty="0" err="1">
                <a:latin typeface="Courier New" panose="02070309020205020404" pitchFamily="49" charset="0"/>
                <a:cs typeface="Courier New" panose="02070309020205020404" pitchFamily="49" charset="0"/>
              </a:rPr>
              <a:t>current_date</a:t>
            </a:r>
            <a:r>
              <a:rPr lang="en-US" dirty="0">
                <a:latin typeface="Courier New" panose="02070309020205020404" pitchFamily="49" charset="0"/>
                <a:cs typeface="Courier New" panose="02070309020205020404" pitchFamily="49" charset="0"/>
              </a:rPr>
              <a:t>': now}))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(html</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 of this approach:</a:t>
            </a:r>
          </a:p>
          <a:p>
            <a:pPr marL="0" indent="0">
              <a:buNone/>
            </a:pPr>
            <a:endParaRPr lang="en-US" dirty="0"/>
          </a:p>
          <a:p>
            <a:r>
              <a:rPr lang="en-US" dirty="0"/>
              <a:t>It doesn’t handle the case of a missing file. If the file mytemplate.html doesn’t exist or isn’t readable, the </a:t>
            </a:r>
            <a:r>
              <a:rPr lang="en-US" dirty="0">
                <a:latin typeface="Courier New" panose="02070309020205020404" pitchFamily="49" charset="0"/>
                <a:cs typeface="Courier New" panose="02070309020205020404" pitchFamily="49" charset="0"/>
              </a:rPr>
              <a:t>open()</a:t>
            </a:r>
            <a:r>
              <a:rPr lang="en-US" dirty="0"/>
              <a:t> call will raise an </a:t>
            </a:r>
            <a:r>
              <a:rPr lang="en-US" dirty="0" err="1">
                <a:latin typeface="Courier New" panose="02070309020205020404" pitchFamily="49" charset="0"/>
                <a:cs typeface="Courier New" panose="02070309020205020404" pitchFamily="49" charset="0"/>
              </a:rPr>
              <a:t>IOError</a:t>
            </a:r>
            <a:r>
              <a:rPr lang="en-US" dirty="0"/>
              <a:t> exception.</a:t>
            </a:r>
          </a:p>
          <a:p>
            <a:r>
              <a:rPr lang="en-US" dirty="0"/>
              <a:t>It hard-codes your template location. If you were to use this technique for every view function, you’d be duplicating the template locations. </a:t>
            </a:r>
            <a:endParaRPr lang="en-US" dirty="0" smtClean="0"/>
          </a:p>
          <a:p>
            <a:r>
              <a:rPr lang="en-US" dirty="0" smtClean="0"/>
              <a:t>It </a:t>
            </a:r>
            <a:r>
              <a:rPr lang="en-US" dirty="0"/>
              <a:t>includes a lot of boring boilerplate code. You’ve got better things to do than to write calls to open(), </a:t>
            </a:r>
            <a:r>
              <a:rPr lang="en-US" dirty="0" err="1">
                <a:latin typeface="Courier New" panose="02070309020205020404" pitchFamily="49" charset="0"/>
                <a:cs typeface="Courier New" panose="02070309020205020404" pitchFamily="49" charset="0"/>
              </a:rPr>
              <a:t>fp.read</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fp.close</a:t>
            </a:r>
            <a:r>
              <a:rPr lang="en-US" dirty="0">
                <a:latin typeface="Courier New" panose="02070309020205020404" pitchFamily="49" charset="0"/>
                <a:cs typeface="Courier New" panose="02070309020205020404" pitchFamily="49" charset="0"/>
              </a:rPr>
              <a:t>()</a:t>
            </a:r>
            <a:r>
              <a:rPr lang="en-US" dirty="0"/>
              <a:t> each time you load a template</a:t>
            </a:r>
            <a:r>
              <a:rPr lang="en-US" dirty="0" smtClean="0"/>
              <a:t>.</a:t>
            </a:r>
          </a:p>
          <a:p>
            <a:endParaRPr lang="en-US" dirty="0"/>
          </a:p>
          <a:p>
            <a:pPr marL="0" indent="0">
              <a:buNone/>
            </a:pPr>
            <a:r>
              <a:rPr lang="en-US" dirty="0"/>
              <a:t>To solve these issues, we’ll use </a:t>
            </a:r>
            <a:r>
              <a:rPr lang="en-US" i="1" dirty="0"/>
              <a:t>template loading</a:t>
            </a:r>
            <a:r>
              <a:rPr lang="en-US" dirty="0"/>
              <a:t> and </a:t>
            </a:r>
            <a:r>
              <a:rPr lang="en-US" i="1" dirty="0"/>
              <a:t>template directories</a:t>
            </a:r>
            <a:r>
              <a:rPr lang="en-US" dirty="0"/>
              <a:t>.</a:t>
            </a:r>
          </a:p>
          <a:p>
            <a:pPr marL="0" indent="0">
              <a:buNone/>
            </a:pPr>
            <a:endParaRPr lang="ru-RU" dirty="0"/>
          </a:p>
        </p:txBody>
      </p:sp>
      <p:sp>
        <p:nvSpPr>
          <p:cNvPr id="2" name="Заголовок 1"/>
          <p:cNvSpPr>
            <a:spLocks noGrp="1"/>
          </p:cNvSpPr>
          <p:nvPr>
            <p:ph type="title"/>
          </p:nvPr>
        </p:nvSpPr>
        <p:spPr/>
        <p:txBody>
          <a:bodyPr>
            <a:normAutofit/>
          </a:bodyPr>
          <a:lstStyle/>
          <a:p>
            <a:r>
              <a:rPr lang="en-US" b="1" dirty="0"/>
              <a:t>Using Templates in </a:t>
            </a:r>
            <a:r>
              <a:rPr lang="en-US" b="1" dirty="0" smtClean="0"/>
              <a:t>Views</a:t>
            </a:r>
            <a:endParaRPr lang="ru-RU" dirty="0"/>
          </a:p>
        </p:txBody>
      </p:sp>
    </p:spTree>
    <p:extLst>
      <p:ext uri="{BB962C8B-B14F-4D97-AF65-F5344CB8AC3E}">
        <p14:creationId xmlns:p14="http://schemas.microsoft.com/office/powerpoint/2010/main" val="30801637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55000" lnSpcReduction="20000"/>
          </a:bodyPr>
          <a:lstStyle/>
          <a:p>
            <a:pPr marL="0" indent="0" algn="just">
              <a:buNone/>
            </a:pPr>
            <a:r>
              <a:rPr lang="en-US" dirty="0"/>
              <a:t>In modern Web applications, the arbitrary logic often involves interacting with a database. </a:t>
            </a:r>
            <a:endParaRPr lang="en-US" dirty="0" smtClean="0"/>
          </a:p>
          <a:p>
            <a:pPr marL="0" indent="0" algn="just">
              <a:buNone/>
            </a:pPr>
            <a:endParaRPr lang="en-US" dirty="0"/>
          </a:p>
          <a:p>
            <a:pPr marL="0" indent="0" algn="just">
              <a:buNone/>
            </a:pPr>
            <a:r>
              <a:rPr lang="en-US" dirty="0" smtClean="0"/>
              <a:t>Behind </a:t>
            </a:r>
            <a:r>
              <a:rPr lang="en-US" dirty="0"/>
              <a:t>the scenes, a </a:t>
            </a:r>
            <a:r>
              <a:rPr lang="en-US" i="1" dirty="0"/>
              <a:t>database-driven Web site</a:t>
            </a:r>
            <a:r>
              <a:rPr lang="en-US" dirty="0"/>
              <a:t> connects to a database server, retrieves some data out of it, and displays that data on a Web page. </a:t>
            </a:r>
            <a:endParaRPr lang="en-US" dirty="0" smtClean="0"/>
          </a:p>
          <a:p>
            <a:pPr marL="0" indent="0" algn="just">
              <a:buNone/>
            </a:pPr>
            <a:endParaRPr lang="en-US" dirty="0"/>
          </a:p>
          <a:p>
            <a:pPr marL="0" indent="0" algn="just">
              <a:buNone/>
            </a:pPr>
            <a:r>
              <a:rPr lang="en-US" dirty="0" smtClean="0"/>
              <a:t>The </a:t>
            </a:r>
            <a:r>
              <a:rPr lang="en-US" dirty="0"/>
              <a:t>site might also provide ways for site visitors to populate the database on their own</a:t>
            </a:r>
            <a:r>
              <a:rPr lang="en-US" dirty="0" smtClean="0"/>
              <a:t>.</a:t>
            </a:r>
          </a:p>
          <a:p>
            <a:pPr marL="0" indent="0" algn="just">
              <a:buNone/>
            </a:pPr>
            <a:endParaRPr lang="en-US" dirty="0"/>
          </a:p>
          <a:p>
            <a:pPr marL="0" indent="0" algn="just">
              <a:buNone/>
            </a:pPr>
            <a:r>
              <a:rPr lang="en-US" dirty="0"/>
              <a:t>Many complex Web sites provide </a:t>
            </a:r>
            <a:r>
              <a:rPr lang="en-US" dirty="0" smtClean="0"/>
              <a:t>some </a:t>
            </a:r>
            <a:r>
              <a:rPr lang="en-US" dirty="0"/>
              <a:t>combination of the two. Amazon.com, for instance, is a great example of a database-driven site. </a:t>
            </a:r>
            <a:endParaRPr lang="en-US" dirty="0" smtClean="0"/>
          </a:p>
          <a:p>
            <a:pPr marL="0" indent="0" algn="just">
              <a:buNone/>
            </a:pPr>
            <a:endParaRPr lang="en-US" dirty="0"/>
          </a:p>
          <a:p>
            <a:pPr marL="0" indent="0" algn="just">
              <a:buNone/>
            </a:pPr>
            <a:r>
              <a:rPr lang="en-US" dirty="0" smtClean="0"/>
              <a:t>Each </a:t>
            </a:r>
            <a:r>
              <a:rPr lang="en-US" dirty="0"/>
              <a:t>product page is essentially a query into Amazon’s product database formatted as HTML, and when you post a customer review, it gets inserted into the database of reviews</a:t>
            </a:r>
            <a:r>
              <a:rPr lang="en-US" dirty="0" smtClean="0"/>
              <a:t>.</a:t>
            </a:r>
          </a:p>
          <a:p>
            <a:pPr marL="0" indent="0" algn="just">
              <a:buNone/>
            </a:pPr>
            <a:endParaRPr lang="en-US" dirty="0"/>
          </a:p>
          <a:p>
            <a:pPr marL="0" indent="0" algn="just">
              <a:buNone/>
            </a:pPr>
            <a:r>
              <a:rPr lang="en-US" dirty="0"/>
              <a:t>Django is well suited for making database-driven Web sites, because it comes with easy yet powerful tools for performing database queries using Python.</a:t>
            </a:r>
          </a:p>
          <a:p>
            <a:pPr marL="0" indent="0">
              <a:buNone/>
            </a:pPr>
            <a:endParaRPr lang="ru-RU" dirty="0"/>
          </a:p>
        </p:txBody>
      </p:sp>
      <p:sp>
        <p:nvSpPr>
          <p:cNvPr id="2" name="Заголовок 1"/>
          <p:cNvSpPr>
            <a:spLocks noGrp="1"/>
          </p:cNvSpPr>
          <p:nvPr>
            <p:ph type="title"/>
          </p:nvPr>
        </p:nvSpPr>
        <p:spPr/>
        <p:txBody>
          <a:bodyPr>
            <a:normAutofit/>
          </a:bodyPr>
          <a:lstStyle/>
          <a:p>
            <a:r>
              <a:rPr lang="en-US" b="1" dirty="0" smtClean="0"/>
              <a:t>Models</a:t>
            </a:r>
            <a:endParaRPr lang="ru-RU" dirty="0"/>
          </a:p>
        </p:txBody>
      </p:sp>
    </p:spTree>
    <p:extLst>
      <p:ext uri="{BB962C8B-B14F-4D97-AF65-F5344CB8AC3E}">
        <p14:creationId xmlns:p14="http://schemas.microsoft.com/office/powerpoint/2010/main" val="26086452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6632"/>
            <a:ext cx="8229600" cy="5890659"/>
          </a:xfrm>
        </p:spPr>
        <p:txBody>
          <a:bodyPr>
            <a:normAutofit fontScale="47500" lnSpcReduction="20000"/>
          </a:bodyPr>
          <a:lstStyle/>
          <a:p>
            <a:pPr marL="0" indent="0">
              <a:buNone/>
            </a:pPr>
            <a:r>
              <a:rPr lang="en-US" dirty="0">
                <a:solidFill>
                  <a:srgbClr val="FF0000"/>
                </a:solidFill>
              </a:rPr>
              <a:t>A model is a class that represents table or collection in our DB, and where every attribute of the class is a field of the table or collection</a:t>
            </a:r>
            <a:r>
              <a:rPr lang="en-US" dirty="0" smtClean="0"/>
              <a:t>.</a:t>
            </a:r>
          </a:p>
          <a:p>
            <a:pPr marL="0" indent="0">
              <a:buNone/>
            </a:pPr>
            <a:r>
              <a:rPr lang="en-US" dirty="0" smtClean="0"/>
              <a:t> </a:t>
            </a:r>
          </a:p>
          <a:p>
            <a:pPr marL="0" indent="0">
              <a:buNone/>
            </a:pPr>
            <a:r>
              <a:rPr lang="en-US" dirty="0" smtClean="0"/>
              <a:t>Models </a:t>
            </a:r>
            <a:r>
              <a:rPr lang="en-US" dirty="0"/>
              <a:t>are defined in the </a:t>
            </a:r>
            <a:r>
              <a:rPr lang="en-US" dirty="0" smtClean="0">
                <a:latin typeface="Courier New" panose="02070309020205020404" pitchFamily="49" charset="0"/>
                <a:cs typeface="Courier New" panose="02070309020205020404" pitchFamily="49" charset="0"/>
              </a:rPr>
              <a:t>app/models.py</a:t>
            </a:r>
          </a:p>
          <a:p>
            <a:pPr marL="0" indent="0">
              <a:buNone/>
            </a:pPr>
            <a:endParaRPr lang="en-US" dirty="0"/>
          </a:p>
          <a:p>
            <a:pPr marL="0" indent="0">
              <a:buNone/>
            </a:pPr>
            <a:r>
              <a:rPr lang="en-US" b="1" dirty="0"/>
              <a:t>Creating a </a:t>
            </a:r>
            <a:r>
              <a:rPr lang="en-US" b="1" dirty="0" smtClean="0"/>
              <a:t>Model:</a:t>
            </a:r>
          </a:p>
          <a:p>
            <a:pPr marL="0" indent="0">
              <a:buNone/>
            </a:pPr>
            <a:endParaRPr lang="en-US" dirty="0"/>
          </a:p>
          <a:p>
            <a:pPr marL="109728" indent="0">
              <a:buNone/>
            </a:pPr>
            <a:r>
              <a:rPr lang="en-US" dirty="0"/>
              <a:t>Following is a </a:t>
            </a:r>
            <a:r>
              <a:rPr lang="en-US" dirty="0" err="1"/>
              <a:t>Dreamreal</a:t>
            </a:r>
            <a:r>
              <a:rPr lang="en-US" dirty="0"/>
              <a:t> model created as an example </a:t>
            </a:r>
            <a:r>
              <a:rPr lang="en-US" dirty="0" smtClean="0"/>
              <a:t>−</a:t>
            </a:r>
          </a:p>
          <a:p>
            <a:pPr marL="109728" indent="0">
              <a:buNone/>
            </a:pPr>
            <a:endParaRPr lang="en-US" dirty="0"/>
          </a:p>
          <a:p>
            <a:pPr marL="109728"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import models</a:t>
            </a:r>
          </a:p>
          <a:p>
            <a:pPr marL="109728" indent="0">
              <a:buNone/>
            </a:pPr>
            <a:r>
              <a:rPr lang="en-US" dirty="0" smtClean="0">
                <a:latin typeface="Courier New" panose="02070309020205020404" pitchFamily="49" charset="0"/>
                <a:cs typeface="Courier New" panose="02070309020205020404" pitchFamily="49" charset="0"/>
              </a:rPr>
              <a:t>    class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website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50)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mail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50</a:t>
            </a:r>
            <a:r>
              <a:rPr lang="en-US" dirty="0" smtClean="0">
                <a:latin typeface="Courier New" panose="02070309020205020404" pitchFamily="49" charset="0"/>
                <a:cs typeface="Courier New" panose="02070309020205020404" pitchFamily="49" charset="0"/>
              </a:rPr>
              <a:t>)</a:t>
            </a:r>
          </a:p>
          <a:p>
            <a:pPr marL="109728" indent="0">
              <a:buNone/>
            </a:pPr>
            <a:r>
              <a:rPr lang="en-US" dirty="0" smtClean="0">
                <a:latin typeface="Courier New" panose="02070309020205020404" pitchFamily="49" charset="0"/>
                <a:cs typeface="Courier New" panose="02070309020205020404" pitchFamily="49" charset="0"/>
              </a:rPr>
              <a:t>	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50)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phonenumber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models.IntegerField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class </a:t>
            </a:r>
            <a:r>
              <a:rPr lang="en-US" dirty="0">
                <a:latin typeface="Courier New" panose="02070309020205020404" pitchFamily="49" charset="0"/>
                <a:cs typeface="Courier New" panose="02070309020205020404" pitchFamily="49" charset="0"/>
              </a:rPr>
              <a:t>Meta: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db_table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dreamreal"Every</a:t>
            </a:r>
            <a:r>
              <a:rPr lang="en-US" dirty="0">
                <a:latin typeface="Courier New" panose="02070309020205020404" pitchFamily="49" charset="0"/>
                <a:cs typeface="Courier New" panose="02070309020205020404" pitchFamily="49" charset="0"/>
              </a:rPr>
              <a:t> model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inherits </a:t>
            </a: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django.db.models.Model</a:t>
            </a:r>
            <a:r>
              <a:rPr lang="en-US" dirty="0" smtClean="0">
                <a:latin typeface="Courier New" panose="02070309020205020404" pitchFamily="49" charset="0"/>
                <a:cs typeface="Courier New" panose="02070309020205020404" pitchFamily="49" charset="0"/>
              </a:rPr>
              <a:t>.</a:t>
            </a:r>
          </a:p>
          <a:p>
            <a:endParaRPr lang="en-US" dirty="0"/>
          </a:p>
          <a:p>
            <a:pPr marL="109728" indent="0" algn="just">
              <a:buNone/>
            </a:pPr>
            <a:r>
              <a:rPr lang="en-US" dirty="0" smtClean="0"/>
              <a:t>1. Our </a:t>
            </a:r>
            <a:r>
              <a:rPr lang="en-US" dirty="0"/>
              <a:t>class has 4 attributes (3 </a:t>
            </a:r>
            <a:r>
              <a:rPr lang="en-US" dirty="0" err="1"/>
              <a:t>CharField</a:t>
            </a:r>
            <a:r>
              <a:rPr lang="en-US" dirty="0"/>
              <a:t> and 1 Integer), those will be the table fields.</a:t>
            </a:r>
          </a:p>
          <a:p>
            <a:pPr marL="109728" indent="0" algn="just">
              <a:buNone/>
            </a:pPr>
            <a:r>
              <a:rPr lang="en-US" dirty="0" smtClean="0"/>
              <a:t>2. The </a:t>
            </a:r>
            <a:r>
              <a:rPr lang="en-US" dirty="0"/>
              <a:t>Meta class with the </a:t>
            </a:r>
            <a:r>
              <a:rPr lang="en-US" dirty="0" err="1">
                <a:latin typeface="Courier New" panose="02070309020205020404" pitchFamily="49" charset="0"/>
                <a:cs typeface="Courier New" panose="02070309020205020404" pitchFamily="49" charset="0"/>
              </a:rPr>
              <a:t>db_table</a:t>
            </a:r>
            <a:r>
              <a:rPr lang="en-US" dirty="0"/>
              <a:t> attribute </a:t>
            </a:r>
            <a:r>
              <a:rPr lang="en-US" dirty="0" smtClean="0"/>
              <a:t>defines </a:t>
            </a:r>
            <a:r>
              <a:rPr lang="en-US" dirty="0"/>
              <a:t>the actual table or collection name. </a:t>
            </a:r>
            <a:endParaRPr lang="en-US" dirty="0" smtClean="0"/>
          </a:p>
          <a:p>
            <a:pPr marL="109728" indent="0" algn="just">
              <a:buNone/>
            </a:pPr>
            <a:r>
              <a:rPr lang="en-US" dirty="0" smtClean="0"/>
              <a:t>Django </a:t>
            </a:r>
            <a:r>
              <a:rPr lang="en-US" dirty="0"/>
              <a:t>names the table or collection automatically: </a:t>
            </a:r>
            <a:r>
              <a:rPr lang="en-US" dirty="0" err="1">
                <a:latin typeface="Courier New" panose="02070309020205020404" pitchFamily="49" charset="0"/>
                <a:cs typeface="Courier New" panose="02070309020205020404" pitchFamily="49" charset="0"/>
              </a:rPr>
              <a:t>myapp_modelName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endParaRPr lang="en-US" dirty="0" smtClean="0"/>
          </a:p>
          <a:p>
            <a:pPr marL="109728" indent="0">
              <a:buNone/>
            </a:pPr>
            <a:r>
              <a:rPr lang="en-US" dirty="0" smtClean="0"/>
              <a:t>After </a:t>
            </a:r>
            <a:r>
              <a:rPr lang="en-US" dirty="0"/>
              <a:t>creating your model, you will need Django to generate the actual database −</a:t>
            </a:r>
          </a:p>
          <a:p>
            <a:pPr marL="109728" indent="0" algn="ctr">
              <a:buNone/>
            </a:pPr>
            <a:r>
              <a:rPr lang="en-US" dirty="0">
                <a:latin typeface="Courier New" panose="02070309020205020404" pitchFamily="49" charset="0"/>
                <a:cs typeface="Courier New" panose="02070309020205020404" pitchFamily="49" charset="0"/>
              </a:rPr>
              <a:t>$python manage.py </a:t>
            </a:r>
            <a:r>
              <a:rPr lang="en-US" dirty="0" err="1">
                <a:latin typeface="Courier New" panose="02070309020205020404" pitchFamily="49" charset="0"/>
                <a:cs typeface="Courier New" panose="02070309020205020404" pitchFamily="49" charset="0"/>
              </a:rPr>
              <a:t>syncdb</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03270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628800"/>
            <a:ext cx="8229600" cy="4378491"/>
          </a:xfrm>
        </p:spPr>
        <p:txBody>
          <a:bodyPr>
            <a:normAutofit fontScale="47500" lnSpcReduction="20000"/>
          </a:bodyPr>
          <a:lstStyle/>
          <a:p>
            <a:pPr marL="109728" indent="0" algn="just">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a:t>
            </a:r>
            <a:r>
              <a:rPr lang="en-US" dirty="0">
                <a:latin typeface="Courier New" panose="02070309020205020404" pitchFamily="49" charset="0"/>
                <a:cs typeface="Courier New" panose="02070309020205020404" pitchFamily="49" charset="0"/>
              </a:rPr>
              <a:t> import models </a:t>
            </a:r>
            <a:endParaRPr lang="en-US" dirty="0" smtClean="0">
              <a:latin typeface="Courier New" panose="02070309020205020404" pitchFamily="49" charset="0"/>
              <a:cs typeface="Courier New" panose="02070309020205020404" pitchFamily="49" charset="0"/>
            </a:endParaRPr>
          </a:p>
          <a:p>
            <a:pPr marL="109728" indent="0" algn="just">
              <a:buNone/>
            </a:pP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	website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50) </a:t>
            </a:r>
            <a:r>
              <a:rPr lang="en-US" dirty="0" smtClean="0">
                <a:latin typeface="Courier New" panose="02070309020205020404" pitchFamily="49" charset="0"/>
                <a:cs typeface="Courier New" panose="02070309020205020404" pitchFamily="49" charset="0"/>
              </a:rPr>
              <a:t>	</a:t>
            </a:r>
          </a:p>
          <a:p>
            <a:pPr marL="109728" indent="0" algn="just">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mail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50)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50)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phonenumber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models.IntegerField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online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models.ForeignKey</a:t>
            </a:r>
            <a:r>
              <a:rPr lang="en-US" b="1" dirty="0">
                <a:latin typeface="Courier New" panose="02070309020205020404" pitchFamily="49" charset="0"/>
                <a:cs typeface="Courier New" panose="02070309020205020404" pitchFamily="49" charset="0"/>
              </a:rPr>
              <a:t>('Online', default = 1</a:t>
            </a:r>
            <a:r>
              <a:rPr lang="en-US" b="1" dirty="0" smtClean="0">
                <a:latin typeface="Courier New" panose="02070309020205020404" pitchFamily="49" charset="0"/>
                <a:cs typeface="Courier New" panose="02070309020205020404" pitchFamily="49" charset="0"/>
              </a:rPr>
              <a:t>)</a:t>
            </a:r>
          </a:p>
          <a:p>
            <a:pPr marL="109728" indent="0" algn="just">
              <a:buNone/>
            </a:pPr>
            <a:endParaRPr lang="en-US" dirty="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class Meta: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db_table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lgn="just">
              <a:buNone/>
            </a:pP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class </a:t>
            </a:r>
            <a:r>
              <a:rPr lang="en-US" dirty="0">
                <a:latin typeface="Courier New" panose="02070309020205020404" pitchFamily="49" charset="0"/>
                <a:cs typeface="Courier New" panose="02070309020205020404" pitchFamily="49" charset="0"/>
              </a:rPr>
              <a:t>Online(</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	domain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30) </a:t>
            </a:r>
            <a:endParaRPr lang="en-US" dirty="0" smtClean="0">
              <a:latin typeface="Courier New" panose="02070309020205020404" pitchFamily="49" charset="0"/>
              <a:cs typeface="Courier New" panose="02070309020205020404" pitchFamily="49" charset="0"/>
            </a:endParaRPr>
          </a:p>
          <a:p>
            <a:pPr marL="109728" indent="0" algn="just">
              <a:buNone/>
            </a:pP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class </a:t>
            </a:r>
            <a:r>
              <a:rPr lang="en-US" dirty="0">
                <a:latin typeface="Courier New" panose="02070309020205020404" pitchFamily="49" charset="0"/>
                <a:cs typeface="Courier New" panose="02070309020205020404" pitchFamily="49" charset="0"/>
              </a:rPr>
              <a:t>Meta: </a:t>
            </a:r>
            <a:endParaRPr lang="en-US" dirty="0" smtClean="0">
              <a:latin typeface="Courier New" panose="02070309020205020404" pitchFamily="49" charset="0"/>
              <a:cs typeface="Courier New" panose="02070309020205020404" pitchFamily="49" charset="0"/>
            </a:endParaRPr>
          </a:p>
          <a:p>
            <a:pPr marL="109728" indent="0" algn="just">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db_table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online“</a:t>
            </a:r>
          </a:p>
          <a:p>
            <a:pPr marL="109728" indent="0" algn="just">
              <a:buNone/>
            </a:pPr>
            <a:endParaRPr lang="en-US" dirty="0">
              <a:latin typeface="Courier New" panose="02070309020205020404" pitchFamily="49" charset="0"/>
              <a:cs typeface="Courier New" panose="02070309020205020404" pitchFamily="49" charset="0"/>
            </a:endParaRPr>
          </a:p>
          <a:p>
            <a:pPr marL="109728" indent="0" algn="just">
              <a:buNone/>
            </a:pPr>
            <a:r>
              <a:rPr lang="en-US" dirty="0"/>
              <a:t>W</a:t>
            </a:r>
            <a:r>
              <a:rPr lang="en-US" dirty="0" smtClean="0"/>
              <a:t>e </a:t>
            </a:r>
            <a:r>
              <a:rPr lang="en-US" dirty="0"/>
              <a:t>added the online model and linked it to our </a:t>
            </a:r>
            <a:r>
              <a:rPr lang="en-US" dirty="0" err="1"/>
              <a:t>Dreamreal</a:t>
            </a:r>
            <a:r>
              <a:rPr lang="en-US" dirty="0"/>
              <a:t> model.</a:t>
            </a:r>
            <a:endParaRPr lang="ru-RU" dirty="0">
              <a:latin typeface="Courier New" panose="02070309020205020404" pitchFamily="49" charset="0"/>
              <a:cs typeface="Courier New" panose="02070309020205020404" pitchFamily="49" charset="0"/>
            </a:endParaRPr>
          </a:p>
        </p:txBody>
      </p:sp>
      <p:sp>
        <p:nvSpPr>
          <p:cNvPr id="3" name="Заголовок 2"/>
          <p:cNvSpPr>
            <a:spLocks noGrp="1"/>
          </p:cNvSpPr>
          <p:nvPr>
            <p:ph type="title"/>
          </p:nvPr>
        </p:nvSpPr>
        <p:spPr/>
        <p:txBody>
          <a:bodyPr>
            <a:normAutofit/>
          </a:bodyPr>
          <a:lstStyle/>
          <a:p>
            <a:r>
              <a:rPr lang="en-US" b="0" dirty="0">
                <a:effectLst/>
              </a:rPr>
              <a:t>Linking </a:t>
            </a:r>
            <a:r>
              <a:rPr lang="en-US" b="0" dirty="0" smtClean="0">
                <a:effectLst/>
              </a:rPr>
              <a:t>Models</a:t>
            </a:r>
            <a:endParaRPr lang="ru-RU" dirty="0"/>
          </a:p>
        </p:txBody>
      </p:sp>
    </p:spTree>
    <p:extLst>
      <p:ext uri="{BB962C8B-B14F-4D97-AF65-F5344CB8AC3E}">
        <p14:creationId xmlns:p14="http://schemas.microsoft.com/office/powerpoint/2010/main" val="41457667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pPr marL="109728" indent="0">
              <a:buNone/>
            </a:pPr>
            <a:endParaRPr lang="uk-UA" dirty="0"/>
          </a:p>
          <a:p>
            <a:pPr marL="109728" indent="0">
              <a:buNone/>
            </a:pPr>
            <a:r>
              <a:rPr lang="en-US" dirty="0" smtClean="0"/>
              <a:t>Using </a:t>
            </a:r>
            <a:r>
              <a:rPr lang="en-US" dirty="0"/>
              <a:t>Python web development, you can solve practical </a:t>
            </a:r>
            <a:r>
              <a:rPr lang="en-US" dirty="0" smtClean="0"/>
              <a:t>problems</a:t>
            </a:r>
            <a:r>
              <a:rPr lang="en-US" dirty="0"/>
              <a:t>. </a:t>
            </a:r>
            <a:endParaRPr lang="uk-UA" dirty="0" smtClean="0"/>
          </a:p>
          <a:p>
            <a:pPr marL="109728" indent="0">
              <a:buNone/>
            </a:pPr>
            <a:endParaRPr lang="uk-UA" dirty="0"/>
          </a:p>
          <a:p>
            <a:pPr marL="109728" indent="0">
              <a:buNone/>
            </a:pPr>
            <a:r>
              <a:rPr lang="en-US" dirty="0" smtClean="0"/>
              <a:t>At </a:t>
            </a:r>
            <a:r>
              <a:rPr lang="en-US" dirty="0"/>
              <a:t>the same time, the application code will be several times smaller than in other languages. </a:t>
            </a:r>
            <a:endParaRPr lang="en-US" dirty="0" smtClean="0"/>
          </a:p>
          <a:p>
            <a:pPr marL="109728" indent="0">
              <a:buNone/>
            </a:pPr>
            <a:endParaRPr lang="uk-UA" dirty="0" smtClean="0"/>
          </a:p>
          <a:p>
            <a:pPr marL="109728" indent="0">
              <a:buNone/>
            </a:pPr>
            <a:r>
              <a:rPr lang="en-US" dirty="0" smtClean="0"/>
              <a:t>This </a:t>
            </a:r>
            <a:r>
              <a:rPr lang="en-US" dirty="0"/>
              <a:t>means that Python projects are faster to develop and easier to maintain</a:t>
            </a:r>
            <a:r>
              <a:rPr lang="en-US" dirty="0" smtClean="0"/>
              <a:t>.</a:t>
            </a:r>
            <a:endParaRPr lang="uk-UA" dirty="0" smtClean="0"/>
          </a:p>
          <a:p>
            <a:pPr marL="109728" indent="0">
              <a:buNone/>
            </a:pPr>
            <a:endParaRPr lang="uk-UA" dirty="0"/>
          </a:p>
          <a:p>
            <a:pPr marL="109728" indent="0">
              <a:buNone/>
            </a:pPr>
            <a:r>
              <a:rPr lang="en-US" dirty="0" smtClean="0"/>
              <a:t>The </a:t>
            </a:r>
            <a:r>
              <a:rPr lang="en-US" dirty="0"/>
              <a:t>Django framework standardizes the development process and provides proven tools for the backend programmer</a:t>
            </a:r>
            <a:r>
              <a:rPr lang="en-US" dirty="0" smtClean="0"/>
              <a:t>.</a:t>
            </a:r>
            <a:endParaRPr lang="uk-UA" dirty="0" smtClean="0"/>
          </a:p>
          <a:p>
            <a:pPr marL="109728" indent="0">
              <a:buNone/>
            </a:pPr>
            <a:endParaRPr lang="uk-UA" dirty="0"/>
          </a:p>
          <a:p>
            <a:pPr marL="109728" indent="0">
              <a:buNone/>
            </a:pPr>
            <a:r>
              <a:rPr lang="en-US" dirty="0" smtClean="0"/>
              <a:t>A </a:t>
            </a:r>
            <a:r>
              <a:rPr lang="en-US" dirty="0"/>
              <a:t>bundle of Python and Django is ideal for developing complex websites, business automation systems and MVP for startups.</a:t>
            </a:r>
            <a:endParaRPr lang="ru-RU" dirty="0"/>
          </a:p>
        </p:txBody>
      </p:sp>
      <p:sp>
        <p:nvSpPr>
          <p:cNvPr id="3" name="Заголовок 2"/>
          <p:cNvSpPr>
            <a:spLocks noGrp="1"/>
          </p:cNvSpPr>
          <p:nvPr>
            <p:ph type="title"/>
          </p:nvPr>
        </p:nvSpPr>
        <p:spPr/>
        <p:txBody>
          <a:bodyPr>
            <a:normAutofit/>
          </a:bodyPr>
          <a:lstStyle/>
          <a:p>
            <a:pPr algn="ctr"/>
            <a:r>
              <a:rPr lang="en-US" dirty="0" smtClean="0"/>
              <a:t>Conclusion</a:t>
            </a:r>
            <a:endParaRPr lang="ru-RU" dirty="0"/>
          </a:p>
        </p:txBody>
      </p:sp>
    </p:spTree>
    <p:extLst>
      <p:ext uri="{BB962C8B-B14F-4D97-AF65-F5344CB8AC3E}">
        <p14:creationId xmlns:p14="http://schemas.microsoft.com/office/powerpoint/2010/main" val="23962912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11560" y="1628800"/>
            <a:ext cx="8229600" cy="2866330"/>
          </a:xfrm>
        </p:spPr>
        <p:txBody>
          <a:bodyPr>
            <a:normAutofit/>
          </a:bodyPr>
          <a:lstStyle/>
          <a:p>
            <a:pPr algn="ctr"/>
            <a:r>
              <a:rPr lang="en-US" sz="6600" dirty="0" smtClean="0"/>
              <a:t>Thank you!</a:t>
            </a:r>
            <a:endParaRPr lang="ru-RU" sz="6600" dirty="0"/>
          </a:p>
        </p:txBody>
      </p:sp>
    </p:spTree>
    <p:extLst>
      <p:ext uri="{BB962C8B-B14F-4D97-AF65-F5344CB8AC3E}">
        <p14:creationId xmlns:p14="http://schemas.microsoft.com/office/powerpoint/2010/main" val="104883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229600" cy="4972008"/>
          </a:xfrm>
        </p:spPr>
        <p:txBody>
          <a:bodyPr>
            <a:normAutofit fontScale="77500" lnSpcReduction="20000"/>
          </a:bodyPr>
          <a:lstStyle/>
          <a:p>
            <a:pPr marL="109728" indent="0" algn="just">
              <a:buNone/>
            </a:pPr>
            <a:r>
              <a:rPr lang="en-US" dirty="0" smtClean="0"/>
              <a:t>The popularity </a:t>
            </a:r>
            <a:r>
              <a:rPr lang="en-US" dirty="0"/>
              <a:t>of the language plays a significant role for several reasons</a:t>
            </a:r>
            <a:r>
              <a:rPr lang="en-US" dirty="0" smtClean="0"/>
              <a:t>: </a:t>
            </a:r>
          </a:p>
          <a:p>
            <a:pPr marL="624078" indent="-514350" algn="just">
              <a:buFont typeface="+mj-lt"/>
              <a:buAutoNum type="arabicPeriod"/>
            </a:pPr>
            <a:endParaRPr lang="en-US" dirty="0" smtClean="0"/>
          </a:p>
          <a:p>
            <a:pPr marL="624078" indent="-514350" algn="just">
              <a:buFont typeface="+mj-lt"/>
              <a:buAutoNum type="arabicPeriod"/>
            </a:pPr>
            <a:r>
              <a:rPr lang="en-US" dirty="0" smtClean="0"/>
              <a:t>Demand </a:t>
            </a:r>
            <a:r>
              <a:rPr lang="en-US" dirty="0"/>
              <a:t>is an indicator of quality: Python is chosen because it is better than other languages</a:t>
            </a:r>
            <a:r>
              <a:rPr lang="en-US" dirty="0" smtClean="0"/>
              <a:t>.</a:t>
            </a:r>
          </a:p>
          <a:p>
            <a:pPr marL="624078" indent="-514350" algn="just">
              <a:buFont typeface="+mj-lt"/>
              <a:buAutoNum type="arabicPeriod"/>
            </a:pPr>
            <a:endParaRPr lang="en-US" dirty="0" smtClean="0"/>
          </a:p>
          <a:p>
            <a:pPr marL="624078" indent="-514350" algn="just">
              <a:buFont typeface="+mj-lt"/>
              <a:buAutoNum type="arabicPeriod"/>
            </a:pPr>
            <a:r>
              <a:rPr lang="en-US" dirty="0" smtClean="0"/>
              <a:t>A </a:t>
            </a:r>
            <a:r>
              <a:rPr lang="en-US" dirty="0"/>
              <a:t>large influx of young professionals ensures that you will not face a shortage of personnel to support and update projects</a:t>
            </a:r>
            <a:r>
              <a:rPr lang="en-US" dirty="0" smtClean="0"/>
              <a:t>.</a:t>
            </a:r>
          </a:p>
          <a:p>
            <a:pPr marL="624078" indent="-514350" algn="just">
              <a:buFont typeface="+mj-lt"/>
              <a:buAutoNum type="arabicPeriod"/>
            </a:pPr>
            <a:endParaRPr lang="en-US" dirty="0" smtClean="0"/>
          </a:p>
          <a:p>
            <a:pPr marL="624078" indent="-514350" algn="just">
              <a:buFont typeface="+mj-lt"/>
              <a:buAutoNum type="arabicPeriod"/>
            </a:pPr>
            <a:r>
              <a:rPr lang="en-US" dirty="0" smtClean="0"/>
              <a:t>The </a:t>
            </a:r>
            <a:r>
              <a:rPr lang="en-US" dirty="0"/>
              <a:t>multi-million community helps to constantly develop and improve the language</a:t>
            </a:r>
            <a:r>
              <a:rPr lang="en-US" dirty="0" smtClean="0"/>
              <a:t>.</a:t>
            </a:r>
          </a:p>
          <a:p>
            <a:pPr marL="624078" indent="-514350" algn="just">
              <a:buFont typeface="+mj-lt"/>
              <a:buAutoNum type="arabicPeriod"/>
            </a:pPr>
            <a:endParaRPr lang="en-US" dirty="0" smtClean="0"/>
          </a:p>
          <a:p>
            <a:pPr marL="624078" indent="-514350" algn="just">
              <a:buFont typeface="+mj-lt"/>
              <a:buAutoNum type="arabicPeriod"/>
            </a:pPr>
            <a:r>
              <a:rPr lang="en-US" dirty="0" smtClean="0"/>
              <a:t>More </a:t>
            </a:r>
            <a:r>
              <a:rPr lang="en-US" dirty="0"/>
              <a:t>people are developing ready-made optimized libraries and modules for all kinds of technical and business tasks.</a:t>
            </a:r>
            <a:endParaRPr lang="ru-RU" dirty="0"/>
          </a:p>
        </p:txBody>
      </p:sp>
      <p:sp>
        <p:nvSpPr>
          <p:cNvPr id="3" name="Заголовок 2"/>
          <p:cNvSpPr>
            <a:spLocks noGrp="1"/>
          </p:cNvSpPr>
          <p:nvPr>
            <p:ph type="title"/>
          </p:nvPr>
        </p:nvSpPr>
        <p:spPr/>
        <p:txBody>
          <a:bodyPr/>
          <a:lstStyle/>
          <a:p>
            <a:r>
              <a:rPr lang="en-US" dirty="0"/>
              <a:t>Why is this important</a:t>
            </a:r>
            <a:r>
              <a:rPr lang="en-US" dirty="0" smtClean="0"/>
              <a:t>?</a:t>
            </a:r>
            <a:endParaRPr lang="ru-RU" dirty="0"/>
          </a:p>
        </p:txBody>
      </p:sp>
    </p:spTree>
    <p:extLst>
      <p:ext uri="{BB962C8B-B14F-4D97-AF65-F5344CB8AC3E}">
        <p14:creationId xmlns:p14="http://schemas.microsoft.com/office/powerpoint/2010/main" val="4177860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493</TotalTime>
  <Words>5243</Words>
  <Application>Microsoft Office PowerPoint</Application>
  <PresentationFormat>Экран (4:3)</PresentationFormat>
  <Paragraphs>1243</Paragraphs>
  <Slides>87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87</vt:i4>
      </vt:variant>
    </vt:vector>
  </HeadingPairs>
  <TitlesOfParts>
    <vt:vector size="88" baseType="lpstr">
      <vt:lpstr>Открытая</vt:lpstr>
      <vt:lpstr>Lecture 7-8</vt:lpstr>
      <vt:lpstr>Plan</vt:lpstr>
      <vt:lpstr>Introduction</vt:lpstr>
      <vt:lpstr>Презентация PowerPoint</vt:lpstr>
      <vt:lpstr>The correct approach to the description of the language.</vt:lpstr>
      <vt:lpstr>Презентация PowerPoint</vt:lpstr>
      <vt:lpstr>Advantages of Python</vt:lpstr>
      <vt:lpstr>Popularity of the Python</vt:lpstr>
      <vt:lpstr>Why is this important?</vt:lpstr>
      <vt:lpstr>Clean syntax and conciseness</vt:lpstr>
      <vt:lpstr>Презентация PowerPoint</vt:lpstr>
      <vt:lpstr>Презентация PowerPoint</vt:lpstr>
      <vt:lpstr>Disadvantages of Python</vt:lpstr>
      <vt:lpstr>Frameworks</vt:lpstr>
      <vt:lpstr>Advantages of using a software framework:</vt:lpstr>
      <vt:lpstr>Advantages Framework Django</vt:lpstr>
      <vt:lpstr>Disadvantages</vt:lpstr>
      <vt:lpstr>Advantages and disadvantages of Django</vt:lpstr>
      <vt:lpstr>Презентация PowerPoint</vt:lpstr>
      <vt:lpstr>Why Python is better than PHP </vt:lpstr>
      <vt:lpstr>Frameworks: Django vs Laravel</vt:lpstr>
      <vt:lpstr>Python or Java</vt:lpstr>
      <vt:lpstr>Frameworks: Spring vs Django</vt:lpstr>
      <vt:lpstr>Python or JavaScript/Node.js</vt:lpstr>
      <vt:lpstr>Frameworks: Express vs Django</vt:lpstr>
      <vt:lpstr>Python or Go (Golang)</vt:lpstr>
      <vt:lpstr>Python/Django</vt:lpstr>
      <vt:lpstr>Презентация PowerPoint</vt:lpstr>
      <vt:lpstr>The definition of proactive MVP development</vt:lpstr>
      <vt:lpstr>Презентация PowerPoint</vt:lpstr>
      <vt:lpstr>Example - “Instagram” </vt:lpstr>
      <vt:lpstr>Proactive MVP development – the best tech stack to choose</vt:lpstr>
      <vt:lpstr>Django</vt:lpstr>
      <vt:lpstr>Advantages of Django</vt:lpstr>
      <vt:lpstr>STEPS:</vt:lpstr>
      <vt:lpstr>Django setup options</vt:lpstr>
      <vt:lpstr> </vt:lpstr>
      <vt:lpstr>Database</vt:lpstr>
      <vt:lpstr>Setting up the database</vt:lpstr>
      <vt:lpstr>Презентация PowerPoint</vt:lpstr>
      <vt:lpstr>Configuring the Database</vt:lpstr>
      <vt:lpstr>Database Engine Settings</vt:lpstr>
      <vt:lpstr>Database Configuration Error Messages</vt:lpstr>
      <vt:lpstr>Starting a Project</vt:lpstr>
      <vt:lpstr>Презентация PowerPoint</vt:lpstr>
      <vt:lpstr>Setting Up Your Project </vt:lpstr>
      <vt:lpstr>Презентация PowerPoint</vt:lpstr>
      <vt:lpstr>View</vt:lpstr>
      <vt:lpstr>Презентация PowerPoint</vt:lpstr>
      <vt:lpstr>URL dispatcher</vt:lpstr>
      <vt:lpstr>URLconf</vt:lpstr>
      <vt:lpstr>Презентация PowerPoint</vt:lpstr>
      <vt:lpstr>Презентация PowerPoint</vt:lpstr>
      <vt:lpstr>Презентация PowerPoint</vt:lpstr>
      <vt:lpstr>Презентация PowerPoint</vt:lpstr>
      <vt:lpstr>Django Processes a Request </vt:lpstr>
      <vt:lpstr>In summary</vt:lpstr>
      <vt:lpstr>Django processes a request </vt:lpstr>
      <vt:lpstr>View 2: Dynamic Content</vt:lpstr>
      <vt:lpstr>Презентация PowerPoint</vt:lpstr>
      <vt:lpstr>Презентация PowerPoint</vt:lpstr>
      <vt:lpstr>View 3: Dynamic URLs</vt:lpstr>
      <vt:lpstr>Презентация PowerPoint</vt:lpstr>
      <vt:lpstr>Презентация PowerPoint</vt:lpstr>
      <vt:lpstr>Презентация PowerPoint</vt:lpstr>
      <vt:lpstr>Templates</vt:lpstr>
      <vt:lpstr>The Django template languageю Syntax </vt:lpstr>
      <vt:lpstr>Variables</vt:lpstr>
      <vt:lpstr>Tags </vt:lpstr>
      <vt:lpstr>if/else tag</vt:lpstr>
      <vt:lpstr>For tag</vt:lpstr>
      <vt:lpstr>ifequal/ifnotequal</vt:lpstr>
      <vt:lpstr>Filters</vt:lpstr>
      <vt:lpstr>Презентация PowerPoint</vt:lpstr>
      <vt:lpstr>Comments</vt:lpstr>
      <vt:lpstr>Using the Template System </vt:lpstr>
      <vt:lpstr>Components</vt:lpstr>
      <vt:lpstr>Support for template engines</vt:lpstr>
      <vt:lpstr>Презентация PowerPoint</vt:lpstr>
      <vt:lpstr>Презентация PowerPoint</vt:lpstr>
      <vt:lpstr>Презентация PowerPoint</vt:lpstr>
      <vt:lpstr>Using Templates in Views</vt:lpstr>
      <vt:lpstr>Models</vt:lpstr>
      <vt:lpstr>Презентация PowerPoint</vt:lpstr>
      <vt:lpstr>Linking Models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Алла</dc:creator>
  <cp:lastModifiedBy>Алла</cp:lastModifiedBy>
  <cp:revision>38</cp:revision>
  <dcterms:created xsi:type="dcterms:W3CDTF">2022-02-18T12:16:56Z</dcterms:created>
  <dcterms:modified xsi:type="dcterms:W3CDTF">2023-03-19T12:05:41Z</dcterms:modified>
</cp:coreProperties>
</file>