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11" r:id="rId3"/>
    <p:sldId id="312" r:id="rId4"/>
    <p:sldId id="313" r:id="rId5"/>
    <p:sldId id="257" r:id="rId6"/>
    <p:sldId id="258" r:id="rId7"/>
    <p:sldId id="259" r:id="rId8"/>
    <p:sldId id="260" r:id="rId9"/>
    <p:sldId id="261" r:id="rId10"/>
    <p:sldId id="262" r:id="rId11"/>
    <p:sldId id="263" r:id="rId12"/>
    <p:sldId id="264" r:id="rId13"/>
    <p:sldId id="265" r:id="rId14"/>
    <p:sldId id="266" r:id="rId15"/>
    <p:sldId id="309"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14" r:id="rId59"/>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10" name="Прямоугольный треугольник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Заголовок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ru-RU" smtClean="0"/>
              <a:t>Образец заголовка</a:t>
            </a:r>
            <a:endParaRPr kumimoji="0" lang="en-US"/>
          </a:p>
        </p:txBody>
      </p:sp>
      <p:sp>
        <p:nvSpPr>
          <p:cNvPr id="17" name="Подзаголовок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ru-RU" smtClean="0"/>
              <a:t>Образец подзаголовка</a:t>
            </a:r>
            <a:endParaRPr kumimoji="0" lang="en-US"/>
          </a:p>
        </p:txBody>
      </p:sp>
      <p:grpSp>
        <p:nvGrpSpPr>
          <p:cNvPr id="2" name="Группа 1"/>
          <p:cNvGrpSpPr/>
          <p:nvPr/>
        </p:nvGrpSpPr>
        <p:grpSpPr>
          <a:xfrm>
            <a:off x="-3765" y="4953000"/>
            <a:ext cx="9147765" cy="1912088"/>
            <a:chOff x="-3765" y="4832896"/>
            <a:chExt cx="9147765" cy="2032192"/>
          </a:xfrm>
        </p:grpSpPr>
        <p:sp>
          <p:nvSpPr>
            <p:cNvPr id="7" name="Полилиния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Полилиния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Полилиния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Прямая соединительная линия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Дата 29"/>
          <p:cNvSpPr>
            <a:spLocks noGrp="1"/>
          </p:cNvSpPr>
          <p:nvPr>
            <p:ph type="dt" sz="half" idx="10"/>
          </p:nvPr>
        </p:nvSpPr>
        <p:spPr/>
        <p:txBody>
          <a:bodyPr/>
          <a:lstStyle>
            <a:lvl1pPr>
              <a:defRPr>
                <a:solidFill>
                  <a:srgbClr val="FFFFFF"/>
                </a:solidFill>
              </a:defRPr>
            </a:lvl1pPr>
            <a:extLst/>
          </a:lstStyle>
          <a:p>
            <a:fld id="{4558599F-F20A-482D-876E-B89B6A7EC819}" type="datetimeFigureOut">
              <a:rPr lang="ru-RU" smtClean="0"/>
              <a:t>19.03.2023</a:t>
            </a:fld>
            <a:endParaRPr lang="ru-RU"/>
          </a:p>
        </p:txBody>
      </p:sp>
      <p:sp>
        <p:nvSpPr>
          <p:cNvPr id="19" name="Нижний колонтитул 18"/>
          <p:cNvSpPr>
            <a:spLocks noGrp="1"/>
          </p:cNvSpPr>
          <p:nvPr>
            <p:ph type="ftr" sz="quarter" idx="11"/>
          </p:nvPr>
        </p:nvSpPr>
        <p:spPr/>
        <p:txBody>
          <a:bodyPr/>
          <a:lstStyle>
            <a:lvl1pPr>
              <a:defRPr>
                <a:solidFill>
                  <a:schemeClr val="accent1">
                    <a:tint val="20000"/>
                  </a:schemeClr>
                </a:solidFill>
              </a:defRPr>
            </a:lvl1pPr>
            <a:extLst/>
          </a:lstStyle>
          <a:p>
            <a:endParaRPr lang="ru-RU"/>
          </a:p>
        </p:txBody>
      </p:sp>
      <p:sp>
        <p:nvSpPr>
          <p:cNvPr id="27" name="Номер слайда 26"/>
          <p:cNvSpPr>
            <a:spLocks noGrp="1"/>
          </p:cNvSpPr>
          <p:nvPr>
            <p:ph type="sldNum" sz="quarter" idx="12"/>
          </p:nvPr>
        </p:nvSpPr>
        <p:spPr/>
        <p:txBody>
          <a:bodyPr/>
          <a:lstStyle>
            <a:lvl1pPr>
              <a:defRPr>
                <a:solidFill>
                  <a:srgbClr val="FFFFFF"/>
                </a:solidFill>
              </a:defRPr>
            </a:lvl1pPr>
            <a:extLst/>
          </a:lstStyle>
          <a:p>
            <a:fld id="{CFE3CD8C-3FAD-4B41-83DB-7F7600872217}" type="slidenum">
              <a:rPr lang="ru-RU" smtClean="0"/>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extLs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1481329"/>
            <a:ext cx="8229600" cy="4386071"/>
          </a:xfrm>
        </p:spPr>
        <p:txBody>
          <a:bodyPr vert="eaVert"/>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4558599F-F20A-482D-876E-B89B6A7EC819}" type="datetimeFigureOut">
              <a:rPr lang="ru-RU" smtClean="0"/>
              <a:t>19.03.2023</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CFE3CD8C-3FAD-4B41-83DB-7F7600872217}"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844013" y="274640"/>
            <a:ext cx="1777470" cy="5592761"/>
          </a:xfrm>
        </p:spPr>
        <p:txBody>
          <a:bodyPr vert="eaVert"/>
          <a:lstStyle>
            <a:extLs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274641"/>
            <a:ext cx="6324600" cy="5592760"/>
          </a:xfrm>
        </p:spPr>
        <p:txBody>
          <a:bodyPr vert="eaVert"/>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4558599F-F20A-482D-876E-B89B6A7EC819}" type="datetimeFigureOut">
              <a:rPr lang="ru-RU" smtClean="0"/>
              <a:t>19.03.2023</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CFE3CD8C-3FAD-4B41-83DB-7F7600872217}"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3" name="Объект 2"/>
          <p:cNvSpPr>
            <a:spLocks noGrp="1"/>
          </p:cNvSpPr>
          <p:nvPr>
            <p:ph idx="1"/>
          </p:nvPr>
        </p:nvSpPr>
        <p:spPr/>
        <p:txBody>
          <a:bodyPr/>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4558599F-F20A-482D-876E-B89B6A7EC819}" type="datetimeFigureOut">
              <a:rPr lang="ru-RU" smtClean="0"/>
              <a:t>19.03.2023</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CFE3CD8C-3FAD-4B41-83DB-7F7600872217}" type="slidenum">
              <a:rPr lang="ru-RU" smtClean="0"/>
              <a:t>‹#›</a:t>
            </a:fld>
            <a:endParaRPr lang="ru-RU"/>
          </a:p>
        </p:txBody>
      </p:sp>
      <p:sp>
        <p:nvSpPr>
          <p:cNvPr id="7" name="Заголовок 6"/>
          <p:cNvSpPr>
            <a:spLocks noGrp="1"/>
          </p:cNvSpPr>
          <p:nvPr>
            <p:ph type="title"/>
          </p:nvPr>
        </p:nvSpPr>
        <p:spPr/>
        <p:txBody>
          <a:bodyPr rtlCol="0"/>
          <a:lstStyle>
            <a:extLst/>
          </a:lstStyle>
          <a:p>
            <a:r>
              <a:rPr kumimoji="0" lang="ru-RU" smtClean="0"/>
              <a:t>Образец заголовка</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bg>
      <p:bgRef idx="1002">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ru-RU" smtClean="0"/>
              <a:t>Образец заголовка</a:t>
            </a:r>
            <a:endParaRPr kumimoji="0" lang="en-US"/>
          </a:p>
        </p:txBody>
      </p:sp>
      <p:sp>
        <p:nvSpPr>
          <p:cNvPr id="3" name="Текст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ru-RU" smtClean="0"/>
              <a:t>Образец текста</a:t>
            </a:r>
          </a:p>
        </p:txBody>
      </p:sp>
      <p:sp>
        <p:nvSpPr>
          <p:cNvPr id="4" name="Дата 3"/>
          <p:cNvSpPr>
            <a:spLocks noGrp="1"/>
          </p:cNvSpPr>
          <p:nvPr>
            <p:ph type="dt" sz="half" idx="10"/>
          </p:nvPr>
        </p:nvSpPr>
        <p:spPr/>
        <p:txBody>
          <a:bodyPr/>
          <a:lstStyle>
            <a:extLst/>
          </a:lstStyle>
          <a:p>
            <a:fld id="{4558599F-F20A-482D-876E-B89B6A7EC819}" type="datetimeFigureOut">
              <a:rPr lang="ru-RU" smtClean="0"/>
              <a:t>19.03.2023</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CFE3CD8C-3FAD-4B41-83DB-7F7600872217}" type="slidenum">
              <a:rPr lang="ru-RU" smtClean="0"/>
              <a:t>‹#›</a:t>
            </a:fld>
            <a:endParaRPr lang="ru-RU"/>
          </a:p>
        </p:txBody>
      </p:sp>
      <p:sp>
        <p:nvSpPr>
          <p:cNvPr id="7" name="Нашивка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Нашивка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bg>
      <p:bgRef idx="1002">
        <a:schemeClr val="bg1"/>
      </p:bgRef>
    </p:bg>
    <p:spTree>
      <p:nvGrpSpPr>
        <p:cNvPr id="1" name=""/>
        <p:cNvGrpSpPr/>
        <p:nvPr/>
      </p:nvGrpSpPr>
      <p:grpSpPr>
        <a:xfrm>
          <a:off x="0" y="0"/>
          <a:ext cx="0" cy="0"/>
          <a:chOff x="0" y="0"/>
          <a:chExt cx="0" cy="0"/>
        </a:xfrm>
      </p:grpSpPr>
      <p:sp>
        <p:nvSpPr>
          <p:cNvPr id="3" name="Объект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Объект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extLst/>
          </a:lstStyle>
          <a:p>
            <a:fld id="{4558599F-F20A-482D-876E-B89B6A7EC819}" type="datetimeFigureOut">
              <a:rPr lang="ru-RU" smtClean="0"/>
              <a:t>19.03.2023</a:t>
            </a:fld>
            <a:endParaRPr lang="ru-RU"/>
          </a:p>
        </p:txBody>
      </p:sp>
      <p:sp>
        <p:nvSpPr>
          <p:cNvPr id="6" name="Нижний колонтитул 5"/>
          <p:cNvSpPr>
            <a:spLocks noGrp="1"/>
          </p:cNvSpPr>
          <p:nvPr>
            <p:ph type="ftr" sz="quarter" idx="11"/>
          </p:nvPr>
        </p:nvSpPr>
        <p:spPr/>
        <p:txBody>
          <a:bodyPr/>
          <a:lstStyle>
            <a:extLst/>
          </a:lstStyle>
          <a:p>
            <a:endParaRPr lang="ru-RU"/>
          </a:p>
        </p:txBody>
      </p:sp>
      <p:sp>
        <p:nvSpPr>
          <p:cNvPr id="7" name="Номер слайда 6"/>
          <p:cNvSpPr>
            <a:spLocks noGrp="1"/>
          </p:cNvSpPr>
          <p:nvPr>
            <p:ph type="sldNum" sz="quarter" idx="12"/>
          </p:nvPr>
        </p:nvSpPr>
        <p:spPr/>
        <p:txBody>
          <a:bodyPr/>
          <a:lstStyle>
            <a:extLst/>
          </a:lstStyle>
          <a:p>
            <a:fld id="{CFE3CD8C-3FAD-4B41-83DB-7F7600872217}" type="slidenum">
              <a:rPr lang="ru-RU" smtClean="0"/>
              <a:t>‹#›</a:t>
            </a:fld>
            <a:endParaRPr lang="ru-RU"/>
          </a:p>
        </p:txBody>
      </p:sp>
      <p:sp>
        <p:nvSpPr>
          <p:cNvPr id="8" name="Заголовок 7"/>
          <p:cNvSpPr>
            <a:spLocks noGrp="1"/>
          </p:cNvSpPr>
          <p:nvPr>
            <p:ph type="title"/>
          </p:nvPr>
        </p:nvSpPr>
        <p:spPr/>
        <p:txBody>
          <a:bodyPr rtlCol="0"/>
          <a:lstStyle>
            <a:extLst/>
          </a:lstStyle>
          <a:p>
            <a:r>
              <a:rPr kumimoji="0" lang="ru-RU" smtClean="0"/>
              <a:t>Образец заголовка</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Сравнение">
    <p:bg>
      <p:bgRef idx="1003">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8229600" cy="1143000"/>
          </a:xfrm>
        </p:spPr>
        <p:txBody>
          <a:bodyPr anchor="ctr"/>
          <a:lstStyle>
            <a:lvl1pPr>
              <a:defRPr/>
            </a:lvl1pPr>
            <a:extLst/>
          </a:lstStyle>
          <a:p>
            <a:r>
              <a:rPr kumimoji="0" lang="ru-RU" smtClean="0"/>
              <a:t>Образец заголовка</a:t>
            </a:r>
            <a:endParaRPr kumimoji="0" lang="en-US"/>
          </a:p>
        </p:txBody>
      </p:sp>
      <p:sp>
        <p:nvSpPr>
          <p:cNvPr id="3" name="Текст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ru-RU" smtClean="0"/>
              <a:t>Образец текста</a:t>
            </a:r>
          </a:p>
        </p:txBody>
      </p:sp>
      <p:sp>
        <p:nvSpPr>
          <p:cNvPr id="5" name="Объект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Объект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0"/>
          </p:nvPr>
        </p:nvSpPr>
        <p:spPr/>
        <p:txBody>
          <a:bodyPr/>
          <a:lstStyle>
            <a:extLst/>
          </a:lstStyle>
          <a:p>
            <a:fld id="{4558599F-F20A-482D-876E-B89B6A7EC819}" type="datetimeFigureOut">
              <a:rPr lang="ru-RU" smtClean="0"/>
              <a:t>19.03.2023</a:t>
            </a:fld>
            <a:endParaRPr lang="ru-RU"/>
          </a:p>
        </p:txBody>
      </p:sp>
      <p:sp>
        <p:nvSpPr>
          <p:cNvPr id="8" name="Нижний колонтитул 7"/>
          <p:cNvSpPr>
            <a:spLocks noGrp="1"/>
          </p:cNvSpPr>
          <p:nvPr>
            <p:ph type="ftr" sz="quarter" idx="11"/>
          </p:nvPr>
        </p:nvSpPr>
        <p:spPr/>
        <p:txBody>
          <a:bodyPr/>
          <a:lstStyle>
            <a:extLst/>
          </a:lstStyle>
          <a:p>
            <a:endParaRPr lang="ru-RU"/>
          </a:p>
        </p:txBody>
      </p:sp>
      <p:sp>
        <p:nvSpPr>
          <p:cNvPr id="9" name="Номер слайда 8"/>
          <p:cNvSpPr>
            <a:spLocks noGrp="1"/>
          </p:cNvSpPr>
          <p:nvPr>
            <p:ph type="sldNum" sz="quarter" idx="12"/>
          </p:nvPr>
        </p:nvSpPr>
        <p:spPr/>
        <p:txBody>
          <a:bodyPr/>
          <a:lstStyle>
            <a:extLst/>
          </a:lstStyle>
          <a:p>
            <a:fld id="{CFE3CD8C-3FAD-4B41-83DB-7F7600872217}" type="slidenum">
              <a:rPr lang="ru-RU" smtClean="0"/>
              <a:t>‹#›</a:t>
            </a:fld>
            <a:endParaRPr lang="ru-RU"/>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bg>
      <p:bgRef idx="1002">
        <a:schemeClr val="bg1"/>
      </p:bgRef>
    </p:bg>
    <p:spTree>
      <p:nvGrpSpPr>
        <p:cNvPr id="1" name=""/>
        <p:cNvGrpSpPr/>
        <p:nvPr/>
      </p:nvGrpSpPr>
      <p:grpSpPr>
        <a:xfrm>
          <a:off x="0" y="0"/>
          <a:ext cx="0" cy="0"/>
          <a:chOff x="0" y="0"/>
          <a:chExt cx="0" cy="0"/>
        </a:xfrm>
      </p:grpSpPr>
      <p:sp>
        <p:nvSpPr>
          <p:cNvPr id="3" name="Дата 2"/>
          <p:cNvSpPr>
            <a:spLocks noGrp="1"/>
          </p:cNvSpPr>
          <p:nvPr>
            <p:ph type="dt" sz="half" idx="10"/>
          </p:nvPr>
        </p:nvSpPr>
        <p:spPr/>
        <p:txBody>
          <a:bodyPr/>
          <a:lstStyle>
            <a:extLst/>
          </a:lstStyle>
          <a:p>
            <a:fld id="{4558599F-F20A-482D-876E-B89B6A7EC819}" type="datetimeFigureOut">
              <a:rPr lang="ru-RU" smtClean="0"/>
              <a:t>19.03.2023</a:t>
            </a:fld>
            <a:endParaRPr lang="ru-RU"/>
          </a:p>
        </p:txBody>
      </p:sp>
      <p:sp>
        <p:nvSpPr>
          <p:cNvPr id="4" name="Нижний колонтитул 3"/>
          <p:cNvSpPr>
            <a:spLocks noGrp="1"/>
          </p:cNvSpPr>
          <p:nvPr>
            <p:ph type="ftr" sz="quarter" idx="11"/>
          </p:nvPr>
        </p:nvSpPr>
        <p:spPr/>
        <p:txBody>
          <a:bodyPr/>
          <a:lstStyle>
            <a:extLst/>
          </a:lstStyle>
          <a:p>
            <a:endParaRPr lang="ru-RU"/>
          </a:p>
        </p:txBody>
      </p:sp>
      <p:sp>
        <p:nvSpPr>
          <p:cNvPr id="5" name="Номер слайда 4"/>
          <p:cNvSpPr>
            <a:spLocks noGrp="1"/>
          </p:cNvSpPr>
          <p:nvPr>
            <p:ph type="sldNum" sz="quarter" idx="12"/>
          </p:nvPr>
        </p:nvSpPr>
        <p:spPr/>
        <p:txBody>
          <a:bodyPr/>
          <a:lstStyle>
            <a:extLst/>
          </a:lstStyle>
          <a:p>
            <a:fld id="{CFE3CD8C-3FAD-4B41-83DB-7F7600872217}" type="slidenum">
              <a:rPr lang="ru-RU" smtClean="0"/>
              <a:t>‹#›</a:t>
            </a:fld>
            <a:endParaRPr lang="ru-RU"/>
          </a:p>
        </p:txBody>
      </p:sp>
      <p:sp>
        <p:nvSpPr>
          <p:cNvPr id="6" name="Заголовок 5"/>
          <p:cNvSpPr>
            <a:spLocks noGrp="1"/>
          </p:cNvSpPr>
          <p:nvPr>
            <p:ph type="title"/>
          </p:nvPr>
        </p:nvSpPr>
        <p:spPr/>
        <p:txBody>
          <a:bodyPr rtlCol="0"/>
          <a:lstStyle>
            <a:extLst/>
          </a:lstStyle>
          <a:p>
            <a:r>
              <a:rPr kumimoji="0" lang="ru-RU" smtClean="0"/>
              <a:t>Образец заголовка</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extLst/>
          </a:lstStyle>
          <a:p>
            <a:fld id="{4558599F-F20A-482D-876E-B89B6A7EC819}" type="datetimeFigureOut">
              <a:rPr lang="ru-RU" smtClean="0"/>
              <a:t>19.03.2023</a:t>
            </a:fld>
            <a:endParaRPr lang="ru-RU"/>
          </a:p>
        </p:txBody>
      </p:sp>
      <p:sp>
        <p:nvSpPr>
          <p:cNvPr id="3" name="Нижний колонтитул 2"/>
          <p:cNvSpPr>
            <a:spLocks noGrp="1"/>
          </p:cNvSpPr>
          <p:nvPr>
            <p:ph type="ftr" sz="quarter" idx="11"/>
          </p:nvPr>
        </p:nvSpPr>
        <p:spPr/>
        <p:txBody>
          <a:bodyPr/>
          <a:lstStyle>
            <a:extLst/>
          </a:lstStyle>
          <a:p>
            <a:endParaRPr lang="ru-RU"/>
          </a:p>
        </p:txBody>
      </p:sp>
      <p:sp>
        <p:nvSpPr>
          <p:cNvPr id="4" name="Номер слайда 3"/>
          <p:cNvSpPr>
            <a:spLocks noGrp="1"/>
          </p:cNvSpPr>
          <p:nvPr>
            <p:ph type="sldNum" sz="quarter" idx="12"/>
          </p:nvPr>
        </p:nvSpPr>
        <p:spPr/>
        <p:txBody>
          <a:bodyPr/>
          <a:lstStyle>
            <a:extLst/>
          </a:lstStyle>
          <a:p>
            <a:fld id="{CFE3CD8C-3FAD-4B41-83DB-7F7600872217}"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bg>
      <p:bgRef idx="1003">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ru-RU" smtClean="0"/>
              <a:t>Образец заголовка</a:t>
            </a:r>
            <a:endParaRPr kumimoji="0" lang="en-US"/>
          </a:p>
        </p:txBody>
      </p:sp>
      <p:sp>
        <p:nvSpPr>
          <p:cNvPr id="3" name="Текст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ru-RU" smtClean="0"/>
              <a:t>Образец текста</a:t>
            </a:r>
          </a:p>
        </p:txBody>
      </p:sp>
      <p:sp>
        <p:nvSpPr>
          <p:cNvPr id="4" name="Объект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a:xfrm>
            <a:off x="6727032" y="6407944"/>
            <a:ext cx="1920240" cy="365760"/>
          </a:xfrm>
        </p:spPr>
        <p:txBody>
          <a:bodyPr/>
          <a:lstStyle>
            <a:extLst/>
          </a:lstStyle>
          <a:p>
            <a:fld id="{4558599F-F20A-482D-876E-B89B6A7EC819}" type="datetimeFigureOut">
              <a:rPr lang="ru-RU" smtClean="0"/>
              <a:t>19.03.2023</a:t>
            </a:fld>
            <a:endParaRPr lang="ru-RU"/>
          </a:p>
        </p:txBody>
      </p:sp>
      <p:sp>
        <p:nvSpPr>
          <p:cNvPr id="6" name="Нижний колонтитул 5"/>
          <p:cNvSpPr>
            <a:spLocks noGrp="1"/>
          </p:cNvSpPr>
          <p:nvPr>
            <p:ph type="ftr" sz="quarter" idx="11"/>
          </p:nvPr>
        </p:nvSpPr>
        <p:spPr/>
        <p:txBody>
          <a:bodyPr/>
          <a:lstStyle>
            <a:extLst/>
          </a:lstStyle>
          <a:p>
            <a:endParaRPr lang="ru-RU"/>
          </a:p>
        </p:txBody>
      </p:sp>
      <p:sp>
        <p:nvSpPr>
          <p:cNvPr id="7" name="Номер слайда 6"/>
          <p:cNvSpPr>
            <a:spLocks noGrp="1"/>
          </p:cNvSpPr>
          <p:nvPr>
            <p:ph type="sldNum" sz="quarter" idx="12"/>
          </p:nvPr>
        </p:nvSpPr>
        <p:spPr/>
        <p:txBody>
          <a:bodyPr/>
          <a:lstStyle>
            <a:extLst/>
          </a:lstStyle>
          <a:p>
            <a:fld id="{CFE3CD8C-3FAD-4B41-83DB-7F7600872217}" type="slidenum">
              <a:rPr lang="ru-RU" smtClean="0"/>
              <a:t>‹#›</a:t>
            </a:fld>
            <a:endParaRPr lang="ru-RU"/>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bg>
      <p:bgRef idx="1002">
        <a:schemeClr val="bg1"/>
      </p:bgRef>
    </p:bg>
    <p:spTree>
      <p:nvGrpSpPr>
        <p:cNvPr id="1" name=""/>
        <p:cNvGrpSpPr/>
        <p:nvPr/>
      </p:nvGrpSpPr>
      <p:grpSpPr>
        <a:xfrm>
          <a:off x="0" y="0"/>
          <a:ext cx="0" cy="0"/>
          <a:chOff x="0" y="0"/>
          <a:chExt cx="0" cy="0"/>
        </a:xfrm>
      </p:grpSpPr>
      <p:sp>
        <p:nvSpPr>
          <p:cNvPr id="4" name="Текст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ru-RU" smtClean="0"/>
              <a:t>Образец текста</a:t>
            </a:r>
          </a:p>
        </p:txBody>
      </p:sp>
      <p:sp>
        <p:nvSpPr>
          <p:cNvPr id="3" name="Рисунок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ru-RU" smtClean="0"/>
              <a:t>Вставка рисунка</a:t>
            </a:r>
            <a:endParaRPr kumimoji="0" lang="en-US" dirty="0"/>
          </a:p>
        </p:txBody>
      </p:sp>
      <p:sp>
        <p:nvSpPr>
          <p:cNvPr id="5" name="Дата 4"/>
          <p:cNvSpPr>
            <a:spLocks noGrp="1"/>
          </p:cNvSpPr>
          <p:nvPr>
            <p:ph type="dt" sz="half" idx="10"/>
          </p:nvPr>
        </p:nvSpPr>
        <p:spPr/>
        <p:txBody>
          <a:bodyPr/>
          <a:lstStyle>
            <a:lvl1pPr>
              <a:defRPr>
                <a:solidFill>
                  <a:schemeClr val="tx1"/>
                </a:solidFill>
              </a:defRPr>
            </a:lvl1pPr>
            <a:extLst/>
          </a:lstStyle>
          <a:p>
            <a:fld id="{4558599F-F20A-482D-876E-B89B6A7EC819}" type="datetimeFigureOut">
              <a:rPr lang="ru-RU" smtClean="0"/>
              <a:t>19.03.2023</a:t>
            </a:fld>
            <a:endParaRPr lang="ru-RU"/>
          </a:p>
        </p:txBody>
      </p:sp>
      <p:sp>
        <p:nvSpPr>
          <p:cNvPr id="6" name="Нижний колонтитул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ru-RU"/>
          </a:p>
        </p:txBody>
      </p:sp>
      <p:sp>
        <p:nvSpPr>
          <p:cNvPr id="7" name="Номер слайда 6"/>
          <p:cNvSpPr>
            <a:spLocks noGrp="1"/>
          </p:cNvSpPr>
          <p:nvPr>
            <p:ph type="sldNum" sz="quarter" idx="12"/>
          </p:nvPr>
        </p:nvSpPr>
        <p:spPr/>
        <p:txBody>
          <a:bodyPr/>
          <a:lstStyle>
            <a:lvl1pPr>
              <a:defRPr>
                <a:solidFill>
                  <a:schemeClr val="tx1"/>
                </a:solidFill>
              </a:defRPr>
            </a:lvl1pPr>
            <a:extLst/>
          </a:lstStyle>
          <a:p>
            <a:fld id="{CFE3CD8C-3FAD-4B41-83DB-7F7600872217}" type="slidenum">
              <a:rPr lang="ru-RU" smtClean="0"/>
              <a:t>‹#›</a:t>
            </a:fld>
            <a:endParaRPr lang="ru-RU"/>
          </a:p>
        </p:txBody>
      </p:sp>
      <p:sp>
        <p:nvSpPr>
          <p:cNvPr id="2" name="Заголовок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ru-RU" smtClean="0"/>
              <a:t>Образец заголовка</a:t>
            </a:r>
            <a:endParaRPr kumimoji="0" lang="en-US"/>
          </a:p>
        </p:txBody>
      </p:sp>
      <p:sp>
        <p:nvSpPr>
          <p:cNvPr id="8" name="Полилиния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Полилиния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Прямоугольный треугольник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Прямая соединительная линия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Нашивка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Нашивка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Полилиния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Полилиния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Прямоугольный треугольник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Прямая соединительная линия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Заголовок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ru-RU" smtClean="0"/>
              <a:t>Образец заголовка</a:t>
            </a:r>
            <a:endParaRPr kumimoji="0" lang="en-US"/>
          </a:p>
        </p:txBody>
      </p:sp>
      <p:sp>
        <p:nvSpPr>
          <p:cNvPr id="30" name="Текст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0" name="Дата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4558599F-F20A-482D-876E-B89B6A7EC819}" type="datetimeFigureOut">
              <a:rPr lang="ru-RU" smtClean="0"/>
              <a:t>19.03.2023</a:t>
            </a:fld>
            <a:endParaRPr lang="ru-RU"/>
          </a:p>
        </p:txBody>
      </p:sp>
      <p:sp>
        <p:nvSpPr>
          <p:cNvPr id="22" name="Нижний колонтитул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ru-RU"/>
          </a:p>
        </p:txBody>
      </p:sp>
      <p:sp>
        <p:nvSpPr>
          <p:cNvPr id="18" name="Номер слайда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CFE3CD8C-3FAD-4B41-83DB-7F7600872217}"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pl-PL" dirty="0" smtClean="0"/>
              <a:t>Lecture </a:t>
            </a:r>
            <a:r>
              <a:rPr lang="en-US" dirty="0" smtClean="0"/>
              <a:t>9</a:t>
            </a:r>
            <a:endParaRPr lang="ru-RU" dirty="0"/>
          </a:p>
        </p:txBody>
      </p:sp>
      <p:sp>
        <p:nvSpPr>
          <p:cNvPr id="3" name="Подзаголовок 2"/>
          <p:cNvSpPr>
            <a:spLocks noGrp="1"/>
          </p:cNvSpPr>
          <p:nvPr>
            <p:ph type="subTitle" idx="1"/>
          </p:nvPr>
        </p:nvSpPr>
        <p:spPr>
          <a:xfrm>
            <a:off x="611560" y="3645024"/>
            <a:ext cx="7772400" cy="1199704"/>
          </a:xfrm>
        </p:spPr>
        <p:txBody>
          <a:bodyPr/>
          <a:lstStyle/>
          <a:p>
            <a:r>
              <a:rPr lang="en-US" i="1" dirty="0">
                <a:solidFill>
                  <a:srgbClr val="FF0000"/>
                </a:solidFill>
              </a:rPr>
              <a:t>Model-View-Controller</a:t>
            </a:r>
            <a:r>
              <a:rPr lang="en-US" dirty="0">
                <a:solidFill>
                  <a:srgbClr val="FF0000"/>
                </a:solidFill>
              </a:rPr>
              <a:t> </a:t>
            </a:r>
            <a:endParaRPr lang="pl-PL" dirty="0" smtClean="0"/>
          </a:p>
          <a:p>
            <a:endParaRPr lang="ru-RU" dirty="0"/>
          </a:p>
        </p:txBody>
      </p:sp>
    </p:spTree>
    <p:extLst>
      <p:ext uri="{BB962C8B-B14F-4D97-AF65-F5344CB8AC3E}">
        <p14:creationId xmlns:p14="http://schemas.microsoft.com/office/powerpoint/2010/main" val="1220249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683568" y="836712"/>
            <a:ext cx="8229600" cy="5544616"/>
          </a:xfrm>
        </p:spPr>
        <p:txBody>
          <a:bodyPr>
            <a:normAutofit fontScale="47500" lnSpcReduction="20000"/>
          </a:bodyPr>
          <a:lstStyle/>
          <a:p>
            <a:pPr marL="0" indent="0">
              <a:buNone/>
            </a:pPr>
            <a:r>
              <a:rPr lang="en-US" dirty="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django.core.mail</a:t>
            </a:r>
            <a:r>
              <a:rPr lang="en-US" dirty="0">
                <a:latin typeface="Courier New" panose="02070309020205020404" pitchFamily="49" charset="0"/>
                <a:cs typeface="Courier New" panose="02070309020205020404" pitchFamily="49" charset="0"/>
              </a:rPr>
              <a:t> import </a:t>
            </a:r>
            <a:r>
              <a:rPr lang="en-US" dirty="0" err="1">
                <a:latin typeface="Courier New" panose="02070309020205020404" pitchFamily="49" charset="0"/>
                <a:cs typeface="Courier New" panose="02070309020205020404" pitchFamily="49" charset="0"/>
              </a:rPr>
              <a:t>send_mail</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django.http</a:t>
            </a:r>
            <a:r>
              <a:rPr lang="en-US" dirty="0">
                <a:latin typeface="Courier New" panose="02070309020205020404" pitchFamily="49" charset="0"/>
                <a:cs typeface="Courier New" panose="02070309020205020404" pitchFamily="49" charset="0"/>
              </a:rPr>
              <a:t> import </a:t>
            </a:r>
            <a:r>
              <a:rPr lang="en-US" dirty="0" err="1">
                <a:latin typeface="Courier New" panose="02070309020205020404" pitchFamily="49" charset="0"/>
                <a:cs typeface="Courier New" panose="02070309020205020404" pitchFamily="49" charset="0"/>
              </a:rPr>
              <a:t>HttpResponse</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def</a:t>
            </a:r>
            <a:r>
              <a:rPr lang="en-US" dirty="0" smtClean="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sendSimpleEmail</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request,emailto</a:t>
            </a:r>
            <a:r>
              <a:rPr lang="en-US" dirty="0" smtClean="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res </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send_mail</a:t>
            </a:r>
            <a:r>
              <a:rPr lang="en-US" dirty="0">
                <a:latin typeface="Courier New" panose="02070309020205020404" pitchFamily="49" charset="0"/>
                <a:cs typeface="Courier New" panose="02070309020205020404" pitchFamily="49" charset="0"/>
              </a:rPr>
              <a:t>("hello </a:t>
            </a:r>
            <a:r>
              <a:rPr lang="en-US" dirty="0" err="1">
                <a:latin typeface="Courier New" panose="02070309020205020404" pitchFamily="49" charset="0"/>
                <a:cs typeface="Courier New" panose="02070309020205020404" pitchFamily="49" charset="0"/>
              </a:rPr>
              <a:t>paul</a:t>
            </a:r>
            <a:r>
              <a:rPr lang="en-US" dirty="0">
                <a:latin typeface="Courier New" panose="02070309020205020404" pitchFamily="49" charset="0"/>
                <a:cs typeface="Courier New" panose="02070309020205020404" pitchFamily="49" charset="0"/>
              </a:rPr>
              <a:t>", "comment </a:t>
            </a:r>
            <a:r>
              <a:rPr lang="en-US" dirty="0" err="1">
                <a:latin typeface="Courier New" panose="02070309020205020404" pitchFamily="49" charset="0"/>
                <a:cs typeface="Courier New" panose="02070309020205020404" pitchFamily="49" charset="0"/>
              </a:rPr>
              <a:t>tu</a:t>
            </a:r>
            <a:r>
              <a:rPr lang="en-US" dirty="0">
                <a:latin typeface="Courier New" panose="02070309020205020404" pitchFamily="49" charset="0"/>
                <a:cs typeface="Courier New" panose="02070309020205020404" pitchFamily="49" charset="0"/>
              </a:rPr>
              <a:t> vas?", "paul@polo.com", [</a:t>
            </a:r>
            <a:r>
              <a:rPr lang="en-US" dirty="0" err="1">
                <a:latin typeface="Courier New" panose="02070309020205020404" pitchFamily="49" charset="0"/>
                <a:cs typeface="Courier New" panose="02070309020205020404" pitchFamily="49" charset="0"/>
              </a:rPr>
              <a:t>emailto</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return </a:t>
            </a:r>
            <a:r>
              <a:rPr lang="en-US" dirty="0" err="1">
                <a:latin typeface="Courier New" panose="02070309020205020404" pitchFamily="49" charset="0"/>
                <a:cs typeface="Courier New" panose="02070309020205020404" pitchFamily="49" charset="0"/>
              </a:rPr>
              <a:t>HttpResponse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s'%res</a:t>
            </a:r>
            <a:r>
              <a:rPr lang="en-US" dirty="0" smtClean="0">
                <a:latin typeface="Courier New" panose="02070309020205020404" pitchFamily="49" charset="0"/>
                <a:cs typeface="Courier New" panose="02070309020205020404" pitchFamily="49" charset="0"/>
              </a:rPr>
              <a:t>)</a:t>
            </a:r>
          </a:p>
          <a:p>
            <a:pPr marL="0" indent="0">
              <a:buNone/>
            </a:pPr>
            <a:endParaRPr lang="en-US" dirty="0"/>
          </a:p>
          <a:p>
            <a:pPr marL="0" indent="0">
              <a:buNone/>
            </a:pPr>
            <a:r>
              <a:rPr lang="en-US" dirty="0"/>
              <a:t>Here is the details of the parameters </a:t>
            </a:r>
            <a:r>
              <a:rPr lang="en-US" dirty="0" smtClean="0"/>
              <a:t>:</a:t>
            </a:r>
          </a:p>
          <a:p>
            <a:pPr marL="0" indent="0">
              <a:buNone/>
            </a:pPr>
            <a:endParaRPr lang="en-US" dirty="0"/>
          </a:p>
          <a:p>
            <a:r>
              <a:rPr lang="en-US" b="1" dirty="0"/>
              <a:t>subject</a:t>
            </a:r>
            <a:r>
              <a:rPr lang="en-US" dirty="0"/>
              <a:t> − E-mail subject.</a:t>
            </a:r>
          </a:p>
          <a:p>
            <a:r>
              <a:rPr lang="en-US" b="1" dirty="0"/>
              <a:t>message</a:t>
            </a:r>
            <a:r>
              <a:rPr lang="en-US" dirty="0"/>
              <a:t> − E-mail body.</a:t>
            </a:r>
          </a:p>
          <a:p>
            <a:r>
              <a:rPr lang="en-US" b="1" dirty="0" err="1"/>
              <a:t>from_email</a:t>
            </a:r>
            <a:r>
              <a:rPr lang="en-US" dirty="0"/>
              <a:t> − E-mail from.</a:t>
            </a:r>
          </a:p>
          <a:p>
            <a:r>
              <a:rPr lang="en-US" b="1" dirty="0" err="1"/>
              <a:t>recipient_list</a:t>
            </a:r>
            <a:r>
              <a:rPr lang="en-US" dirty="0"/>
              <a:t> − List of receivers’ e-mail address.</a:t>
            </a:r>
          </a:p>
          <a:p>
            <a:r>
              <a:rPr lang="en-US" b="1" dirty="0" err="1"/>
              <a:t>fail_silently</a:t>
            </a:r>
            <a:r>
              <a:rPr lang="en-US" dirty="0"/>
              <a:t> − Bool, if false </a:t>
            </a:r>
            <a:r>
              <a:rPr lang="en-US" dirty="0" err="1"/>
              <a:t>send_mail</a:t>
            </a:r>
            <a:r>
              <a:rPr lang="en-US" dirty="0"/>
              <a:t> will raise an exception in case of error.</a:t>
            </a:r>
          </a:p>
          <a:p>
            <a:r>
              <a:rPr lang="en-US" b="1" dirty="0" err="1"/>
              <a:t>auth_user</a:t>
            </a:r>
            <a:r>
              <a:rPr lang="en-US" dirty="0"/>
              <a:t> − User login if not set in settings.py.</a:t>
            </a:r>
          </a:p>
          <a:p>
            <a:r>
              <a:rPr lang="en-US" b="1" dirty="0" err="1"/>
              <a:t>auth_password</a:t>
            </a:r>
            <a:r>
              <a:rPr lang="en-US" dirty="0"/>
              <a:t> − User password if not set in settings.py.</a:t>
            </a:r>
          </a:p>
          <a:p>
            <a:r>
              <a:rPr lang="en-US" b="1" dirty="0"/>
              <a:t>connection</a:t>
            </a:r>
            <a:r>
              <a:rPr lang="en-US" dirty="0"/>
              <a:t> − E-mail backend.</a:t>
            </a:r>
          </a:p>
          <a:p>
            <a:r>
              <a:rPr lang="en-US" b="1" dirty="0" err="1"/>
              <a:t>html_message</a:t>
            </a:r>
            <a:r>
              <a:rPr lang="en-US" dirty="0"/>
              <a:t> − </a:t>
            </a:r>
            <a:r>
              <a:rPr lang="en-US" dirty="0" smtClean="0"/>
              <a:t>if </a:t>
            </a:r>
            <a:r>
              <a:rPr lang="en-US" dirty="0"/>
              <a:t>present, the e-mail will be multipart/alternative.</a:t>
            </a:r>
          </a:p>
          <a:p>
            <a:pPr marL="0" indent="0">
              <a:buNone/>
            </a:pPr>
            <a:endParaRPr lang="en-US" dirty="0" smtClean="0"/>
          </a:p>
          <a:p>
            <a:pPr marL="0" indent="0">
              <a:buNone/>
            </a:pPr>
            <a:r>
              <a:rPr lang="en-US" dirty="0"/>
              <a:t>Let's create a URL to access our view </a:t>
            </a:r>
            <a:r>
              <a:rPr lang="en-US" dirty="0" smtClean="0"/>
              <a:t>−</a:t>
            </a:r>
          </a:p>
          <a:p>
            <a:pPr marL="0" indent="0">
              <a:buNone/>
            </a:pPr>
            <a:endParaRPr lang="en-US" dirty="0"/>
          </a:p>
          <a:p>
            <a:pPr marL="0" indent="0">
              <a:buNone/>
            </a:pPr>
            <a:r>
              <a:rPr lang="en-US" dirty="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django.conf.urls</a:t>
            </a:r>
            <a:r>
              <a:rPr lang="en-US" dirty="0">
                <a:latin typeface="Courier New" panose="02070309020205020404" pitchFamily="49" charset="0"/>
                <a:cs typeface="Courier New" panose="02070309020205020404" pitchFamily="49" charset="0"/>
              </a:rPr>
              <a:t> import patterns, </a:t>
            </a:r>
            <a:endParaRPr lang="en-US" dirty="0" smtClean="0">
              <a:latin typeface="Courier New" panose="02070309020205020404" pitchFamily="49" charset="0"/>
              <a:cs typeface="Courier New" panose="02070309020205020404" pitchFamily="49" charset="0"/>
            </a:endParaRPr>
          </a:p>
          <a:p>
            <a:pPr marL="0" indent="0">
              <a:buNone/>
            </a:pPr>
            <a:r>
              <a:rPr lang="en-US" dirty="0" err="1" smtClean="0">
                <a:latin typeface="Courier New" panose="02070309020205020404" pitchFamily="49" charset="0"/>
                <a:cs typeface="Courier New" panose="02070309020205020404" pitchFamily="49" charset="0"/>
              </a:rPr>
              <a:t>url</a:t>
            </a:r>
            <a:r>
              <a:rPr lang="en-US" dirty="0" smtClean="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urlpatterns</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paterns</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myapp.views</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url</a:t>
            </a:r>
            <a:r>
              <a:rPr lang="en-US" dirty="0">
                <a:latin typeface="Courier New" panose="02070309020205020404" pitchFamily="49" charset="0"/>
                <a:cs typeface="Courier New" panose="02070309020205020404" pitchFamily="49" charset="0"/>
              </a:rPr>
              <a:t>(r'^</a:t>
            </a:r>
            <a:r>
              <a:rPr lang="en-US" dirty="0" err="1">
                <a:latin typeface="Courier New" panose="02070309020205020404" pitchFamily="49" charset="0"/>
                <a:cs typeface="Courier New" panose="02070309020205020404" pitchFamily="49" charset="0"/>
              </a:rPr>
              <a:t>simpleemail</a:t>
            </a:r>
            <a:r>
              <a:rPr lang="en-US" dirty="0">
                <a:latin typeface="Courier New" panose="02070309020205020404" pitchFamily="49" charset="0"/>
                <a:cs typeface="Courier New" panose="02070309020205020404" pitchFamily="49" charset="0"/>
              </a:rPr>
              <a:t>/(?P&lt;</a:t>
            </a:r>
            <a:r>
              <a:rPr lang="en-US" dirty="0" err="1">
                <a:latin typeface="Courier New" panose="02070309020205020404" pitchFamily="49" charset="0"/>
                <a:cs typeface="Courier New" panose="02070309020205020404" pitchFamily="49" charset="0"/>
              </a:rPr>
              <a:t>emailto</a:t>
            </a:r>
            <a:r>
              <a:rPr lang="en-US" dirty="0">
                <a:latin typeface="Courier New" panose="02070309020205020404" pitchFamily="49" charset="0"/>
                <a:cs typeface="Courier New" panose="02070309020205020404" pitchFamily="49" charset="0"/>
              </a:rPr>
              <a:t>&gt;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w.%+-]+@[A-Za-z0-9.-]+\.[A-</a:t>
            </a:r>
            <a:r>
              <a:rPr lang="en-US" dirty="0" err="1">
                <a:latin typeface="Courier New" panose="02070309020205020404" pitchFamily="49" charset="0"/>
                <a:cs typeface="Courier New" panose="02070309020205020404" pitchFamily="49" charset="0"/>
              </a:rPr>
              <a:t>Za</a:t>
            </a:r>
            <a:r>
              <a:rPr lang="en-US" dirty="0">
                <a:latin typeface="Courier New" panose="02070309020205020404" pitchFamily="49" charset="0"/>
                <a:cs typeface="Courier New" panose="02070309020205020404" pitchFamily="49" charset="0"/>
              </a:rPr>
              <a:t>-z]{2,4})/',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sendSimpleEmail</a:t>
            </a:r>
            <a:r>
              <a:rPr lang="en-US" dirty="0">
                <a:latin typeface="Courier New" panose="02070309020205020404" pitchFamily="49" charset="0"/>
                <a:cs typeface="Courier New" panose="02070309020205020404" pitchFamily="49" charset="0"/>
              </a:rPr>
              <a:t>' , name = '</a:t>
            </a:r>
            <a:r>
              <a:rPr lang="en-US" dirty="0" err="1">
                <a:latin typeface="Courier New" panose="02070309020205020404" pitchFamily="49" charset="0"/>
                <a:cs typeface="Courier New" panose="02070309020205020404" pitchFamily="49" charset="0"/>
              </a:rPr>
              <a:t>sendSimpleEmail</a:t>
            </a:r>
            <a:r>
              <a:rPr lang="en-US" dirty="0">
                <a:latin typeface="Courier New" panose="02070309020205020404" pitchFamily="49" charset="0"/>
                <a:cs typeface="Courier New" panose="02070309020205020404" pitchFamily="49" charset="0"/>
              </a:rPr>
              <a:t>'),)</a:t>
            </a:r>
            <a:endParaRPr lang="ru-RU" dirty="0">
              <a:latin typeface="Courier New" panose="02070309020205020404" pitchFamily="49" charset="0"/>
              <a:cs typeface="Courier New" panose="02070309020205020404" pitchFamily="49" charset="0"/>
            </a:endParaRPr>
          </a:p>
        </p:txBody>
      </p:sp>
      <p:sp>
        <p:nvSpPr>
          <p:cNvPr id="2" name="Заголовок 1"/>
          <p:cNvSpPr>
            <a:spLocks noGrp="1"/>
          </p:cNvSpPr>
          <p:nvPr>
            <p:ph type="title"/>
          </p:nvPr>
        </p:nvSpPr>
        <p:spPr>
          <a:xfrm>
            <a:off x="683568" y="-9053"/>
            <a:ext cx="8229600" cy="1143000"/>
          </a:xfrm>
        </p:spPr>
        <p:txBody>
          <a:bodyPr>
            <a:normAutofit/>
          </a:bodyPr>
          <a:lstStyle/>
          <a:p>
            <a:r>
              <a:rPr lang="en-US" dirty="0"/>
              <a:t>Sending a Simple </a:t>
            </a:r>
            <a:r>
              <a:rPr lang="en-US" dirty="0" smtClean="0"/>
              <a:t>E-mail</a:t>
            </a:r>
            <a:endParaRPr lang="ru-RU" dirty="0"/>
          </a:p>
        </p:txBody>
      </p:sp>
    </p:spTree>
    <p:extLst>
      <p:ext uri="{BB962C8B-B14F-4D97-AF65-F5344CB8AC3E}">
        <p14:creationId xmlns:p14="http://schemas.microsoft.com/office/powerpoint/2010/main" val="724146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95536" y="692696"/>
            <a:ext cx="8229600" cy="5616624"/>
          </a:xfrm>
        </p:spPr>
        <p:txBody>
          <a:bodyPr>
            <a:normAutofit fontScale="47500" lnSpcReduction="20000"/>
          </a:bodyPr>
          <a:lstStyle/>
          <a:p>
            <a:pPr marL="0" indent="0">
              <a:buNone/>
            </a:pPr>
            <a:r>
              <a:rPr lang="en-US" dirty="0"/>
              <a:t>The method returns the number of messages successfully delivered. This is same as </a:t>
            </a:r>
            <a:r>
              <a:rPr lang="en-US" dirty="0" err="1">
                <a:latin typeface="Courier New" panose="02070309020205020404" pitchFamily="49" charset="0"/>
                <a:cs typeface="Courier New" panose="02070309020205020404" pitchFamily="49" charset="0"/>
              </a:rPr>
              <a:t>send_mai</a:t>
            </a:r>
            <a:r>
              <a:rPr lang="en-US" dirty="0" err="1"/>
              <a:t>l</a:t>
            </a:r>
            <a:r>
              <a:rPr lang="en-US" dirty="0"/>
              <a:t> but takes an extra parameter; </a:t>
            </a:r>
            <a:r>
              <a:rPr lang="en-US" dirty="0" err="1">
                <a:latin typeface="Courier New" panose="02070309020205020404" pitchFamily="49" charset="0"/>
                <a:cs typeface="Courier New" panose="02070309020205020404" pitchFamily="49" charset="0"/>
              </a:rPr>
              <a:t>datatuple</a:t>
            </a:r>
            <a:r>
              <a:rPr lang="en-US" dirty="0"/>
              <a:t>, our </a:t>
            </a:r>
            <a:r>
              <a:rPr lang="en-US" dirty="0" err="1">
                <a:latin typeface="Courier New" panose="02070309020205020404" pitchFamily="49" charset="0"/>
                <a:cs typeface="Courier New" panose="02070309020205020404" pitchFamily="49" charset="0"/>
              </a:rPr>
              <a:t>sendMassEmai</a:t>
            </a:r>
            <a:r>
              <a:rPr lang="en-US" dirty="0" err="1"/>
              <a:t>l</a:t>
            </a:r>
            <a:r>
              <a:rPr lang="en-US" dirty="0"/>
              <a:t> view will then be </a:t>
            </a:r>
            <a:r>
              <a:rPr lang="en-US" dirty="0" smtClean="0"/>
              <a:t>−</a:t>
            </a:r>
          </a:p>
          <a:p>
            <a:pPr marL="0" indent="0">
              <a:buNone/>
            </a:pPr>
            <a:endParaRPr lang="en-US" dirty="0"/>
          </a:p>
          <a:p>
            <a:pPr marL="0" indent="0">
              <a:buNone/>
            </a:pPr>
            <a:r>
              <a:rPr lang="en-US" dirty="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django.core.mail</a:t>
            </a:r>
            <a:r>
              <a:rPr lang="en-US" dirty="0">
                <a:latin typeface="Courier New" panose="02070309020205020404" pitchFamily="49" charset="0"/>
                <a:cs typeface="Courier New" panose="02070309020205020404" pitchFamily="49" charset="0"/>
              </a:rPr>
              <a:t> import </a:t>
            </a:r>
            <a:r>
              <a:rPr lang="en-US" dirty="0" err="1">
                <a:latin typeface="Courier New" panose="02070309020205020404" pitchFamily="49" charset="0"/>
                <a:cs typeface="Courier New" panose="02070309020205020404" pitchFamily="49" charset="0"/>
              </a:rPr>
              <a:t>send_mass_mail</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django.http</a:t>
            </a:r>
            <a:r>
              <a:rPr lang="en-US" dirty="0">
                <a:latin typeface="Courier New" panose="02070309020205020404" pitchFamily="49" charset="0"/>
                <a:cs typeface="Courier New" panose="02070309020205020404" pitchFamily="49" charset="0"/>
              </a:rPr>
              <a:t> import </a:t>
            </a:r>
            <a:r>
              <a:rPr lang="en-US" dirty="0" err="1">
                <a:latin typeface="Courier New" panose="02070309020205020404" pitchFamily="49" charset="0"/>
                <a:cs typeface="Courier New" panose="02070309020205020404" pitchFamily="49" charset="0"/>
              </a:rPr>
              <a:t>HttpResponse</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r>
              <a:rPr lang="en-US" dirty="0" err="1" smtClean="0">
                <a:latin typeface="Courier New" panose="02070309020205020404" pitchFamily="49" charset="0"/>
                <a:cs typeface="Courier New" panose="02070309020205020404" pitchFamily="49" charset="0"/>
              </a:rPr>
              <a:t>def</a:t>
            </a:r>
            <a:r>
              <a:rPr lang="en-US" dirty="0" smtClean="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sendMassEmail</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request,emailto</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msg1 </a:t>
            </a:r>
            <a:r>
              <a:rPr lang="en-US" dirty="0">
                <a:latin typeface="Courier New" panose="02070309020205020404" pitchFamily="49" charset="0"/>
                <a:cs typeface="Courier New" panose="02070309020205020404" pitchFamily="49" charset="0"/>
              </a:rPr>
              <a:t>= ('subject 1', 'message 1', 'polo@polo.com', [emailto1]) </a:t>
            </a:r>
            <a:r>
              <a:rPr lang="en-US" dirty="0" smtClean="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msg2 </a:t>
            </a:r>
            <a:r>
              <a:rPr lang="en-US" dirty="0">
                <a:latin typeface="Courier New" panose="02070309020205020404" pitchFamily="49" charset="0"/>
                <a:cs typeface="Courier New" panose="02070309020205020404" pitchFamily="49" charset="0"/>
              </a:rPr>
              <a:t>= ('subject 2', 'message 2', 'polo@polo.com', [emailto2]) </a:t>
            </a:r>
            <a:r>
              <a:rPr lang="en-US" dirty="0" smtClean="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res </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send_mass_mail</a:t>
            </a:r>
            <a:r>
              <a:rPr lang="en-US" dirty="0">
                <a:latin typeface="Courier New" panose="02070309020205020404" pitchFamily="49" charset="0"/>
                <a:cs typeface="Courier New" panose="02070309020205020404" pitchFamily="49" charset="0"/>
              </a:rPr>
              <a:t>((msg1, msg2), </a:t>
            </a:r>
            <a:r>
              <a:rPr lang="en-US" dirty="0" err="1">
                <a:latin typeface="Courier New" panose="02070309020205020404" pitchFamily="49" charset="0"/>
                <a:cs typeface="Courier New" panose="02070309020205020404" pitchFamily="49" charset="0"/>
              </a:rPr>
              <a:t>fail_silently</a:t>
            </a:r>
            <a:r>
              <a:rPr lang="en-US" dirty="0">
                <a:latin typeface="Courier New" panose="02070309020205020404" pitchFamily="49" charset="0"/>
                <a:cs typeface="Courier New" panose="02070309020205020404" pitchFamily="49" charset="0"/>
              </a:rPr>
              <a:t> = False) </a:t>
            </a:r>
            <a:r>
              <a:rPr lang="en-US" dirty="0" smtClean="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return </a:t>
            </a:r>
            <a:r>
              <a:rPr lang="en-US" dirty="0" err="1">
                <a:latin typeface="Courier New" panose="02070309020205020404" pitchFamily="49" charset="0"/>
                <a:cs typeface="Courier New" panose="02070309020205020404" pitchFamily="49" charset="0"/>
              </a:rPr>
              <a:t>HttpResponse</a:t>
            </a:r>
            <a:r>
              <a:rPr lang="en-US"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s</a:t>
            </a:r>
            <a:r>
              <a:rPr lang="en-US" dirty="0" err="1">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res</a:t>
            </a:r>
            <a:r>
              <a:rPr lang="en-US" dirty="0" smtClean="0">
                <a:latin typeface="Courier New" panose="02070309020205020404" pitchFamily="49" charset="0"/>
                <a:cs typeface="Courier New" panose="02070309020205020404" pitchFamily="49" charset="0"/>
              </a:rPr>
              <a:t>)</a:t>
            </a:r>
          </a:p>
          <a:p>
            <a:pPr marL="0" indent="0">
              <a:buNone/>
            </a:pPr>
            <a:endParaRPr lang="en-US" dirty="0"/>
          </a:p>
          <a:p>
            <a:pPr marL="0" indent="0">
              <a:buNone/>
            </a:pPr>
            <a:r>
              <a:rPr lang="en-US" dirty="0" smtClean="0"/>
              <a:t>+ </a:t>
            </a:r>
            <a:r>
              <a:rPr lang="en-US" dirty="0" err="1" smtClean="0"/>
              <a:t>creatIng</a:t>
            </a:r>
            <a:r>
              <a:rPr lang="en-US" dirty="0" smtClean="0"/>
              <a:t> </a:t>
            </a:r>
            <a:r>
              <a:rPr lang="en-US" dirty="0"/>
              <a:t>a URL to access our view −</a:t>
            </a:r>
          </a:p>
          <a:p>
            <a:pPr marL="0" indent="0">
              <a:buNone/>
            </a:pPr>
            <a:endParaRPr lang="en-US" dirty="0" smtClean="0"/>
          </a:p>
          <a:p>
            <a:pPr marL="0" indent="0">
              <a:buNone/>
            </a:pPr>
            <a:r>
              <a:rPr lang="en-US" dirty="0" smtClean="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django.conf.urls</a:t>
            </a:r>
            <a:r>
              <a:rPr lang="en-US" dirty="0">
                <a:latin typeface="Courier New" panose="02070309020205020404" pitchFamily="49" charset="0"/>
                <a:cs typeface="Courier New" panose="02070309020205020404" pitchFamily="49" charset="0"/>
              </a:rPr>
              <a:t> import patterns, </a:t>
            </a:r>
            <a:endParaRPr lang="en-US" dirty="0" smtClean="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pPr marL="0" indent="0">
              <a:buNone/>
            </a:pPr>
            <a:r>
              <a:rPr lang="en-US" dirty="0" err="1" smtClean="0">
                <a:latin typeface="Courier New" panose="02070309020205020404" pitchFamily="49" charset="0"/>
                <a:cs typeface="Courier New" panose="02070309020205020404" pitchFamily="49" charset="0"/>
              </a:rPr>
              <a:t>url</a:t>
            </a:r>
            <a:r>
              <a:rPr lang="en-US" dirty="0" smtClean="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urlpatterns</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paterns</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myapp.views</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url</a:t>
            </a:r>
            <a:r>
              <a:rPr lang="en-US" dirty="0">
                <a:latin typeface="Courier New" panose="02070309020205020404" pitchFamily="49" charset="0"/>
                <a:cs typeface="Courier New" panose="02070309020205020404" pitchFamily="49" charset="0"/>
              </a:rPr>
              <a:t>(r'^</a:t>
            </a:r>
            <a:r>
              <a:rPr lang="en-US" dirty="0" err="1">
                <a:latin typeface="Courier New" panose="02070309020205020404" pitchFamily="49" charset="0"/>
                <a:cs typeface="Courier New" panose="02070309020205020404" pitchFamily="49" charset="0"/>
              </a:rPr>
              <a:t>massEmail</a:t>
            </a:r>
            <a:r>
              <a:rPr lang="en-US" dirty="0">
                <a:latin typeface="Courier New" panose="02070309020205020404" pitchFamily="49" charset="0"/>
                <a:cs typeface="Courier New" panose="02070309020205020404" pitchFamily="49" charset="0"/>
              </a:rPr>
              <a:t>/(?P&lt;emailto1</a:t>
            </a:r>
            <a:r>
              <a:rPr lang="en-US" dirty="0" smtClean="0">
                <a:latin typeface="Courier New" panose="02070309020205020404" pitchFamily="49" charset="0"/>
                <a:cs typeface="Courier New" panose="02070309020205020404" pitchFamily="49" charset="0"/>
              </a:rPr>
              <a:t>&gt;</a:t>
            </a:r>
          </a:p>
          <a:p>
            <a:pPr marL="0" indent="0">
              <a:buNone/>
            </a:pP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w.%+-]+@[A-Za-z0-9.-]+\.[A-</a:t>
            </a:r>
            <a:r>
              <a:rPr lang="en-US" dirty="0" err="1">
                <a:latin typeface="Courier New" panose="02070309020205020404" pitchFamily="49" charset="0"/>
                <a:cs typeface="Courier New" panose="02070309020205020404" pitchFamily="49" charset="0"/>
              </a:rPr>
              <a:t>Za</a:t>
            </a:r>
            <a:r>
              <a:rPr lang="en-US" dirty="0">
                <a:latin typeface="Courier New" panose="02070309020205020404" pitchFamily="49" charset="0"/>
                <a:cs typeface="Courier New" panose="02070309020205020404" pitchFamily="49" charset="0"/>
              </a:rPr>
              <a:t>-z]{2,4})/(?P&lt;emailto2&gt;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w.%+-]+@[A-Za-z0-9.-]+\.[A-</a:t>
            </a:r>
            <a:r>
              <a:rPr lang="en-US" dirty="0" err="1">
                <a:latin typeface="Courier New" panose="02070309020205020404" pitchFamily="49" charset="0"/>
                <a:cs typeface="Courier New" panose="02070309020205020404" pitchFamily="49" charset="0"/>
              </a:rPr>
              <a:t>Za</a:t>
            </a:r>
            <a:r>
              <a:rPr lang="en-US" dirty="0">
                <a:latin typeface="Courier New" panose="02070309020205020404" pitchFamily="49" charset="0"/>
                <a:cs typeface="Courier New" panose="02070309020205020404" pitchFamily="49" charset="0"/>
              </a:rPr>
              <a:t>-z]{2,4})', '</a:t>
            </a:r>
            <a:r>
              <a:rPr lang="en-US" dirty="0" err="1">
                <a:latin typeface="Courier New" panose="02070309020205020404" pitchFamily="49" charset="0"/>
                <a:cs typeface="Courier New" panose="02070309020205020404" pitchFamily="49" charset="0"/>
              </a:rPr>
              <a:t>sendMassEmail</a:t>
            </a:r>
            <a:r>
              <a:rPr lang="en-US" dirty="0">
                <a:latin typeface="Courier New" panose="02070309020205020404" pitchFamily="49" charset="0"/>
                <a:cs typeface="Courier New" panose="02070309020205020404" pitchFamily="49" charset="0"/>
              </a:rPr>
              <a:t>' , name = </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sendMassEmail</a:t>
            </a:r>
            <a:r>
              <a:rPr lang="en-US" dirty="0" smtClean="0">
                <a:latin typeface="Courier New" panose="02070309020205020404" pitchFamily="49" charset="0"/>
                <a:cs typeface="Courier New" panose="02070309020205020404" pitchFamily="49" charset="0"/>
              </a:rPr>
              <a:t>‘</a:t>
            </a:r>
          </a:p>
          <a:p>
            <a:pPr marL="0" indent="0">
              <a:buNone/>
            </a:pPr>
            <a:endParaRPr lang="en-US" dirty="0"/>
          </a:p>
          <a:p>
            <a:pPr marL="0" indent="0">
              <a:buNone/>
            </a:pPr>
            <a:r>
              <a:rPr lang="en-US" dirty="0" err="1"/>
              <a:t>S</a:t>
            </a:r>
            <a:r>
              <a:rPr lang="en-US" dirty="0" err="1" smtClean="0"/>
              <a:t>end_mass_mail</a:t>
            </a:r>
            <a:r>
              <a:rPr lang="en-US" dirty="0" smtClean="0"/>
              <a:t> </a:t>
            </a:r>
            <a:r>
              <a:rPr lang="en-US" dirty="0"/>
              <a:t>parameters details are −</a:t>
            </a:r>
          </a:p>
          <a:p>
            <a:r>
              <a:rPr lang="en-US" b="1" dirty="0" err="1"/>
              <a:t>datatuples</a:t>
            </a:r>
            <a:r>
              <a:rPr lang="en-US" dirty="0"/>
              <a:t> − A tuple where each element is like (subject, message, </a:t>
            </a:r>
            <a:r>
              <a:rPr lang="en-US" dirty="0" err="1"/>
              <a:t>from_email</a:t>
            </a:r>
            <a:r>
              <a:rPr lang="en-US" dirty="0"/>
              <a:t>, </a:t>
            </a:r>
            <a:r>
              <a:rPr lang="en-US" dirty="0" err="1"/>
              <a:t>recipient_list</a:t>
            </a:r>
            <a:r>
              <a:rPr lang="en-US" dirty="0"/>
              <a:t>).</a:t>
            </a:r>
          </a:p>
          <a:p>
            <a:r>
              <a:rPr lang="en-US" b="1" dirty="0" err="1"/>
              <a:t>fail_silently</a:t>
            </a:r>
            <a:r>
              <a:rPr lang="en-US" dirty="0"/>
              <a:t> − Bool, if false </a:t>
            </a:r>
            <a:r>
              <a:rPr lang="en-US" dirty="0" err="1"/>
              <a:t>send_mail</a:t>
            </a:r>
            <a:r>
              <a:rPr lang="en-US" dirty="0"/>
              <a:t> will raise an exception in case of error.</a:t>
            </a:r>
          </a:p>
          <a:p>
            <a:r>
              <a:rPr lang="en-US" b="1" dirty="0" err="1"/>
              <a:t>auth_user</a:t>
            </a:r>
            <a:r>
              <a:rPr lang="en-US" dirty="0"/>
              <a:t> − User login if not set in settings.py.</a:t>
            </a:r>
          </a:p>
          <a:p>
            <a:r>
              <a:rPr lang="en-US" b="1" dirty="0" err="1"/>
              <a:t>auth_password</a:t>
            </a:r>
            <a:r>
              <a:rPr lang="en-US" dirty="0"/>
              <a:t> − User password if not set in settings.py.</a:t>
            </a:r>
          </a:p>
          <a:p>
            <a:r>
              <a:rPr lang="en-US" b="1" dirty="0"/>
              <a:t>connection</a:t>
            </a:r>
            <a:r>
              <a:rPr lang="en-US" dirty="0"/>
              <a:t> − E-mail backend.</a:t>
            </a:r>
          </a:p>
          <a:p>
            <a:pPr marL="0" indent="0">
              <a:buNone/>
            </a:pPr>
            <a:endParaRPr lang="ru-RU" dirty="0"/>
          </a:p>
        </p:txBody>
      </p:sp>
      <p:sp>
        <p:nvSpPr>
          <p:cNvPr id="2" name="Заголовок 1"/>
          <p:cNvSpPr>
            <a:spLocks noGrp="1"/>
          </p:cNvSpPr>
          <p:nvPr>
            <p:ph type="title"/>
          </p:nvPr>
        </p:nvSpPr>
        <p:spPr>
          <a:xfrm>
            <a:off x="323528" y="-315416"/>
            <a:ext cx="9144000" cy="1143000"/>
          </a:xfrm>
        </p:spPr>
        <p:txBody>
          <a:bodyPr>
            <a:normAutofit/>
          </a:bodyPr>
          <a:lstStyle/>
          <a:p>
            <a:r>
              <a:rPr lang="en-US" sz="2800" dirty="0"/>
              <a:t>Sending Multiple Mails with </a:t>
            </a:r>
            <a:r>
              <a:rPr lang="en-US" sz="2800" dirty="0" err="1" smtClean="0">
                <a:latin typeface="Courier New" panose="02070309020205020404" pitchFamily="49" charset="0"/>
                <a:cs typeface="Courier New" panose="02070309020205020404" pitchFamily="49" charset="0"/>
              </a:rPr>
              <a:t>send_mass_mail</a:t>
            </a:r>
            <a:endParaRPr lang="ru-RU" sz="2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03244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27427" y="980728"/>
            <a:ext cx="8784976" cy="5517232"/>
          </a:xfrm>
        </p:spPr>
        <p:txBody>
          <a:bodyPr>
            <a:normAutofit fontScale="32500" lnSpcReduction="20000"/>
          </a:bodyPr>
          <a:lstStyle/>
          <a:p>
            <a:pPr marL="0" indent="0">
              <a:buNone/>
            </a:pPr>
            <a:r>
              <a:rPr lang="en-US" dirty="0"/>
              <a:t>These methods send e-mails to site administrators as defined in the ADMINS option of the settings.py file, and to site managers as defined in MANAGERS option of the settings.py file</a:t>
            </a:r>
            <a:r>
              <a:rPr lang="en-US" dirty="0" smtClean="0"/>
              <a:t>.</a:t>
            </a:r>
          </a:p>
          <a:p>
            <a:pPr marL="0" indent="0">
              <a:buNone/>
            </a:pPr>
            <a:endParaRPr lang="en-US" dirty="0"/>
          </a:p>
          <a:p>
            <a:pPr marL="0" indent="0">
              <a:buNone/>
            </a:pPr>
            <a:r>
              <a:rPr lang="en-US" dirty="0" smtClean="0"/>
              <a:t> </a:t>
            </a:r>
            <a:r>
              <a:rPr lang="en-US" dirty="0"/>
              <a:t>Let's assume our ADMINS and MANAGERS options look like </a:t>
            </a:r>
            <a:endParaRPr lang="en-US" dirty="0" smtClean="0"/>
          </a:p>
          <a:p>
            <a:pPr marL="0" indent="0">
              <a:buNone/>
            </a:pPr>
            <a:endParaRPr lang="en-US" dirty="0"/>
          </a:p>
          <a:p>
            <a:pPr marL="0" indent="0">
              <a:buNone/>
            </a:pPr>
            <a:r>
              <a:rPr lang="en-US" b="1" dirty="0"/>
              <a:t>ADMINS</a:t>
            </a:r>
            <a:r>
              <a:rPr lang="en-US" dirty="0"/>
              <a:t> = (('polo', 'polo@polo.com'),)</a:t>
            </a:r>
          </a:p>
          <a:p>
            <a:pPr marL="0" indent="0">
              <a:buNone/>
            </a:pPr>
            <a:r>
              <a:rPr lang="en-US" b="1" dirty="0"/>
              <a:t>MANAGERS</a:t>
            </a:r>
            <a:r>
              <a:rPr lang="en-US" dirty="0"/>
              <a:t> = (('</a:t>
            </a:r>
            <a:r>
              <a:rPr lang="en-US" dirty="0" err="1"/>
              <a:t>popoli</a:t>
            </a:r>
            <a:r>
              <a:rPr lang="en-US" dirty="0"/>
              <a:t>', 'popoli@polo.com</a:t>
            </a:r>
            <a:r>
              <a:rPr lang="en-US" dirty="0" smtClean="0"/>
              <a:t>'),)</a:t>
            </a:r>
          </a:p>
          <a:p>
            <a:pPr marL="0" indent="0">
              <a:buNone/>
            </a:pPr>
            <a:endParaRPr lang="en-US" dirty="0"/>
          </a:p>
          <a:p>
            <a:pPr marL="0" indent="0">
              <a:buNone/>
            </a:pPr>
            <a:r>
              <a:rPr lang="en-US" dirty="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django.core.mail</a:t>
            </a:r>
            <a:r>
              <a:rPr lang="en-US" dirty="0">
                <a:latin typeface="Courier New" panose="02070309020205020404" pitchFamily="49" charset="0"/>
                <a:cs typeface="Courier New" panose="02070309020205020404" pitchFamily="49" charset="0"/>
              </a:rPr>
              <a:t> import </a:t>
            </a:r>
            <a:r>
              <a:rPr lang="en-US" dirty="0" err="1">
                <a:latin typeface="Courier New" panose="02070309020205020404" pitchFamily="49" charset="0"/>
                <a:cs typeface="Courier New" panose="02070309020205020404" pitchFamily="49" charset="0"/>
              </a:rPr>
              <a:t>mail_admins</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django.http</a:t>
            </a:r>
            <a:r>
              <a:rPr lang="en-US" dirty="0">
                <a:latin typeface="Courier New" panose="02070309020205020404" pitchFamily="49" charset="0"/>
                <a:cs typeface="Courier New" panose="02070309020205020404" pitchFamily="49" charset="0"/>
              </a:rPr>
              <a:t> import </a:t>
            </a:r>
            <a:r>
              <a:rPr lang="en-US" dirty="0" err="1">
                <a:latin typeface="Courier New" panose="02070309020205020404" pitchFamily="49" charset="0"/>
                <a:cs typeface="Courier New" panose="02070309020205020404" pitchFamily="49" charset="0"/>
              </a:rPr>
              <a:t>HttpResponse</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err="1" smtClean="0">
                <a:latin typeface="Courier New" panose="02070309020205020404" pitchFamily="49" charset="0"/>
                <a:cs typeface="Courier New" panose="02070309020205020404" pitchFamily="49" charset="0"/>
              </a:rPr>
              <a:t>def</a:t>
            </a:r>
            <a:r>
              <a:rPr lang="en-US" dirty="0" smtClean="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sendAdminsEmail</a:t>
            </a:r>
            <a:r>
              <a:rPr lang="en-US" dirty="0">
                <a:latin typeface="Courier New" panose="02070309020205020404" pitchFamily="49" charset="0"/>
                <a:cs typeface="Courier New" panose="02070309020205020404" pitchFamily="49" charset="0"/>
              </a:rPr>
              <a:t>(request):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res </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mail_admins</a:t>
            </a:r>
            <a:r>
              <a:rPr lang="en-US" dirty="0">
                <a:latin typeface="Courier New" panose="02070309020205020404" pitchFamily="49" charset="0"/>
                <a:cs typeface="Courier New" panose="02070309020205020404" pitchFamily="49" charset="0"/>
              </a:rPr>
              <a:t>('my subject', 'site is going down.')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return </a:t>
            </a:r>
            <a:r>
              <a:rPr lang="en-US" dirty="0" err="1">
                <a:latin typeface="Courier New" panose="02070309020205020404" pitchFamily="49" charset="0"/>
                <a:cs typeface="Courier New" panose="02070309020205020404" pitchFamily="49" charset="0"/>
              </a:rPr>
              <a:t>HttpResponse</a:t>
            </a:r>
            <a:r>
              <a:rPr lang="en-US" dirty="0">
                <a:latin typeface="Courier New" panose="02070309020205020404" pitchFamily="49" charset="0"/>
                <a:cs typeface="Courier New" panose="02070309020205020404" pitchFamily="49" charset="0"/>
              </a:rPr>
              <a:t>('</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s</a:t>
            </a:r>
            <a:r>
              <a:rPr lang="en-US" dirty="0" err="1">
                <a:latin typeface="Courier New" panose="02070309020205020404" pitchFamily="49" charset="0"/>
                <a:cs typeface="Courier New" panose="02070309020205020404" pitchFamily="49" charset="0"/>
              </a:rPr>
              <a:t>'%res</a:t>
            </a:r>
            <a:r>
              <a:rPr lang="en-US" dirty="0" smtClean="0">
                <a:latin typeface="Courier New" panose="02070309020205020404" pitchFamily="49" charset="0"/>
                <a:cs typeface="Courier New" panose="02070309020205020404" pitchFamily="49" charset="0"/>
              </a:rPr>
              <a:t>)</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The </a:t>
            </a:r>
            <a:r>
              <a:rPr lang="en-US" dirty="0">
                <a:latin typeface="Courier New" panose="02070309020205020404" pitchFamily="49" charset="0"/>
                <a:cs typeface="Courier New" panose="02070309020205020404" pitchFamily="49" charset="0"/>
              </a:rPr>
              <a:t>above code will send an e-mail to every admin defined in the ADMINS section.</a:t>
            </a:r>
          </a:p>
          <a:p>
            <a:pPr marL="0" indent="0">
              <a:buNone/>
            </a:pPr>
            <a:r>
              <a:rPr lang="en-US" dirty="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django.core.mail</a:t>
            </a:r>
            <a:r>
              <a:rPr lang="en-US" dirty="0">
                <a:latin typeface="Courier New" panose="02070309020205020404" pitchFamily="49" charset="0"/>
                <a:cs typeface="Courier New" panose="02070309020205020404" pitchFamily="49" charset="0"/>
              </a:rPr>
              <a:t> import </a:t>
            </a:r>
            <a:r>
              <a:rPr lang="en-US" dirty="0" err="1">
                <a:latin typeface="Courier New" panose="02070309020205020404" pitchFamily="49" charset="0"/>
                <a:cs typeface="Courier New" panose="02070309020205020404" pitchFamily="49" charset="0"/>
              </a:rPr>
              <a:t>mail_managers</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django.http</a:t>
            </a:r>
            <a:r>
              <a:rPr lang="en-US" dirty="0">
                <a:latin typeface="Courier New" panose="02070309020205020404" pitchFamily="49" charset="0"/>
                <a:cs typeface="Courier New" panose="02070309020205020404" pitchFamily="49" charset="0"/>
              </a:rPr>
              <a:t> import </a:t>
            </a:r>
            <a:r>
              <a:rPr lang="en-US" dirty="0" err="1">
                <a:latin typeface="Courier New" panose="02070309020205020404" pitchFamily="49" charset="0"/>
                <a:cs typeface="Courier New" panose="02070309020205020404" pitchFamily="49" charset="0"/>
              </a:rPr>
              <a:t>HttpResponse</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err="1" smtClean="0">
                <a:latin typeface="Courier New" panose="02070309020205020404" pitchFamily="49" charset="0"/>
                <a:cs typeface="Courier New" panose="02070309020205020404" pitchFamily="49" charset="0"/>
              </a:rPr>
              <a:t>def</a:t>
            </a:r>
            <a:r>
              <a:rPr lang="en-US" dirty="0" smtClean="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sendManagersEmail</a:t>
            </a:r>
            <a:r>
              <a:rPr lang="en-US" dirty="0">
                <a:latin typeface="Courier New" panose="02070309020205020404" pitchFamily="49" charset="0"/>
                <a:cs typeface="Courier New" panose="02070309020205020404" pitchFamily="49" charset="0"/>
              </a:rPr>
              <a:t>(request):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res </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mail_managers</a:t>
            </a:r>
            <a:r>
              <a:rPr lang="en-US" dirty="0">
                <a:latin typeface="Courier New" panose="02070309020205020404" pitchFamily="49" charset="0"/>
                <a:cs typeface="Courier New" panose="02070309020205020404" pitchFamily="49" charset="0"/>
              </a:rPr>
              <a:t>('my subject 2', 'Change date on the site.')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return </a:t>
            </a:r>
            <a:r>
              <a:rPr lang="en-US" dirty="0" err="1">
                <a:latin typeface="Courier New" panose="02070309020205020404" pitchFamily="49" charset="0"/>
                <a:cs typeface="Courier New" panose="02070309020205020404" pitchFamily="49" charset="0"/>
              </a:rPr>
              <a:t>HttpResponse</a:t>
            </a:r>
            <a:r>
              <a:rPr lang="en-US" dirty="0">
                <a:latin typeface="Courier New" panose="02070309020205020404" pitchFamily="49" charset="0"/>
                <a:cs typeface="Courier New" panose="02070309020205020404" pitchFamily="49" charset="0"/>
              </a:rPr>
              <a:t>('</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s</a:t>
            </a:r>
            <a:r>
              <a:rPr lang="en-US" dirty="0" err="1">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res</a:t>
            </a:r>
            <a:r>
              <a:rPr lang="en-US" dirty="0" smtClean="0">
                <a:latin typeface="Courier New" panose="02070309020205020404" pitchFamily="49" charset="0"/>
                <a:cs typeface="Courier New" panose="02070309020205020404" pitchFamily="49" charset="0"/>
              </a:rPr>
              <a:t>)</a:t>
            </a:r>
          </a:p>
          <a:p>
            <a:pPr marL="0" indent="0">
              <a:buNone/>
            </a:pPr>
            <a:endParaRPr lang="en-US" dirty="0"/>
          </a:p>
          <a:p>
            <a:pPr marL="0" indent="0">
              <a:buNone/>
            </a:pPr>
            <a:r>
              <a:rPr lang="en-US" dirty="0" smtClean="0"/>
              <a:t>The </a:t>
            </a:r>
            <a:r>
              <a:rPr lang="en-US" dirty="0"/>
              <a:t>above code will send an e-mail to every manager defined in the MANAGERS section.</a:t>
            </a:r>
          </a:p>
          <a:p>
            <a:pPr marL="0" indent="0">
              <a:buNone/>
            </a:pPr>
            <a:endParaRPr lang="en-US" dirty="0" smtClean="0"/>
          </a:p>
          <a:p>
            <a:pPr marL="0" indent="0">
              <a:buNone/>
            </a:pPr>
            <a:r>
              <a:rPr lang="en-US" dirty="0" smtClean="0"/>
              <a:t>Parameters </a:t>
            </a:r>
            <a:r>
              <a:rPr lang="en-US" dirty="0"/>
              <a:t>details −</a:t>
            </a:r>
          </a:p>
          <a:p>
            <a:r>
              <a:rPr lang="en-US" b="1" dirty="0"/>
              <a:t>Subject</a:t>
            </a:r>
            <a:r>
              <a:rPr lang="en-US" dirty="0"/>
              <a:t> − E-mail subject.</a:t>
            </a:r>
          </a:p>
          <a:p>
            <a:r>
              <a:rPr lang="en-US" b="1" dirty="0"/>
              <a:t>message</a:t>
            </a:r>
            <a:r>
              <a:rPr lang="en-US" dirty="0"/>
              <a:t> − E-mail body.</a:t>
            </a:r>
          </a:p>
          <a:p>
            <a:r>
              <a:rPr lang="en-US" b="1" dirty="0" err="1"/>
              <a:t>fail_silently</a:t>
            </a:r>
            <a:r>
              <a:rPr lang="en-US" dirty="0"/>
              <a:t> − Bool, if false </a:t>
            </a:r>
            <a:r>
              <a:rPr lang="en-US" dirty="0" err="1"/>
              <a:t>send_mail</a:t>
            </a:r>
            <a:r>
              <a:rPr lang="en-US" dirty="0"/>
              <a:t> will raise an exception in case of error.</a:t>
            </a:r>
          </a:p>
          <a:p>
            <a:r>
              <a:rPr lang="en-US" b="1" dirty="0"/>
              <a:t>connection</a:t>
            </a:r>
            <a:r>
              <a:rPr lang="en-US" dirty="0"/>
              <a:t> − E-mail backend.</a:t>
            </a:r>
          </a:p>
          <a:p>
            <a:r>
              <a:rPr lang="en-US" b="1" dirty="0" err="1"/>
              <a:t>html_message</a:t>
            </a:r>
            <a:r>
              <a:rPr lang="en-US" dirty="0"/>
              <a:t> − (new in Django 1.7) if present, the e-mail will be multipart/alternative</a:t>
            </a:r>
            <a:r>
              <a:rPr lang="en-US" dirty="0" smtClean="0"/>
              <a:t>.</a:t>
            </a:r>
            <a:endParaRPr lang="en-US" dirty="0"/>
          </a:p>
        </p:txBody>
      </p:sp>
      <p:sp>
        <p:nvSpPr>
          <p:cNvPr id="2" name="Заголовок 1"/>
          <p:cNvSpPr>
            <a:spLocks noGrp="1"/>
          </p:cNvSpPr>
          <p:nvPr>
            <p:ph type="title"/>
          </p:nvPr>
        </p:nvSpPr>
        <p:spPr>
          <a:xfrm>
            <a:off x="179512" y="0"/>
            <a:ext cx="8856984" cy="1143000"/>
          </a:xfrm>
        </p:spPr>
        <p:txBody>
          <a:bodyPr>
            <a:normAutofit/>
          </a:bodyPr>
          <a:lstStyle/>
          <a:p>
            <a:r>
              <a:rPr lang="en-US" sz="2400" b="1" dirty="0"/>
              <a:t>Sending e-mails to admins and managers using </a:t>
            </a:r>
            <a:r>
              <a:rPr lang="en-US" sz="2400" b="1" dirty="0" err="1"/>
              <a:t>mail_admins</a:t>
            </a:r>
            <a:r>
              <a:rPr lang="en-US" sz="2400" b="1" dirty="0"/>
              <a:t> and </a:t>
            </a:r>
            <a:r>
              <a:rPr lang="en-US" sz="2400" b="1" dirty="0" err="1"/>
              <a:t>mail_managers</a:t>
            </a:r>
            <a:r>
              <a:rPr lang="en-US" sz="2400" b="1" dirty="0"/>
              <a:t> methods</a:t>
            </a:r>
            <a:endParaRPr lang="ru-RU" sz="2400" dirty="0"/>
          </a:p>
        </p:txBody>
      </p:sp>
    </p:spTree>
    <p:extLst>
      <p:ext uri="{BB962C8B-B14F-4D97-AF65-F5344CB8AC3E}">
        <p14:creationId xmlns:p14="http://schemas.microsoft.com/office/powerpoint/2010/main" val="1477318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51520" y="908720"/>
            <a:ext cx="8712968" cy="5328592"/>
          </a:xfrm>
        </p:spPr>
        <p:txBody>
          <a:bodyPr>
            <a:normAutofit fontScale="55000" lnSpcReduction="20000"/>
          </a:bodyPr>
          <a:lstStyle/>
          <a:p>
            <a:pPr marL="0" indent="0">
              <a:buNone/>
            </a:pPr>
            <a:r>
              <a:rPr lang="en-US" dirty="0"/>
              <a:t>This is done by using the 'attach' method on the </a:t>
            </a:r>
            <a:r>
              <a:rPr lang="en-US" dirty="0" err="1">
                <a:latin typeface="Courier New" panose="02070309020205020404" pitchFamily="49" charset="0"/>
                <a:cs typeface="Courier New" panose="02070309020205020404" pitchFamily="49" charset="0"/>
              </a:rPr>
              <a:t>EmailMessage</a:t>
            </a:r>
            <a:r>
              <a:rPr lang="en-US" dirty="0"/>
              <a:t> object.</a:t>
            </a:r>
          </a:p>
          <a:p>
            <a:pPr marL="0" indent="0">
              <a:buNone/>
            </a:pPr>
            <a:r>
              <a:rPr lang="en-US" dirty="0"/>
              <a:t>A view to send an e-mail with attachment will be </a:t>
            </a:r>
            <a:r>
              <a:rPr lang="en-US" dirty="0" smtClean="0"/>
              <a:t>−</a:t>
            </a:r>
          </a:p>
          <a:p>
            <a:pPr marL="0" indent="0">
              <a:buNone/>
            </a:pPr>
            <a:endParaRPr lang="en-US" dirty="0"/>
          </a:p>
          <a:p>
            <a:pPr marL="0" indent="0">
              <a:buNone/>
            </a:pPr>
            <a:r>
              <a:rPr lang="en-US" dirty="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django.core.mail</a:t>
            </a:r>
            <a:r>
              <a:rPr lang="en-US" dirty="0">
                <a:latin typeface="Courier New" panose="02070309020205020404" pitchFamily="49" charset="0"/>
                <a:cs typeface="Courier New" panose="02070309020205020404" pitchFamily="49" charset="0"/>
              </a:rPr>
              <a:t> import </a:t>
            </a:r>
            <a:r>
              <a:rPr lang="en-US" dirty="0" err="1">
                <a:latin typeface="Courier New" panose="02070309020205020404" pitchFamily="49" charset="0"/>
                <a:cs typeface="Courier New" panose="02070309020205020404" pitchFamily="49" charset="0"/>
              </a:rPr>
              <a:t>EmailMessage</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django.http</a:t>
            </a:r>
            <a:r>
              <a:rPr lang="en-US" dirty="0">
                <a:latin typeface="Courier New" panose="02070309020205020404" pitchFamily="49" charset="0"/>
                <a:cs typeface="Courier New" panose="02070309020205020404" pitchFamily="49" charset="0"/>
              </a:rPr>
              <a:t> import </a:t>
            </a:r>
            <a:r>
              <a:rPr lang="en-US" dirty="0" err="1">
                <a:latin typeface="Courier New" panose="02070309020205020404" pitchFamily="49" charset="0"/>
                <a:cs typeface="Courier New" panose="02070309020205020404" pitchFamily="49" charset="0"/>
              </a:rPr>
              <a:t>HttpResponse</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err="1" smtClean="0">
                <a:latin typeface="Courier New" panose="02070309020205020404" pitchFamily="49" charset="0"/>
                <a:cs typeface="Courier New" panose="02070309020205020404" pitchFamily="49" charset="0"/>
              </a:rPr>
              <a:t>def</a:t>
            </a:r>
            <a:r>
              <a:rPr lang="en-US" dirty="0" smtClean="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sendEmailWithAttach</a:t>
            </a:r>
            <a:r>
              <a:rPr lang="en-US" dirty="0">
                <a:latin typeface="Courier New" panose="02070309020205020404" pitchFamily="49" charset="0"/>
                <a:cs typeface="Courier New" panose="02070309020205020404" pitchFamily="49" charset="0"/>
              </a:rPr>
              <a:t>(request, </a:t>
            </a:r>
            <a:r>
              <a:rPr lang="en-US" dirty="0" err="1">
                <a:latin typeface="Courier New" panose="02070309020205020404" pitchFamily="49" charset="0"/>
                <a:cs typeface="Courier New" panose="02070309020205020404" pitchFamily="49" charset="0"/>
              </a:rPr>
              <a:t>emailto</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html_content</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Comment </a:t>
            </a:r>
            <a:r>
              <a:rPr lang="en-US" b="1" dirty="0" err="1">
                <a:latin typeface="Courier New" panose="02070309020205020404" pitchFamily="49" charset="0"/>
                <a:cs typeface="Courier New" panose="02070309020205020404" pitchFamily="49" charset="0"/>
              </a:rPr>
              <a:t>tu</a:t>
            </a:r>
            <a:r>
              <a:rPr lang="en-US" b="1" dirty="0">
                <a:latin typeface="Courier New" panose="02070309020205020404" pitchFamily="49" charset="0"/>
                <a:cs typeface="Courier New" panose="02070309020205020404" pitchFamily="49" charset="0"/>
              </a:rPr>
              <a:t> vas?</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email </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EmailMessage</a:t>
            </a:r>
            <a:r>
              <a:rPr lang="en-US" dirty="0">
                <a:latin typeface="Courier New" panose="02070309020205020404" pitchFamily="49" charset="0"/>
                <a:cs typeface="Courier New" panose="02070309020205020404" pitchFamily="49" charset="0"/>
              </a:rPr>
              <a:t>("my subject", </a:t>
            </a:r>
            <a:r>
              <a:rPr lang="en-US" dirty="0" err="1">
                <a:latin typeface="Courier New" panose="02070309020205020404" pitchFamily="49" charset="0"/>
                <a:cs typeface="Courier New" panose="02070309020205020404" pitchFamily="49" charset="0"/>
              </a:rPr>
              <a:t>html_content</a:t>
            </a:r>
            <a:r>
              <a:rPr lang="en-US" dirty="0">
                <a:latin typeface="Courier New" panose="02070309020205020404" pitchFamily="49" charset="0"/>
                <a:cs typeface="Courier New" panose="02070309020205020404" pitchFamily="49" charset="0"/>
              </a:rPr>
              <a:t>, "paul@polo.com", </a:t>
            </a:r>
            <a:r>
              <a:rPr lang="en-US" dirty="0" err="1">
                <a:latin typeface="Courier New" panose="02070309020205020404" pitchFamily="49" charset="0"/>
                <a:cs typeface="Courier New" panose="02070309020205020404" pitchFamily="49" charset="0"/>
              </a:rPr>
              <a:t>emailto</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email.content_subtype</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"html" </a:t>
            </a:r>
            <a:endParaRPr lang="en-US" dirty="0" smtClean="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fd</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open('manage.py', 'r')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email.attach</a:t>
            </a:r>
            <a:r>
              <a:rPr lang="en-US" dirty="0">
                <a:latin typeface="Courier New" panose="02070309020205020404" pitchFamily="49" charset="0"/>
                <a:cs typeface="Courier New" panose="02070309020205020404" pitchFamily="49" charset="0"/>
              </a:rPr>
              <a:t>('manage.py', </a:t>
            </a:r>
            <a:r>
              <a:rPr lang="en-US" dirty="0" err="1">
                <a:latin typeface="Courier New" panose="02070309020205020404" pitchFamily="49" charset="0"/>
                <a:cs typeface="Courier New" panose="02070309020205020404" pitchFamily="49" charset="0"/>
              </a:rPr>
              <a:t>fd.read</a:t>
            </a:r>
            <a:r>
              <a:rPr lang="en-US" dirty="0">
                <a:latin typeface="Courier New" panose="02070309020205020404" pitchFamily="49" charset="0"/>
                <a:cs typeface="Courier New" panose="02070309020205020404" pitchFamily="49" charset="0"/>
              </a:rPr>
              <a:t>(), 'text/plain') </a:t>
            </a:r>
            <a:endParaRPr lang="en-US" dirty="0" smtClean="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res </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email.send</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return </a:t>
            </a:r>
            <a:r>
              <a:rPr lang="en-US" dirty="0" err="1">
                <a:latin typeface="Courier New" panose="02070309020205020404" pitchFamily="49" charset="0"/>
                <a:cs typeface="Courier New" panose="02070309020205020404" pitchFamily="49" charset="0"/>
              </a:rPr>
              <a:t>HttpResponse</a:t>
            </a:r>
            <a:r>
              <a:rPr lang="en-US" dirty="0">
                <a:latin typeface="Courier New" panose="02070309020205020404" pitchFamily="49" charset="0"/>
                <a:cs typeface="Courier New" panose="02070309020205020404" pitchFamily="49" charset="0"/>
              </a:rPr>
              <a:t>('</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s</a:t>
            </a:r>
            <a:r>
              <a:rPr lang="en-US" dirty="0" err="1">
                <a:latin typeface="Courier New" panose="02070309020205020404" pitchFamily="49" charset="0"/>
                <a:cs typeface="Courier New" panose="02070309020205020404" pitchFamily="49" charset="0"/>
              </a:rPr>
              <a:t>'%res</a:t>
            </a:r>
            <a:r>
              <a:rPr lang="en-US" dirty="0" smtClean="0">
                <a:latin typeface="Courier New" panose="02070309020205020404" pitchFamily="49" charset="0"/>
                <a:cs typeface="Courier New" panose="02070309020205020404" pitchFamily="49" charset="0"/>
              </a:rPr>
              <a:t>)</a:t>
            </a:r>
          </a:p>
          <a:p>
            <a:pPr marL="0" indent="0">
              <a:buNone/>
            </a:pPr>
            <a:endParaRPr lang="en-US" dirty="0"/>
          </a:p>
          <a:p>
            <a:pPr marL="0" indent="0">
              <a:buNone/>
            </a:pPr>
            <a:r>
              <a:rPr lang="en-US" dirty="0" smtClean="0"/>
              <a:t>Details </a:t>
            </a:r>
            <a:r>
              <a:rPr lang="en-US" dirty="0"/>
              <a:t>on attach arguments −</a:t>
            </a:r>
          </a:p>
          <a:p>
            <a:r>
              <a:rPr lang="en-US" b="1" dirty="0"/>
              <a:t>filename</a:t>
            </a:r>
            <a:r>
              <a:rPr lang="en-US" dirty="0"/>
              <a:t> − The name of the file to attach.</a:t>
            </a:r>
          </a:p>
          <a:p>
            <a:r>
              <a:rPr lang="en-US" b="1" dirty="0"/>
              <a:t>content</a:t>
            </a:r>
            <a:r>
              <a:rPr lang="en-US" dirty="0"/>
              <a:t> − The content of the file to attach.</a:t>
            </a:r>
          </a:p>
          <a:p>
            <a:r>
              <a:rPr lang="en-US" b="1" dirty="0" err="1"/>
              <a:t>mimetype</a:t>
            </a:r>
            <a:r>
              <a:rPr lang="en-US" dirty="0"/>
              <a:t> − The attachment's content mime type.</a:t>
            </a:r>
          </a:p>
          <a:p>
            <a:pPr marL="0" indent="0">
              <a:buNone/>
            </a:pPr>
            <a:endParaRPr lang="ru-RU" dirty="0"/>
          </a:p>
        </p:txBody>
      </p:sp>
      <p:sp>
        <p:nvSpPr>
          <p:cNvPr id="2" name="Заголовок 1"/>
          <p:cNvSpPr>
            <a:spLocks noGrp="1"/>
          </p:cNvSpPr>
          <p:nvPr>
            <p:ph type="title"/>
          </p:nvPr>
        </p:nvSpPr>
        <p:spPr>
          <a:xfrm>
            <a:off x="467544" y="7151"/>
            <a:ext cx="8229600" cy="1143000"/>
          </a:xfrm>
        </p:spPr>
        <p:txBody>
          <a:bodyPr>
            <a:normAutofit fontScale="90000"/>
          </a:bodyPr>
          <a:lstStyle/>
          <a:p>
            <a:r>
              <a:rPr lang="en-US" dirty="0"/>
              <a:t>Sending E-mail with Attachment</a:t>
            </a:r>
          </a:p>
        </p:txBody>
      </p:sp>
    </p:spTree>
    <p:extLst>
      <p:ext uri="{BB962C8B-B14F-4D97-AF65-F5344CB8AC3E}">
        <p14:creationId xmlns:p14="http://schemas.microsoft.com/office/powerpoint/2010/main" val="4860143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1196752"/>
            <a:ext cx="8229600" cy="5400600"/>
          </a:xfrm>
        </p:spPr>
        <p:txBody>
          <a:bodyPr>
            <a:normAutofit fontScale="70000" lnSpcReduction="20000"/>
          </a:bodyPr>
          <a:lstStyle/>
          <a:p>
            <a:pPr marL="0" indent="0">
              <a:buNone/>
            </a:pPr>
            <a:r>
              <a:rPr lang="en-US" dirty="0" smtClean="0"/>
              <a:t>Imagine </a:t>
            </a:r>
            <a:r>
              <a:rPr lang="en-US" dirty="0"/>
              <a:t>you need a static page or a listing page. Django offers an easy way to set those simple views that is called generic views.</a:t>
            </a:r>
          </a:p>
          <a:p>
            <a:pPr marL="0" indent="0">
              <a:buNone/>
            </a:pPr>
            <a:r>
              <a:rPr lang="en-US" dirty="0"/>
              <a:t>Unlike classic views, generic views are classes not functions. </a:t>
            </a:r>
            <a:endParaRPr lang="en-US" dirty="0" smtClean="0"/>
          </a:p>
          <a:p>
            <a:pPr marL="0" indent="0">
              <a:buNone/>
            </a:pPr>
            <a:r>
              <a:rPr lang="en-US" dirty="0" smtClean="0"/>
              <a:t>Django </a:t>
            </a:r>
            <a:r>
              <a:rPr lang="en-US" dirty="0"/>
              <a:t>offers a set of classes for generic views in </a:t>
            </a:r>
            <a:r>
              <a:rPr lang="en-US" dirty="0" err="1"/>
              <a:t>django.views.generic</a:t>
            </a:r>
            <a:r>
              <a:rPr lang="en-US" dirty="0"/>
              <a:t>, and every generic view is one of those classes or a class that inherits from one of them</a:t>
            </a:r>
            <a:r>
              <a:rPr lang="en-US" dirty="0" smtClean="0"/>
              <a:t>.</a:t>
            </a:r>
          </a:p>
          <a:p>
            <a:pPr marL="0" indent="0">
              <a:buNone/>
            </a:pPr>
            <a:endParaRPr lang="en-US" dirty="0"/>
          </a:p>
          <a:p>
            <a:pPr marL="0" indent="0">
              <a:buNone/>
            </a:pPr>
            <a:r>
              <a:rPr lang="en-US" dirty="0"/>
              <a:t>There are 10+ generic classes </a:t>
            </a:r>
            <a:r>
              <a:rPr lang="en-US" dirty="0" smtClean="0"/>
              <a:t>−</a:t>
            </a:r>
          </a:p>
          <a:p>
            <a:pPr marL="0" indent="0">
              <a:buNone/>
            </a:pPr>
            <a:endParaRPr lang="en-US" dirty="0"/>
          </a:p>
          <a:p>
            <a:pPr marL="0" indent="0">
              <a:buNone/>
            </a:pPr>
            <a:r>
              <a:rPr lang="en-US" dirty="0">
                <a:latin typeface="Courier New" panose="02070309020205020404" pitchFamily="49" charset="0"/>
                <a:cs typeface="Courier New" panose="02070309020205020404" pitchFamily="49" charset="0"/>
              </a:rPr>
              <a:t>&gt;&gt;&gt; import </a:t>
            </a:r>
            <a:r>
              <a:rPr lang="en-US" dirty="0" err="1">
                <a:latin typeface="Courier New" panose="02070309020205020404" pitchFamily="49" charset="0"/>
                <a:cs typeface="Courier New" panose="02070309020205020404" pitchFamily="49" charset="0"/>
              </a:rPr>
              <a:t>django.views.generic</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&gt;&gt;&gt; </a:t>
            </a:r>
            <a:r>
              <a:rPr lang="en-US" dirty="0" err="1">
                <a:latin typeface="Courier New" panose="02070309020205020404" pitchFamily="49" charset="0"/>
                <a:cs typeface="Courier New" panose="02070309020205020404" pitchFamily="49" charset="0"/>
              </a:rPr>
              <a:t>dir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django.views.generic</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endParaRPr lang="en-US" dirty="0"/>
          </a:p>
          <a:p>
            <a:pPr marL="0" indent="0">
              <a:buNone/>
            </a:pPr>
            <a:r>
              <a:rPr lang="en-US" dirty="0" smtClean="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ArchiveIndexView</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CreateView</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DateDetailView</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DayArchiveView</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DeleteView</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DetailView</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FormView</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GenericViewError</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ListView</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MonthArchiveView</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RedirectView</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TemplateView</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TodayArchiveView</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UpdateView</a:t>
            </a:r>
            <a:r>
              <a:rPr lang="en-US" dirty="0">
                <a:latin typeface="Courier New" panose="02070309020205020404" pitchFamily="49" charset="0"/>
                <a:cs typeface="Courier New" panose="02070309020205020404" pitchFamily="49" charset="0"/>
              </a:rPr>
              <a:t>', 'View', '</a:t>
            </a:r>
            <a:r>
              <a:rPr lang="en-US" dirty="0" err="1">
                <a:latin typeface="Courier New" panose="02070309020205020404" pitchFamily="49" charset="0"/>
                <a:cs typeface="Courier New" panose="02070309020205020404" pitchFamily="49" charset="0"/>
              </a:rPr>
              <a:t>WeekArchiveView</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YearArchiveView</a:t>
            </a:r>
            <a:r>
              <a:rPr lang="en-US" dirty="0">
                <a:latin typeface="Courier New" panose="02070309020205020404" pitchFamily="49" charset="0"/>
                <a:cs typeface="Courier New" panose="02070309020205020404" pitchFamily="49" charset="0"/>
              </a:rPr>
              <a:t>', '__</a:t>
            </a:r>
            <a:r>
              <a:rPr lang="en-US" dirty="0" err="1">
                <a:latin typeface="Courier New" panose="02070309020205020404" pitchFamily="49" charset="0"/>
                <a:cs typeface="Courier New" panose="02070309020205020404" pitchFamily="49" charset="0"/>
              </a:rPr>
              <a:t>builtins</a:t>
            </a:r>
            <a:r>
              <a:rPr lang="en-US" dirty="0">
                <a:latin typeface="Courier New" panose="02070309020205020404" pitchFamily="49" charset="0"/>
                <a:cs typeface="Courier New" panose="02070309020205020404" pitchFamily="49" charset="0"/>
              </a:rPr>
              <a:t>__', '__doc__', '__file__', '__name__', '__package__', '__path__', 'base', 'dates', 'detail', 'edit', 'list']</a:t>
            </a:r>
            <a:endParaRPr lang="ru-RU" dirty="0">
              <a:latin typeface="Courier New" panose="02070309020205020404" pitchFamily="49" charset="0"/>
              <a:cs typeface="Courier New" panose="02070309020205020404" pitchFamily="49" charset="0"/>
            </a:endParaRPr>
          </a:p>
        </p:txBody>
      </p:sp>
      <p:sp>
        <p:nvSpPr>
          <p:cNvPr id="2" name="Заголовок 1"/>
          <p:cNvSpPr>
            <a:spLocks noGrp="1"/>
          </p:cNvSpPr>
          <p:nvPr>
            <p:ph type="title"/>
          </p:nvPr>
        </p:nvSpPr>
        <p:spPr/>
        <p:txBody>
          <a:bodyPr>
            <a:normAutofit/>
          </a:bodyPr>
          <a:lstStyle/>
          <a:p>
            <a:r>
              <a:rPr lang="en-US" dirty="0"/>
              <a:t>Generic </a:t>
            </a:r>
            <a:r>
              <a:rPr lang="en-US" dirty="0" smtClean="0"/>
              <a:t>Views</a:t>
            </a:r>
            <a:endParaRPr lang="ru-RU" dirty="0"/>
          </a:p>
        </p:txBody>
      </p:sp>
    </p:spTree>
    <p:extLst>
      <p:ext uri="{BB962C8B-B14F-4D97-AF65-F5344CB8AC3E}">
        <p14:creationId xmlns:p14="http://schemas.microsoft.com/office/powerpoint/2010/main" val="2785546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normAutofit fontScale="77500" lnSpcReduction="20000"/>
          </a:bodyPr>
          <a:lstStyle/>
          <a:p>
            <a:pPr marL="0" indent="0" algn="just">
              <a:buNone/>
            </a:pPr>
            <a:r>
              <a:rPr lang="en-US" dirty="0"/>
              <a:t>A caveat with using named groups in a </a:t>
            </a:r>
            <a:r>
              <a:rPr lang="en-US" dirty="0" err="1"/>
              <a:t>URLconf</a:t>
            </a:r>
            <a:r>
              <a:rPr lang="en-US" dirty="0"/>
              <a:t> is that a single </a:t>
            </a:r>
            <a:r>
              <a:rPr lang="en-US" dirty="0" err="1"/>
              <a:t>URLconf</a:t>
            </a:r>
            <a:r>
              <a:rPr lang="en-US" dirty="0"/>
              <a:t> pattern cannot contain both named and non-named groups. </a:t>
            </a:r>
            <a:endParaRPr lang="en-US" dirty="0" smtClean="0"/>
          </a:p>
          <a:p>
            <a:pPr marL="0" indent="0" algn="just">
              <a:buNone/>
            </a:pPr>
            <a:r>
              <a:rPr lang="en-US" dirty="0" smtClean="0"/>
              <a:t>If </a:t>
            </a:r>
            <a:r>
              <a:rPr lang="en-US" dirty="0"/>
              <a:t>you do this, Django won’t throw any errors, but you’ll probably find that your URLs aren’t matching as you expect. </a:t>
            </a:r>
            <a:endParaRPr lang="en-US" dirty="0" smtClean="0"/>
          </a:p>
          <a:p>
            <a:pPr marL="0" indent="0" algn="just">
              <a:buNone/>
            </a:pPr>
            <a:r>
              <a:rPr lang="en-US" dirty="0" smtClean="0"/>
              <a:t>Specifically</a:t>
            </a:r>
            <a:r>
              <a:rPr lang="en-US" dirty="0"/>
              <a:t>, here’s the algorithm the </a:t>
            </a:r>
            <a:r>
              <a:rPr lang="en-US" dirty="0" err="1"/>
              <a:t>URLconf</a:t>
            </a:r>
            <a:r>
              <a:rPr lang="en-US" dirty="0"/>
              <a:t> parser follows, with respect to named groups vs. non-named groups in a regular expression</a:t>
            </a:r>
            <a:r>
              <a:rPr lang="en-US" dirty="0" smtClean="0"/>
              <a:t>:</a:t>
            </a:r>
          </a:p>
          <a:p>
            <a:pPr marL="0" indent="0" algn="just">
              <a:buNone/>
            </a:pPr>
            <a:endParaRPr lang="en-US" dirty="0"/>
          </a:p>
          <a:p>
            <a:pPr algn="just"/>
            <a:r>
              <a:rPr lang="en-US" dirty="0"/>
              <a:t>If there are any named arguments, it will use those, ignoring non-named arguments.</a:t>
            </a:r>
          </a:p>
          <a:p>
            <a:pPr algn="just"/>
            <a:r>
              <a:rPr lang="en-US" dirty="0"/>
              <a:t>Otherwise, it will pass all non-named arguments as positional arguments.</a:t>
            </a:r>
          </a:p>
          <a:p>
            <a:pPr algn="just"/>
            <a:r>
              <a:rPr lang="en-US" dirty="0"/>
              <a:t>In both cases, it will pass any extra options as keyword arguments. </a:t>
            </a:r>
            <a:endParaRPr lang="ru-RU" dirty="0"/>
          </a:p>
        </p:txBody>
      </p:sp>
      <p:sp>
        <p:nvSpPr>
          <p:cNvPr id="2" name="Заголовок 1"/>
          <p:cNvSpPr>
            <a:spLocks noGrp="1"/>
          </p:cNvSpPr>
          <p:nvPr>
            <p:ph type="title"/>
          </p:nvPr>
        </p:nvSpPr>
        <p:spPr/>
        <p:txBody>
          <a:bodyPr>
            <a:normAutofit fontScale="90000"/>
          </a:bodyPr>
          <a:lstStyle/>
          <a:p>
            <a:r>
              <a:rPr lang="en-US" b="1" dirty="0"/>
              <a:t>Understanding the Matching/Grouping Algorithm</a:t>
            </a:r>
          </a:p>
        </p:txBody>
      </p:sp>
    </p:spTree>
    <p:extLst>
      <p:ext uri="{BB962C8B-B14F-4D97-AF65-F5344CB8AC3E}">
        <p14:creationId xmlns:p14="http://schemas.microsoft.com/office/powerpoint/2010/main" val="3120744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59024" y="620688"/>
            <a:ext cx="8784976" cy="6048672"/>
          </a:xfrm>
        </p:spPr>
        <p:txBody>
          <a:bodyPr>
            <a:normAutofit fontScale="47500" lnSpcReduction="20000"/>
          </a:bodyPr>
          <a:lstStyle/>
          <a:p>
            <a:pPr marL="0" indent="0">
              <a:buNone/>
            </a:pPr>
            <a:r>
              <a:rPr lang="en-US" dirty="0"/>
              <a:t>Our static.html </a:t>
            </a:r>
            <a:r>
              <a:rPr lang="en-US" dirty="0" smtClean="0"/>
              <a:t>:</a:t>
            </a:r>
          </a:p>
          <a:p>
            <a:pPr marL="0" indent="0">
              <a:buNone/>
            </a:pPr>
            <a:endParaRPr lang="en-US" dirty="0"/>
          </a:p>
          <a:p>
            <a:pPr marL="0" indent="0">
              <a:buNone/>
            </a:pPr>
            <a:r>
              <a:rPr lang="en-US" dirty="0">
                <a:latin typeface="Courier New" panose="02070309020205020404" pitchFamily="49" charset="0"/>
                <a:cs typeface="Courier New" panose="02070309020205020404" pitchFamily="49" charset="0"/>
              </a:rPr>
              <a:t>&lt;html&gt;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body&gt; This is a static page!!! &lt;/body&gt;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html</a:t>
            </a:r>
            <a:r>
              <a:rPr lang="en-US" dirty="0" smtClean="0">
                <a:latin typeface="Courier New" panose="02070309020205020404" pitchFamily="49" charset="0"/>
                <a:cs typeface="Courier New" panose="02070309020205020404" pitchFamily="49" charset="0"/>
              </a:rPr>
              <a:t>&gt;</a:t>
            </a:r>
          </a:p>
          <a:p>
            <a:pPr marL="0" indent="0">
              <a:buNone/>
            </a:pPr>
            <a:endParaRPr lang="en-US" dirty="0" smtClean="0"/>
          </a:p>
          <a:p>
            <a:pPr marL="0" indent="0">
              <a:buNone/>
            </a:pPr>
            <a:r>
              <a:rPr lang="en-US" dirty="0"/>
              <a:t>W</a:t>
            </a:r>
            <a:r>
              <a:rPr lang="en-US" dirty="0" smtClean="0"/>
              <a:t>e </a:t>
            </a:r>
            <a:r>
              <a:rPr lang="en-US" dirty="0"/>
              <a:t>would have to change the </a:t>
            </a:r>
            <a:r>
              <a:rPr lang="en-US" b="1" dirty="0"/>
              <a:t>myapp/views.py</a:t>
            </a:r>
            <a:r>
              <a:rPr lang="en-US" dirty="0"/>
              <a:t> to be </a:t>
            </a:r>
            <a:r>
              <a:rPr lang="en-US" dirty="0" smtClean="0"/>
              <a:t>−</a:t>
            </a:r>
          </a:p>
          <a:p>
            <a:pPr marL="0" indent="0">
              <a:buNone/>
            </a:pPr>
            <a:endParaRPr lang="en-US" dirty="0"/>
          </a:p>
          <a:p>
            <a:pPr marL="0" indent="0">
              <a:buNone/>
            </a:pPr>
            <a:r>
              <a:rPr lang="en-US" dirty="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django.shortcuts</a:t>
            </a:r>
            <a:r>
              <a:rPr lang="en-US" dirty="0">
                <a:latin typeface="Courier New" panose="02070309020205020404" pitchFamily="49" charset="0"/>
                <a:cs typeface="Courier New" panose="02070309020205020404" pitchFamily="49" charset="0"/>
              </a:rPr>
              <a:t> import render </a:t>
            </a:r>
            <a:endParaRPr lang="en-US" dirty="0" smtClean="0">
              <a:latin typeface="Courier New" panose="02070309020205020404" pitchFamily="49" charset="0"/>
              <a:cs typeface="Courier New" panose="02070309020205020404" pitchFamily="49" charset="0"/>
            </a:endParaRPr>
          </a:p>
          <a:p>
            <a:pPr marL="0" indent="0">
              <a:buNone/>
            </a:pPr>
            <a:r>
              <a:rPr lang="en-US" dirty="0" err="1" smtClean="0">
                <a:latin typeface="Courier New" panose="02070309020205020404" pitchFamily="49" charset="0"/>
                <a:cs typeface="Courier New" panose="02070309020205020404" pitchFamily="49" charset="0"/>
              </a:rPr>
              <a:t>def</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static(request):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return </a:t>
            </a:r>
            <a:r>
              <a:rPr lang="en-US" dirty="0">
                <a:latin typeface="Courier New" panose="02070309020205020404" pitchFamily="49" charset="0"/>
                <a:cs typeface="Courier New" panose="02070309020205020404" pitchFamily="49" charset="0"/>
              </a:rPr>
              <a:t>render(request, 'static.html', </a:t>
            </a:r>
            <a:r>
              <a:rPr lang="en-US" dirty="0" smtClean="0">
                <a:latin typeface="Courier New" panose="02070309020205020404" pitchFamily="49" charset="0"/>
                <a:cs typeface="Courier New" panose="02070309020205020404" pitchFamily="49" charset="0"/>
              </a:rPr>
              <a:t>{})</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and</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myapp/urls.py</a:t>
            </a:r>
            <a:r>
              <a:rPr lang="en-US" dirty="0">
                <a:latin typeface="Courier New" panose="02070309020205020404" pitchFamily="49" charset="0"/>
                <a:cs typeface="Courier New" panose="02070309020205020404" pitchFamily="49" charset="0"/>
              </a:rPr>
              <a:t> to be </a:t>
            </a:r>
            <a:r>
              <a:rPr lang="en-US" dirty="0" smtClean="0">
                <a:latin typeface="Courier New" panose="02070309020205020404" pitchFamily="49" charset="0"/>
                <a:cs typeface="Courier New" panose="02070309020205020404" pitchFamily="49" charset="0"/>
              </a:rPr>
              <a:t>:</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django.conf.urls</a:t>
            </a:r>
            <a:r>
              <a:rPr lang="en-US" dirty="0">
                <a:latin typeface="Courier New" panose="02070309020205020404" pitchFamily="49" charset="0"/>
                <a:cs typeface="Courier New" panose="02070309020205020404" pitchFamily="49" charset="0"/>
              </a:rPr>
              <a:t> import patterns, </a:t>
            </a:r>
            <a:endParaRPr lang="en-US" dirty="0" smtClean="0">
              <a:latin typeface="Courier New" panose="02070309020205020404" pitchFamily="49" charset="0"/>
              <a:cs typeface="Courier New" panose="02070309020205020404" pitchFamily="49" charset="0"/>
            </a:endParaRPr>
          </a:p>
          <a:p>
            <a:pPr marL="0" indent="0">
              <a:buNone/>
            </a:pPr>
            <a:r>
              <a:rPr lang="en-US" dirty="0" err="1" smtClean="0">
                <a:latin typeface="Courier New" panose="02070309020205020404" pitchFamily="49" charset="0"/>
                <a:cs typeface="Courier New" panose="02070309020205020404" pitchFamily="49" charset="0"/>
              </a:rPr>
              <a:t>url</a:t>
            </a:r>
            <a:r>
              <a:rPr lang="en-US" dirty="0" smtClean="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urlpatterns</a:t>
            </a:r>
            <a:r>
              <a:rPr lang="en-US" dirty="0">
                <a:latin typeface="Courier New" panose="02070309020205020404" pitchFamily="49" charset="0"/>
                <a:cs typeface="Courier New" panose="02070309020205020404" pitchFamily="49" charset="0"/>
              </a:rPr>
              <a:t> = patterns("</a:t>
            </a:r>
            <a:r>
              <a:rPr lang="en-US" dirty="0" err="1">
                <a:latin typeface="Courier New" panose="02070309020205020404" pitchFamily="49" charset="0"/>
                <a:cs typeface="Courier New" panose="02070309020205020404" pitchFamily="49" charset="0"/>
              </a:rPr>
              <a:t>myapp.views</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url</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r'^static</a:t>
            </a:r>
            <a:r>
              <a:rPr lang="en-US" dirty="0">
                <a:latin typeface="Courier New" panose="02070309020205020404" pitchFamily="49" charset="0"/>
                <a:cs typeface="Courier New" panose="02070309020205020404" pitchFamily="49" charset="0"/>
              </a:rPr>
              <a:t>/', 'static', name = 'static</a:t>
            </a:r>
            <a:r>
              <a:rPr lang="en-US" dirty="0" smtClean="0">
                <a:latin typeface="Courier New" panose="02070309020205020404" pitchFamily="49" charset="0"/>
                <a:cs typeface="Courier New" panose="02070309020205020404" pitchFamily="49" charset="0"/>
              </a:rPr>
              <a:t>'),)</a:t>
            </a:r>
          </a:p>
          <a:p>
            <a:pPr marL="0" indent="0">
              <a:buNone/>
            </a:pPr>
            <a:endParaRPr lang="en-US" dirty="0"/>
          </a:p>
          <a:p>
            <a:pPr marL="0" indent="0">
              <a:buNone/>
            </a:pPr>
            <a:r>
              <a:rPr lang="en-US" dirty="0" smtClean="0"/>
              <a:t>The </a:t>
            </a:r>
            <a:r>
              <a:rPr lang="en-US" dirty="0"/>
              <a:t>best way is to</a:t>
            </a:r>
            <a:r>
              <a:rPr lang="en-US" b="1" dirty="0"/>
              <a:t> use generic views. </a:t>
            </a:r>
            <a:endParaRPr lang="en-US" b="1" dirty="0" smtClean="0"/>
          </a:p>
          <a:p>
            <a:pPr marL="0" indent="0">
              <a:buNone/>
            </a:pPr>
            <a:r>
              <a:rPr lang="en-US" dirty="0" smtClean="0"/>
              <a:t>For </a:t>
            </a:r>
            <a:r>
              <a:rPr lang="en-US" dirty="0"/>
              <a:t>that, our myapp/views.py will become </a:t>
            </a:r>
            <a:r>
              <a:rPr lang="en-US" dirty="0" smtClean="0"/>
              <a:t>:</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django.views.generic</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import </a:t>
            </a:r>
            <a:r>
              <a:rPr lang="en-US" dirty="0" err="1">
                <a:latin typeface="Courier New" panose="02070309020205020404" pitchFamily="49" charset="0"/>
                <a:cs typeface="Courier New" panose="02070309020205020404" pitchFamily="49" charset="0"/>
              </a:rPr>
              <a:t>TemplateView</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class </a:t>
            </a:r>
            <a:r>
              <a:rPr lang="en-US" dirty="0" err="1">
                <a:latin typeface="Courier New" panose="02070309020205020404" pitchFamily="49" charset="0"/>
                <a:cs typeface="Courier New" panose="02070309020205020404" pitchFamily="49" charset="0"/>
              </a:rPr>
              <a:t>StaticView</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TemplateView</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template_name</a:t>
            </a:r>
            <a:r>
              <a:rPr lang="en-US" dirty="0">
                <a:latin typeface="Courier New" panose="02070309020205020404" pitchFamily="49" charset="0"/>
                <a:cs typeface="Courier New" panose="02070309020205020404" pitchFamily="49" charset="0"/>
              </a:rPr>
              <a:t> = "</a:t>
            </a:r>
            <a:r>
              <a:rPr lang="en-US" dirty="0" smtClean="0">
                <a:latin typeface="Courier New" panose="02070309020205020404" pitchFamily="49" charset="0"/>
                <a:cs typeface="Courier New" panose="02070309020205020404" pitchFamily="49" charset="0"/>
              </a:rPr>
              <a:t>static.html“</a:t>
            </a:r>
          </a:p>
          <a:p>
            <a:pPr marL="0" indent="0">
              <a:buNone/>
            </a:pPr>
            <a:endParaRPr lang="en-US" dirty="0"/>
          </a:p>
          <a:p>
            <a:pPr marL="0" indent="0">
              <a:buNone/>
            </a:pPr>
            <a:r>
              <a:rPr lang="en-US" dirty="0" smtClean="0"/>
              <a:t>And </a:t>
            </a:r>
            <a:r>
              <a:rPr lang="en-US" dirty="0"/>
              <a:t>our myapp/urls.py we will be </a:t>
            </a:r>
            <a:r>
              <a:rPr lang="en-US" dirty="0" smtClean="0"/>
              <a:t>:</a:t>
            </a:r>
            <a:endParaRPr lang="en-US" dirty="0"/>
          </a:p>
          <a:p>
            <a:pPr marL="0" indent="0">
              <a:buNone/>
            </a:pPr>
            <a:r>
              <a:rPr lang="en-US" dirty="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myapp.views</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import </a:t>
            </a:r>
            <a:r>
              <a:rPr lang="en-US" dirty="0" err="1">
                <a:latin typeface="Courier New" panose="02070309020205020404" pitchFamily="49" charset="0"/>
                <a:cs typeface="Courier New" panose="02070309020205020404" pitchFamily="49" charset="0"/>
              </a:rPr>
              <a:t>StaticView</a:t>
            </a:r>
            <a:r>
              <a:rPr lang="en-US" dirty="0">
                <a:latin typeface="Courier New" panose="02070309020205020404" pitchFamily="49" charset="0"/>
                <a:cs typeface="Courier New" panose="02070309020205020404" pitchFamily="49" charset="0"/>
              </a:rPr>
              <a:t> from </a:t>
            </a:r>
            <a:r>
              <a:rPr lang="en-US" dirty="0" err="1">
                <a:latin typeface="Courier New" panose="02070309020205020404" pitchFamily="49" charset="0"/>
                <a:cs typeface="Courier New" panose="02070309020205020404" pitchFamily="49" charset="0"/>
              </a:rPr>
              <a:t>django.conf.urls</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import </a:t>
            </a:r>
            <a:r>
              <a:rPr lang="en-US" dirty="0">
                <a:latin typeface="Courier New" panose="02070309020205020404" pitchFamily="49" charset="0"/>
                <a:cs typeface="Courier New" panose="02070309020205020404" pitchFamily="49" charset="0"/>
              </a:rPr>
              <a:t>patterns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urlpatterns</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patterns("</a:t>
            </a:r>
            <a:r>
              <a:rPr lang="en-US" dirty="0" err="1">
                <a:latin typeface="Courier New" panose="02070309020205020404" pitchFamily="49" charset="0"/>
                <a:cs typeface="Courier New" panose="02070309020205020404" pitchFamily="49" charset="0"/>
              </a:rPr>
              <a:t>myapp.views</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r'^static</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StaticView.as_view</a:t>
            </a:r>
            <a:r>
              <a:rPr lang="en-US" dirty="0" smtClean="0">
                <a:latin typeface="Courier New" panose="02070309020205020404" pitchFamily="49" charset="0"/>
                <a:cs typeface="Courier New" panose="02070309020205020404" pitchFamily="49" charset="0"/>
              </a:rPr>
              <a:t>()),)</a:t>
            </a:r>
          </a:p>
          <a:p>
            <a:pPr marL="0" indent="0">
              <a:buNone/>
            </a:pPr>
            <a:endParaRPr lang="en-US" dirty="0" smtClean="0"/>
          </a:p>
        </p:txBody>
      </p:sp>
      <p:sp>
        <p:nvSpPr>
          <p:cNvPr id="2" name="Заголовок 1"/>
          <p:cNvSpPr>
            <a:spLocks noGrp="1"/>
          </p:cNvSpPr>
          <p:nvPr>
            <p:ph type="title"/>
          </p:nvPr>
        </p:nvSpPr>
        <p:spPr>
          <a:xfrm>
            <a:off x="467544" y="0"/>
            <a:ext cx="8229600" cy="692696"/>
          </a:xfrm>
        </p:spPr>
        <p:txBody>
          <a:bodyPr>
            <a:normAutofit fontScale="90000"/>
          </a:bodyPr>
          <a:lstStyle/>
          <a:p>
            <a:r>
              <a:rPr lang="en-US" dirty="0"/>
              <a:t>Static </a:t>
            </a:r>
            <a:r>
              <a:rPr lang="en-US" dirty="0" smtClean="0"/>
              <a:t>Pages</a:t>
            </a:r>
            <a:endParaRPr lang="ru-RU" dirty="0"/>
          </a:p>
        </p:txBody>
      </p:sp>
    </p:spTree>
    <p:extLst>
      <p:ext uri="{BB962C8B-B14F-4D97-AF65-F5344CB8AC3E}">
        <p14:creationId xmlns:p14="http://schemas.microsoft.com/office/powerpoint/2010/main" val="21601726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7504" y="620688"/>
            <a:ext cx="8856984" cy="6192688"/>
          </a:xfrm>
        </p:spPr>
        <p:txBody>
          <a:bodyPr>
            <a:normAutofit fontScale="47500" lnSpcReduction="20000"/>
          </a:bodyPr>
          <a:lstStyle/>
          <a:p>
            <a:pPr marL="0" indent="0">
              <a:buNone/>
            </a:pPr>
            <a:r>
              <a:rPr lang="en-US" dirty="0"/>
              <a:t>For the same result we can also, do the following −</a:t>
            </a:r>
          </a:p>
          <a:p>
            <a:r>
              <a:rPr lang="en-US" dirty="0"/>
              <a:t>No change in the views.py</a:t>
            </a:r>
          </a:p>
          <a:p>
            <a:r>
              <a:rPr lang="en-US" dirty="0"/>
              <a:t>Change the url.py file to be </a:t>
            </a:r>
            <a:endParaRPr lang="en-US" dirty="0" smtClean="0"/>
          </a:p>
          <a:p>
            <a:pPr marL="0" indent="0">
              <a:buNone/>
            </a:pPr>
            <a:endParaRPr lang="en-US" dirty="0"/>
          </a:p>
          <a:p>
            <a:pPr marL="0" indent="0">
              <a:buNone/>
            </a:pPr>
            <a:r>
              <a:rPr lang="en-US" dirty="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django.views.generic</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import </a:t>
            </a:r>
            <a:r>
              <a:rPr lang="en-US" dirty="0" err="1">
                <a:latin typeface="Courier New" panose="02070309020205020404" pitchFamily="49" charset="0"/>
                <a:cs typeface="Courier New" panose="02070309020205020404" pitchFamily="49" charset="0"/>
              </a:rPr>
              <a:t>TemplateView</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django.conf.urls</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import </a:t>
            </a:r>
            <a:r>
              <a:rPr lang="en-US" dirty="0">
                <a:latin typeface="Courier New" panose="02070309020205020404" pitchFamily="49" charset="0"/>
                <a:cs typeface="Courier New" panose="02070309020205020404" pitchFamily="49" charset="0"/>
              </a:rPr>
              <a:t>patterns, </a:t>
            </a:r>
            <a:endParaRPr lang="en-US" dirty="0" smtClean="0">
              <a:latin typeface="Courier New" panose="02070309020205020404" pitchFamily="49" charset="0"/>
              <a:cs typeface="Courier New" panose="02070309020205020404" pitchFamily="49" charset="0"/>
            </a:endParaRPr>
          </a:p>
          <a:p>
            <a:pPr marL="0" indent="0">
              <a:buNone/>
            </a:pPr>
            <a:endParaRPr lang="en-US" dirty="0" smtClean="0">
              <a:latin typeface="Courier New" panose="02070309020205020404" pitchFamily="49" charset="0"/>
              <a:cs typeface="Courier New" panose="02070309020205020404" pitchFamily="49" charset="0"/>
            </a:endParaRPr>
          </a:p>
          <a:p>
            <a:pPr marL="0" indent="0">
              <a:buNone/>
            </a:pPr>
            <a:r>
              <a:rPr lang="en-US" dirty="0" err="1" smtClean="0">
                <a:latin typeface="Courier New" panose="02070309020205020404" pitchFamily="49" charset="0"/>
                <a:cs typeface="Courier New" panose="02070309020205020404" pitchFamily="49" charset="0"/>
              </a:rPr>
              <a:t>url</a:t>
            </a:r>
            <a:r>
              <a:rPr lang="en-US" dirty="0" smtClean="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urlpatterns</a:t>
            </a:r>
            <a:r>
              <a:rPr lang="en-US" dirty="0">
                <a:latin typeface="Courier New" panose="02070309020205020404" pitchFamily="49" charset="0"/>
                <a:cs typeface="Courier New" panose="02070309020205020404" pitchFamily="49" charset="0"/>
              </a:rPr>
              <a:t> = patterns("</a:t>
            </a:r>
            <a:r>
              <a:rPr lang="en-US" dirty="0" err="1">
                <a:latin typeface="Courier New" panose="02070309020205020404" pitchFamily="49" charset="0"/>
                <a:cs typeface="Courier New" panose="02070309020205020404" pitchFamily="49" charset="0"/>
              </a:rPr>
              <a:t>myapp.views</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url</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r</a:t>
            </a:r>
            <a:r>
              <a:rPr lang="en-US" dirty="0" err="1">
                <a:latin typeface="Courier New" panose="02070309020205020404" pitchFamily="49" charset="0"/>
                <a:cs typeface="Courier New" panose="02070309020205020404" pitchFamily="49" charset="0"/>
              </a:rPr>
              <a:t>'^static</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TemplateView.as_view</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template_name</a:t>
            </a:r>
            <a:r>
              <a:rPr lang="en-US" dirty="0">
                <a:latin typeface="Courier New" panose="02070309020205020404" pitchFamily="49" charset="0"/>
                <a:cs typeface="Courier New" panose="02070309020205020404" pitchFamily="49" charset="0"/>
              </a:rPr>
              <a:t> = 'static.html')),)</a:t>
            </a:r>
            <a:endParaRPr lang="ru-RU" dirty="0">
              <a:latin typeface="Courier New" panose="02070309020205020404" pitchFamily="49" charset="0"/>
              <a:cs typeface="Courier New" panose="02070309020205020404" pitchFamily="49" charset="0"/>
            </a:endParaRPr>
          </a:p>
          <a:p>
            <a:endParaRPr lang="en-US" dirty="0" smtClean="0"/>
          </a:p>
          <a:p>
            <a:pPr marL="0" indent="0">
              <a:buNone/>
            </a:pPr>
            <a:r>
              <a:rPr lang="en-US" dirty="0" smtClean="0"/>
              <a:t>We </a:t>
            </a:r>
            <a:r>
              <a:rPr lang="en-US" dirty="0"/>
              <a:t>are going to list all entries in our </a:t>
            </a:r>
            <a:r>
              <a:rPr lang="en-US" dirty="0" err="1"/>
              <a:t>Dreamreal</a:t>
            </a:r>
            <a:r>
              <a:rPr lang="en-US" dirty="0"/>
              <a:t> model. </a:t>
            </a:r>
            <a:endParaRPr lang="en-US" dirty="0" smtClean="0"/>
          </a:p>
          <a:p>
            <a:pPr marL="0" indent="0">
              <a:buNone/>
            </a:pPr>
            <a:r>
              <a:rPr lang="en-US" dirty="0" smtClean="0"/>
              <a:t>Doing </a:t>
            </a:r>
            <a:r>
              <a:rPr lang="en-US" dirty="0"/>
              <a:t>so is made easy by using the </a:t>
            </a:r>
            <a:r>
              <a:rPr lang="en-US" b="1" dirty="0" err="1"/>
              <a:t>ListView</a:t>
            </a:r>
            <a:r>
              <a:rPr lang="en-US" b="1" dirty="0"/>
              <a:t> </a:t>
            </a:r>
            <a:r>
              <a:rPr lang="en-US" dirty="0"/>
              <a:t>generic view </a:t>
            </a:r>
            <a:r>
              <a:rPr lang="en-US" dirty="0" smtClean="0"/>
              <a:t>class and Edit </a:t>
            </a:r>
            <a:r>
              <a:rPr lang="en-US" dirty="0"/>
              <a:t>the url.py file and update it as </a:t>
            </a:r>
            <a:r>
              <a:rPr lang="en-US" dirty="0" smtClean="0"/>
              <a:t>−</a:t>
            </a:r>
          </a:p>
          <a:p>
            <a:pPr marL="0" indent="0">
              <a:buNone/>
            </a:pPr>
            <a:endParaRPr lang="en-US" dirty="0"/>
          </a:p>
          <a:p>
            <a:pPr marL="0" indent="0">
              <a:buNone/>
            </a:pPr>
            <a:r>
              <a:rPr lang="en-US" dirty="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django.views.generic</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import </a:t>
            </a:r>
            <a:r>
              <a:rPr lang="en-US" dirty="0" err="1">
                <a:latin typeface="Courier New" panose="02070309020205020404" pitchFamily="49" charset="0"/>
                <a:cs typeface="Courier New" panose="02070309020205020404" pitchFamily="49" charset="0"/>
              </a:rPr>
              <a:t>ListView</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django.conf.urls</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import </a:t>
            </a:r>
            <a:r>
              <a:rPr lang="en-US" dirty="0">
                <a:latin typeface="Courier New" panose="02070309020205020404" pitchFamily="49" charset="0"/>
                <a:cs typeface="Courier New" panose="02070309020205020404" pitchFamily="49" charset="0"/>
              </a:rPr>
              <a:t>patterns, </a:t>
            </a:r>
            <a:endParaRPr lang="en-US" dirty="0" smtClean="0">
              <a:latin typeface="Courier New" panose="02070309020205020404" pitchFamily="49" charset="0"/>
              <a:cs typeface="Courier New" panose="02070309020205020404" pitchFamily="49" charset="0"/>
            </a:endParaRPr>
          </a:p>
          <a:p>
            <a:pPr marL="0" indent="0">
              <a:buNone/>
            </a:pPr>
            <a:endParaRPr lang="en-US" dirty="0" smtClean="0">
              <a:latin typeface="Courier New" panose="02070309020205020404" pitchFamily="49" charset="0"/>
              <a:cs typeface="Courier New" panose="02070309020205020404" pitchFamily="49" charset="0"/>
            </a:endParaRPr>
          </a:p>
          <a:p>
            <a:pPr marL="0" indent="0">
              <a:buNone/>
            </a:pPr>
            <a:r>
              <a:rPr lang="en-US" dirty="0" err="1" smtClean="0">
                <a:latin typeface="Courier New" panose="02070309020205020404" pitchFamily="49" charset="0"/>
                <a:cs typeface="Courier New" panose="02070309020205020404" pitchFamily="49" charset="0"/>
              </a:rPr>
              <a:t>url</a:t>
            </a:r>
            <a:r>
              <a:rPr lang="en-US" dirty="0" smtClean="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urlpatterns</a:t>
            </a:r>
            <a:r>
              <a:rPr lang="en-US" dirty="0">
                <a:latin typeface="Courier New" panose="02070309020205020404" pitchFamily="49" charset="0"/>
                <a:cs typeface="Courier New" panose="02070309020205020404" pitchFamily="49" charset="0"/>
              </a:rPr>
              <a:t> = patterns(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myapp.views</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url</a:t>
            </a:r>
            <a:r>
              <a:rPr lang="en-US" dirty="0">
                <a:latin typeface="Courier New" panose="02070309020205020404" pitchFamily="49" charset="0"/>
                <a:cs typeface="Courier New" panose="02070309020205020404" pitchFamily="49" charset="0"/>
              </a:rPr>
              <a:t>(r'^</a:t>
            </a:r>
            <a:r>
              <a:rPr lang="en-US" dirty="0" err="1">
                <a:latin typeface="Courier New" panose="02070309020205020404" pitchFamily="49" charset="0"/>
                <a:cs typeface="Courier New" panose="02070309020205020404" pitchFamily="49" charset="0"/>
              </a:rPr>
              <a:t>dreamreals</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ListView.as_view</a:t>
            </a:r>
            <a:r>
              <a:rPr lang="en-US" dirty="0">
                <a:latin typeface="Courier New" panose="02070309020205020404" pitchFamily="49" charset="0"/>
                <a:cs typeface="Courier New" panose="02070309020205020404" pitchFamily="49" charset="0"/>
              </a:rPr>
              <a:t>(model = </a:t>
            </a:r>
            <a:r>
              <a:rPr lang="en-US" dirty="0" err="1">
                <a:latin typeface="Courier New" panose="02070309020205020404" pitchFamily="49" charset="0"/>
                <a:cs typeface="Courier New" panose="02070309020205020404" pitchFamily="49" charset="0"/>
              </a:rPr>
              <a:t>Dreamreal</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template_name</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"dreamreal_list.html")),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a:t>
            </a:r>
          </a:p>
          <a:p>
            <a:pPr marL="0" indent="0">
              <a:buNone/>
            </a:pPr>
            <a:endParaRPr lang="en-US" dirty="0"/>
          </a:p>
          <a:p>
            <a:pPr marL="0" indent="0">
              <a:buNone/>
            </a:pPr>
            <a:r>
              <a:rPr lang="en-US" dirty="0" smtClean="0"/>
              <a:t>Important </a:t>
            </a:r>
            <a:r>
              <a:rPr lang="en-US" dirty="0"/>
              <a:t>to note at this point is that the variable pass by the generic view to the template is </a:t>
            </a:r>
            <a:r>
              <a:rPr lang="en-US" dirty="0" err="1"/>
              <a:t>object_list</a:t>
            </a:r>
            <a:r>
              <a:rPr lang="en-US" dirty="0"/>
              <a:t>. </a:t>
            </a:r>
            <a:endParaRPr lang="en-US" dirty="0" smtClean="0"/>
          </a:p>
          <a:p>
            <a:pPr marL="0" indent="0">
              <a:buNone/>
            </a:pPr>
            <a:r>
              <a:rPr lang="en-US" dirty="0" smtClean="0"/>
              <a:t>If </a:t>
            </a:r>
            <a:r>
              <a:rPr lang="en-US" dirty="0"/>
              <a:t>you want to name it yourself, you will need to add a </a:t>
            </a:r>
            <a:r>
              <a:rPr lang="en-US" b="1" dirty="0" err="1"/>
              <a:t>context_object_nam</a:t>
            </a:r>
            <a:r>
              <a:rPr lang="en-US" dirty="0" err="1"/>
              <a:t>e</a:t>
            </a:r>
            <a:r>
              <a:rPr lang="en-US" dirty="0"/>
              <a:t> argument to the </a:t>
            </a:r>
            <a:r>
              <a:rPr lang="en-US" dirty="0" err="1"/>
              <a:t>as_view</a:t>
            </a:r>
            <a:r>
              <a:rPr lang="en-US" dirty="0"/>
              <a:t> method. </a:t>
            </a:r>
            <a:endParaRPr lang="en-US" dirty="0" smtClean="0"/>
          </a:p>
          <a:p>
            <a:pPr marL="0" indent="0">
              <a:buNone/>
            </a:pPr>
            <a:endParaRPr lang="en-US" dirty="0"/>
          </a:p>
        </p:txBody>
      </p:sp>
      <p:sp>
        <p:nvSpPr>
          <p:cNvPr id="2" name="Заголовок 1"/>
          <p:cNvSpPr>
            <a:spLocks noGrp="1"/>
          </p:cNvSpPr>
          <p:nvPr>
            <p:ph type="title"/>
          </p:nvPr>
        </p:nvSpPr>
        <p:spPr>
          <a:xfrm>
            <a:off x="467544" y="0"/>
            <a:ext cx="8229600" cy="620688"/>
          </a:xfrm>
        </p:spPr>
        <p:txBody>
          <a:bodyPr>
            <a:normAutofit/>
          </a:bodyPr>
          <a:lstStyle/>
          <a:p>
            <a:r>
              <a:rPr lang="en-US" sz="3200" dirty="0"/>
              <a:t>List and Display Data from </a:t>
            </a:r>
            <a:r>
              <a:rPr lang="en-US" sz="3200" dirty="0" smtClean="0"/>
              <a:t>DB</a:t>
            </a:r>
            <a:endParaRPr lang="ru-RU" sz="3200" dirty="0"/>
          </a:p>
        </p:txBody>
      </p:sp>
    </p:spTree>
    <p:extLst>
      <p:ext uri="{BB962C8B-B14F-4D97-AF65-F5344CB8AC3E}">
        <p14:creationId xmlns:p14="http://schemas.microsoft.com/office/powerpoint/2010/main" val="3239944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404664"/>
            <a:ext cx="8229600" cy="5721499"/>
          </a:xfrm>
        </p:spPr>
        <p:txBody>
          <a:bodyPr>
            <a:normAutofit fontScale="70000" lnSpcReduction="20000"/>
          </a:bodyPr>
          <a:lstStyle/>
          <a:p>
            <a:pPr marL="0" indent="0">
              <a:buNone/>
            </a:pPr>
            <a:r>
              <a:rPr lang="en-US" dirty="0"/>
              <a:t>Then the url.py will become :</a:t>
            </a:r>
          </a:p>
          <a:p>
            <a:pPr marL="0" indent="0">
              <a:buNone/>
            </a:pP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django.views.generic</a:t>
            </a:r>
            <a:r>
              <a:rPr lang="en-US" dirty="0">
                <a:latin typeface="Courier New" panose="02070309020205020404" pitchFamily="49" charset="0"/>
                <a:cs typeface="Courier New" panose="02070309020205020404" pitchFamily="49" charset="0"/>
              </a:rPr>
              <a:t> import </a:t>
            </a:r>
            <a:r>
              <a:rPr lang="en-US" dirty="0" err="1">
                <a:latin typeface="Courier New" panose="02070309020205020404" pitchFamily="49" charset="0"/>
                <a:cs typeface="Courier New" panose="02070309020205020404" pitchFamily="49" charset="0"/>
              </a:rPr>
              <a:t>ListView</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django.conf.urls</a:t>
            </a:r>
            <a:r>
              <a:rPr lang="en-US" dirty="0">
                <a:latin typeface="Courier New" panose="02070309020205020404" pitchFamily="49" charset="0"/>
                <a:cs typeface="Courier New" panose="02070309020205020404" pitchFamily="49" charset="0"/>
              </a:rPr>
              <a:t> import patterns, </a:t>
            </a:r>
            <a:endParaRPr lang="en-US" dirty="0" smtClean="0">
              <a:latin typeface="Courier New" panose="02070309020205020404" pitchFamily="49" charset="0"/>
              <a:cs typeface="Courier New" panose="02070309020205020404" pitchFamily="49" charset="0"/>
            </a:endParaRPr>
          </a:p>
          <a:p>
            <a:pPr marL="0" indent="0">
              <a:buNone/>
            </a:pPr>
            <a:r>
              <a:rPr lang="en-US" dirty="0" err="1" smtClean="0">
                <a:latin typeface="Courier New" panose="02070309020205020404" pitchFamily="49" charset="0"/>
                <a:cs typeface="Courier New" panose="02070309020205020404" pitchFamily="49" charset="0"/>
              </a:rPr>
              <a:t>url</a:t>
            </a:r>
            <a:r>
              <a:rPr lang="en-US" dirty="0" smtClean="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urlpatterns</a:t>
            </a:r>
            <a:r>
              <a:rPr lang="en-US" dirty="0">
                <a:latin typeface="Courier New" panose="02070309020205020404" pitchFamily="49" charset="0"/>
                <a:cs typeface="Courier New" panose="02070309020205020404" pitchFamily="49" charset="0"/>
              </a:rPr>
              <a:t> = patterns</a:t>
            </a:r>
            <a:r>
              <a:rPr lang="en-US" dirty="0" smtClean="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myapp.views</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url</a:t>
            </a:r>
            <a:r>
              <a:rPr lang="en-US" dirty="0" smtClean="0">
                <a:latin typeface="Courier New" panose="02070309020205020404" pitchFamily="49" charset="0"/>
                <a:cs typeface="Courier New" panose="02070309020205020404" pitchFamily="49" charset="0"/>
              </a:rPr>
              <a:t>(r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dreamreals</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ListView.as_view</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template_name</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"dreamreal_list.html")),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model </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Dreamreal</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context_object_name</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dreamreals_objects</a:t>
            </a:r>
            <a:r>
              <a:rPr lang="en-US" dirty="0">
                <a:latin typeface="Courier New" panose="02070309020205020404" pitchFamily="49" charset="0"/>
                <a:cs typeface="Courier New" panose="02070309020205020404" pitchFamily="49" charset="0"/>
              </a:rPr>
              <a:t>” ,)</a:t>
            </a:r>
            <a:endParaRPr lang="ru-RU" dirty="0">
              <a:latin typeface="Courier New" panose="02070309020205020404" pitchFamily="49" charset="0"/>
              <a:cs typeface="Courier New" panose="02070309020205020404" pitchFamily="49" charset="0"/>
            </a:endParaRPr>
          </a:p>
          <a:p>
            <a:pPr marL="0" indent="0">
              <a:buNone/>
            </a:pPr>
            <a:endParaRPr lang="en-US" dirty="0" smtClean="0"/>
          </a:p>
          <a:p>
            <a:pPr marL="0" indent="0">
              <a:buNone/>
            </a:pPr>
            <a:r>
              <a:rPr lang="en-US" dirty="0" smtClean="0"/>
              <a:t>The </a:t>
            </a:r>
            <a:r>
              <a:rPr lang="en-US" dirty="0"/>
              <a:t>associated template will then be </a:t>
            </a:r>
            <a:r>
              <a:rPr lang="en-US" dirty="0" smtClean="0"/>
              <a:t>−</a:t>
            </a:r>
          </a:p>
          <a:p>
            <a:pPr marL="0" indent="0">
              <a:buNone/>
            </a:pPr>
            <a:endParaRPr lang="en-US" dirty="0"/>
          </a:p>
          <a:p>
            <a:pPr marL="0" indent="0">
              <a:buNone/>
            </a:pPr>
            <a:r>
              <a:rPr lang="en-US" dirty="0">
                <a:latin typeface="Courier New" panose="02070309020205020404" pitchFamily="49" charset="0"/>
                <a:cs typeface="Courier New" panose="02070309020205020404" pitchFamily="49" charset="0"/>
              </a:rPr>
              <a:t>{% extends "main_template.html" %}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block content </a:t>
            </a:r>
            <a:r>
              <a:rPr lang="en-US" dirty="0" smtClean="0">
                <a:latin typeface="Courier New" panose="02070309020205020404" pitchFamily="49" charset="0"/>
                <a:cs typeface="Courier New" panose="02070309020205020404" pitchFamily="49" charset="0"/>
              </a:rPr>
              <a:t>%}</a:t>
            </a:r>
          </a:p>
          <a:p>
            <a:pPr marL="0" indent="0">
              <a:buNone/>
            </a:pPr>
            <a:r>
              <a:rPr lang="en-US" dirty="0" err="1" smtClean="0">
                <a:latin typeface="Courier New" panose="02070309020205020404" pitchFamily="49" charset="0"/>
                <a:cs typeface="Courier New" panose="02070309020205020404" pitchFamily="49" charset="0"/>
              </a:rPr>
              <a:t>Dreamreals</a:t>
            </a:r>
            <a:r>
              <a:rPr lang="en-US" dirty="0">
                <a:latin typeface="Courier New" panose="02070309020205020404" pitchFamily="49" charset="0"/>
                <a:cs typeface="Courier New" panose="02070309020205020404" pitchFamily="49" charset="0"/>
              </a:rPr>
              <a:t>:&lt;p&gt;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for </a:t>
            </a:r>
            <a:r>
              <a:rPr lang="en-US" dirty="0" err="1">
                <a:latin typeface="Courier New" panose="02070309020205020404" pitchFamily="49" charset="0"/>
                <a:cs typeface="Courier New" panose="02070309020205020404" pitchFamily="49" charset="0"/>
              </a:rPr>
              <a:t>dr</a:t>
            </a:r>
            <a:r>
              <a:rPr lang="en-US" dirty="0">
                <a:latin typeface="Courier New" panose="02070309020205020404" pitchFamily="49" charset="0"/>
                <a:cs typeface="Courier New" panose="02070309020205020404" pitchFamily="49" charset="0"/>
              </a:rPr>
              <a:t> in </a:t>
            </a:r>
            <a:r>
              <a:rPr lang="en-US" dirty="0" err="1">
                <a:latin typeface="Courier New" panose="02070309020205020404" pitchFamily="49" charset="0"/>
                <a:cs typeface="Courier New" panose="02070309020205020404" pitchFamily="49" charset="0"/>
              </a:rPr>
              <a:t>object_list</a:t>
            </a:r>
            <a:r>
              <a:rPr lang="en-US" dirty="0">
                <a:latin typeface="Courier New" panose="02070309020205020404" pitchFamily="49" charset="0"/>
                <a:cs typeface="Courier New" panose="02070309020205020404" pitchFamily="49" charset="0"/>
              </a:rPr>
              <a:t> %}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dr.name}}&lt;/p</a:t>
            </a:r>
            <a:r>
              <a:rPr lang="en-US" dirty="0" smtClean="0">
                <a:latin typeface="Courier New" panose="02070309020205020404" pitchFamily="49" charset="0"/>
                <a:cs typeface="Courier New" panose="02070309020205020404" pitchFamily="49" charset="0"/>
              </a:rPr>
              <a:t>&gt;</a:t>
            </a:r>
          </a:p>
          <a:p>
            <a:pPr marL="0" indent="0">
              <a:buNone/>
            </a:pPr>
            <a:r>
              <a:rPr lang="en-US" dirty="0" smtClean="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endfor</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a:t>
            </a:r>
          </a:p>
          <a:p>
            <a:pPr marL="0" indent="0">
              <a:buNone/>
            </a:pPr>
            <a:r>
              <a:rPr lang="en-US" dirty="0" smtClean="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endblock</a:t>
            </a:r>
            <a:r>
              <a:rPr lang="en-US" dirty="0">
                <a:latin typeface="Courier New" panose="02070309020205020404" pitchFamily="49" charset="0"/>
                <a:cs typeface="Courier New" panose="02070309020205020404" pitchFamily="49" charset="0"/>
              </a:rPr>
              <a:t> %}</a:t>
            </a:r>
            <a:endParaRPr lang="ru-RU"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163992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7504" y="980728"/>
            <a:ext cx="8579296" cy="5616624"/>
          </a:xfrm>
        </p:spPr>
        <p:txBody>
          <a:bodyPr>
            <a:normAutofit fontScale="55000" lnSpcReduction="20000"/>
          </a:bodyPr>
          <a:lstStyle/>
          <a:p>
            <a:pPr marL="0" indent="0">
              <a:buNone/>
            </a:pPr>
            <a:r>
              <a:rPr lang="en-US" dirty="0"/>
              <a:t>HTML forms are the backbone of interactive Web sites, from the simplicity of Google’s single search box to ubiquitous blog comment-submission forms to complex custom data-entry interfaces. </a:t>
            </a:r>
            <a:endParaRPr lang="en-US" dirty="0" smtClean="0"/>
          </a:p>
          <a:p>
            <a:pPr marL="109728" indent="0">
              <a:buNone/>
            </a:pPr>
            <a:endParaRPr lang="en-US" dirty="0"/>
          </a:p>
          <a:p>
            <a:pPr marL="0" indent="0">
              <a:buNone/>
            </a:pPr>
            <a:r>
              <a:rPr lang="en-US" dirty="0" smtClean="0"/>
              <a:t>Creating </a:t>
            </a:r>
            <a:r>
              <a:rPr lang="en-US" dirty="0"/>
              <a:t>forms in Django, is </a:t>
            </a:r>
            <a:r>
              <a:rPr lang="en-US" dirty="0" smtClean="0"/>
              <a:t>similar </a:t>
            </a:r>
            <a:r>
              <a:rPr lang="en-US" dirty="0"/>
              <a:t>to creating a model. </a:t>
            </a:r>
            <a:r>
              <a:rPr lang="en-US" dirty="0" smtClean="0"/>
              <a:t>You need </a:t>
            </a:r>
            <a:r>
              <a:rPr lang="en-US" dirty="0"/>
              <a:t>to inherit from Django class and the class attributes will be the form fields. </a:t>
            </a:r>
            <a:endParaRPr lang="en-US" dirty="0" smtClean="0"/>
          </a:p>
          <a:p>
            <a:pPr marL="0" indent="0">
              <a:buNone/>
            </a:pPr>
            <a:r>
              <a:rPr lang="en-US" dirty="0" smtClean="0"/>
              <a:t>Add </a:t>
            </a:r>
            <a:r>
              <a:rPr lang="en-US" dirty="0"/>
              <a:t>a </a:t>
            </a:r>
            <a:r>
              <a:rPr lang="en-US" b="1" dirty="0"/>
              <a:t>forms.py</a:t>
            </a:r>
            <a:r>
              <a:rPr lang="en-US" dirty="0"/>
              <a:t> file in </a:t>
            </a:r>
            <a:r>
              <a:rPr lang="en-US" dirty="0" err="1"/>
              <a:t>myapp</a:t>
            </a:r>
            <a:r>
              <a:rPr lang="en-US" dirty="0"/>
              <a:t> folder to contain our app forms. </a:t>
            </a:r>
            <a:endParaRPr lang="en-US" dirty="0" smtClean="0"/>
          </a:p>
          <a:p>
            <a:pPr marL="0" indent="0">
              <a:buNone/>
            </a:pPr>
            <a:endParaRPr lang="en-US" dirty="0" smtClean="0"/>
          </a:p>
          <a:p>
            <a:pPr marL="0" indent="0">
              <a:buNone/>
            </a:pPr>
            <a:r>
              <a:rPr lang="en-US" b="1" dirty="0">
                <a:latin typeface="Courier New" panose="02070309020205020404" pitchFamily="49" charset="0"/>
                <a:cs typeface="Courier New" panose="02070309020205020404" pitchFamily="49" charset="0"/>
              </a:rPr>
              <a:t>myapp/forms.py</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coding: utf-8 -*-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django</a:t>
            </a:r>
            <a:r>
              <a:rPr lang="en-US" dirty="0">
                <a:latin typeface="Courier New" panose="02070309020205020404" pitchFamily="49" charset="0"/>
                <a:cs typeface="Courier New" panose="02070309020205020404" pitchFamily="49" charset="0"/>
              </a:rPr>
              <a:t> import forms </a:t>
            </a:r>
            <a:endParaRPr lang="en-US" dirty="0" smtClean="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class </a:t>
            </a:r>
            <a:r>
              <a:rPr lang="en-US" dirty="0" err="1">
                <a:latin typeface="Courier New" panose="02070309020205020404" pitchFamily="49" charset="0"/>
                <a:cs typeface="Courier New" panose="02070309020205020404" pitchFamily="49" charset="0"/>
              </a:rPr>
              <a:t>LoginForm</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forms.Form</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user </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forms.CharField</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max_length</a:t>
            </a:r>
            <a:r>
              <a:rPr lang="en-US" dirty="0">
                <a:latin typeface="Courier New" panose="02070309020205020404" pitchFamily="49" charset="0"/>
                <a:cs typeface="Courier New" panose="02070309020205020404" pitchFamily="49" charset="0"/>
              </a:rPr>
              <a:t> = 100)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password </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forms.CharField</a:t>
            </a:r>
            <a:r>
              <a:rPr lang="en-US" dirty="0">
                <a:latin typeface="Courier New" panose="02070309020205020404" pitchFamily="49" charset="0"/>
                <a:cs typeface="Courier New" panose="02070309020205020404" pitchFamily="49" charset="0"/>
              </a:rPr>
              <a:t>(widget = </a:t>
            </a:r>
            <a:r>
              <a:rPr lang="en-US" dirty="0" err="1">
                <a:latin typeface="Courier New" panose="02070309020205020404" pitchFamily="49" charset="0"/>
                <a:cs typeface="Courier New" panose="02070309020205020404" pitchFamily="49" charset="0"/>
              </a:rPr>
              <a:t>forms.PasswordInput</a:t>
            </a:r>
            <a:r>
              <a:rPr lang="en-US" dirty="0" smtClean="0">
                <a:latin typeface="Courier New" panose="02070309020205020404" pitchFamily="49" charset="0"/>
                <a:cs typeface="Courier New" panose="02070309020205020404" pitchFamily="49" charset="0"/>
              </a:rPr>
              <a:t>())</a:t>
            </a:r>
          </a:p>
          <a:p>
            <a:pPr marL="0" indent="0">
              <a:buNone/>
            </a:pPr>
            <a:endParaRPr lang="en-US" dirty="0"/>
          </a:p>
          <a:p>
            <a:pPr marL="0" indent="0">
              <a:buNone/>
            </a:pPr>
            <a:r>
              <a:rPr lang="en-US" dirty="0" smtClean="0"/>
              <a:t>The field </a:t>
            </a:r>
            <a:r>
              <a:rPr lang="en-US" dirty="0"/>
              <a:t>type can take "widget" argument for html rendering; in our case, we want the password to be hidden, not displayed. </a:t>
            </a:r>
            <a:endParaRPr lang="en-US" dirty="0" smtClean="0"/>
          </a:p>
          <a:p>
            <a:pPr marL="0" indent="0">
              <a:buNone/>
            </a:pPr>
            <a:r>
              <a:rPr lang="en-US" dirty="0" smtClean="0"/>
              <a:t>Many </a:t>
            </a:r>
            <a:r>
              <a:rPr lang="en-US" dirty="0"/>
              <a:t>others widget are present in Django: </a:t>
            </a:r>
            <a:r>
              <a:rPr lang="en-US" b="1" dirty="0" err="1"/>
              <a:t>DateInput</a:t>
            </a:r>
            <a:r>
              <a:rPr lang="en-US" dirty="0"/>
              <a:t> for dates, </a:t>
            </a:r>
            <a:r>
              <a:rPr lang="en-US" b="1" dirty="0" err="1"/>
              <a:t>CheckboxInput</a:t>
            </a:r>
            <a:r>
              <a:rPr lang="en-US" dirty="0"/>
              <a:t> for checkboxes, etc</a:t>
            </a:r>
            <a:r>
              <a:rPr lang="en-US" dirty="0" smtClean="0"/>
              <a:t>.</a:t>
            </a:r>
          </a:p>
          <a:p>
            <a:pPr marL="0" indent="0">
              <a:buNone/>
            </a:pPr>
            <a:endParaRPr lang="en-US" dirty="0"/>
          </a:p>
          <a:p>
            <a:pPr marL="0" indent="0">
              <a:buNone/>
            </a:pPr>
            <a:r>
              <a:rPr lang="en-US" dirty="0" smtClean="0"/>
              <a:t>We will </a:t>
            </a:r>
            <a:r>
              <a:rPr lang="en-US" dirty="0"/>
              <a:t>create a login form.</a:t>
            </a:r>
            <a:endParaRPr lang="ru-RU" dirty="0"/>
          </a:p>
        </p:txBody>
      </p:sp>
      <p:sp>
        <p:nvSpPr>
          <p:cNvPr id="2" name="Заголовок 1"/>
          <p:cNvSpPr>
            <a:spLocks noGrp="1"/>
          </p:cNvSpPr>
          <p:nvPr>
            <p:ph type="title"/>
          </p:nvPr>
        </p:nvSpPr>
        <p:spPr/>
        <p:txBody>
          <a:bodyPr>
            <a:normAutofit fontScale="90000"/>
          </a:bodyPr>
          <a:lstStyle/>
          <a:p>
            <a:r>
              <a:rPr lang="en-US" dirty="0"/>
              <a:t>Form Processing</a:t>
            </a:r>
            <a:br>
              <a:rPr lang="en-US" dirty="0"/>
            </a:br>
            <a:endParaRPr lang="ru-RU" dirty="0"/>
          </a:p>
        </p:txBody>
      </p:sp>
    </p:spTree>
    <p:extLst>
      <p:ext uri="{BB962C8B-B14F-4D97-AF65-F5344CB8AC3E}">
        <p14:creationId xmlns:p14="http://schemas.microsoft.com/office/powerpoint/2010/main" val="1356128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normAutofit fontScale="55000" lnSpcReduction="20000"/>
          </a:bodyPr>
          <a:lstStyle/>
          <a:p>
            <a:pPr marL="0" indent="0">
              <a:buNone/>
            </a:pPr>
            <a:endParaRPr lang="en-US" dirty="0"/>
          </a:p>
          <a:p>
            <a:pPr marL="0" indent="0">
              <a:buNone/>
            </a:pPr>
            <a:r>
              <a:rPr lang="en-US" dirty="0">
                <a:solidFill>
                  <a:srgbClr val="FF0000"/>
                </a:solidFill>
              </a:rPr>
              <a:t>D</a:t>
            </a:r>
            <a:r>
              <a:rPr lang="en-US" dirty="0" smtClean="0">
                <a:solidFill>
                  <a:srgbClr val="FF0000"/>
                </a:solidFill>
              </a:rPr>
              <a:t>ata </a:t>
            </a:r>
            <a:r>
              <a:rPr lang="en-US" dirty="0">
                <a:solidFill>
                  <a:srgbClr val="FF0000"/>
                </a:solidFill>
              </a:rPr>
              <a:t>access logic, business logic, and presentation logic – comprise a concept that’s sometimes called the </a:t>
            </a:r>
            <a:r>
              <a:rPr lang="en-US" i="1" dirty="0">
                <a:solidFill>
                  <a:srgbClr val="FF0000"/>
                </a:solidFill>
              </a:rPr>
              <a:t>Model-View-Controller</a:t>
            </a:r>
            <a:r>
              <a:rPr lang="en-US" dirty="0">
                <a:solidFill>
                  <a:srgbClr val="FF0000"/>
                </a:solidFill>
              </a:rPr>
              <a:t> (MVC) pattern of software architecture. </a:t>
            </a:r>
            <a:endParaRPr lang="en-US" dirty="0" smtClean="0">
              <a:solidFill>
                <a:srgbClr val="FF0000"/>
              </a:solidFill>
            </a:endParaRPr>
          </a:p>
          <a:p>
            <a:pPr marL="0" indent="0">
              <a:buNone/>
            </a:pPr>
            <a:endParaRPr lang="en-US" dirty="0"/>
          </a:p>
          <a:p>
            <a:pPr marL="0" indent="0">
              <a:buNone/>
            </a:pPr>
            <a:r>
              <a:rPr lang="en-US" dirty="0" smtClean="0"/>
              <a:t>In </a:t>
            </a:r>
            <a:r>
              <a:rPr lang="en-US" dirty="0"/>
              <a:t>this pattern, </a:t>
            </a:r>
            <a:r>
              <a:rPr lang="en-US" b="1" dirty="0"/>
              <a:t>“Model” </a:t>
            </a:r>
            <a:r>
              <a:rPr lang="en-US" dirty="0"/>
              <a:t>refers to the data access layer, </a:t>
            </a:r>
            <a:r>
              <a:rPr lang="en-US" b="1" dirty="0"/>
              <a:t>“View” </a:t>
            </a:r>
            <a:r>
              <a:rPr lang="en-US" dirty="0"/>
              <a:t>refers to the part of the system that selects what to display and how to display it, and </a:t>
            </a:r>
            <a:r>
              <a:rPr lang="en-US" b="1" dirty="0"/>
              <a:t>“Controller” </a:t>
            </a:r>
            <a:r>
              <a:rPr lang="en-US" dirty="0"/>
              <a:t>refers to the part of the system that decides which view to use, depending on user input, accessing the model as needed</a:t>
            </a:r>
            <a:r>
              <a:rPr lang="en-US" dirty="0" smtClean="0"/>
              <a:t>.</a:t>
            </a:r>
          </a:p>
          <a:p>
            <a:pPr marL="0" indent="0">
              <a:buNone/>
            </a:pPr>
            <a:endParaRPr lang="en-US" dirty="0" smtClean="0"/>
          </a:p>
          <a:p>
            <a:pPr marL="109728" indent="0" algn="just">
              <a:buNone/>
            </a:pPr>
            <a:r>
              <a:rPr lang="en-US" dirty="0"/>
              <a:t>Django follows this MVC pattern closely enough that it can be called an MVC framework. Here’s roughly how the M, V, and C break down in Django</a:t>
            </a:r>
            <a:r>
              <a:rPr lang="en-US" dirty="0" smtClean="0"/>
              <a:t>:</a:t>
            </a:r>
          </a:p>
          <a:p>
            <a:pPr marL="109728" indent="0" algn="just">
              <a:buNone/>
            </a:pPr>
            <a:endParaRPr lang="en-US" dirty="0"/>
          </a:p>
          <a:p>
            <a:r>
              <a:rPr lang="en-US" b="1" i="1" dirty="0"/>
              <a:t>M</a:t>
            </a:r>
            <a:r>
              <a:rPr lang="en-US" b="1" dirty="0"/>
              <a:t>, </a:t>
            </a:r>
            <a:r>
              <a:rPr lang="en-US" dirty="0"/>
              <a:t>the data-access portion, is handled by Django’s database </a:t>
            </a:r>
            <a:r>
              <a:rPr lang="en-US" dirty="0" smtClean="0"/>
              <a:t>layer</a:t>
            </a:r>
            <a:r>
              <a:rPr lang="pl-PL" dirty="0" smtClean="0"/>
              <a:t>.</a:t>
            </a:r>
            <a:endParaRPr lang="en-US" dirty="0"/>
          </a:p>
          <a:p>
            <a:r>
              <a:rPr lang="en-US" b="1" i="1" dirty="0"/>
              <a:t>V</a:t>
            </a:r>
            <a:r>
              <a:rPr lang="en-US" b="1" dirty="0"/>
              <a:t>, </a:t>
            </a:r>
            <a:r>
              <a:rPr lang="en-US" dirty="0"/>
              <a:t>the portion that selects which data to display and how to display it, is handled by views and templates.</a:t>
            </a:r>
          </a:p>
          <a:p>
            <a:r>
              <a:rPr lang="en-US" b="1" i="1" dirty="0"/>
              <a:t>C</a:t>
            </a:r>
            <a:r>
              <a:rPr lang="en-US" b="1" dirty="0"/>
              <a:t>, </a:t>
            </a:r>
            <a:r>
              <a:rPr lang="en-US" dirty="0"/>
              <a:t>the portion that delegates to a view depending on user input, is handled by the framework itself by following your </a:t>
            </a:r>
            <a:r>
              <a:rPr lang="en-US" dirty="0" err="1"/>
              <a:t>URLconf</a:t>
            </a:r>
            <a:r>
              <a:rPr lang="en-US" dirty="0"/>
              <a:t> and calling the appropriate Python function for the given URL.</a:t>
            </a:r>
          </a:p>
          <a:p>
            <a:pPr marL="0" indent="0">
              <a:buNone/>
            </a:pPr>
            <a:endParaRPr lang="en-US" dirty="0"/>
          </a:p>
          <a:p>
            <a:pPr marL="0" indent="0">
              <a:buNone/>
            </a:pPr>
            <a:endParaRPr lang="ru-RU" dirty="0"/>
          </a:p>
        </p:txBody>
      </p:sp>
      <p:sp>
        <p:nvSpPr>
          <p:cNvPr id="2" name="Заголовок 1"/>
          <p:cNvSpPr>
            <a:spLocks noGrp="1"/>
          </p:cNvSpPr>
          <p:nvPr>
            <p:ph type="title"/>
          </p:nvPr>
        </p:nvSpPr>
        <p:spPr/>
        <p:txBody>
          <a:bodyPr>
            <a:normAutofit fontScale="90000"/>
          </a:bodyPr>
          <a:lstStyle/>
          <a:p>
            <a:r>
              <a:rPr lang="en-US" b="1" dirty="0"/>
              <a:t>The MTV (or MVC) Development </a:t>
            </a:r>
            <a:r>
              <a:rPr lang="en-US" b="1" dirty="0" smtClean="0"/>
              <a:t>Pattern</a:t>
            </a:r>
            <a:endParaRPr lang="ru-RU" dirty="0"/>
          </a:p>
        </p:txBody>
      </p:sp>
    </p:spTree>
    <p:extLst>
      <p:ext uri="{BB962C8B-B14F-4D97-AF65-F5344CB8AC3E}">
        <p14:creationId xmlns:p14="http://schemas.microsoft.com/office/powerpoint/2010/main" val="21694139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7504" y="1268760"/>
            <a:ext cx="8928992" cy="5472608"/>
          </a:xfrm>
        </p:spPr>
        <p:txBody>
          <a:bodyPr>
            <a:normAutofit fontScale="55000" lnSpcReduction="20000"/>
          </a:bodyPr>
          <a:lstStyle/>
          <a:p>
            <a:pPr marL="0" indent="0">
              <a:buNone/>
            </a:pPr>
            <a:r>
              <a:rPr lang="en-US" dirty="0"/>
              <a:t>There are two kinds of HTTP requests, GET and POST. </a:t>
            </a:r>
            <a:endParaRPr lang="en-US" dirty="0" smtClean="0"/>
          </a:p>
          <a:p>
            <a:pPr marL="0" indent="0">
              <a:buNone/>
            </a:pPr>
            <a:r>
              <a:rPr lang="en-US" dirty="0" smtClean="0"/>
              <a:t>In </a:t>
            </a:r>
            <a:r>
              <a:rPr lang="en-US" dirty="0"/>
              <a:t>Django, the request object passed as parameter to your view has an attribute called "method" where the type of the request is set, and all data passed via POST can be accessed via the </a:t>
            </a:r>
            <a:r>
              <a:rPr lang="en-US" dirty="0" err="1"/>
              <a:t>request.POST</a:t>
            </a:r>
            <a:r>
              <a:rPr lang="en-US" dirty="0"/>
              <a:t> dictionary</a:t>
            </a:r>
            <a:r>
              <a:rPr lang="en-US" dirty="0" smtClean="0"/>
              <a:t>.</a:t>
            </a:r>
          </a:p>
          <a:p>
            <a:pPr marL="0" indent="0">
              <a:buNone/>
            </a:pPr>
            <a:endParaRPr lang="en-US" dirty="0"/>
          </a:p>
          <a:p>
            <a:pPr marL="0" indent="0">
              <a:buNone/>
            </a:pPr>
            <a:r>
              <a:rPr lang="en-US" b="1" dirty="0" smtClean="0"/>
              <a:t>Login </a:t>
            </a:r>
            <a:r>
              <a:rPr lang="en-US" b="1" dirty="0"/>
              <a:t>view in our myapp/views.py </a:t>
            </a:r>
            <a:endParaRPr lang="en-US" b="1" dirty="0" smtClean="0"/>
          </a:p>
          <a:p>
            <a:pPr marL="0" indent="0">
              <a:buNone/>
            </a:pPr>
            <a:endParaRPr lang="en-US" dirty="0"/>
          </a:p>
          <a:p>
            <a:pPr marL="0" indent="0">
              <a:buNone/>
            </a:pPr>
            <a:r>
              <a:rPr lang="en-US" dirty="0">
                <a:latin typeface="Courier New" panose="02070309020205020404" pitchFamily="49" charset="0"/>
                <a:cs typeface="Courier New" panose="02070309020205020404" pitchFamily="49" charset="0"/>
              </a:rPr>
              <a:t>#-*- coding: utf-8 -*-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from </a:t>
            </a:r>
            <a:r>
              <a:rPr lang="en-US" dirty="0" err="1" smtClean="0">
                <a:latin typeface="Courier New" panose="02070309020205020404" pitchFamily="49" charset="0"/>
                <a:cs typeface="Courier New" panose="02070309020205020404" pitchFamily="49" charset="0"/>
              </a:rPr>
              <a:t>myapp.forms</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import </a:t>
            </a:r>
            <a:r>
              <a:rPr lang="en-US" dirty="0" err="1">
                <a:latin typeface="Courier New" panose="02070309020205020404" pitchFamily="49" charset="0"/>
                <a:cs typeface="Courier New" panose="02070309020205020404" pitchFamily="49" charset="0"/>
              </a:rPr>
              <a:t>LoginForm</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endParaRPr lang="en-US" dirty="0" smtClean="0">
              <a:latin typeface="Courier New" panose="02070309020205020404" pitchFamily="49" charset="0"/>
              <a:cs typeface="Courier New" panose="02070309020205020404" pitchFamily="49" charset="0"/>
            </a:endParaRPr>
          </a:p>
          <a:p>
            <a:pPr marL="0" indent="0">
              <a:buNone/>
            </a:pPr>
            <a:r>
              <a:rPr lang="en-US" dirty="0" err="1" smtClean="0">
                <a:latin typeface="Courier New" panose="02070309020205020404" pitchFamily="49" charset="0"/>
                <a:cs typeface="Courier New" panose="02070309020205020404" pitchFamily="49" charset="0"/>
              </a:rPr>
              <a:t>def</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login(request): username = "not logged in"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if </a:t>
            </a:r>
            <a:r>
              <a:rPr lang="en-US" dirty="0" err="1">
                <a:latin typeface="Courier New" panose="02070309020205020404" pitchFamily="49" charset="0"/>
                <a:cs typeface="Courier New" panose="02070309020205020404" pitchFamily="49" charset="0"/>
              </a:rPr>
              <a:t>request.method</a:t>
            </a:r>
            <a:r>
              <a:rPr lang="en-US" dirty="0">
                <a:latin typeface="Courier New" panose="02070309020205020404" pitchFamily="49" charset="0"/>
                <a:cs typeface="Courier New" panose="02070309020205020404" pitchFamily="49" charset="0"/>
              </a:rPr>
              <a:t> == "POST": </a:t>
            </a:r>
            <a:endParaRPr lang="en-US" dirty="0" smtClean="0">
              <a:latin typeface="Courier New" panose="02070309020205020404" pitchFamily="49" charset="0"/>
              <a:cs typeface="Courier New" panose="02070309020205020404" pitchFamily="49" charset="0"/>
            </a:endParaRPr>
          </a:p>
          <a:p>
            <a:pPr marL="0" indent="0">
              <a:buNone/>
            </a:pP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Get the posted form </a:t>
            </a:r>
            <a:endParaRPr lang="en-US" dirty="0" smtClean="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MyLoginForm</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LoginForm</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request.POST</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if </a:t>
            </a:r>
            <a:r>
              <a:rPr lang="en-US" dirty="0" err="1">
                <a:latin typeface="Courier New" panose="02070309020205020404" pitchFamily="49" charset="0"/>
                <a:cs typeface="Courier New" panose="02070309020205020404" pitchFamily="49" charset="0"/>
              </a:rPr>
              <a:t>MyLoginForm.is_valid</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username </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MyLoginForm.cleaned_data</a:t>
            </a:r>
            <a:r>
              <a:rPr lang="en-US" dirty="0">
                <a:latin typeface="Courier New" panose="02070309020205020404" pitchFamily="49" charset="0"/>
                <a:cs typeface="Courier New" panose="02070309020205020404" pitchFamily="49" charset="0"/>
              </a:rPr>
              <a:t>['username</a:t>
            </a:r>
            <a:r>
              <a:rPr lang="en-US" dirty="0" smtClean="0">
                <a:latin typeface="Courier New" panose="02070309020205020404" pitchFamily="49" charset="0"/>
                <a:cs typeface="Courier New" panose="02070309020205020404" pitchFamily="49" charset="0"/>
              </a:rPr>
              <a:t>']</a:t>
            </a:r>
          </a:p>
          <a:p>
            <a:pPr marL="0" indent="0">
              <a:buNone/>
            </a:pP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else: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MyLoginForm</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Loginform</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return </a:t>
            </a:r>
            <a:r>
              <a:rPr lang="en-US" dirty="0">
                <a:latin typeface="Courier New" panose="02070309020205020404" pitchFamily="49" charset="0"/>
                <a:cs typeface="Courier New" panose="02070309020205020404" pitchFamily="49" charset="0"/>
              </a:rPr>
              <a:t>render(request, 'loggedin.html', {"username" : username})</a:t>
            </a:r>
            <a:endParaRPr lang="ru-RU" dirty="0">
              <a:latin typeface="Courier New" panose="02070309020205020404" pitchFamily="49" charset="0"/>
              <a:cs typeface="Courier New" panose="02070309020205020404" pitchFamily="49" charset="0"/>
            </a:endParaRPr>
          </a:p>
        </p:txBody>
      </p:sp>
      <p:sp>
        <p:nvSpPr>
          <p:cNvPr id="2" name="Заголовок 1"/>
          <p:cNvSpPr>
            <a:spLocks noGrp="1"/>
          </p:cNvSpPr>
          <p:nvPr>
            <p:ph type="title"/>
          </p:nvPr>
        </p:nvSpPr>
        <p:spPr>
          <a:xfrm>
            <a:off x="467544" y="116632"/>
            <a:ext cx="8229600" cy="1143000"/>
          </a:xfrm>
        </p:spPr>
        <p:txBody>
          <a:bodyPr>
            <a:normAutofit/>
          </a:bodyPr>
          <a:lstStyle/>
          <a:p>
            <a:r>
              <a:rPr lang="en-US" dirty="0"/>
              <a:t>Using Form in a </a:t>
            </a:r>
            <a:r>
              <a:rPr lang="en-US" dirty="0" smtClean="0"/>
              <a:t>View</a:t>
            </a:r>
            <a:endParaRPr lang="ru-RU" dirty="0"/>
          </a:p>
        </p:txBody>
      </p:sp>
    </p:spTree>
    <p:extLst>
      <p:ext uri="{BB962C8B-B14F-4D97-AF65-F5344CB8AC3E}">
        <p14:creationId xmlns:p14="http://schemas.microsoft.com/office/powerpoint/2010/main" val="17710923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7504" y="44624"/>
            <a:ext cx="8579296" cy="6813376"/>
          </a:xfrm>
        </p:spPr>
        <p:txBody>
          <a:bodyPr>
            <a:normAutofit fontScale="40000" lnSpcReduction="20000"/>
          </a:bodyPr>
          <a:lstStyle/>
          <a:p>
            <a:pPr marL="0" indent="0">
              <a:buNone/>
            </a:pPr>
            <a:r>
              <a:rPr lang="en-US" dirty="0" smtClean="0"/>
              <a:t>The </a:t>
            </a:r>
            <a:r>
              <a:rPr lang="en-US" dirty="0"/>
              <a:t>view will display the result of the login form posted through the </a:t>
            </a:r>
            <a:r>
              <a:rPr lang="en-US" b="1" dirty="0"/>
              <a:t>loggedin.html</a:t>
            </a:r>
            <a:r>
              <a:rPr lang="en-US" dirty="0"/>
              <a:t>. </a:t>
            </a:r>
            <a:endParaRPr lang="en-US" dirty="0" smtClean="0"/>
          </a:p>
          <a:p>
            <a:pPr marL="0" indent="0">
              <a:buNone/>
            </a:pPr>
            <a:r>
              <a:rPr lang="en-US" dirty="0" smtClean="0"/>
              <a:t>To </a:t>
            </a:r>
            <a:r>
              <a:rPr lang="en-US" dirty="0"/>
              <a:t>test it, we will first need the </a:t>
            </a:r>
            <a:r>
              <a:rPr lang="en-US" b="1" dirty="0"/>
              <a:t>login form template. </a:t>
            </a:r>
            <a:endParaRPr lang="en-US" b="1" dirty="0" smtClean="0"/>
          </a:p>
          <a:p>
            <a:pPr marL="0" indent="0">
              <a:buNone/>
            </a:pPr>
            <a:r>
              <a:rPr lang="en-US" dirty="0" smtClean="0"/>
              <a:t>Let's </a:t>
            </a:r>
            <a:r>
              <a:rPr lang="en-US" dirty="0"/>
              <a:t>call it login.html</a:t>
            </a:r>
            <a:r>
              <a:rPr lang="en-US" dirty="0" smtClean="0"/>
              <a:t>.</a:t>
            </a:r>
          </a:p>
          <a:p>
            <a:pPr marL="0" indent="0">
              <a:buNone/>
            </a:pPr>
            <a:endParaRPr lang="en-US" dirty="0"/>
          </a:p>
          <a:p>
            <a:pPr marL="0" indent="0">
              <a:buNone/>
            </a:pPr>
            <a:r>
              <a:rPr lang="en-US" dirty="0">
                <a:latin typeface="Courier New" panose="02070309020205020404" pitchFamily="49" charset="0"/>
                <a:cs typeface="Courier New" panose="02070309020205020404" pitchFamily="49" charset="0"/>
              </a:rPr>
              <a:t>&lt;html&gt;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body&gt;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form name = "form" action = "{% </a:t>
            </a:r>
            <a:r>
              <a:rPr lang="en-US" dirty="0" err="1">
                <a:latin typeface="Courier New" panose="02070309020205020404" pitchFamily="49" charset="0"/>
                <a:cs typeface="Courier New" panose="02070309020205020404" pitchFamily="49" charset="0"/>
              </a:rPr>
              <a:t>url</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myapp.views.login</a:t>
            </a:r>
            <a:r>
              <a:rPr lang="en-US" dirty="0">
                <a:latin typeface="Courier New" panose="02070309020205020404" pitchFamily="49" charset="0"/>
                <a:cs typeface="Courier New" panose="02070309020205020404" pitchFamily="49" charset="0"/>
              </a:rPr>
              <a:t>" %}"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method </a:t>
            </a:r>
            <a:r>
              <a:rPr lang="en-US" dirty="0">
                <a:latin typeface="Courier New" panose="02070309020205020404" pitchFamily="49" charset="0"/>
                <a:cs typeface="Courier New" panose="02070309020205020404" pitchFamily="49" charset="0"/>
              </a:rPr>
              <a:t>= "POST" </a:t>
            </a:r>
            <a:r>
              <a:rPr lang="en-US" dirty="0" smtClean="0">
                <a:latin typeface="Courier New" panose="02070309020205020404" pitchFamily="49" charset="0"/>
                <a:cs typeface="Courier New" panose="02070309020205020404" pitchFamily="49" charset="0"/>
              </a:rPr>
              <a:t>&gt;{% </a:t>
            </a:r>
            <a:r>
              <a:rPr lang="en-US" dirty="0" err="1">
                <a:latin typeface="Courier New" panose="02070309020205020404" pitchFamily="49" charset="0"/>
                <a:cs typeface="Courier New" panose="02070309020205020404" pitchFamily="49" charset="0"/>
              </a:rPr>
              <a:t>csrf_token</a:t>
            </a:r>
            <a:r>
              <a:rPr lang="en-US" dirty="0">
                <a:latin typeface="Courier New" panose="02070309020205020404" pitchFamily="49" charset="0"/>
                <a:cs typeface="Courier New" panose="02070309020205020404" pitchFamily="49" charset="0"/>
              </a:rPr>
              <a:t> %}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div style = "max-width:470px;"&gt;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&lt;</a:t>
            </a:r>
            <a:r>
              <a:rPr lang="en-US" dirty="0">
                <a:latin typeface="Courier New" panose="02070309020205020404" pitchFamily="49" charset="0"/>
                <a:cs typeface="Courier New" panose="02070309020205020404" pitchFamily="49" charset="0"/>
              </a:rPr>
              <a:t>center</a:t>
            </a:r>
            <a:r>
              <a:rPr lang="en-US" dirty="0" smtClean="0">
                <a:latin typeface="Courier New" panose="02070309020205020404" pitchFamily="49" charset="0"/>
                <a:cs typeface="Courier New" panose="02070309020205020404" pitchFamily="49" charset="0"/>
              </a:rPr>
              <a:t>&gt;</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&lt;input type = "text" style = "margin-left:20%;"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placeholder </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Identifiant</a:t>
            </a:r>
            <a:r>
              <a:rPr lang="en-US" dirty="0">
                <a:latin typeface="Courier New" panose="02070309020205020404" pitchFamily="49" charset="0"/>
                <a:cs typeface="Courier New" panose="02070309020205020404" pitchFamily="49" charset="0"/>
              </a:rPr>
              <a:t>" name = "username" /&gt;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&lt;/</a:t>
            </a:r>
            <a:r>
              <a:rPr lang="en-US" dirty="0">
                <a:latin typeface="Courier New" panose="02070309020205020404" pitchFamily="49" charset="0"/>
                <a:cs typeface="Courier New" panose="02070309020205020404" pitchFamily="49" charset="0"/>
              </a:rPr>
              <a:t>center&gt;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div&gt;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br</a:t>
            </a:r>
            <a:r>
              <a:rPr lang="en-US" dirty="0" smtClean="0">
                <a:latin typeface="Courier New" panose="02070309020205020404" pitchFamily="49" charset="0"/>
                <a:cs typeface="Courier New" panose="02070309020205020404" pitchFamily="49" charset="0"/>
              </a:rPr>
              <a:t>&gt;</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&lt;div style = "max-width:470px;"&gt;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&lt;</a:t>
            </a:r>
            <a:r>
              <a:rPr lang="en-US" dirty="0">
                <a:latin typeface="Courier New" panose="02070309020205020404" pitchFamily="49" charset="0"/>
                <a:cs typeface="Courier New" panose="02070309020205020404" pitchFamily="49" charset="0"/>
              </a:rPr>
              <a:t>center</a:t>
            </a:r>
            <a:r>
              <a:rPr lang="en-US" dirty="0" smtClean="0">
                <a:latin typeface="Courier New" panose="02070309020205020404" pitchFamily="49" charset="0"/>
                <a:cs typeface="Courier New" panose="02070309020205020404" pitchFamily="49" charset="0"/>
              </a:rPr>
              <a:t>&gt;</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&lt;input type = "password" style = "margin-left:20%;"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placeholder </a:t>
            </a:r>
            <a:r>
              <a:rPr lang="en-US" dirty="0">
                <a:latin typeface="Courier New" panose="02070309020205020404" pitchFamily="49" charset="0"/>
                <a:cs typeface="Courier New" panose="02070309020205020404" pitchFamily="49" charset="0"/>
              </a:rPr>
              <a:t>= "password" name = "password" /&gt;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&lt;/</a:t>
            </a:r>
            <a:r>
              <a:rPr lang="en-US" dirty="0">
                <a:latin typeface="Courier New" panose="02070309020205020404" pitchFamily="49" charset="0"/>
                <a:cs typeface="Courier New" panose="02070309020205020404" pitchFamily="49" charset="0"/>
              </a:rPr>
              <a:t>center&gt;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div&gt;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br</a:t>
            </a:r>
            <a:r>
              <a:rPr lang="en-US" dirty="0">
                <a:latin typeface="Courier New" panose="02070309020205020404" pitchFamily="49" charset="0"/>
                <a:cs typeface="Courier New" panose="02070309020205020404" pitchFamily="49" charset="0"/>
              </a:rPr>
              <a:t>&gt;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div style = "max-width:470px;"&gt;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&lt;</a:t>
            </a:r>
            <a:r>
              <a:rPr lang="en-US" dirty="0">
                <a:latin typeface="Courier New" panose="02070309020205020404" pitchFamily="49" charset="0"/>
                <a:cs typeface="Courier New" panose="02070309020205020404" pitchFamily="49" charset="0"/>
              </a:rPr>
              <a:t>center</a:t>
            </a:r>
            <a:r>
              <a:rPr lang="en-US" dirty="0" smtClean="0">
                <a:latin typeface="Courier New" panose="02070309020205020404" pitchFamily="49" charset="0"/>
                <a:cs typeface="Courier New" panose="02070309020205020404" pitchFamily="49" charset="0"/>
              </a:rPr>
              <a:t>&gt;</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&lt;button style = "border:0px; </a:t>
            </a:r>
            <a:r>
              <a:rPr lang="en-US" dirty="0" smtClean="0">
                <a:latin typeface="Courier New" panose="02070309020205020404" pitchFamily="49" charset="0"/>
                <a:cs typeface="Courier New" panose="02070309020205020404" pitchFamily="49" charset="0"/>
              </a:rPr>
              <a:t>background-color</a:t>
            </a:r>
            <a:r>
              <a:rPr lang="en-US" dirty="0">
                <a:latin typeface="Courier New" panose="02070309020205020404" pitchFamily="49" charset="0"/>
                <a:cs typeface="Courier New" panose="02070309020205020404" pitchFamily="49" charset="0"/>
              </a:rPr>
              <a:t>:#4285F4; </a:t>
            </a:r>
            <a:r>
              <a:rPr lang="en-US" dirty="0" smtClean="0">
                <a:latin typeface="Courier New" panose="02070309020205020404" pitchFamily="49" charset="0"/>
                <a:cs typeface="Courier New" panose="02070309020205020404" pitchFamily="49" charset="0"/>
              </a:rPr>
              <a:t>margin-top:8</a:t>
            </a:r>
            <a:r>
              <a:rPr lang="en-US" dirty="0">
                <a:latin typeface="Courier New" panose="02070309020205020404" pitchFamily="49" charset="0"/>
                <a:cs typeface="Courier New" panose="02070309020205020404" pitchFamily="49" charset="0"/>
              </a:rPr>
              <a:t>%; height:35px; width:80%;margin-left:19%;" type = "submit"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value </a:t>
            </a:r>
            <a:r>
              <a:rPr lang="en-US" dirty="0">
                <a:latin typeface="Courier New" panose="02070309020205020404" pitchFamily="49" charset="0"/>
                <a:cs typeface="Courier New" panose="02070309020205020404" pitchFamily="49" charset="0"/>
              </a:rPr>
              <a:t>= "Login" &gt;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&lt;</a:t>
            </a:r>
            <a:r>
              <a:rPr lang="en-US" dirty="0">
                <a:latin typeface="Courier New" panose="02070309020205020404" pitchFamily="49" charset="0"/>
                <a:cs typeface="Courier New" panose="02070309020205020404" pitchFamily="49" charset="0"/>
              </a:rPr>
              <a:t>strong&gt;Login&lt;/strong&gt;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&lt;/</a:t>
            </a:r>
            <a:r>
              <a:rPr lang="en-US" dirty="0">
                <a:latin typeface="Courier New" panose="02070309020205020404" pitchFamily="49" charset="0"/>
                <a:cs typeface="Courier New" panose="02070309020205020404" pitchFamily="49" charset="0"/>
              </a:rPr>
              <a:t>button&gt;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&lt;/</a:t>
            </a:r>
            <a:r>
              <a:rPr lang="en-US" dirty="0">
                <a:latin typeface="Courier New" panose="02070309020205020404" pitchFamily="49" charset="0"/>
                <a:cs typeface="Courier New" panose="02070309020205020404" pitchFamily="49" charset="0"/>
              </a:rPr>
              <a:t>center</a:t>
            </a:r>
            <a:r>
              <a:rPr lang="en-US" dirty="0" smtClean="0">
                <a:latin typeface="Courier New" panose="02070309020205020404" pitchFamily="49" charset="0"/>
                <a:cs typeface="Courier New" panose="02070309020205020404" pitchFamily="49" charset="0"/>
              </a:rPr>
              <a:t>&gt;</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div&gt;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form&gt;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body&gt;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html&gt;</a:t>
            </a:r>
            <a:endParaRPr lang="ru-RU"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375853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260648"/>
            <a:ext cx="8229600" cy="6480720"/>
          </a:xfrm>
        </p:spPr>
        <p:txBody>
          <a:bodyPr>
            <a:normAutofit fontScale="70000" lnSpcReduction="20000"/>
          </a:bodyPr>
          <a:lstStyle/>
          <a:p>
            <a:pPr marL="0" indent="0">
              <a:buNone/>
            </a:pPr>
            <a:r>
              <a:rPr lang="en-US" dirty="0"/>
              <a:t>The template will display a login form and post the result to our login view above. </a:t>
            </a:r>
            <a:r>
              <a:rPr lang="en-US" dirty="0" smtClean="0"/>
              <a:t>The </a:t>
            </a:r>
            <a:r>
              <a:rPr lang="en-US" dirty="0"/>
              <a:t>tag in the template, which is just to </a:t>
            </a:r>
            <a:r>
              <a:rPr lang="en-US" dirty="0">
                <a:solidFill>
                  <a:srgbClr val="FF0000"/>
                </a:solidFill>
              </a:rPr>
              <a:t>prevent Cross-site Request Forgery (CSRF) attack on your site.</a:t>
            </a:r>
          </a:p>
          <a:p>
            <a:pPr marL="0" indent="0" algn="ctr">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csrf_token</a:t>
            </a:r>
            <a:r>
              <a:rPr lang="en-US" dirty="0">
                <a:latin typeface="Courier New" panose="02070309020205020404" pitchFamily="49" charset="0"/>
                <a:cs typeface="Courier New" panose="02070309020205020404" pitchFamily="49" charset="0"/>
              </a:rPr>
              <a:t> %} </a:t>
            </a:r>
            <a:endParaRPr lang="en-US" dirty="0" smtClean="0">
              <a:latin typeface="Courier New" panose="02070309020205020404" pitchFamily="49" charset="0"/>
              <a:cs typeface="Courier New" panose="02070309020205020404" pitchFamily="49" charset="0"/>
            </a:endParaRPr>
          </a:p>
          <a:p>
            <a:pPr marL="0" indent="0">
              <a:buNone/>
            </a:pPr>
            <a:endParaRPr lang="en-US" dirty="0" smtClean="0"/>
          </a:p>
          <a:p>
            <a:pPr marL="0" indent="0">
              <a:buNone/>
            </a:pPr>
            <a:r>
              <a:rPr lang="en-US" dirty="0" smtClean="0"/>
              <a:t>Once </a:t>
            </a:r>
            <a:r>
              <a:rPr lang="en-US" dirty="0"/>
              <a:t>we have the login template, we need the </a:t>
            </a:r>
            <a:r>
              <a:rPr lang="en-US" dirty="0">
                <a:latin typeface="Courier New" panose="02070309020205020404" pitchFamily="49" charset="0"/>
                <a:cs typeface="Courier New" panose="02070309020205020404" pitchFamily="49" charset="0"/>
              </a:rPr>
              <a:t>loggedin.html</a:t>
            </a:r>
            <a:r>
              <a:rPr lang="en-US" dirty="0"/>
              <a:t> template that will be rendered after form treatment.</a:t>
            </a:r>
          </a:p>
          <a:p>
            <a:pPr marL="0" indent="0">
              <a:buNone/>
            </a:pPr>
            <a:r>
              <a:rPr lang="en-US" dirty="0">
                <a:latin typeface="Courier New" panose="02070309020205020404" pitchFamily="49" charset="0"/>
                <a:cs typeface="Courier New" panose="02070309020205020404" pitchFamily="49" charset="0"/>
              </a:rPr>
              <a:t>&lt;html</a:t>
            </a:r>
            <a:r>
              <a:rPr lang="en-US" dirty="0" smtClean="0">
                <a:latin typeface="Courier New" panose="02070309020205020404" pitchFamily="49" charset="0"/>
                <a:cs typeface="Courier New" panose="02070309020205020404" pitchFamily="49" charset="0"/>
              </a:rPr>
              <a:t>&gt;</a:t>
            </a:r>
          </a:p>
          <a:p>
            <a:pPr marL="0" indent="0">
              <a:buNone/>
            </a:pPr>
            <a:r>
              <a:rPr lang="en-US" dirty="0" smtClean="0">
                <a:latin typeface="Courier New" panose="02070309020205020404" pitchFamily="49" charset="0"/>
                <a:cs typeface="Courier New" panose="02070309020205020404" pitchFamily="49" charset="0"/>
              </a:rPr>
              <a:t>     &lt;</a:t>
            </a:r>
            <a:r>
              <a:rPr lang="en-US" dirty="0">
                <a:latin typeface="Courier New" panose="02070309020205020404" pitchFamily="49" charset="0"/>
                <a:cs typeface="Courier New" panose="02070309020205020404" pitchFamily="49" charset="0"/>
              </a:rPr>
              <a:t>body&gt;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You </a:t>
            </a:r>
            <a:r>
              <a:rPr lang="en-US" dirty="0">
                <a:latin typeface="Courier New" panose="02070309020205020404" pitchFamily="49" charset="0"/>
                <a:cs typeface="Courier New" panose="02070309020205020404" pitchFamily="49" charset="0"/>
              </a:rPr>
              <a:t>are : &lt;strong&gt;{{username}}&lt;/strong&gt;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&lt;/</a:t>
            </a:r>
            <a:r>
              <a:rPr lang="en-US" dirty="0">
                <a:latin typeface="Courier New" panose="02070309020205020404" pitchFamily="49" charset="0"/>
                <a:cs typeface="Courier New" panose="02070309020205020404" pitchFamily="49" charset="0"/>
              </a:rPr>
              <a:t>body&gt;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html</a:t>
            </a:r>
            <a:r>
              <a:rPr lang="en-US" dirty="0" smtClean="0">
                <a:latin typeface="Courier New" panose="02070309020205020404" pitchFamily="49" charset="0"/>
                <a:cs typeface="Courier New" panose="02070309020205020404" pitchFamily="49" charset="0"/>
              </a:rPr>
              <a:t>&gt;</a:t>
            </a:r>
          </a:p>
          <a:p>
            <a:pPr marL="0" indent="0">
              <a:buNone/>
            </a:pPr>
            <a:endParaRPr lang="en-US" dirty="0"/>
          </a:p>
          <a:p>
            <a:pPr marL="0" indent="0">
              <a:buNone/>
            </a:pPr>
            <a:r>
              <a:rPr lang="en-US" dirty="0" smtClean="0"/>
              <a:t>Now</a:t>
            </a:r>
            <a:r>
              <a:rPr lang="en-US" dirty="0"/>
              <a:t>, we just need our pair of URLs to get started: </a:t>
            </a:r>
            <a:endParaRPr lang="en-US" dirty="0" smtClean="0"/>
          </a:p>
          <a:p>
            <a:pPr marL="0" indent="0">
              <a:buNone/>
            </a:pPr>
            <a:endParaRPr lang="en-US" dirty="0"/>
          </a:p>
          <a:p>
            <a:pPr marL="0" indent="0">
              <a:buNone/>
            </a:pPr>
            <a:r>
              <a:rPr lang="en-US" dirty="0" smtClean="0">
                <a:latin typeface="Courier New" panose="02070309020205020404" pitchFamily="49" charset="0"/>
                <a:cs typeface="Courier New" panose="02070309020205020404" pitchFamily="49" charset="0"/>
              </a:rPr>
              <a:t>myapp/urls.py</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django.conf.urls</a:t>
            </a:r>
            <a:r>
              <a:rPr lang="en-US" dirty="0">
                <a:latin typeface="Courier New" panose="02070309020205020404" pitchFamily="49" charset="0"/>
                <a:cs typeface="Courier New" panose="02070309020205020404" pitchFamily="49" charset="0"/>
              </a:rPr>
              <a:t> import patterns, </a:t>
            </a:r>
            <a:endParaRPr lang="en-US" dirty="0" smtClean="0">
              <a:latin typeface="Courier New" panose="02070309020205020404" pitchFamily="49" charset="0"/>
              <a:cs typeface="Courier New" panose="02070309020205020404" pitchFamily="49" charset="0"/>
            </a:endParaRPr>
          </a:p>
          <a:p>
            <a:pPr marL="0" indent="0">
              <a:buNone/>
            </a:pPr>
            <a:r>
              <a:rPr lang="en-US" dirty="0" err="1" smtClean="0">
                <a:latin typeface="Courier New" panose="02070309020205020404" pitchFamily="49" charset="0"/>
                <a:cs typeface="Courier New" panose="02070309020205020404" pitchFamily="49" charset="0"/>
              </a:rPr>
              <a:t>url</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django.views.generic</a:t>
            </a:r>
            <a:r>
              <a:rPr lang="en-US" dirty="0">
                <a:latin typeface="Courier New" panose="02070309020205020404" pitchFamily="49" charset="0"/>
                <a:cs typeface="Courier New" panose="02070309020205020404" pitchFamily="49" charset="0"/>
              </a:rPr>
              <a:t> import </a:t>
            </a:r>
            <a:r>
              <a:rPr lang="en-US" dirty="0" err="1">
                <a:latin typeface="Courier New" panose="02070309020205020404" pitchFamily="49" charset="0"/>
                <a:cs typeface="Courier New" panose="02070309020205020404" pitchFamily="49" charset="0"/>
              </a:rPr>
              <a:t>TemplateView</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r>
              <a:rPr lang="en-US" dirty="0" err="1" smtClean="0">
                <a:latin typeface="Courier New" panose="02070309020205020404" pitchFamily="49" charset="0"/>
                <a:cs typeface="Courier New" panose="02070309020205020404" pitchFamily="49" charset="0"/>
              </a:rPr>
              <a:t>urlpatterns</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patterns('</a:t>
            </a:r>
            <a:r>
              <a:rPr lang="en-US" dirty="0" err="1">
                <a:latin typeface="Courier New" panose="02070309020205020404" pitchFamily="49" charset="0"/>
                <a:cs typeface="Courier New" panose="02070309020205020404" pitchFamily="49" charset="0"/>
              </a:rPr>
              <a:t>myapp.views</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url</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r</a:t>
            </a:r>
            <a:r>
              <a:rPr lang="en-US" dirty="0" err="1">
                <a:latin typeface="Courier New" panose="02070309020205020404" pitchFamily="49" charset="0"/>
                <a:cs typeface="Courier New" panose="02070309020205020404" pitchFamily="49" charset="0"/>
              </a:rPr>
              <a:t>'^connection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TemplateView.as_view</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template_name</a:t>
            </a:r>
            <a:r>
              <a:rPr lang="en-US" dirty="0">
                <a:latin typeface="Courier New" panose="02070309020205020404" pitchFamily="49" charset="0"/>
                <a:cs typeface="Courier New" panose="02070309020205020404" pitchFamily="49" charset="0"/>
              </a:rPr>
              <a:t> = 'login.html')),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url</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r</a:t>
            </a:r>
            <a:r>
              <a:rPr lang="en-US" dirty="0" err="1">
                <a:latin typeface="Courier New" panose="02070309020205020404" pitchFamily="49" charset="0"/>
                <a:cs typeface="Courier New" panose="02070309020205020404" pitchFamily="49" charset="0"/>
              </a:rPr>
              <a:t>'^login</a:t>
            </a:r>
            <a:r>
              <a:rPr lang="en-US" dirty="0">
                <a:latin typeface="Courier New" panose="02070309020205020404" pitchFamily="49" charset="0"/>
                <a:cs typeface="Courier New" panose="02070309020205020404" pitchFamily="49" charset="0"/>
              </a:rPr>
              <a:t>/', 'login', name = 'login'))</a:t>
            </a:r>
            <a:endParaRPr lang="ru-RU"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521098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67544" y="692696"/>
            <a:ext cx="8229600" cy="6048672"/>
          </a:xfrm>
        </p:spPr>
        <p:txBody>
          <a:bodyPr>
            <a:normAutofit fontScale="47500" lnSpcReduction="20000"/>
          </a:bodyPr>
          <a:lstStyle/>
          <a:p>
            <a:pPr marL="0" indent="0">
              <a:buNone/>
            </a:pPr>
            <a:r>
              <a:rPr lang="en-US" dirty="0"/>
              <a:t>W</a:t>
            </a:r>
            <a:r>
              <a:rPr lang="en-US" dirty="0" smtClean="0"/>
              <a:t>hen </a:t>
            </a:r>
            <a:r>
              <a:rPr lang="en-US" dirty="0"/>
              <a:t>validating the form −</a:t>
            </a:r>
          </a:p>
          <a:p>
            <a:pPr marL="0" indent="0" algn="ctr">
              <a:buNone/>
            </a:pPr>
            <a:r>
              <a:rPr lang="en-US" b="1" dirty="0" err="1"/>
              <a:t>MyLoginForm.is_valid</a:t>
            </a:r>
            <a:r>
              <a:rPr lang="en-US" b="1" dirty="0"/>
              <a:t>() </a:t>
            </a:r>
            <a:endParaRPr lang="en-US" b="1" dirty="0" smtClean="0"/>
          </a:p>
          <a:p>
            <a:pPr marL="0" indent="0">
              <a:buNone/>
            </a:pPr>
            <a:endParaRPr lang="en-US" dirty="0"/>
          </a:p>
          <a:p>
            <a:pPr marL="0" indent="0">
              <a:buNone/>
            </a:pPr>
            <a:r>
              <a:rPr lang="en-US" dirty="0" smtClean="0"/>
              <a:t>We </a:t>
            </a:r>
            <a:r>
              <a:rPr lang="en-US" dirty="0"/>
              <a:t>only used Django self-form validation engine, in our case just making sure the fields are required. </a:t>
            </a:r>
            <a:endParaRPr lang="en-US" dirty="0" smtClean="0"/>
          </a:p>
          <a:p>
            <a:pPr marL="0" indent="0">
              <a:buNone/>
            </a:pPr>
            <a:r>
              <a:rPr lang="en-US" dirty="0" smtClean="0"/>
              <a:t>Task: make sure </a:t>
            </a:r>
            <a:r>
              <a:rPr lang="en-US" dirty="0"/>
              <a:t>the user trying to login is present in our DB as </a:t>
            </a:r>
            <a:r>
              <a:rPr lang="en-US" dirty="0" err="1"/>
              <a:t>Dreamreal</a:t>
            </a:r>
            <a:r>
              <a:rPr lang="en-US" dirty="0"/>
              <a:t> entry. </a:t>
            </a:r>
            <a:endParaRPr lang="en-US" dirty="0" smtClean="0"/>
          </a:p>
          <a:p>
            <a:pPr marL="0" indent="0">
              <a:buNone/>
            </a:pPr>
            <a:endParaRPr lang="en-US" dirty="0"/>
          </a:p>
          <a:p>
            <a:pPr marL="0" indent="0">
              <a:buNone/>
            </a:pPr>
            <a:r>
              <a:rPr lang="en-US" dirty="0" smtClean="0"/>
              <a:t>For </a:t>
            </a:r>
            <a:r>
              <a:rPr lang="en-US" dirty="0"/>
              <a:t>this, change the myapp/forms.py to </a:t>
            </a:r>
            <a:endParaRPr lang="en-US" dirty="0" smtClean="0"/>
          </a:p>
          <a:p>
            <a:pPr marL="0" indent="0">
              <a:buNone/>
            </a:pPr>
            <a:endParaRPr lang="en-US" dirty="0"/>
          </a:p>
          <a:p>
            <a:pPr marL="0" indent="0">
              <a:buNone/>
            </a:pPr>
            <a:r>
              <a:rPr lang="en-US" dirty="0">
                <a:latin typeface="Courier New" panose="02070309020205020404" pitchFamily="49" charset="0"/>
                <a:cs typeface="Courier New" panose="02070309020205020404" pitchFamily="49" charset="0"/>
              </a:rPr>
              <a:t>#-*- coding: utf-8 -*-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django</a:t>
            </a:r>
            <a:r>
              <a:rPr lang="en-US" dirty="0">
                <a:latin typeface="Courier New" panose="02070309020205020404" pitchFamily="49" charset="0"/>
                <a:cs typeface="Courier New" panose="02070309020205020404" pitchFamily="49" charset="0"/>
              </a:rPr>
              <a:t> import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forms </a:t>
            </a:r>
            <a:r>
              <a:rPr lang="en-US" dirty="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myapp.models</a:t>
            </a:r>
            <a:r>
              <a:rPr lang="en-US" dirty="0">
                <a:latin typeface="Courier New" panose="02070309020205020404" pitchFamily="49" charset="0"/>
                <a:cs typeface="Courier New" panose="02070309020205020404" pitchFamily="49" charset="0"/>
              </a:rPr>
              <a:t> import </a:t>
            </a:r>
            <a:r>
              <a:rPr lang="en-US" dirty="0" err="1">
                <a:latin typeface="Courier New" panose="02070309020205020404" pitchFamily="49" charset="0"/>
                <a:cs typeface="Courier New" panose="02070309020205020404" pitchFamily="49" charset="0"/>
              </a:rPr>
              <a:t>Dreamreal</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class </a:t>
            </a:r>
            <a:r>
              <a:rPr lang="en-US" dirty="0" err="1">
                <a:latin typeface="Courier New" panose="02070309020205020404" pitchFamily="49" charset="0"/>
                <a:cs typeface="Courier New" panose="02070309020205020404" pitchFamily="49" charset="0"/>
              </a:rPr>
              <a:t>LoginForm</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forms.Form</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user </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forms.CharField</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max_length</a:t>
            </a:r>
            <a:r>
              <a:rPr lang="en-US" dirty="0">
                <a:latin typeface="Courier New" panose="02070309020205020404" pitchFamily="49" charset="0"/>
                <a:cs typeface="Courier New" panose="02070309020205020404" pitchFamily="49" charset="0"/>
              </a:rPr>
              <a:t> = 100)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password </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forms.CharField</a:t>
            </a:r>
            <a:r>
              <a:rPr lang="en-US" dirty="0">
                <a:latin typeface="Courier New" panose="02070309020205020404" pitchFamily="49" charset="0"/>
                <a:cs typeface="Courier New" panose="02070309020205020404" pitchFamily="49" charset="0"/>
              </a:rPr>
              <a:t>(widget = </a:t>
            </a:r>
            <a:r>
              <a:rPr lang="en-US" dirty="0" err="1">
                <a:latin typeface="Courier New" panose="02070309020205020404" pitchFamily="49" charset="0"/>
                <a:cs typeface="Courier New" panose="02070309020205020404" pitchFamily="49" charset="0"/>
              </a:rPr>
              <a:t>forms.PasswordInput</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r>
              <a:rPr lang="en-US" dirty="0" err="1" smtClean="0">
                <a:latin typeface="Courier New" panose="02070309020205020404" pitchFamily="49" charset="0"/>
                <a:cs typeface="Courier New" panose="02070309020205020404" pitchFamily="49" charset="0"/>
              </a:rPr>
              <a:t>def</a:t>
            </a:r>
            <a:r>
              <a:rPr lang="en-US" dirty="0" smtClean="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clean_message</a:t>
            </a:r>
            <a:r>
              <a:rPr lang="en-US" dirty="0">
                <a:latin typeface="Courier New" panose="02070309020205020404" pitchFamily="49" charset="0"/>
                <a:cs typeface="Courier New" panose="02070309020205020404" pitchFamily="49" charset="0"/>
              </a:rPr>
              <a:t>(self): </a:t>
            </a:r>
          </a:p>
          <a:p>
            <a:pPr marL="0" indent="0">
              <a:buNone/>
            </a:pPr>
            <a:r>
              <a:rPr lang="en-US" dirty="0" smtClean="0">
                <a:latin typeface="Courier New" panose="02070309020205020404" pitchFamily="49" charset="0"/>
                <a:cs typeface="Courier New" panose="02070309020205020404" pitchFamily="49" charset="0"/>
              </a:rPr>
              <a:t>     username </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self.cleaned_data.get</a:t>
            </a:r>
            <a:r>
              <a:rPr lang="en-US" dirty="0">
                <a:latin typeface="Courier New" panose="02070309020205020404" pitchFamily="49" charset="0"/>
                <a:cs typeface="Courier New" panose="02070309020205020404" pitchFamily="49" charset="0"/>
              </a:rPr>
              <a:t>("username")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dbuser</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Dreamreal.objects.filter</a:t>
            </a:r>
            <a:r>
              <a:rPr lang="en-US" dirty="0">
                <a:latin typeface="Courier New" panose="02070309020205020404" pitchFamily="49" charset="0"/>
                <a:cs typeface="Courier New" panose="02070309020205020404" pitchFamily="49" charset="0"/>
              </a:rPr>
              <a:t>(name = username</a:t>
            </a:r>
            <a:r>
              <a:rPr lang="en-US" dirty="0" smtClean="0">
                <a:latin typeface="Courier New" panose="02070309020205020404" pitchFamily="49" charset="0"/>
                <a:cs typeface="Courier New" panose="02070309020205020404" pitchFamily="49" charset="0"/>
              </a:rPr>
              <a:t>)</a:t>
            </a:r>
          </a:p>
          <a:p>
            <a:pPr marL="0" indent="0">
              <a:buNone/>
            </a:pP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if not </a:t>
            </a:r>
            <a:r>
              <a:rPr lang="en-US" dirty="0" err="1">
                <a:latin typeface="Courier New" panose="02070309020205020404" pitchFamily="49" charset="0"/>
                <a:cs typeface="Courier New" panose="02070309020205020404" pitchFamily="49" charset="0"/>
              </a:rPr>
              <a:t>dbuser</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raise </a:t>
            </a:r>
            <a:r>
              <a:rPr lang="en-US" dirty="0" err="1">
                <a:latin typeface="Courier New" panose="02070309020205020404" pitchFamily="49" charset="0"/>
                <a:cs typeface="Courier New" panose="02070309020205020404" pitchFamily="49" charset="0"/>
              </a:rPr>
              <a:t>forms.ValidationError</a:t>
            </a:r>
            <a:r>
              <a:rPr lang="en-US" dirty="0">
                <a:latin typeface="Courier New" panose="02070309020205020404" pitchFamily="49" charset="0"/>
                <a:cs typeface="Courier New" panose="02070309020205020404" pitchFamily="49" charset="0"/>
              </a:rPr>
              <a:t>("User does not exist in our </a:t>
            </a:r>
            <a:r>
              <a:rPr lang="en-US" dirty="0" err="1">
                <a:latin typeface="Courier New" panose="02070309020205020404" pitchFamily="49" charset="0"/>
                <a:cs typeface="Courier New" panose="02070309020205020404" pitchFamily="49" charset="0"/>
              </a:rPr>
              <a:t>db</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return username</a:t>
            </a:r>
          </a:p>
          <a:p>
            <a:pPr marL="0" indent="0">
              <a:buNone/>
            </a:pPr>
            <a:endParaRPr lang="en-US" dirty="0"/>
          </a:p>
          <a:p>
            <a:pPr marL="0" indent="0" algn="just">
              <a:buNone/>
            </a:pPr>
            <a:r>
              <a:rPr lang="en-US" dirty="0" smtClean="0"/>
              <a:t>After </a:t>
            </a:r>
            <a:r>
              <a:rPr lang="en-US" dirty="0"/>
              <a:t>calling </a:t>
            </a:r>
            <a:r>
              <a:rPr lang="en-US" dirty="0">
                <a:latin typeface="Courier New" panose="02070309020205020404" pitchFamily="49" charset="0"/>
                <a:cs typeface="Courier New" panose="02070309020205020404" pitchFamily="49" charset="0"/>
              </a:rPr>
              <a:t>the "</a:t>
            </a:r>
            <a:r>
              <a:rPr lang="en-US" dirty="0" err="1">
                <a:latin typeface="Courier New" panose="02070309020205020404" pitchFamily="49" charset="0"/>
                <a:cs typeface="Courier New" panose="02070309020205020404" pitchFamily="49" charset="0"/>
              </a:rPr>
              <a:t>is_valid</a:t>
            </a:r>
            <a:r>
              <a:rPr lang="en-US" dirty="0">
                <a:latin typeface="Courier New" panose="02070309020205020404" pitchFamily="49" charset="0"/>
                <a:cs typeface="Courier New" panose="02070309020205020404" pitchFamily="49" charset="0"/>
              </a:rPr>
              <a:t>" </a:t>
            </a:r>
            <a:r>
              <a:rPr lang="en-US" dirty="0"/>
              <a:t>method, we will get the correct output, only if the user is in our database. If you want to check a field of your form, just add a method starting by "</a:t>
            </a:r>
            <a:r>
              <a:rPr lang="en-US" dirty="0">
                <a:solidFill>
                  <a:srgbClr val="FF0000"/>
                </a:solidFill>
              </a:rPr>
              <a:t>clean_</a:t>
            </a:r>
            <a:r>
              <a:rPr lang="en-US" dirty="0"/>
              <a:t>" then your </a:t>
            </a:r>
            <a:r>
              <a:rPr lang="en-US" dirty="0">
                <a:solidFill>
                  <a:srgbClr val="FF0000"/>
                </a:solidFill>
              </a:rPr>
              <a:t>field name to your form class</a:t>
            </a:r>
            <a:r>
              <a:rPr lang="en-US" dirty="0"/>
              <a:t>. Raising a </a:t>
            </a:r>
            <a:r>
              <a:rPr lang="en-US" b="1" dirty="0" err="1"/>
              <a:t>forms.ValidationError</a:t>
            </a:r>
            <a:r>
              <a:rPr lang="en-US" dirty="0"/>
              <a:t> is important.</a:t>
            </a:r>
          </a:p>
          <a:p>
            <a:pPr marL="0" indent="0">
              <a:buNone/>
            </a:pPr>
            <a:endParaRPr lang="ru-RU" dirty="0"/>
          </a:p>
        </p:txBody>
      </p:sp>
      <p:sp>
        <p:nvSpPr>
          <p:cNvPr id="2" name="Заголовок 1"/>
          <p:cNvSpPr>
            <a:spLocks noGrp="1"/>
          </p:cNvSpPr>
          <p:nvPr>
            <p:ph type="title"/>
          </p:nvPr>
        </p:nvSpPr>
        <p:spPr>
          <a:xfrm>
            <a:off x="467544" y="16204"/>
            <a:ext cx="8229600" cy="1143000"/>
          </a:xfrm>
        </p:spPr>
        <p:txBody>
          <a:bodyPr>
            <a:normAutofit fontScale="90000"/>
          </a:bodyPr>
          <a:lstStyle/>
          <a:p>
            <a:r>
              <a:rPr lang="en-US" dirty="0"/>
              <a:t>Using Our Own Form Validation</a:t>
            </a:r>
            <a:br>
              <a:rPr lang="en-US" dirty="0"/>
            </a:br>
            <a:endParaRPr lang="ru-RU" dirty="0"/>
          </a:p>
        </p:txBody>
      </p:sp>
    </p:spTree>
    <p:extLst>
      <p:ext uri="{BB962C8B-B14F-4D97-AF65-F5344CB8AC3E}">
        <p14:creationId xmlns:p14="http://schemas.microsoft.com/office/powerpoint/2010/main" val="11566772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980728"/>
            <a:ext cx="8229600" cy="5145435"/>
          </a:xfrm>
        </p:spPr>
        <p:txBody>
          <a:bodyPr>
            <a:normAutofit fontScale="70000" lnSpcReduction="20000"/>
          </a:bodyPr>
          <a:lstStyle/>
          <a:p>
            <a:pPr marL="0" indent="0">
              <a:buNone/>
            </a:pPr>
            <a:r>
              <a:rPr lang="en-US" b="1" dirty="0">
                <a:solidFill>
                  <a:srgbClr val="FF0000"/>
                </a:solidFill>
              </a:rPr>
              <a:t>Uploading an </a:t>
            </a:r>
            <a:r>
              <a:rPr lang="en-US" b="1" dirty="0" smtClean="0">
                <a:solidFill>
                  <a:srgbClr val="FF0000"/>
                </a:solidFill>
              </a:rPr>
              <a:t>Image</a:t>
            </a:r>
          </a:p>
          <a:p>
            <a:pPr marL="0" indent="0">
              <a:buNone/>
            </a:pPr>
            <a:endParaRPr lang="en-US" dirty="0">
              <a:solidFill>
                <a:srgbClr val="FF0000"/>
              </a:solidFill>
            </a:endParaRPr>
          </a:p>
          <a:p>
            <a:pPr marL="0" indent="0">
              <a:buNone/>
            </a:pPr>
            <a:r>
              <a:rPr lang="en-US" dirty="0" smtClean="0">
                <a:solidFill>
                  <a:srgbClr val="FF0000"/>
                </a:solidFill>
              </a:rPr>
              <a:t>!Make </a:t>
            </a:r>
            <a:r>
              <a:rPr lang="en-US" dirty="0">
                <a:solidFill>
                  <a:srgbClr val="FF0000"/>
                </a:solidFill>
              </a:rPr>
              <a:t>sure you have the Python Image Library (PIL) </a:t>
            </a:r>
            <a:r>
              <a:rPr lang="en-US" dirty="0" smtClean="0">
                <a:solidFill>
                  <a:srgbClr val="FF0000"/>
                </a:solidFill>
              </a:rPr>
              <a:t>installed</a:t>
            </a:r>
            <a:r>
              <a:rPr lang="en-US" dirty="0">
                <a:solidFill>
                  <a:srgbClr val="FF0000"/>
                </a:solidFill>
              </a:rPr>
              <a:t>!</a:t>
            </a:r>
            <a:r>
              <a:rPr lang="en-US" dirty="0" smtClean="0">
                <a:solidFill>
                  <a:srgbClr val="FF0000"/>
                </a:solidFill>
              </a:rPr>
              <a:t> </a:t>
            </a:r>
          </a:p>
          <a:p>
            <a:pPr marL="0" indent="0">
              <a:buNone/>
            </a:pPr>
            <a:endParaRPr lang="en-US" dirty="0" smtClean="0">
              <a:solidFill>
                <a:srgbClr val="FF0000"/>
              </a:solidFill>
            </a:endParaRPr>
          </a:p>
          <a:p>
            <a:pPr marL="0" indent="0">
              <a:buNone/>
            </a:pPr>
            <a:r>
              <a:rPr lang="en-US" dirty="0" smtClean="0"/>
              <a:t>Now </a:t>
            </a:r>
            <a:r>
              <a:rPr lang="en-US" dirty="0"/>
              <a:t>to illustrate uploading an image, let's create a profile form, in our </a:t>
            </a:r>
            <a:endParaRPr lang="en-US" dirty="0" smtClean="0"/>
          </a:p>
          <a:p>
            <a:pPr marL="0" indent="0">
              <a:buNone/>
            </a:pPr>
            <a:endParaRPr lang="en-US" dirty="0"/>
          </a:p>
          <a:p>
            <a:pPr marL="0" indent="0">
              <a:buNone/>
            </a:pPr>
            <a:r>
              <a:rPr lang="en-US" dirty="0" smtClean="0">
                <a:latin typeface="Courier New" panose="02070309020205020404" pitchFamily="49" charset="0"/>
                <a:cs typeface="Courier New" panose="02070309020205020404" pitchFamily="49" charset="0"/>
              </a:rPr>
              <a:t>myapp/forms.py </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coding: utf-8 -*-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django</a:t>
            </a:r>
            <a:r>
              <a:rPr lang="en-US" dirty="0">
                <a:latin typeface="Courier New" panose="02070309020205020404" pitchFamily="49" charset="0"/>
                <a:cs typeface="Courier New" panose="02070309020205020404" pitchFamily="49" charset="0"/>
              </a:rPr>
              <a:t> import </a:t>
            </a:r>
            <a:r>
              <a:rPr lang="en-US" dirty="0" smtClean="0">
                <a:latin typeface="Courier New" panose="02070309020205020404" pitchFamily="49" charset="0"/>
                <a:cs typeface="Courier New" panose="02070309020205020404" pitchFamily="49" charset="0"/>
              </a:rPr>
              <a:t>forms</a:t>
            </a:r>
          </a:p>
          <a:p>
            <a:pPr marL="0" indent="0">
              <a:buNone/>
            </a:pPr>
            <a:r>
              <a:rPr lang="en-US" dirty="0" smtClean="0">
                <a:latin typeface="Courier New" panose="02070309020205020404" pitchFamily="49" charset="0"/>
                <a:cs typeface="Courier New" panose="02070309020205020404" pitchFamily="49" charset="0"/>
              </a:rPr>
              <a:t> </a:t>
            </a:r>
          </a:p>
          <a:p>
            <a:pPr marL="0" indent="0">
              <a:buNone/>
            </a:pPr>
            <a:r>
              <a:rPr lang="en-US" dirty="0" smtClean="0">
                <a:latin typeface="Courier New" panose="02070309020205020404" pitchFamily="49" charset="0"/>
                <a:cs typeface="Courier New" panose="02070309020205020404" pitchFamily="49" charset="0"/>
              </a:rPr>
              <a:t>class </a:t>
            </a:r>
            <a:r>
              <a:rPr lang="en-US" dirty="0" err="1">
                <a:latin typeface="Courier New" panose="02070309020205020404" pitchFamily="49" charset="0"/>
                <a:cs typeface="Courier New" panose="02070309020205020404" pitchFamily="49" charset="0"/>
              </a:rPr>
              <a:t>ProfileForm</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forms.Form</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name </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forms.CharField</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max_length</a:t>
            </a:r>
            <a:r>
              <a:rPr lang="en-US" dirty="0">
                <a:latin typeface="Courier New" panose="02070309020205020404" pitchFamily="49" charset="0"/>
                <a:cs typeface="Courier New" panose="02070309020205020404" pitchFamily="49" charset="0"/>
              </a:rPr>
              <a:t> = 100)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picture </a:t>
            </a:r>
            <a:r>
              <a:rPr lang="en-US"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forms.ImageFields</a:t>
            </a:r>
            <a:r>
              <a:rPr lang="en-US" b="1" dirty="0" smtClean="0">
                <a:latin typeface="Courier New" panose="02070309020205020404" pitchFamily="49" charset="0"/>
                <a:cs typeface="Courier New" panose="02070309020205020404" pitchFamily="49" charset="0"/>
              </a:rPr>
              <a:t>()</a:t>
            </a:r>
          </a:p>
          <a:p>
            <a:pPr marL="0" indent="0">
              <a:buNone/>
            </a:pPr>
            <a:endParaRPr lang="en-US" dirty="0"/>
          </a:p>
          <a:p>
            <a:pPr marL="0" indent="0">
              <a:buNone/>
            </a:pPr>
            <a:r>
              <a:rPr lang="en-US" dirty="0"/>
              <a:t> </a:t>
            </a:r>
            <a:r>
              <a:rPr lang="en-US" b="1" dirty="0" err="1" smtClean="0"/>
              <a:t>forms.ImageField</a:t>
            </a:r>
            <a:r>
              <a:rPr lang="en-US" dirty="0"/>
              <a:t> </a:t>
            </a:r>
            <a:r>
              <a:rPr lang="en-US" dirty="0" smtClean="0"/>
              <a:t>-</a:t>
            </a:r>
            <a:r>
              <a:rPr lang="en-US" dirty="0" err="1" smtClean="0"/>
              <a:t>ImageField</a:t>
            </a:r>
            <a:r>
              <a:rPr lang="en-US" dirty="0" smtClean="0"/>
              <a:t> </a:t>
            </a:r>
            <a:r>
              <a:rPr lang="en-US" dirty="0"/>
              <a:t>will make sure the uploaded file is an image. </a:t>
            </a:r>
            <a:endParaRPr lang="en-US" dirty="0" smtClean="0"/>
          </a:p>
          <a:p>
            <a:pPr marL="0" indent="0">
              <a:buNone/>
            </a:pPr>
            <a:r>
              <a:rPr lang="en-US" dirty="0" smtClean="0"/>
              <a:t>If </a:t>
            </a:r>
            <a:r>
              <a:rPr lang="en-US" dirty="0"/>
              <a:t>not, the form validation will fail.</a:t>
            </a:r>
          </a:p>
          <a:p>
            <a:pPr marL="0" indent="0">
              <a:buNone/>
            </a:pPr>
            <a:endParaRPr lang="ru-RU" dirty="0"/>
          </a:p>
        </p:txBody>
      </p:sp>
      <p:sp>
        <p:nvSpPr>
          <p:cNvPr id="2" name="Заголовок 1"/>
          <p:cNvSpPr>
            <a:spLocks noGrp="1"/>
          </p:cNvSpPr>
          <p:nvPr>
            <p:ph type="title"/>
          </p:nvPr>
        </p:nvSpPr>
        <p:spPr/>
        <p:txBody>
          <a:bodyPr>
            <a:normAutofit fontScale="90000"/>
          </a:bodyPr>
          <a:lstStyle/>
          <a:p>
            <a:r>
              <a:rPr lang="en-US" dirty="0"/>
              <a:t>File Uploading</a:t>
            </a:r>
            <a:br>
              <a:rPr lang="en-US" dirty="0"/>
            </a:br>
            <a:endParaRPr lang="ru-RU" dirty="0"/>
          </a:p>
        </p:txBody>
      </p:sp>
    </p:spTree>
    <p:extLst>
      <p:ext uri="{BB962C8B-B14F-4D97-AF65-F5344CB8AC3E}">
        <p14:creationId xmlns:p14="http://schemas.microsoft.com/office/powerpoint/2010/main" val="9644227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908720"/>
            <a:ext cx="8507288" cy="5217443"/>
          </a:xfrm>
        </p:spPr>
        <p:txBody>
          <a:bodyPr>
            <a:normAutofit fontScale="62500" lnSpcReduction="20000"/>
          </a:bodyPr>
          <a:lstStyle/>
          <a:p>
            <a:pPr marL="0" indent="0">
              <a:buNone/>
            </a:pPr>
            <a:r>
              <a:rPr lang="en-US" dirty="0" smtClean="0"/>
              <a:t>Create </a:t>
            </a:r>
            <a:r>
              <a:rPr lang="en-US" dirty="0"/>
              <a:t>a "Profile" model to save our uploaded profile. </a:t>
            </a:r>
            <a:endParaRPr lang="en-US" dirty="0" smtClean="0"/>
          </a:p>
          <a:p>
            <a:pPr marL="0" indent="0">
              <a:buNone/>
            </a:pPr>
            <a:endParaRPr lang="en-US" dirty="0"/>
          </a:p>
          <a:p>
            <a:pPr marL="0" indent="0">
              <a:buNone/>
            </a:pPr>
            <a:r>
              <a:rPr lang="en-US" dirty="0"/>
              <a:t>I</a:t>
            </a:r>
            <a:r>
              <a:rPr lang="en-US" dirty="0" smtClean="0"/>
              <a:t>n </a:t>
            </a:r>
            <a:r>
              <a:rPr lang="en-US" dirty="0"/>
              <a:t>myapp/models.py </a:t>
            </a:r>
            <a:r>
              <a:rPr lang="en-US" dirty="0" smtClean="0"/>
              <a:t>:</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django.db</a:t>
            </a:r>
            <a:r>
              <a:rPr lang="en-US" dirty="0">
                <a:latin typeface="Courier New" panose="02070309020205020404" pitchFamily="49" charset="0"/>
                <a:cs typeface="Courier New" panose="02070309020205020404" pitchFamily="49" charset="0"/>
              </a:rPr>
              <a:t> import models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class </a:t>
            </a:r>
            <a:r>
              <a:rPr lang="en-US" dirty="0">
                <a:latin typeface="Courier New" panose="02070309020205020404" pitchFamily="49" charset="0"/>
                <a:cs typeface="Courier New" panose="02070309020205020404" pitchFamily="49" charset="0"/>
              </a:rPr>
              <a:t>Profile(</a:t>
            </a:r>
            <a:r>
              <a:rPr lang="en-US" dirty="0" err="1">
                <a:latin typeface="Courier New" panose="02070309020205020404" pitchFamily="49" charset="0"/>
                <a:cs typeface="Courier New" panose="02070309020205020404" pitchFamily="49" charset="0"/>
              </a:rPr>
              <a:t>models.Model</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name </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models.CharField</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max_length</a:t>
            </a:r>
            <a:r>
              <a:rPr lang="en-US" dirty="0">
                <a:latin typeface="Courier New" panose="02070309020205020404" pitchFamily="49" charset="0"/>
                <a:cs typeface="Courier New" panose="02070309020205020404" pitchFamily="49" charset="0"/>
              </a:rPr>
              <a:t> = 50)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picture </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models.ImageField</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upload_to</a:t>
            </a:r>
            <a:r>
              <a:rPr lang="en-US" dirty="0">
                <a:latin typeface="Courier New" panose="02070309020205020404" pitchFamily="49" charset="0"/>
                <a:cs typeface="Courier New" panose="02070309020205020404" pitchFamily="49" charset="0"/>
              </a:rPr>
              <a:t> = 'pictures') </a:t>
            </a:r>
            <a:endParaRPr lang="en-US" dirty="0" smtClean="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class </a:t>
            </a:r>
            <a:r>
              <a:rPr lang="en-US" dirty="0">
                <a:latin typeface="Courier New" panose="02070309020205020404" pitchFamily="49" charset="0"/>
                <a:cs typeface="Courier New" panose="02070309020205020404" pitchFamily="49" charset="0"/>
              </a:rPr>
              <a:t>Meta: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db_table</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profile</a:t>
            </a:r>
            <a:r>
              <a:rPr lang="en-US" dirty="0" smtClean="0"/>
              <a:t>“</a:t>
            </a:r>
          </a:p>
          <a:p>
            <a:pPr marL="0" indent="0">
              <a:buNone/>
            </a:pPr>
            <a:endParaRPr lang="en-US" dirty="0"/>
          </a:p>
          <a:p>
            <a:pPr marL="0" indent="0">
              <a:buNone/>
            </a:pPr>
            <a:r>
              <a:rPr lang="en-US" dirty="0" smtClean="0"/>
              <a:t>As </a:t>
            </a:r>
            <a:r>
              <a:rPr lang="en-US" dirty="0"/>
              <a:t>you can see for the model, the </a:t>
            </a:r>
            <a:r>
              <a:rPr lang="en-US" dirty="0" err="1"/>
              <a:t>ImageField</a:t>
            </a:r>
            <a:r>
              <a:rPr lang="en-US" dirty="0"/>
              <a:t> takes a compulsory argument: </a:t>
            </a:r>
            <a:r>
              <a:rPr lang="en-US" b="1" dirty="0" err="1"/>
              <a:t>upload_to</a:t>
            </a:r>
            <a:r>
              <a:rPr lang="en-US" dirty="0"/>
              <a:t>. </a:t>
            </a:r>
            <a:endParaRPr lang="en-US" dirty="0" smtClean="0"/>
          </a:p>
          <a:p>
            <a:pPr marL="0" indent="0">
              <a:buNone/>
            </a:pPr>
            <a:endParaRPr lang="en-US" dirty="0"/>
          </a:p>
          <a:p>
            <a:pPr marL="0" indent="0">
              <a:buNone/>
            </a:pPr>
            <a:r>
              <a:rPr lang="en-US" dirty="0" smtClean="0"/>
              <a:t>This </a:t>
            </a:r>
            <a:r>
              <a:rPr lang="en-US" dirty="0"/>
              <a:t>represents the place on the hard drive where your images will be saved. </a:t>
            </a:r>
            <a:endParaRPr lang="en-US" dirty="0" smtClean="0"/>
          </a:p>
          <a:p>
            <a:pPr marL="0" indent="0">
              <a:buNone/>
            </a:pPr>
            <a:r>
              <a:rPr lang="en-US" dirty="0" smtClean="0"/>
              <a:t>The </a:t>
            </a:r>
            <a:r>
              <a:rPr lang="en-US" dirty="0"/>
              <a:t>parameter will be added to the MEDIA_ROOT option defined in your settings.py file.</a:t>
            </a:r>
          </a:p>
          <a:p>
            <a:pPr marL="0" indent="0">
              <a:buNone/>
            </a:pPr>
            <a:endParaRPr lang="ru-RU" dirty="0"/>
          </a:p>
        </p:txBody>
      </p:sp>
    </p:spTree>
    <p:extLst>
      <p:ext uri="{BB962C8B-B14F-4D97-AF65-F5344CB8AC3E}">
        <p14:creationId xmlns:p14="http://schemas.microsoft.com/office/powerpoint/2010/main" val="6313399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79512" y="332656"/>
            <a:ext cx="8712968" cy="6408712"/>
          </a:xfrm>
        </p:spPr>
        <p:txBody>
          <a:bodyPr>
            <a:normAutofit fontScale="55000" lnSpcReduction="20000"/>
          </a:bodyPr>
          <a:lstStyle/>
          <a:p>
            <a:pPr marL="0" indent="0">
              <a:buNone/>
            </a:pPr>
            <a:r>
              <a:rPr lang="en-US" dirty="0"/>
              <a:t>Now that we have the Form and the </a:t>
            </a:r>
            <a:r>
              <a:rPr lang="en-US" dirty="0" smtClean="0"/>
              <a:t>Model create </a:t>
            </a:r>
            <a:r>
              <a:rPr lang="en-US" dirty="0"/>
              <a:t>the view, in myapp/views.py </a:t>
            </a:r>
            <a:endParaRPr lang="en-US" dirty="0" smtClean="0"/>
          </a:p>
          <a:p>
            <a:pPr marL="0" indent="0">
              <a:buNone/>
            </a:pPr>
            <a:endParaRPr lang="en-US" dirty="0"/>
          </a:p>
          <a:p>
            <a:pPr marL="0" indent="0">
              <a:buNone/>
            </a:pPr>
            <a:r>
              <a:rPr lang="en-US" dirty="0">
                <a:latin typeface="Courier New" panose="02070309020205020404" pitchFamily="49" charset="0"/>
                <a:cs typeface="Courier New" panose="02070309020205020404" pitchFamily="49" charset="0"/>
              </a:rPr>
              <a:t>#-*- coding: utf-8 -*-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myapp.forms</a:t>
            </a:r>
            <a:r>
              <a:rPr lang="en-US" dirty="0">
                <a:latin typeface="Courier New" panose="02070309020205020404" pitchFamily="49" charset="0"/>
                <a:cs typeface="Courier New" panose="02070309020205020404" pitchFamily="49" charset="0"/>
              </a:rPr>
              <a:t> import </a:t>
            </a:r>
            <a:r>
              <a:rPr lang="en-US" dirty="0" err="1">
                <a:latin typeface="Courier New" panose="02070309020205020404" pitchFamily="49" charset="0"/>
                <a:cs typeface="Courier New" panose="02070309020205020404" pitchFamily="49" charset="0"/>
              </a:rPr>
              <a:t>ProfileForm</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myapp.models</a:t>
            </a:r>
            <a:r>
              <a:rPr lang="en-US" dirty="0">
                <a:latin typeface="Courier New" panose="02070309020205020404" pitchFamily="49" charset="0"/>
                <a:cs typeface="Courier New" panose="02070309020205020404" pitchFamily="49" charset="0"/>
              </a:rPr>
              <a:t> import Profile </a:t>
            </a:r>
            <a:endParaRPr lang="en-US" dirty="0" smtClean="0">
              <a:latin typeface="Courier New" panose="02070309020205020404" pitchFamily="49" charset="0"/>
              <a:cs typeface="Courier New" panose="02070309020205020404" pitchFamily="49" charset="0"/>
            </a:endParaRPr>
          </a:p>
          <a:p>
            <a:pPr marL="0" indent="0">
              <a:buNone/>
            </a:pP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def</a:t>
            </a:r>
            <a:r>
              <a:rPr lang="en-US" dirty="0" smtClean="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SaveProfile</a:t>
            </a:r>
            <a:r>
              <a:rPr lang="en-US" dirty="0">
                <a:latin typeface="Courier New" panose="02070309020205020404" pitchFamily="49" charset="0"/>
                <a:cs typeface="Courier New" panose="02070309020205020404" pitchFamily="49" charset="0"/>
              </a:rPr>
              <a:t>(request):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saved </a:t>
            </a:r>
            <a:r>
              <a:rPr lang="en-US" dirty="0">
                <a:latin typeface="Courier New" panose="02070309020205020404" pitchFamily="49" charset="0"/>
                <a:cs typeface="Courier New" panose="02070309020205020404" pitchFamily="49" charset="0"/>
              </a:rPr>
              <a:t>= False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if </a:t>
            </a:r>
            <a:r>
              <a:rPr lang="en-US" dirty="0" err="1">
                <a:latin typeface="Courier New" panose="02070309020205020404" pitchFamily="49" charset="0"/>
                <a:cs typeface="Courier New" panose="02070309020205020404" pitchFamily="49" charset="0"/>
              </a:rPr>
              <a:t>request.method</a:t>
            </a:r>
            <a:r>
              <a:rPr lang="en-US" dirty="0">
                <a:latin typeface="Courier New" panose="02070309020205020404" pitchFamily="49" charset="0"/>
                <a:cs typeface="Courier New" panose="02070309020205020404" pitchFamily="49" charset="0"/>
              </a:rPr>
              <a:t> == "POST":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Get the posted </a:t>
            </a:r>
            <a:r>
              <a:rPr lang="en-US" dirty="0" smtClean="0">
                <a:latin typeface="Courier New" panose="02070309020205020404" pitchFamily="49" charset="0"/>
                <a:cs typeface="Courier New" panose="02070309020205020404" pitchFamily="49" charset="0"/>
              </a:rPr>
              <a:t>form </a:t>
            </a:r>
          </a:p>
          <a:p>
            <a:pPr marL="0"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MyProfileForm</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ProfileForm</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request.POST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request.FILES</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if </a:t>
            </a:r>
            <a:r>
              <a:rPr lang="en-US" dirty="0" err="1">
                <a:latin typeface="Courier New" panose="02070309020205020404" pitchFamily="49" charset="0"/>
                <a:cs typeface="Courier New" panose="02070309020205020404" pitchFamily="49" charset="0"/>
              </a:rPr>
              <a:t>MyProfileForm.is_valid</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profile </a:t>
            </a:r>
            <a:r>
              <a:rPr lang="en-US" dirty="0">
                <a:latin typeface="Courier New" panose="02070309020205020404" pitchFamily="49" charset="0"/>
                <a:cs typeface="Courier New" panose="02070309020205020404" pitchFamily="49" charset="0"/>
              </a:rPr>
              <a:t>= Profile()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profile.name </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MyProfileForm.cleaned_data</a:t>
            </a:r>
            <a:r>
              <a:rPr lang="en-US" dirty="0">
                <a:latin typeface="Courier New" panose="02070309020205020404" pitchFamily="49" charset="0"/>
                <a:cs typeface="Courier New" panose="02070309020205020404" pitchFamily="49" charset="0"/>
              </a:rPr>
              <a:t>["name"]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profile.picture</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MyProfileForm.cleaned_data</a:t>
            </a:r>
            <a:r>
              <a:rPr lang="en-US" dirty="0">
                <a:latin typeface="Courier New" panose="02070309020205020404" pitchFamily="49" charset="0"/>
                <a:cs typeface="Courier New" panose="02070309020205020404" pitchFamily="49" charset="0"/>
              </a:rPr>
              <a:t>["picture"]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profile.save</a:t>
            </a:r>
            <a:r>
              <a:rPr lang="en-US" dirty="0">
                <a:latin typeface="Courier New" panose="02070309020205020404" pitchFamily="49" charset="0"/>
                <a:cs typeface="Courier New" panose="02070309020205020404" pitchFamily="49" charset="0"/>
              </a:rPr>
              <a:t>() saved = True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else</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MyProfileForm</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Profileform</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return </a:t>
            </a:r>
            <a:r>
              <a:rPr lang="en-US" dirty="0">
                <a:latin typeface="Courier New" panose="02070309020205020404" pitchFamily="49" charset="0"/>
                <a:cs typeface="Courier New" panose="02070309020205020404" pitchFamily="49" charset="0"/>
              </a:rPr>
              <a:t>render(request, 'saved.html', locals</a:t>
            </a:r>
            <a:r>
              <a:rPr lang="en-US" dirty="0" smtClean="0">
                <a:latin typeface="Courier New" panose="02070309020205020404" pitchFamily="49" charset="0"/>
                <a:cs typeface="Courier New" panose="02070309020205020404" pitchFamily="49" charset="0"/>
              </a:rPr>
              <a:t>())</a:t>
            </a:r>
          </a:p>
          <a:p>
            <a:pPr marL="0" indent="0">
              <a:buNone/>
            </a:pPr>
            <a:endParaRPr lang="en-US" dirty="0"/>
          </a:p>
          <a:p>
            <a:pPr marL="0" indent="0">
              <a:buNone/>
            </a:pPr>
            <a:r>
              <a:rPr lang="en-US" dirty="0" smtClean="0"/>
              <a:t>There </a:t>
            </a:r>
            <a:r>
              <a:rPr lang="en-US" dirty="0"/>
              <a:t>is a change when creating a </a:t>
            </a:r>
            <a:r>
              <a:rPr lang="en-US" dirty="0" err="1"/>
              <a:t>ProfileForm</a:t>
            </a:r>
            <a:r>
              <a:rPr lang="en-US" dirty="0"/>
              <a:t>, </a:t>
            </a:r>
            <a:r>
              <a:rPr lang="en-US" dirty="0" smtClean="0"/>
              <a:t>+ added </a:t>
            </a:r>
            <a:r>
              <a:rPr lang="en-US" dirty="0"/>
              <a:t>a second parameters: </a:t>
            </a:r>
            <a:r>
              <a:rPr lang="en-US" b="1" dirty="0" err="1"/>
              <a:t>request.FILES</a:t>
            </a:r>
            <a:r>
              <a:rPr lang="en-US" dirty="0"/>
              <a:t>. </a:t>
            </a:r>
            <a:endParaRPr lang="en-US" dirty="0" smtClean="0"/>
          </a:p>
          <a:p>
            <a:pPr marL="0" indent="0">
              <a:buNone/>
            </a:pPr>
            <a:r>
              <a:rPr lang="en-US" dirty="0" smtClean="0"/>
              <a:t>If </a:t>
            </a:r>
            <a:r>
              <a:rPr lang="en-US" dirty="0"/>
              <a:t>not passed the form validation will fail, giving a message that says the picture is empty.</a:t>
            </a:r>
          </a:p>
          <a:p>
            <a:pPr marL="0" indent="0">
              <a:buNone/>
            </a:pPr>
            <a:endParaRPr lang="ru-RU" dirty="0"/>
          </a:p>
        </p:txBody>
      </p:sp>
    </p:spTree>
    <p:extLst>
      <p:ext uri="{BB962C8B-B14F-4D97-AF65-F5344CB8AC3E}">
        <p14:creationId xmlns:p14="http://schemas.microsoft.com/office/powerpoint/2010/main" val="6934795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620688"/>
            <a:ext cx="8229600" cy="5505475"/>
          </a:xfrm>
        </p:spPr>
        <p:txBody>
          <a:bodyPr>
            <a:normAutofit fontScale="77500" lnSpcReduction="20000"/>
          </a:bodyPr>
          <a:lstStyle/>
          <a:p>
            <a:pPr marL="0" indent="0">
              <a:buNone/>
            </a:pPr>
            <a:r>
              <a:rPr lang="en-US" dirty="0"/>
              <a:t>T</a:t>
            </a:r>
            <a:r>
              <a:rPr lang="en-US" dirty="0" smtClean="0"/>
              <a:t>he</a:t>
            </a:r>
            <a:r>
              <a:rPr lang="en-US" dirty="0"/>
              <a:t> </a:t>
            </a:r>
            <a:r>
              <a:rPr lang="en-US" b="1" dirty="0"/>
              <a:t>saved.html</a:t>
            </a:r>
            <a:r>
              <a:rPr lang="en-US" dirty="0"/>
              <a:t> template and the </a:t>
            </a:r>
            <a:r>
              <a:rPr lang="en-US" b="1" dirty="0"/>
              <a:t>profile.html</a:t>
            </a:r>
            <a:r>
              <a:rPr lang="en-US" dirty="0"/>
              <a:t> template, for the form and the redirection page :</a:t>
            </a:r>
            <a:endParaRPr lang="en-US" dirty="0" smtClean="0"/>
          </a:p>
          <a:p>
            <a:endParaRPr lang="en-US" dirty="0"/>
          </a:p>
          <a:p>
            <a:pPr marL="0" indent="0">
              <a:buNone/>
            </a:pPr>
            <a:r>
              <a:rPr lang="en-US" b="1" dirty="0" err="1"/>
              <a:t>myapp</a:t>
            </a:r>
            <a:r>
              <a:rPr lang="en-US" b="1" dirty="0"/>
              <a:t>/templates/saved.html</a:t>
            </a:r>
            <a:r>
              <a:rPr lang="en-US" dirty="0"/>
              <a:t> </a:t>
            </a:r>
            <a:endParaRPr lang="en-US" dirty="0" smtClean="0"/>
          </a:p>
          <a:p>
            <a:pPr marL="0" indent="0">
              <a:buNone/>
            </a:pPr>
            <a:endParaRPr lang="en-US" dirty="0"/>
          </a:p>
          <a:p>
            <a:pPr marL="0" indent="0">
              <a:buNone/>
            </a:pPr>
            <a:r>
              <a:rPr lang="en-US" dirty="0">
                <a:latin typeface="Courier New" panose="02070309020205020404" pitchFamily="49" charset="0"/>
                <a:cs typeface="Courier New" panose="02070309020205020404" pitchFamily="49" charset="0"/>
              </a:rPr>
              <a:t>&lt;html&gt;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&lt;</a:t>
            </a:r>
            <a:r>
              <a:rPr lang="en-US" dirty="0">
                <a:latin typeface="Courier New" panose="02070309020205020404" pitchFamily="49" charset="0"/>
                <a:cs typeface="Courier New" panose="02070309020205020404" pitchFamily="49" charset="0"/>
              </a:rPr>
              <a:t>body</a:t>
            </a:r>
            <a:r>
              <a:rPr lang="en-US" dirty="0" smtClean="0">
                <a:latin typeface="Courier New" panose="02070309020205020404" pitchFamily="49" charset="0"/>
                <a:cs typeface="Courier New" panose="02070309020205020404" pitchFamily="49" charset="0"/>
              </a:rPr>
              <a:t>&gt;</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if saved %}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&lt;</a:t>
            </a:r>
            <a:r>
              <a:rPr lang="en-US" dirty="0">
                <a:latin typeface="Courier New" panose="02070309020205020404" pitchFamily="49" charset="0"/>
                <a:cs typeface="Courier New" panose="02070309020205020404" pitchFamily="49" charset="0"/>
              </a:rPr>
              <a:t>strong&gt;Your profile was saved.&lt;/strong&gt;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endif</a:t>
            </a:r>
            <a:r>
              <a:rPr lang="en-US" dirty="0">
                <a:latin typeface="Courier New" panose="02070309020205020404" pitchFamily="49" charset="0"/>
                <a:cs typeface="Courier New" panose="02070309020205020404" pitchFamily="49" charset="0"/>
              </a:rPr>
              <a:t> %}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 </a:t>
            </a:r>
            <a:r>
              <a:rPr lang="en-US" dirty="0">
                <a:latin typeface="Courier New" panose="02070309020205020404" pitchFamily="49" charset="0"/>
                <a:cs typeface="Courier New" panose="02070309020205020404" pitchFamily="49" charset="0"/>
              </a:rPr>
              <a:t>if not saved %}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&lt;</a:t>
            </a:r>
            <a:r>
              <a:rPr lang="en-US" dirty="0">
                <a:latin typeface="Courier New" panose="02070309020205020404" pitchFamily="49" charset="0"/>
                <a:cs typeface="Courier New" panose="02070309020205020404" pitchFamily="49" charset="0"/>
              </a:rPr>
              <a:t>strong&gt;Your profile was not saved.&lt;/strong&gt;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endif</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&lt;/body&gt;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html&gt;</a:t>
            </a:r>
            <a:endParaRPr lang="ru-RU"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841157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44624"/>
            <a:ext cx="8229600" cy="6624736"/>
          </a:xfrm>
        </p:spPr>
        <p:txBody>
          <a:bodyPr>
            <a:normAutofit fontScale="40000" lnSpcReduction="20000"/>
          </a:bodyPr>
          <a:lstStyle/>
          <a:p>
            <a:pPr marL="0" indent="0">
              <a:buNone/>
            </a:pPr>
            <a:r>
              <a:rPr lang="en-US" b="1" dirty="0" err="1"/>
              <a:t>myapp</a:t>
            </a:r>
            <a:r>
              <a:rPr lang="en-US" b="1" dirty="0"/>
              <a:t>/templates/profile.html</a:t>
            </a:r>
            <a:r>
              <a:rPr lang="en-US" dirty="0"/>
              <a:t> </a:t>
            </a:r>
            <a:endParaRPr lang="en-US" dirty="0" smtClean="0"/>
          </a:p>
          <a:p>
            <a:pPr marL="0" indent="0">
              <a:buNone/>
            </a:pPr>
            <a:endParaRPr lang="en-US" dirty="0"/>
          </a:p>
          <a:p>
            <a:pPr marL="0" indent="0">
              <a:buNone/>
            </a:pPr>
            <a:endParaRPr lang="en-US" dirty="0"/>
          </a:p>
          <a:p>
            <a:pPr marL="0" indent="0">
              <a:buNone/>
            </a:pPr>
            <a:r>
              <a:rPr lang="en-US" dirty="0">
                <a:latin typeface="Courier New" panose="02070309020205020404" pitchFamily="49" charset="0"/>
                <a:cs typeface="Courier New" panose="02070309020205020404" pitchFamily="49" charset="0"/>
              </a:rPr>
              <a:t>&lt;html&gt;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&lt;</a:t>
            </a:r>
            <a:r>
              <a:rPr lang="en-US" dirty="0">
                <a:latin typeface="Courier New" panose="02070309020205020404" pitchFamily="49" charset="0"/>
                <a:cs typeface="Courier New" panose="02070309020205020404" pitchFamily="49" charset="0"/>
              </a:rPr>
              <a:t>body</a:t>
            </a:r>
            <a:r>
              <a:rPr lang="en-US" dirty="0" smtClean="0">
                <a:latin typeface="Courier New" panose="02070309020205020404" pitchFamily="49" charset="0"/>
                <a:cs typeface="Courier New" panose="02070309020205020404" pitchFamily="49" charset="0"/>
              </a:rPr>
              <a:t>&gt;</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&lt;form name = "form" </a:t>
            </a:r>
            <a:r>
              <a:rPr lang="en-US" dirty="0" err="1">
                <a:latin typeface="Courier New" panose="02070309020205020404" pitchFamily="49" charset="0"/>
                <a:cs typeface="Courier New" panose="02070309020205020404" pitchFamily="49" charset="0"/>
              </a:rPr>
              <a:t>enctype</a:t>
            </a:r>
            <a:r>
              <a:rPr lang="en-US" dirty="0">
                <a:latin typeface="Courier New" panose="02070309020205020404" pitchFamily="49" charset="0"/>
                <a:cs typeface="Courier New" panose="02070309020205020404" pitchFamily="49" charset="0"/>
              </a:rPr>
              <a:t> = "multipart/form-data"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action </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url</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myapp.views.SaveProfile</a:t>
            </a:r>
            <a:r>
              <a:rPr lang="en-US" dirty="0">
                <a:latin typeface="Courier New" panose="02070309020205020404" pitchFamily="49" charset="0"/>
                <a:cs typeface="Courier New" panose="02070309020205020404" pitchFamily="49" charset="0"/>
              </a:rPr>
              <a:t>" %}"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method </a:t>
            </a:r>
            <a:r>
              <a:rPr lang="en-US" dirty="0">
                <a:latin typeface="Courier New" panose="02070309020205020404" pitchFamily="49" charset="0"/>
                <a:cs typeface="Courier New" panose="02070309020205020404" pitchFamily="49" charset="0"/>
              </a:rPr>
              <a:t>= "POST" &gt;{% </a:t>
            </a:r>
            <a:r>
              <a:rPr lang="en-US" dirty="0" err="1">
                <a:latin typeface="Courier New" panose="02070309020205020404" pitchFamily="49" charset="0"/>
                <a:cs typeface="Courier New" panose="02070309020205020404" pitchFamily="49" charset="0"/>
              </a:rPr>
              <a:t>csrf_token</a:t>
            </a:r>
            <a:r>
              <a:rPr lang="en-US" dirty="0">
                <a:latin typeface="Courier New" panose="02070309020205020404" pitchFamily="49" charset="0"/>
                <a:cs typeface="Courier New" panose="02070309020205020404" pitchFamily="49" charset="0"/>
              </a:rPr>
              <a:t> %}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div style = "max-width:470px;"&gt;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&lt;</a:t>
            </a:r>
            <a:r>
              <a:rPr lang="en-US" dirty="0">
                <a:latin typeface="Courier New" panose="02070309020205020404" pitchFamily="49" charset="0"/>
                <a:cs typeface="Courier New" panose="02070309020205020404" pitchFamily="49" charset="0"/>
              </a:rPr>
              <a:t>center&gt;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&lt;</a:t>
            </a:r>
            <a:r>
              <a:rPr lang="en-US" dirty="0">
                <a:latin typeface="Courier New" panose="02070309020205020404" pitchFamily="49" charset="0"/>
                <a:cs typeface="Courier New" panose="02070309020205020404" pitchFamily="49" charset="0"/>
              </a:rPr>
              <a:t>input type = "text" style = "margin-left:20%;" placeholder = "Name" name = "name" </a:t>
            </a:r>
            <a:r>
              <a:rPr lang="en-US" dirty="0" smtClean="0">
                <a:latin typeface="Courier New" panose="02070309020205020404" pitchFamily="49" charset="0"/>
                <a:cs typeface="Courier New" panose="02070309020205020404" pitchFamily="49" charset="0"/>
              </a:rPr>
              <a:t>/&gt;</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&lt;/center&gt;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div&gt;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br</a:t>
            </a:r>
            <a:r>
              <a:rPr lang="en-US" dirty="0">
                <a:latin typeface="Courier New" panose="02070309020205020404" pitchFamily="49" charset="0"/>
                <a:cs typeface="Courier New" panose="02070309020205020404" pitchFamily="49" charset="0"/>
              </a:rPr>
              <a:t>&gt;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div style = "max-width:470px;"&gt;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&lt;</a:t>
            </a:r>
            <a:r>
              <a:rPr lang="en-US" dirty="0">
                <a:latin typeface="Courier New" panose="02070309020205020404" pitchFamily="49" charset="0"/>
                <a:cs typeface="Courier New" panose="02070309020205020404" pitchFamily="49" charset="0"/>
              </a:rPr>
              <a:t>center</a:t>
            </a:r>
            <a:r>
              <a:rPr lang="en-US" dirty="0" smtClean="0">
                <a:latin typeface="Courier New" panose="02070309020205020404" pitchFamily="49" charset="0"/>
                <a:cs typeface="Courier New" panose="02070309020205020404" pitchFamily="49" charset="0"/>
              </a:rPr>
              <a:t>&gt;</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&lt;input type = "file" style = "margin-left:20%;"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placeholder </a:t>
            </a:r>
            <a:r>
              <a:rPr lang="en-US" dirty="0">
                <a:latin typeface="Courier New" panose="02070309020205020404" pitchFamily="49" charset="0"/>
                <a:cs typeface="Courier New" panose="02070309020205020404" pitchFamily="49" charset="0"/>
              </a:rPr>
              <a:t>= "Picture" name = "picture" </a:t>
            </a:r>
            <a:r>
              <a:rPr lang="en-US" dirty="0" smtClean="0">
                <a:latin typeface="Courier New" panose="02070309020205020404" pitchFamily="49" charset="0"/>
                <a:cs typeface="Courier New" panose="02070309020205020404" pitchFamily="49" charset="0"/>
              </a:rPr>
              <a:t>/&gt;</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&lt;/center&gt;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div&gt;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br</a:t>
            </a:r>
            <a:r>
              <a:rPr lang="en-US" dirty="0">
                <a:latin typeface="Courier New" panose="02070309020205020404" pitchFamily="49" charset="0"/>
                <a:cs typeface="Courier New" panose="02070309020205020404" pitchFamily="49" charset="0"/>
              </a:rPr>
              <a:t>&gt;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div style = "max-width:470px;"&gt;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&lt;</a:t>
            </a:r>
            <a:r>
              <a:rPr lang="en-US" dirty="0">
                <a:latin typeface="Courier New" panose="02070309020205020404" pitchFamily="49" charset="0"/>
                <a:cs typeface="Courier New" panose="02070309020205020404" pitchFamily="49" charset="0"/>
              </a:rPr>
              <a:t>center&gt;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button style = "border:0px;background-color:#4285F4; margin-top:8%; height:35px; width:80%; margin-left:19%;" type = "submit" value = "Login" &gt;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strong&gt;Login&lt;/strong&gt;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button&gt;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&lt;/</a:t>
            </a:r>
            <a:r>
              <a:rPr lang="en-US" dirty="0">
                <a:latin typeface="Courier New" panose="02070309020205020404" pitchFamily="49" charset="0"/>
                <a:cs typeface="Courier New" panose="02070309020205020404" pitchFamily="49" charset="0"/>
              </a:rPr>
              <a:t>center</a:t>
            </a:r>
            <a:r>
              <a:rPr lang="en-US" dirty="0" smtClean="0">
                <a:latin typeface="Courier New" panose="02070309020205020404" pitchFamily="49" charset="0"/>
                <a:cs typeface="Courier New" panose="02070309020205020404" pitchFamily="49" charset="0"/>
              </a:rPr>
              <a:t>&gt;</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&lt;/div&gt;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&lt;/</a:t>
            </a:r>
            <a:r>
              <a:rPr lang="en-US" dirty="0">
                <a:latin typeface="Courier New" panose="02070309020205020404" pitchFamily="49" charset="0"/>
                <a:cs typeface="Courier New" panose="02070309020205020404" pitchFamily="49" charset="0"/>
              </a:rPr>
              <a:t>form&gt;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&lt;/</a:t>
            </a:r>
            <a:r>
              <a:rPr lang="en-US" dirty="0">
                <a:latin typeface="Courier New" panose="02070309020205020404" pitchFamily="49" charset="0"/>
                <a:cs typeface="Courier New" panose="02070309020205020404" pitchFamily="49" charset="0"/>
              </a:rPr>
              <a:t>body&gt;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html&gt;</a:t>
            </a:r>
            <a:endParaRPr lang="ru-RU"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239921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51520" y="404665"/>
            <a:ext cx="8712968" cy="3600399"/>
          </a:xfrm>
        </p:spPr>
        <p:txBody>
          <a:bodyPr>
            <a:normAutofit fontScale="70000" lnSpcReduction="20000"/>
          </a:bodyPr>
          <a:lstStyle/>
          <a:p>
            <a:pPr marL="0" indent="0">
              <a:buNone/>
            </a:pPr>
            <a:r>
              <a:rPr lang="en-US" dirty="0"/>
              <a:t>Next, we need our pair of URLs to get started: </a:t>
            </a:r>
            <a:endParaRPr lang="en-US" dirty="0" smtClean="0"/>
          </a:p>
          <a:p>
            <a:pPr marL="0" indent="0">
              <a:buNone/>
            </a:pPr>
            <a:endParaRPr lang="en-US" dirty="0" smtClean="0"/>
          </a:p>
          <a:p>
            <a:pPr marL="0" indent="0">
              <a:buNone/>
            </a:pPr>
            <a:r>
              <a:rPr lang="en-US" b="1" dirty="0" smtClean="0"/>
              <a:t>myapp/urls.py</a:t>
            </a:r>
          </a:p>
          <a:p>
            <a:pPr marL="0" indent="0">
              <a:buNone/>
            </a:pPr>
            <a:endParaRPr lang="en-US" dirty="0"/>
          </a:p>
          <a:p>
            <a:pPr marL="0" indent="0">
              <a:buNone/>
            </a:pPr>
            <a:r>
              <a:rPr lang="en-US" dirty="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django.conf.urls</a:t>
            </a:r>
            <a:r>
              <a:rPr lang="en-US" dirty="0">
                <a:latin typeface="Courier New" panose="02070309020205020404" pitchFamily="49" charset="0"/>
                <a:cs typeface="Courier New" panose="02070309020205020404" pitchFamily="49" charset="0"/>
              </a:rPr>
              <a:t> import patterns, </a:t>
            </a:r>
            <a:r>
              <a:rPr lang="en-US" dirty="0" err="1" smtClean="0">
                <a:latin typeface="Courier New" panose="02070309020205020404" pitchFamily="49" charset="0"/>
                <a:cs typeface="Courier New" panose="02070309020205020404" pitchFamily="49" charset="0"/>
              </a:rPr>
              <a:t>url</a:t>
            </a:r>
            <a:r>
              <a:rPr lang="en-US" dirty="0" smtClean="0">
                <a:latin typeface="Courier New" panose="02070309020205020404" pitchFamily="49" charset="0"/>
                <a:cs typeface="Courier New" panose="02070309020205020404" pitchFamily="49" charset="0"/>
              </a:rPr>
              <a:t> </a:t>
            </a:r>
          </a:p>
          <a:p>
            <a:pPr marL="0" indent="0">
              <a:buNone/>
            </a:pPr>
            <a:r>
              <a:rPr lang="en-US" dirty="0" smtClean="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django.views.generic</a:t>
            </a:r>
            <a:r>
              <a:rPr lang="en-US" dirty="0">
                <a:latin typeface="Courier New" panose="02070309020205020404" pitchFamily="49" charset="0"/>
                <a:cs typeface="Courier New" panose="02070309020205020404" pitchFamily="49" charset="0"/>
              </a:rPr>
              <a:t> import </a:t>
            </a:r>
            <a:r>
              <a:rPr lang="en-US" dirty="0" err="1">
                <a:latin typeface="Courier New" panose="02070309020205020404" pitchFamily="49" charset="0"/>
                <a:cs typeface="Courier New" panose="02070309020205020404" pitchFamily="49" charset="0"/>
              </a:rPr>
              <a:t>TemplateView</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r>
              <a:rPr lang="en-US" dirty="0" err="1" smtClean="0">
                <a:latin typeface="Courier New" panose="02070309020205020404" pitchFamily="49" charset="0"/>
                <a:cs typeface="Courier New" panose="02070309020205020404" pitchFamily="49" charset="0"/>
              </a:rPr>
              <a:t>urlpatterns</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patterns(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myapp.views</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url</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r'^profile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TemplateView.as_view</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template_name</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'profile.html')), </a:t>
            </a:r>
            <a:endParaRPr lang="en-US" dirty="0" smtClean="0">
              <a:latin typeface="Courier New" panose="02070309020205020404" pitchFamily="49" charset="0"/>
              <a:cs typeface="Courier New" panose="02070309020205020404" pitchFamily="49" charset="0"/>
            </a:endParaRPr>
          </a:p>
          <a:p>
            <a:pPr marL="0" indent="0">
              <a:buNone/>
            </a:pPr>
            <a:r>
              <a:rPr lang="en-US" dirty="0" err="1" smtClean="0">
                <a:latin typeface="Courier New" panose="02070309020205020404" pitchFamily="49" charset="0"/>
                <a:cs typeface="Courier New" panose="02070309020205020404" pitchFamily="49" charset="0"/>
              </a:rPr>
              <a:t>url</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r</a:t>
            </a:r>
            <a:r>
              <a:rPr lang="en-US" dirty="0" err="1">
                <a:latin typeface="Courier New" panose="02070309020205020404" pitchFamily="49" charset="0"/>
                <a:cs typeface="Courier New" panose="02070309020205020404" pitchFamily="49" charset="0"/>
              </a:rPr>
              <a:t>'^saved</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SaveProfile</a:t>
            </a:r>
            <a:r>
              <a:rPr lang="en-US" dirty="0">
                <a:latin typeface="Courier New" panose="02070309020205020404" pitchFamily="49" charset="0"/>
                <a:cs typeface="Courier New" panose="02070309020205020404" pitchFamily="49" charset="0"/>
              </a:rPr>
              <a:t>', name = 'saved</a:t>
            </a:r>
            <a:r>
              <a:rPr lang="en-US" dirty="0" smtClean="0">
                <a:latin typeface="Courier New" panose="02070309020205020404" pitchFamily="49" charset="0"/>
                <a:cs typeface="Courier New" panose="02070309020205020404" pitchFamily="49" charset="0"/>
              </a:rPr>
              <a:t>')</a:t>
            </a:r>
          </a:p>
          <a:p>
            <a:pPr marL="0" indent="0">
              <a:buNone/>
            </a:pP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a:t>
            </a:r>
            <a:endParaRPr lang="ru-RU"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38566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95536" y="620688"/>
            <a:ext cx="8229600" cy="4896544"/>
          </a:xfrm>
        </p:spPr>
        <p:txBody>
          <a:bodyPr>
            <a:normAutofit fontScale="62500" lnSpcReduction="20000"/>
          </a:bodyPr>
          <a:lstStyle/>
          <a:p>
            <a:pPr marL="109728" indent="0" algn="just">
              <a:buNone/>
            </a:pPr>
            <a:r>
              <a:rPr lang="en-US" dirty="0"/>
              <a:t>Because the </a:t>
            </a:r>
            <a:r>
              <a:rPr lang="en-US" b="1" dirty="0"/>
              <a:t>“C” </a:t>
            </a:r>
            <a:r>
              <a:rPr lang="en-US" dirty="0"/>
              <a:t>is handled by the framework itself and most of the excitement in Django happens in models, templates and views, Django has been referred to as an </a:t>
            </a:r>
            <a:r>
              <a:rPr lang="en-US" i="1" dirty="0"/>
              <a:t>MTV framework</a:t>
            </a:r>
            <a:r>
              <a:rPr lang="en-US" dirty="0"/>
              <a:t>. </a:t>
            </a:r>
            <a:endParaRPr lang="en-US" dirty="0" smtClean="0"/>
          </a:p>
          <a:p>
            <a:pPr marL="109728" indent="0" algn="just">
              <a:buNone/>
            </a:pPr>
            <a:endParaRPr lang="en-US" dirty="0"/>
          </a:p>
          <a:p>
            <a:pPr marL="109728" indent="0" algn="just">
              <a:buNone/>
            </a:pPr>
            <a:r>
              <a:rPr lang="en-US" b="1" dirty="0" smtClean="0"/>
              <a:t>In </a:t>
            </a:r>
            <a:r>
              <a:rPr lang="en-US" b="1" dirty="0"/>
              <a:t>the MTV development </a:t>
            </a:r>
            <a:r>
              <a:rPr lang="en-US" b="1" dirty="0" smtClean="0"/>
              <a:t>pattern</a:t>
            </a:r>
            <a:r>
              <a:rPr lang="en-US" b="1" dirty="0"/>
              <a:t>:</a:t>
            </a:r>
            <a:endParaRPr lang="en-US" b="1" dirty="0" smtClean="0"/>
          </a:p>
          <a:p>
            <a:pPr marL="109728" indent="0" algn="just">
              <a:buNone/>
            </a:pPr>
            <a:endParaRPr lang="en-US" dirty="0"/>
          </a:p>
          <a:p>
            <a:pPr marL="109728" indent="0" algn="just">
              <a:buNone/>
            </a:pPr>
            <a:r>
              <a:rPr lang="en-US" b="1" i="1" dirty="0" smtClean="0"/>
              <a:t>M</a:t>
            </a:r>
            <a:r>
              <a:rPr lang="en-US" dirty="0"/>
              <a:t> stands for “Model,” the data access layer. </a:t>
            </a:r>
            <a:endParaRPr lang="en-US" dirty="0" smtClean="0"/>
          </a:p>
          <a:p>
            <a:pPr marL="109728" indent="0" algn="just">
              <a:buNone/>
            </a:pPr>
            <a:r>
              <a:rPr lang="en-US" dirty="0" smtClean="0"/>
              <a:t>This </a:t>
            </a:r>
            <a:r>
              <a:rPr lang="en-US" dirty="0"/>
              <a:t>layer contains anything and everything about the data: how to access it, how to validate it, </a:t>
            </a:r>
            <a:r>
              <a:rPr lang="en-US" dirty="0" smtClean="0"/>
              <a:t>which </a:t>
            </a:r>
            <a:r>
              <a:rPr lang="en-US" dirty="0"/>
              <a:t>behaviors it has, and the relationships between the data</a:t>
            </a:r>
            <a:r>
              <a:rPr lang="en-US" dirty="0" smtClean="0"/>
              <a:t>.</a:t>
            </a:r>
          </a:p>
          <a:p>
            <a:pPr marL="109728" indent="0" algn="just">
              <a:buNone/>
            </a:pPr>
            <a:endParaRPr lang="en-US" dirty="0"/>
          </a:p>
          <a:p>
            <a:pPr marL="109728" indent="0" algn="just">
              <a:buNone/>
            </a:pPr>
            <a:r>
              <a:rPr lang="en-US" b="1" i="1" dirty="0"/>
              <a:t>T</a:t>
            </a:r>
            <a:r>
              <a:rPr lang="en-US" dirty="0"/>
              <a:t> stands for “Template,” the presentation layer. </a:t>
            </a:r>
            <a:endParaRPr lang="en-US" dirty="0" smtClean="0"/>
          </a:p>
          <a:p>
            <a:pPr marL="109728" indent="0" algn="just">
              <a:buNone/>
            </a:pPr>
            <a:r>
              <a:rPr lang="en-US" dirty="0" smtClean="0"/>
              <a:t>This </a:t>
            </a:r>
            <a:r>
              <a:rPr lang="en-US" dirty="0"/>
              <a:t>layer contains presentation-related decisions: how something should be displayed on a Web page or other type of document.</a:t>
            </a:r>
          </a:p>
          <a:p>
            <a:pPr marL="109728" indent="0" algn="just">
              <a:buNone/>
            </a:pPr>
            <a:endParaRPr lang="en-US" i="1" dirty="0" smtClean="0"/>
          </a:p>
          <a:p>
            <a:pPr marL="109728" indent="0" algn="just">
              <a:buNone/>
            </a:pPr>
            <a:r>
              <a:rPr lang="en-US" b="1" i="1" dirty="0" smtClean="0"/>
              <a:t>V</a:t>
            </a:r>
            <a:r>
              <a:rPr lang="en-US" b="1" dirty="0"/>
              <a:t> </a:t>
            </a:r>
            <a:r>
              <a:rPr lang="en-US" dirty="0"/>
              <a:t>stands for “View,” the business logic layer. </a:t>
            </a:r>
            <a:endParaRPr lang="en-US" dirty="0" smtClean="0"/>
          </a:p>
          <a:p>
            <a:pPr marL="109728" indent="0" algn="just">
              <a:buNone/>
            </a:pPr>
            <a:r>
              <a:rPr lang="en-US" dirty="0" smtClean="0"/>
              <a:t>This </a:t>
            </a:r>
            <a:r>
              <a:rPr lang="en-US" dirty="0"/>
              <a:t>layer contains the logic that access the model and defers to the appropriate template(s). </a:t>
            </a:r>
            <a:endParaRPr lang="en-US" dirty="0" smtClean="0"/>
          </a:p>
          <a:p>
            <a:pPr marL="109728" indent="0" algn="just">
              <a:buNone/>
            </a:pPr>
            <a:r>
              <a:rPr lang="en-US" dirty="0" smtClean="0"/>
              <a:t>You </a:t>
            </a:r>
            <a:r>
              <a:rPr lang="en-US" dirty="0"/>
              <a:t>can think of it as the bridge between models and templates.</a:t>
            </a:r>
          </a:p>
          <a:p>
            <a:pPr marL="0" indent="0">
              <a:buNone/>
            </a:pPr>
            <a:endParaRPr lang="ru-RU" dirty="0"/>
          </a:p>
        </p:txBody>
      </p:sp>
    </p:spTree>
    <p:extLst>
      <p:ext uri="{BB962C8B-B14F-4D97-AF65-F5344CB8AC3E}">
        <p14:creationId xmlns:p14="http://schemas.microsoft.com/office/powerpoint/2010/main" val="5236673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908720"/>
            <a:ext cx="8229600" cy="5217443"/>
          </a:xfrm>
        </p:spPr>
        <p:txBody>
          <a:bodyPr>
            <a:normAutofit fontScale="62500" lnSpcReduction="20000"/>
          </a:bodyPr>
          <a:lstStyle/>
          <a:p>
            <a:pPr marL="0" indent="0">
              <a:buNone/>
            </a:pPr>
            <a:r>
              <a:rPr lang="en-US" dirty="0"/>
              <a:t>W</a:t>
            </a:r>
            <a:r>
              <a:rPr lang="en-US" dirty="0" smtClean="0"/>
              <a:t>e </a:t>
            </a:r>
            <a:r>
              <a:rPr lang="en-US" dirty="0"/>
              <a:t>have used the Django dev web server. But this server is just for testing and is not fit for production environment. </a:t>
            </a:r>
            <a:endParaRPr lang="en-US" dirty="0" smtClean="0"/>
          </a:p>
          <a:p>
            <a:pPr marL="0" indent="0">
              <a:buNone/>
            </a:pPr>
            <a:r>
              <a:rPr lang="en-US" dirty="0" smtClean="0"/>
              <a:t>You need </a:t>
            </a:r>
            <a:r>
              <a:rPr lang="en-US" dirty="0"/>
              <a:t>a real server like Apache, Nginx, etc. </a:t>
            </a:r>
          </a:p>
          <a:p>
            <a:pPr marL="0" indent="0">
              <a:buNone/>
            </a:pPr>
            <a:endParaRPr lang="en-US" dirty="0" smtClean="0"/>
          </a:p>
          <a:p>
            <a:pPr marL="0" indent="0">
              <a:buNone/>
            </a:pPr>
            <a:r>
              <a:rPr lang="en-US" dirty="0" smtClean="0"/>
              <a:t>Serving </a:t>
            </a:r>
            <a:r>
              <a:rPr lang="en-US" dirty="0"/>
              <a:t>Django applications via Apache is done by using </a:t>
            </a:r>
            <a:r>
              <a:rPr lang="en-US" dirty="0" err="1">
                <a:latin typeface="Courier New" panose="02070309020205020404" pitchFamily="49" charset="0"/>
                <a:cs typeface="Courier New" panose="02070309020205020404" pitchFamily="49" charset="0"/>
              </a:rPr>
              <a:t>mod_wsgi</a:t>
            </a:r>
            <a:r>
              <a:rPr lang="en-US" dirty="0"/>
              <a:t>. (</a:t>
            </a:r>
            <a:r>
              <a:rPr lang="en-US" dirty="0" smtClean="0"/>
              <a:t>The </a:t>
            </a:r>
            <a:r>
              <a:rPr lang="en-US" dirty="0"/>
              <a:t>first thing is to make sure you have Apache and </a:t>
            </a:r>
            <a:r>
              <a:rPr lang="en-US" dirty="0" err="1">
                <a:latin typeface="Courier New" panose="02070309020205020404" pitchFamily="49" charset="0"/>
                <a:cs typeface="Courier New" panose="02070309020205020404" pitchFamily="49" charset="0"/>
              </a:rPr>
              <a:t>mod_wsgi</a:t>
            </a:r>
            <a:r>
              <a:rPr lang="en-US" dirty="0"/>
              <a:t> </a:t>
            </a:r>
            <a:r>
              <a:rPr lang="en-US" dirty="0" smtClean="0"/>
              <a:t>installed).</a:t>
            </a:r>
          </a:p>
          <a:p>
            <a:pPr marL="0" indent="0">
              <a:buNone/>
            </a:pPr>
            <a:endParaRPr lang="en-US" dirty="0" smtClean="0"/>
          </a:p>
          <a:p>
            <a:pPr marL="0" indent="0">
              <a:buNone/>
            </a:pPr>
            <a:r>
              <a:rPr lang="en-US" dirty="0"/>
              <a:t>O</a:t>
            </a:r>
            <a:r>
              <a:rPr lang="en-US" dirty="0" smtClean="0"/>
              <a:t>ur </a:t>
            </a:r>
            <a:r>
              <a:rPr lang="en-US" dirty="0"/>
              <a:t>project </a:t>
            </a:r>
            <a:r>
              <a:rPr lang="en-US" dirty="0" smtClean="0"/>
              <a:t>structure:</a:t>
            </a:r>
          </a:p>
          <a:p>
            <a:pPr marL="0" indent="0">
              <a:buNone/>
            </a:pPr>
            <a:endParaRPr lang="en-US" dirty="0"/>
          </a:p>
          <a:p>
            <a:pPr marL="0" indent="0">
              <a:buNone/>
            </a:pPr>
            <a:r>
              <a:rPr lang="en-US" dirty="0" err="1">
                <a:latin typeface="Courier New" panose="02070309020205020404" pitchFamily="49" charset="0"/>
                <a:cs typeface="Courier New" panose="02070309020205020404" pitchFamily="49" charset="0"/>
              </a:rPr>
              <a:t>myproject</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manage.py </a:t>
            </a:r>
          </a:p>
          <a:p>
            <a:pPr marL="0" indent="0">
              <a:buNone/>
            </a:pPr>
            <a:r>
              <a:rPr lang="en-US" dirty="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myproject</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__</a:t>
            </a:r>
            <a:r>
              <a:rPr lang="en-US" dirty="0">
                <a:latin typeface="Courier New" panose="02070309020205020404" pitchFamily="49" charset="0"/>
                <a:cs typeface="Courier New" panose="02070309020205020404" pitchFamily="49" charset="0"/>
              </a:rPr>
              <a:t>init__.py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settings.py </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urls.py </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wsgi.py </a:t>
            </a:r>
          </a:p>
          <a:p>
            <a:pPr marL="0" indent="0">
              <a:buNone/>
            </a:pPr>
            <a:endParaRPr lang="en-US" dirty="0" smtClean="0"/>
          </a:p>
          <a:p>
            <a:pPr marL="0" indent="0">
              <a:buNone/>
            </a:pPr>
            <a:r>
              <a:rPr lang="en-US" dirty="0" smtClean="0"/>
              <a:t>The </a:t>
            </a:r>
            <a:r>
              <a:rPr lang="en-US" dirty="0"/>
              <a:t>wsgi.py file is the one taking care of the link between Django and Apache.</a:t>
            </a:r>
          </a:p>
          <a:p>
            <a:pPr marL="0" indent="0">
              <a:buNone/>
            </a:pPr>
            <a:endParaRPr lang="ru-RU" dirty="0"/>
          </a:p>
        </p:txBody>
      </p:sp>
      <p:sp>
        <p:nvSpPr>
          <p:cNvPr id="2" name="Заголовок 1"/>
          <p:cNvSpPr>
            <a:spLocks noGrp="1"/>
          </p:cNvSpPr>
          <p:nvPr>
            <p:ph type="title"/>
          </p:nvPr>
        </p:nvSpPr>
        <p:spPr/>
        <p:txBody>
          <a:bodyPr>
            <a:normAutofit fontScale="90000"/>
          </a:bodyPr>
          <a:lstStyle/>
          <a:p>
            <a:r>
              <a:rPr lang="en-US" dirty="0"/>
              <a:t>Apache Setup</a:t>
            </a:r>
            <a:br>
              <a:rPr lang="en-US" dirty="0"/>
            </a:br>
            <a:endParaRPr lang="ru-RU" dirty="0"/>
          </a:p>
        </p:txBody>
      </p:sp>
    </p:spTree>
    <p:extLst>
      <p:ext uri="{BB962C8B-B14F-4D97-AF65-F5344CB8AC3E}">
        <p14:creationId xmlns:p14="http://schemas.microsoft.com/office/powerpoint/2010/main" val="3036538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79512" y="116632"/>
            <a:ext cx="8712968" cy="4525963"/>
          </a:xfrm>
        </p:spPr>
        <p:txBody>
          <a:bodyPr>
            <a:normAutofit fontScale="47500" lnSpcReduction="20000"/>
          </a:bodyPr>
          <a:lstStyle/>
          <a:p>
            <a:pPr marL="0" indent="0" algn="just">
              <a:buNone/>
            </a:pPr>
            <a:r>
              <a:rPr lang="en-US" dirty="0"/>
              <a:t>Let's say we want to share our project (</a:t>
            </a:r>
            <a:r>
              <a:rPr lang="en-US" dirty="0" err="1"/>
              <a:t>myproject</a:t>
            </a:r>
            <a:r>
              <a:rPr lang="en-US" dirty="0"/>
              <a:t>) with Apache. We just need to set Apache to access our folder. Assume we put our </a:t>
            </a:r>
            <a:r>
              <a:rPr lang="en-US" dirty="0" err="1"/>
              <a:t>myproject</a:t>
            </a:r>
            <a:r>
              <a:rPr lang="en-US" dirty="0"/>
              <a:t> folder in the default "/</a:t>
            </a:r>
            <a:r>
              <a:rPr lang="en-US" dirty="0" err="1"/>
              <a:t>var</a:t>
            </a:r>
            <a:r>
              <a:rPr lang="en-US" dirty="0"/>
              <a:t>/www/html". </a:t>
            </a:r>
            <a:endParaRPr lang="en-US" dirty="0" smtClean="0"/>
          </a:p>
          <a:p>
            <a:pPr marL="0" indent="0" algn="just">
              <a:buNone/>
            </a:pPr>
            <a:endParaRPr lang="en-US" dirty="0"/>
          </a:p>
          <a:p>
            <a:pPr marL="0" indent="0" algn="just">
              <a:buNone/>
            </a:pPr>
            <a:r>
              <a:rPr lang="en-US" dirty="0" smtClean="0"/>
              <a:t>At </a:t>
            </a:r>
            <a:r>
              <a:rPr lang="en-US" dirty="0"/>
              <a:t>this stage, accessing the project will be done via </a:t>
            </a:r>
            <a:r>
              <a:rPr lang="en-US" dirty="0" smtClean="0"/>
              <a:t>127.0.0.1/</a:t>
            </a:r>
            <a:r>
              <a:rPr lang="en-US" dirty="0" err="1" smtClean="0"/>
              <a:t>myproject</a:t>
            </a:r>
            <a:r>
              <a:rPr lang="en-US" dirty="0"/>
              <a:t> </a:t>
            </a:r>
            <a:r>
              <a:rPr lang="en-US" dirty="0" smtClean="0"/>
              <a:t>  (pic.1)</a:t>
            </a:r>
          </a:p>
          <a:p>
            <a:pPr marL="0" indent="0" algn="just">
              <a:buNone/>
            </a:pPr>
            <a:endParaRPr lang="en-US" dirty="0" smtClean="0"/>
          </a:p>
          <a:p>
            <a:pPr marL="0" indent="0">
              <a:buNone/>
            </a:pPr>
            <a:r>
              <a:rPr lang="en-US" dirty="0" smtClean="0"/>
              <a:t>Apache </a:t>
            </a:r>
            <a:r>
              <a:rPr lang="en-US" dirty="0"/>
              <a:t>is not handling Django stuff. For this to be taken care of, we need to configure Apache in </a:t>
            </a:r>
            <a:r>
              <a:rPr lang="en-US" dirty="0" err="1"/>
              <a:t>httpd.conf</a:t>
            </a:r>
            <a:r>
              <a:rPr lang="en-US" dirty="0"/>
              <a:t>. </a:t>
            </a:r>
            <a:endParaRPr lang="en-US" dirty="0" smtClean="0"/>
          </a:p>
          <a:p>
            <a:pPr marL="0" indent="0">
              <a:buNone/>
            </a:pPr>
            <a:endParaRPr lang="en-US" dirty="0"/>
          </a:p>
          <a:p>
            <a:pPr marL="0" indent="0">
              <a:buNone/>
            </a:pPr>
            <a:r>
              <a:rPr lang="en-US" dirty="0" smtClean="0"/>
              <a:t>So </a:t>
            </a:r>
            <a:r>
              <a:rPr lang="en-US" dirty="0"/>
              <a:t>open the </a:t>
            </a:r>
            <a:r>
              <a:rPr lang="en-US" dirty="0" err="1"/>
              <a:t>httpd.conf</a:t>
            </a:r>
            <a:r>
              <a:rPr lang="en-US" dirty="0"/>
              <a:t> and add the following line </a:t>
            </a:r>
            <a:r>
              <a:rPr lang="en-US" dirty="0" smtClean="0"/>
              <a:t>−</a:t>
            </a:r>
          </a:p>
          <a:p>
            <a:endParaRPr lang="en-US" dirty="0"/>
          </a:p>
          <a:p>
            <a:pPr marL="0" indent="0">
              <a:buNone/>
            </a:pPr>
            <a:r>
              <a:rPr lang="en-US" dirty="0" err="1">
                <a:latin typeface="Courier New" panose="02070309020205020404" pitchFamily="49" charset="0"/>
                <a:cs typeface="Courier New" panose="02070309020205020404" pitchFamily="49" charset="0"/>
              </a:rPr>
              <a:t>WSGIScriptAlias</a:t>
            </a:r>
            <a:r>
              <a:rPr lang="en-US" dirty="0">
                <a:latin typeface="Courier New" panose="02070309020205020404" pitchFamily="49" charset="0"/>
                <a:cs typeface="Courier New" panose="02070309020205020404" pitchFamily="49" charset="0"/>
              </a:rPr>
              <a:t> / /var/www/html/myproject/myproject/wsgi.py </a:t>
            </a:r>
            <a:endParaRPr lang="en-US" dirty="0" smtClean="0">
              <a:latin typeface="Courier New" panose="02070309020205020404" pitchFamily="49" charset="0"/>
              <a:cs typeface="Courier New" panose="02070309020205020404" pitchFamily="49" charset="0"/>
            </a:endParaRPr>
          </a:p>
          <a:p>
            <a:pPr marL="0" indent="0">
              <a:buNone/>
            </a:pPr>
            <a:r>
              <a:rPr lang="en-US" dirty="0" err="1" smtClean="0">
                <a:latin typeface="Courier New" panose="02070309020205020404" pitchFamily="49" charset="0"/>
                <a:cs typeface="Courier New" panose="02070309020205020404" pitchFamily="49" charset="0"/>
              </a:rPr>
              <a:t>WSGIPythonPath</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var</a:t>
            </a:r>
            <a:r>
              <a:rPr lang="en-US" dirty="0">
                <a:latin typeface="Courier New" panose="02070309020205020404" pitchFamily="49" charset="0"/>
                <a:cs typeface="Courier New" panose="02070309020205020404" pitchFamily="49" charset="0"/>
              </a:rPr>
              <a:t>/www/html/</a:t>
            </a:r>
            <a:r>
              <a:rPr lang="en-US" dirty="0" err="1">
                <a:latin typeface="Courier New" panose="02070309020205020404" pitchFamily="49" charset="0"/>
                <a:cs typeface="Courier New" panose="02070309020205020404" pitchFamily="49" charset="0"/>
              </a:rPr>
              <a:t>myproject</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endParaRPr lang="en-US" dirty="0"/>
          </a:p>
          <a:p>
            <a:pPr marL="0" indent="0">
              <a:buNone/>
            </a:pP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Directory /</a:t>
            </a:r>
            <a:r>
              <a:rPr lang="en-US" dirty="0" err="1">
                <a:latin typeface="Courier New" panose="02070309020205020404" pitchFamily="49" charset="0"/>
                <a:cs typeface="Courier New" panose="02070309020205020404" pitchFamily="49" charset="0"/>
              </a:rPr>
              <a:t>var</a:t>
            </a:r>
            <a:r>
              <a:rPr lang="en-US" dirty="0">
                <a:latin typeface="Courier New" panose="02070309020205020404" pitchFamily="49" charset="0"/>
                <a:cs typeface="Courier New" panose="02070309020205020404" pitchFamily="49" charset="0"/>
              </a:rPr>
              <a:t>/www/html/</a:t>
            </a:r>
            <a:r>
              <a:rPr lang="en-US" dirty="0" err="1">
                <a:latin typeface="Courier New" panose="02070309020205020404" pitchFamily="49" charset="0"/>
                <a:cs typeface="Courier New" panose="02070309020205020404" pitchFamily="49" charset="0"/>
              </a:rPr>
              <a:t>myproject</a:t>
            </a:r>
            <a:r>
              <a:rPr lang="en-US" dirty="0">
                <a:latin typeface="Courier New" panose="02070309020205020404" pitchFamily="49" charset="0"/>
                <a:cs typeface="Courier New" panose="02070309020205020404" pitchFamily="49" charset="0"/>
              </a:rPr>
              <a:t>/&gt;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&lt;</a:t>
            </a:r>
            <a:r>
              <a:rPr lang="en-US" dirty="0">
                <a:latin typeface="Courier New" panose="02070309020205020404" pitchFamily="49" charset="0"/>
                <a:cs typeface="Courier New" panose="02070309020205020404" pitchFamily="49" charset="0"/>
              </a:rPr>
              <a:t>Files wsgi.py&gt; </a:t>
            </a:r>
          </a:p>
          <a:p>
            <a:pPr marL="0" indent="0">
              <a:buNone/>
            </a:pPr>
            <a:r>
              <a:rPr lang="en-US" dirty="0" smtClean="0">
                <a:latin typeface="Courier New" panose="02070309020205020404" pitchFamily="49" charset="0"/>
                <a:cs typeface="Courier New" panose="02070309020205020404" pitchFamily="49" charset="0"/>
              </a:rPr>
              <a:t> 	Order </a:t>
            </a:r>
            <a:r>
              <a:rPr lang="en-US" dirty="0">
                <a:latin typeface="Courier New" panose="02070309020205020404" pitchFamily="49" charset="0"/>
                <a:cs typeface="Courier New" panose="02070309020205020404" pitchFamily="49" charset="0"/>
              </a:rPr>
              <a:t>deny</a:t>
            </a:r>
            <a:r>
              <a:rPr lang="en-US" dirty="0" smtClean="0">
                <a:latin typeface="Courier New" panose="02070309020205020404" pitchFamily="49" charset="0"/>
                <a:cs typeface="Courier New" panose="02070309020205020404" pitchFamily="49" charset="0"/>
              </a:rPr>
              <a:t>, allow </a:t>
            </a:r>
            <a:endParaRPr lang="en-US" dirty="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Allow </a:t>
            </a:r>
            <a:r>
              <a:rPr lang="en-US" dirty="0">
                <a:latin typeface="Courier New" panose="02070309020205020404" pitchFamily="49" charset="0"/>
                <a:cs typeface="Courier New" panose="02070309020205020404" pitchFamily="49" charset="0"/>
              </a:rPr>
              <a:t>from all &lt;/Files&gt;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&lt;/Directory&gt;</a:t>
            </a:r>
          </a:p>
          <a:p>
            <a:pPr marL="0" indent="0">
              <a:buNone/>
            </a:pPr>
            <a:endParaRPr lang="en-US" dirty="0"/>
          </a:p>
          <a:p>
            <a:pPr marL="0" indent="0">
              <a:buNone/>
            </a:pPr>
            <a:r>
              <a:rPr lang="en-US" dirty="0" smtClean="0"/>
              <a:t>If </a:t>
            </a:r>
            <a:r>
              <a:rPr lang="en-US" dirty="0"/>
              <a:t>you can access the login page as 127.0.0.1/</a:t>
            </a:r>
            <a:r>
              <a:rPr lang="en-US" dirty="0" err="1"/>
              <a:t>myapp</a:t>
            </a:r>
            <a:r>
              <a:rPr lang="en-US" dirty="0"/>
              <a:t>/connection, you will get to see the following page </a:t>
            </a:r>
            <a:r>
              <a:rPr lang="en-US" dirty="0" smtClean="0"/>
              <a:t>−</a:t>
            </a:r>
          </a:p>
          <a:p>
            <a:pPr marL="0" indent="0">
              <a:buNone/>
            </a:pPr>
            <a:endParaRPr lang="ru-RU"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4581128"/>
            <a:ext cx="4488158" cy="2105736"/>
          </a:xfrm>
          <a:prstGeom prst="rect">
            <a:avLst/>
          </a:prstGeom>
        </p:spPr>
      </p:pic>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6706" y="4575165"/>
            <a:ext cx="4113699" cy="2111699"/>
          </a:xfrm>
          <a:prstGeom prst="rect">
            <a:avLst/>
          </a:prstGeom>
        </p:spPr>
      </p:pic>
    </p:spTree>
    <p:extLst>
      <p:ext uri="{BB962C8B-B14F-4D97-AF65-F5344CB8AC3E}">
        <p14:creationId xmlns:p14="http://schemas.microsoft.com/office/powerpoint/2010/main" val="15340119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79512" y="620688"/>
            <a:ext cx="8784976" cy="6048672"/>
          </a:xfrm>
        </p:spPr>
        <p:txBody>
          <a:bodyPr>
            <a:normAutofit fontScale="40000" lnSpcReduction="20000"/>
          </a:bodyPr>
          <a:lstStyle/>
          <a:p>
            <a:pPr marL="0" indent="0" algn="just">
              <a:buNone/>
            </a:pPr>
            <a:r>
              <a:rPr lang="en-US" dirty="0"/>
              <a:t>Sometimes you might want to store some data on a per-site-visitor basis as per the requirements of your web application. Always keep in mind, that cookies are saved on the client side and depending on your client browser security level, setting cookies can at times work and at times might not</a:t>
            </a:r>
            <a:r>
              <a:rPr lang="en-US" dirty="0" smtClean="0"/>
              <a:t>.</a:t>
            </a:r>
          </a:p>
          <a:p>
            <a:pPr marL="0" indent="0" algn="just">
              <a:buNone/>
            </a:pPr>
            <a:endParaRPr lang="en-US" dirty="0"/>
          </a:p>
          <a:p>
            <a:pPr marL="0" indent="0" algn="just">
              <a:buNone/>
            </a:pPr>
            <a:r>
              <a:rPr lang="en-US" dirty="0"/>
              <a:t>To illustrate cookies handling in Django, </a:t>
            </a:r>
            <a:r>
              <a:rPr lang="en-US" dirty="0" smtClean="0"/>
              <a:t>create </a:t>
            </a:r>
            <a:r>
              <a:rPr lang="en-US" dirty="0"/>
              <a:t>a system using the login system we created before. </a:t>
            </a:r>
            <a:endParaRPr lang="en-US" dirty="0" smtClean="0"/>
          </a:p>
          <a:p>
            <a:pPr marL="0" indent="0" algn="just">
              <a:buNone/>
            </a:pPr>
            <a:r>
              <a:rPr lang="en-US" dirty="0" smtClean="0"/>
              <a:t>The </a:t>
            </a:r>
            <a:r>
              <a:rPr lang="en-US" dirty="0"/>
              <a:t>system will keep you logged in for X minute of time, and beyond that time, you will be out of the app</a:t>
            </a:r>
            <a:r>
              <a:rPr lang="en-US" dirty="0" smtClean="0"/>
              <a:t>.</a:t>
            </a:r>
          </a:p>
          <a:p>
            <a:pPr marL="0" indent="0" algn="just">
              <a:buNone/>
            </a:pPr>
            <a:endParaRPr lang="en-US" dirty="0"/>
          </a:p>
          <a:p>
            <a:pPr marL="0" indent="0" algn="just">
              <a:buNone/>
            </a:pPr>
            <a:r>
              <a:rPr lang="en-US" dirty="0"/>
              <a:t>For this, you will need to set up two </a:t>
            </a:r>
            <a:r>
              <a:rPr lang="en-US" b="1" dirty="0"/>
              <a:t>cookies</a:t>
            </a:r>
            <a:r>
              <a:rPr lang="en-US" dirty="0"/>
              <a:t>, </a:t>
            </a:r>
            <a:r>
              <a:rPr lang="en-US" b="1" dirty="0" err="1"/>
              <a:t>last_connection</a:t>
            </a:r>
            <a:r>
              <a:rPr lang="en-US" dirty="0"/>
              <a:t> </a:t>
            </a:r>
            <a:r>
              <a:rPr lang="en-US" b="1" dirty="0"/>
              <a:t>and username</a:t>
            </a:r>
            <a:r>
              <a:rPr lang="en-US" dirty="0" smtClean="0"/>
              <a:t>.</a:t>
            </a:r>
          </a:p>
          <a:p>
            <a:pPr marL="0" indent="0" algn="just">
              <a:buNone/>
            </a:pPr>
            <a:endParaRPr lang="en-US" dirty="0"/>
          </a:p>
          <a:p>
            <a:pPr marL="0" indent="0" algn="just">
              <a:buNone/>
            </a:pPr>
            <a:r>
              <a:rPr lang="en-US" dirty="0" smtClean="0"/>
              <a:t>Change </a:t>
            </a:r>
            <a:r>
              <a:rPr lang="en-US" dirty="0"/>
              <a:t>our login view to store our username and </a:t>
            </a:r>
            <a:r>
              <a:rPr lang="en-US" dirty="0" err="1"/>
              <a:t>last_connection</a:t>
            </a:r>
            <a:r>
              <a:rPr lang="en-US" dirty="0"/>
              <a:t> cookies </a:t>
            </a:r>
            <a:endParaRPr lang="en-US" dirty="0" smtClean="0"/>
          </a:p>
          <a:p>
            <a:pPr marL="0" indent="0">
              <a:buNone/>
            </a:pPr>
            <a:endParaRPr lang="en-US" dirty="0"/>
          </a:p>
          <a:p>
            <a:pPr marL="0" indent="0">
              <a:buNone/>
            </a:pPr>
            <a:r>
              <a:rPr lang="en-US" b="1" dirty="0" smtClean="0"/>
              <a:t>                           from </a:t>
            </a:r>
            <a:r>
              <a:rPr lang="en-US" b="1" dirty="0" err="1"/>
              <a:t>django.template</a:t>
            </a:r>
            <a:r>
              <a:rPr lang="en-US" b="1" dirty="0"/>
              <a:t> import </a:t>
            </a:r>
            <a:r>
              <a:rPr lang="en-US" b="1" dirty="0" err="1"/>
              <a:t>RequestContext</a:t>
            </a:r>
            <a:r>
              <a:rPr lang="en-US" b="1" dirty="0"/>
              <a:t> </a:t>
            </a:r>
            <a:endParaRPr lang="en-US" b="1" dirty="0" smtClean="0"/>
          </a:p>
          <a:p>
            <a:pPr marL="0" indent="0">
              <a:buNone/>
            </a:pPr>
            <a:endParaRPr lang="en-US" b="1" dirty="0" smtClean="0"/>
          </a:p>
          <a:p>
            <a:pPr marL="0" indent="0">
              <a:buNone/>
            </a:pPr>
            <a:r>
              <a:rPr lang="en-US" b="1" dirty="0" smtClean="0"/>
              <a:t>                           </a:t>
            </a:r>
            <a:r>
              <a:rPr lang="en-US" b="1" dirty="0" err="1" smtClean="0"/>
              <a:t>def</a:t>
            </a:r>
            <a:r>
              <a:rPr lang="en-US" b="1" dirty="0" smtClean="0"/>
              <a:t> </a:t>
            </a:r>
            <a:r>
              <a:rPr lang="en-US" b="1" dirty="0"/>
              <a:t>login(request): </a:t>
            </a:r>
            <a:endParaRPr lang="en-US" b="1" dirty="0" smtClean="0"/>
          </a:p>
          <a:p>
            <a:pPr marL="0" indent="0">
              <a:buNone/>
            </a:pPr>
            <a:r>
              <a:rPr lang="en-US" b="1" dirty="0" smtClean="0"/>
              <a:t>	        username </a:t>
            </a:r>
            <a:r>
              <a:rPr lang="en-US" b="1" dirty="0"/>
              <a:t>= "not logged in" </a:t>
            </a:r>
            <a:endParaRPr lang="en-US" b="1" dirty="0" smtClean="0"/>
          </a:p>
          <a:p>
            <a:pPr marL="0" indent="0">
              <a:buNone/>
            </a:pPr>
            <a:r>
              <a:rPr lang="en-US" b="1" dirty="0"/>
              <a:t>	 </a:t>
            </a:r>
            <a:r>
              <a:rPr lang="en-US" b="1" dirty="0" smtClean="0"/>
              <a:t>        if </a:t>
            </a:r>
            <a:r>
              <a:rPr lang="en-US" b="1" dirty="0" err="1"/>
              <a:t>request.method</a:t>
            </a:r>
            <a:r>
              <a:rPr lang="en-US" b="1" dirty="0"/>
              <a:t> == "POST": </a:t>
            </a:r>
            <a:endParaRPr lang="en-US" b="1" dirty="0" smtClean="0"/>
          </a:p>
          <a:p>
            <a:pPr marL="0" indent="0">
              <a:buNone/>
            </a:pPr>
            <a:r>
              <a:rPr lang="en-US" b="1" dirty="0"/>
              <a:t>	</a:t>
            </a:r>
            <a:r>
              <a:rPr lang="en-US" b="1" dirty="0" smtClean="0"/>
              <a:t>	#</a:t>
            </a:r>
            <a:r>
              <a:rPr lang="en-US" b="1" dirty="0"/>
              <a:t>Get the posted form </a:t>
            </a:r>
            <a:endParaRPr lang="en-US" b="1" dirty="0" smtClean="0"/>
          </a:p>
          <a:p>
            <a:pPr marL="0" indent="0">
              <a:buNone/>
            </a:pPr>
            <a:r>
              <a:rPr lang="en-US" b="1" dirty="0"/>
              <a:t>	</a:t>
            </a:r>
            <a:r>
              <a:rPr lang="en-US" b="1" dirty="0" smtClean="0"/>
              <a:t>	</a:t>
            </a:r>
            <a:r>
              <a:rPr lang="en-US" b="1" dirty="0" err="1" smtClean="0"/>
              <a:t>MyLoginForm</a:t>
            </a:r>
            <a:r>
              <a:rPr lang="en-US" b="1" dirty="0" smtClean="0"/>
              <a:t> </a:t>
            </a:r>
            <a:r>
              <a:rPr lang="en-US" b="1" dirty="0"/>
              <a:t>= </a:t>
            </a:r>
            <a:r>
              <a:rPr lang="en-US" b="1" dirty="0" err="1"/>
              <a:t>LoginForm</a:t>
            </a:r>
            <a:r>
              <a:rPr lang="en-US" b="1" dirty="0"/>
              <a:t>(</a:t>
            </a:r>
            <a:r>
              <a:rPr lang="en-US" b="1" dirty="0" err="1"/>
              <a:t>request.POST</a:t>
            </a:r>
            <a:r>
              <a:rPr lang="en-US" b="1" dirty="0"/>
              <a:t>) </a:t>
            </a:r>
            <a:endParaRPr lang="en-US" b="1" dirty="0" smtClean="0"/>
          </a:p>
          <a:p>
            <a:pPr marL="0" indent="0">
              <a:buNone/>
            </a:pPr>
            <a:r>
              <a:rPr lang="en-US" b="1" dirty="0"/>
              <a:t>	 </a:t>
            </a:r>
            <a:r>
              <a:rPr lang="en-US" b="1" dirty="0" smtClean="0"/>
              <a:t>        if </a:t>
            </a:r>
            <a:r>
              <a:rPr lang="en-US" b="1" dirty="0" err="1"/>
              <a:t>MyLoginForm.is_valid</a:t>
            </a:r>
            <a:r>
              <a:rPr lang="en-US" b="1" dirty="0"/>
              <a:t>(): </a:t>
            </a:r>
            <a:endParaRPr lang="en-US" b="1" dirty="0" smtClean="0"/>
          </a:p>
          <a:p>
            <a:pPr marL="0" indent="0">
              <a:buNone/>
            </a:pPr>
            <a:r>
              <a:rPr lang="en-US" b="1" dirty="0"/>
              <a:t>	</a:t>
            </a:r>
            <a:r>
              <a:rPr lang="en-US" b="1" dirty="0" smtClean="0"/>
              <a:t>	username </a:t>
            </a:r>
            <a:r>
              <a:rPr lang="en-US" b="1" dirty="0"/>
              <a:t>= </a:t>
            </a:r>
            <a:r>
              <a:rPr lang="en-US" b="1" dirty="0" err="1"/>
              <a:t>MyLoginForm.cleaned_data</a:t>
            </a:r>
            <a:r>
              <a:rPr lang="en-US" b="1" dirty="0"/>
              <a:t>['username'] </a:t>
            </a:r>
            <a:endParaRPr lang="en-US" b="1" dirty="0" smtClean="0"/>
          </a:p>
          <a:p>
            <a:pPr marL="0" indent="0">
              <a:buNone/>
            </a:pPr>
            <a:r>
              <a:rPr lang="en-US" b="1" dirty="0" smtClean="0"/>
              <a:t>	          else</a:t>
            </a:r>
            <a:r>
              <a:rPr lang="en-US" b="1" dirty="0"/>
              <a:t>: </a:t>
            </a:r>
            <a:endParaRPr lang="en-US" b="1" dirty="0" smtClean="0"/>
          </a:p>
          <a:p>
            <a:pPr marL="0" indent="0">
              <a:buNone/>
            </a:pPr>
            <a:r>
              <a:rPr lang="en-US" b="1" dirty="0"/>
              <a:t>	</a:t>
            </a:r>
            <a:r>
              <a:rPr lang="en-US" b="1" dirty="0" smtClean="0"/>
              <a:t>	</a:t>
            </a:r>
            <a:r>
              <a:rPr lang="en-US" b="1" dirty="0" err="1" smtClean="0"/>
              <a:t>MyLoginForm</a:t>
            </a:r>
            <a:r>
              <a:rPr lang="en-US" b="1" dirty="0" smtClean="0"/>
              <a:t> </a:t>
            </a:r>
            <a:r>
              <a:rPr lang="en-US" b="1" dirty="0"/>
              <a:t>= </a:t>
            </a:r>
            <a:r>
              <a:rPr lang="en-US" b="1" dirty="0" err="1"/>
              <a:t>LoginForm</a:t>
            </a:r>
            <a:r>
              <a:rPr lang="en-US" b="1" dirty="0"/>
              <a:t>() </a:t>
            </a:r>
            <a:endParaRPr lang="en-US" b="1" dirty="0" smtClean="0"/>
          </a:p>
          <a:p>
            <a:pPr marL="0" indent="0">
              <a:buNone/>
            </a:pPr>
            <a:endParaRPr lang="en-US" b="1" dirty="0" smtClean="0"/>
          </a:p>
          <a:p>
            <a:pPr marL="0" indent="0">
              <a:buNone/>
            </a:pPr>
            <a:r>
              <a:rPr lang="en-US" b="1" dirty="0"/>
              <a:t>	</a:t>
            </a:r>
            <a:r>
              <a:rPr lang="en-US" b="1" dirty="0" smtClean="0"/>
              <a:t>response </a:t>
            </a:r>
            <a:r>
              <a:rPr lang="en-US" b="1" dirty="0"/>
              <a:t>= </a:t>
            </a:r>
            <a:r>
              <a:rPr lang="en-US" b="1" dirty="0" err="1"/>
              <a:t>render_to_response</a:t>
            </a:r>
            <a:r>
              <a:rPr lang="en-US" b="1" dirty="0"/>
              <a:t>(request, 'loggedin.html', {"username" : username}, </a:t>
            </a:r>
            <a:endParaRPr lang="en-US" b="1" dirty="0" smtClean="0"/>
          </a:p>
          <a:p>
            <a:pPr marL="0" indent="0">
              <a:buNone/>
            </a:pPr>
            <a:r>
              <a:rPr lang="en-US" b="1" dirty="0"/>
              <a:t>	</a:t>
            </a:r>
            <a:r>
              <a:rPr lang="en-US" b="1" dirty="0" smtClean="0"/>
              <a:t>    </a:t>
            </a:r>
            <a:r>
              <a:rPr lang="en-US" b="1" dirty="0" err="1" smtClean="0"/>
              <a:t>context_instance</a:t>
            </a:r>
            <a:r>
              <a:rPr lang="en-US" b="1" dirty="0" smtClean="0"/>
              <a:t> </a:t>
            </a:r>
            <a:r>
              <a:rPr lang="en-US" b="1" dirty="0"/>
              <a:t>= </a:t>
            </a:r>
            <a:r>
              <a:rPr lang="en-US" b="1" dirty="0" err="1"/>
              <a:t>RequestContext</a:t>
            </a:r>
            <a:r>
              <a:rPr lang="en-US" b="1" dirty="0"/>
              <a:t>(request)) </a:t>
            </a:r>
            <a:endParaRPr lang="en-US" b="1" dirty="0" smtClean="0"/>
          </a:p>
          <a:p>
            <a:pPr marL="0" indent="0">
              <a:buNone/>
            </a:pPr>
            <a:endParaRPr lang="en-US" b="1" dirty="0" smtClean="0"/>
          </a:p>
          <a:p>
            <a:pPr marL="0" indent="0">
              <a:buNone/>
            </a:pPr>
            <a:r>
              <a:rPr lang="en-US" b="1" dirty="0"/>
              <a:t>	</a:t>
            </a:r>
            <a:r>
              <a:rPr lang="en-US" b="1" dirty="0" err="1" smtClean="0"/>
              <a:t>response.set_cookie</a:t>
            </a:r>
            <a:r>
              <a:rPr lang="en-US" b="1" dirty="0"/>
              <a:t>('</a:t>
            </a:r>
            <a:r>
              <a:rPr lang="en-US" b="1" dirty="0" err="1"/>
              <a:t>last_connection</a:t>
            </a:r>
            <a:r>
              <a:rPr lang="en-US" b="1" dirty="0"/>
              <a:t>', </a:t>
            </a:r>
            <a:r>
              <a:rPr lang="en-US" b="1" dirty="0" err="1"/>
              <a:t>datetime.datetime.now</a:t>
            </a:r>
            <a:r>
              <a:rPr lang="en-US" b="1" dirty="0"/>
              <a:t>()) </a:t>
            </a:r>
            <a:endParaRPr lang="en-US" b="1" dirty="0" smtClean="0"/>
          </a:p>
          <a:p>
            <a:pPr marL="0" indent="0">
              <a:buNone/>
            </a:pPr>
            <a:r>
              <a:rPr lang="en-US" b="1" dirty="0"/>
              <a:t>	</a:t>
            </a:r>
            <a:r>
              <a:rPr lang="en-US" b="1" dirty="0" err="1" smtClean="0"/>
              <a:t>esponse.set_cookie</a:t>
            </a:r>
            <a:r>
              <a:rPr lang="en-US" b="1" dirty="0"/>
              <a:t>('username', </a:t>
            </a:r>
            <a:r>
              <a:rPr lang="en-US" b="1" dirty="0" err="1"/>
              <a:t>datetime.datetime.now</a:t>
            </a:r>
            <a:r>
              <a:rPr lang="en-US" b="1" dirty="0"/>
              <a:t>()) </a:t>
            </a:r>
            <a:endParaRPr lang="en-US" b="1" dirty="0" smtClean="0"/>
          </a:p>
          <a:p>
            <a:pPr marL="0" indent="0">
              <a:buNone/>
            </a:pPr>
            <a:endParaRPr lang="en-US" b="1" dirty="0"/>
          </a:p>
          <a:p>
            <a:pPr marL="0" indent="0">
              <a:buNone/>
            </a:pPr>
            <a:r>
              <a:rPr lang="en-US" b="1" dirty="0"/>
              <a:t>	</a:t>
            </a:r>
            <a:r>
              <a:rPr lang="en-US" b="1" dirty="0" smtClean="0"/>
              <a:t>return </a:t>
            </a:r>
            <a:r>
              <a:rPr lang="en-US" b="1" dirty="0"/>
              <a:t>response</a:t>
            </a:r>
            <a:endParaRPr lang="ru-RU" b="1" dirty="0"/>
          </a:p>
        </p:txBody>
      </p:sp>
      <p:sp>
        <p:nvSpPr>
          <p:cNvPr id="2" name="Заголовок 1"/>
          <p:cNvSpPr>
            <a:spLocks noGrp="1"/>
          </p:cNvSpPr>
          <p:nvPr>
            <p:ph type="title"/>
          </p:nvPr>
        </p:nvSpPr>
        <p:spPr>
          <a:xfrm>
            <a:off x="467544" y="16204"/>
            <a:ext cx="8229600" cy="676492"/>
          </a:xfrm>
        </p:spPr>
        <p:txBody>
          <a:bodyPr>
            <a:normAutofit fontScale="90000"/>
          </a:bodyPr>
          <a:lstStyle/>
          <a:p>
            <a:r>
              <a:rPr lang="en-US" dirty="0"/>
              <a:t>Cookies </a:t>
            </a:r>
            <a:r>
              <a:rPr lang="en-US" dirty="0" smtClean="0"/>
              <a:t>Handling</a:t>
            </a:r>
            <a:endParaRPr lang="ru-RU" dirty="0"/>
          </a:p>
        </p:txBody>
      </p:sp>
    </p:spTree>
    <p:extLst>
      <p:ext uri="{BB962C8B-B14F-4D97-AF65-F5344CB8AC3E}">
        <p14:creationId xmlns:p14="http://schemas.microsoft.com/office/powerpoint/2010/main" val="22560754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404664"/>
            <a:ext cx="8229600" cy="5721499"/>
          </a:xfrm>
        </p:spPr>
        <p:txBody>
          <a:bodyPr>
            <a:normAutofit fontScale="55000" lnSpcReduction="20000"/>
          </a:bodyPr>
          <a:lstStyle/>
          <a:p>
            <a:pPr marL="0" indent="0">
              <a:buNone/>
            </a:pPr>
            <a:r>
              <a:rPr lang="en-US" dirty="0"/>
              <a:t>As seen in the view above, setting cookie is done by the </a:t>
            </a:r>
            <a:r>
              <a:rPr lang="en-US" b="1" dirty="0" err="1"/>
              <a:t>set_cookie</a:t>
            </a:r>
            <a:r>
              <a:rPr lang="en-US" dirty="0"/>
              <a:t> method called on the response not the request, and also note that all cookies values are returned as string</a:t>
            </a:r>
            <a:r>
              <a:rPr lang="en-US" dirty="0" smtClean="0"/>
              <a:t>.</a:t>
            </a:r>
          </a:p>
          <a:p>
            <a:pPr marL="0" indent="0">
              <a:buNone/>
            </a:pPr>
            <a:endParaRPr lang="en-US" dirty="0"/>
          </a:p>
          <a:p>
            <a:pPr marL="0" indent="0">
              <a:buNone/>
            </a:pPr>
            <a:r>
              <a:rPr lang="en-US" dirty="0" smtClean="0"/>
              <a:t>Now </a:t>
            </a:r>
            <a:r>
              <a:rPr lang="en-US" dirty="0"/>
              <a:t>create a </a:t>
            </a:r>
            <a:r>
              <a:rPr lang="en-US" b="1" dirty="0" err="1"/>
              <a:t>formView</a:t>
            </a:r>
            <a:r>
              <a:rPr lang="en-US" dirty="0"/>
              <a:t> for the login form, where </a:t>
            </a:r>
            <a:r>
              <a:rPr lang="en-US" dirty="0" smtClean="0"/>
              <a:t>you </a:t>
            </a:r>
            <a:r>
              <a:rPr lang="en-US" dirty="0"/>
              <a:t>won’t display the form if cookie is set and is not older than 10 second </a:t>
            </a:r>
            <a:endParaRPr lang="en-US" dirty="0" smtClean="0"/>
          </a:p>
          <a:p>
            <a:pPr marL="0" indent="0">
              <a:buNone/>
            </a:pPr>
            <a:endParaRPr lang="en-US" dirty="0"/>
          </a:p>
          <a:p>
            <a:pPr marL="0" indent="0">
              <a:buNone/>
            </a:pPr>
            <a:r>
              <a:rPr lang="en-US" dirty="0" err="1">
                <a:latin typeface="Courier New" panose="02070309020205020404" pitchFamily="49" charset="0"/>
                <a:cs typeface="Courier New" panose="02070309020205020404" pitchFamily="49" charset="0"/>
              </a:rPr>
              <a:t>def</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formView</a:t>
            </a:r>
            <a:r>
              <a:rPr lang="en-US" dirty="0">
                <a:latin typeface="Courier New" panose="02070309020205020404" pitchFamily="49" charset="0"/>
                <a:cs typeface="Courier New" panose="02070309020205020404" pitchFamily="49" charset="0"/>
              </a:rPr>
              <a:t>(request):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if 	'username</a:t>
            </a:r>
            <a:r>
              <a:rPr lang="en-US" dirty="0">
                <a:latin typeface="Courier New" panose="02070309020205020404" pitchFamily="49" charset="0"/>
                <a:cs typeface="Courier New" panose="02070309020205020404" pitchFamily="49" charset="0"/>
              </a:rPr>
              <a:t>' in </a:t>
            </a:r>
            <a:r>
              <a:rPr lang="en-US" dirty="0" err="1">
                <a:latin typeface="Courier New" panose="02070309020205020404" pitchFamily="49" charset="0"/>
                <a:cs typeface="Courier New" panose="02070309020205020404" pitchFamily="49" charset="0"/>
              </a:rPr>
              <a:t>request.COOKIES</a:t>
            </a:r>
            <a:r>
              <a:rPr lang="en-US" dirty="0">
                <a:latin typeface="Courier New" panose="02070309020205020404" pitchFamily="49" charset="0"/>
                <a:cs typeface="Courier New" panose="02070309020205020404" pitchFamily="49" charset="0"/>
              </a:rPr>
              <a:t> and '</a:t>
            </a:r>
            <a:r>
              <a:rPr lang="en-US" dirty="0" err="1">
                <a:latin typeface="Courier New" panose="02070309020205020404" pitchFamily="49" charset="0"/>
                <a:cs typeface="Courier New" panose="02070309020205020404" pitchFamily="49" charset="0"/>
              </a:rPr>
              <a:t>last_connection</a:t>
            </a:r>
            <a:r>
              <a:rPr lang="en-US" dirty="0">
                <a:latin typeface="Courier New" panose="02070309020205020404" pitchFamily="49" charset="0"/>
                <a:cs typeface="Courier New" panose="02070309020205020404" pitchFamily="49" charset="0"/>
              </a:rPr>
              <a:t>' in </a:t>
            </a:r>
            <a:r>
              <a:rPr lang="en-US" dirty="0" err="1">
                <a:latin typeface="Courier New" panose="02070309020205020404" pitchFamily="49" charset="0"/>
                <a:cs typeface="Courier New" panose="02070309020205020404" pitchFamily="49" charset="0"/>
              </a:rPr>
              <a:t>request.COOKIES</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username </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request.COOKIES</a:t>
            </a:r>
            <a:r>
              <a:rPr lang="en-US" dirty="0">
                <a:latin typeface="Courier New" panose="02070309020205020404" pitchFamily="49" charset="0"/>
                <a:cs typeface="Courier New" panose="02070309020205020404" pitchFamily="49" charset="0"/>
              </a:rPr>
              <a:t>['username'] </a:t>
            </a:r>
            <a:endParaRPr lang="en-US" dirty="0" smtClean="0">
              <a:latin typeface="Courier New" panose="02070309020205020404" pitchFamily="49" charset="0"/>
              <a:cs typeface="Courier New" panose="02070309020205020404" pitchFamily="49" charset="0"/>
            </a:endParaRPr>
          </a:p>
          <a:p>
            <a:pPr marL="0" indent="0">
              <a:buNone/>
            </a:pP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last_connection</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request.COOKIES</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last_connection</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last_connection_time</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datetime.datetime.strptime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last_connection</a:t>
            </a:r>
            <a:r>
              <a:rPr lang="en-US" dirty="0">
                <a:latin typeface="Courier New" panose="02070309020205020404" pitchFamily="49" charset="0"/>
                <a:cs typeface="Courier New" panose="02070309020205020404" pitchFamily="49" charset="0"/>
              </a:rPr>
              <a:t>[:-7], "%Y-%m-%d %H:%M:%S")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if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datetime.datetime.now</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last_connection_time</a:t>
            </a:r>
            <a:r>
              <a:rPr lang="en-US" dirty="0">
                <a:latin typeface="Courier New" panose="02070309020205020404" pitchFamily="49" charset="0"/>
                <a:cs typeface="Courier New" panose="02070309020205020404" pitchFamily="49" charset="0"/>
              </a:rPr>
              <a:t>).seconds &lt; 10: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return </a:t>
            </a:r>
            <a:r>
              <a:rPr lang="en-US" dirty="0">
                <a:latin typeface="Courier New" panose="02070309020205020404" pitchFamily="49" charset="0"/>
                <a:cs typeface="Courier New" panose="02070309020205020404" pitchFamily="49" charset="0"/>
              </a:rPr>
              <a:t>render(request, 'loggedin.html', {"username" : username}) </a:t>
            </a:r>
            <a:endParaRPr lang="en-US" dirty="0" smtClean="0">
              <a:latin typeface="Courier New" panose="02070309020205020404" pitchFamily="49" charset="0"/>
              <a:cs typeface="Courier New" panose="02070309020205020404" pitchFamily="49" charset="0"/>
            </a:endParaRPr>
          </a:p>
          <a:p>
            <a:pPr marL="0" indent="0">
              <a:buNone/>
            </a:pP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else</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return </a:t>
            </a:r>
            <a:r>
              <a:rPr lang="en-US" dirty="0">
                <a:latin typeface="Courier New" panose="02070309020205020404" pitchFamily="49" charset="0"/>
                <a:cs typeface="Courier New" panose="02070309020205020404" pitchFamily="49" charset="0"/>
              </a:rPr>
              <a:t>render(request, 'login.html', {})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else</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return </a:t>
            </a:r>
            <a:r>
              <a:rPr lang="en-US" dirty="0">
                <a:latin typeface="Courier New" panose="02070309020205020404" pitchFamily="49" charset="0"/>
                <a:cs typeface="Courier New" panose="02070309020205020404" pitchFamily="49" charset="0"/>
              </a:rPr>
              <a:t>render(request, 'login.html', {})</a:t>
            </a:r>
            <a:endParaRPr lang="ru-RU"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989798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79512" y="548681"/>
            <a:ext cx="8784976" cy="3672407"/>
          </a:xfrm>
        </p:spPr>
        <p:txBody>
          <a:bodyPr>
            <a:normAutofit fontScale="70000" lnSpcReduction="20000"/>
          </a:bodyPr>
          <a:lstStyle/>
          <a:p>
            <a:pPr marL="0" indent="0">
              <a:buNone/>
            </a:pPr>
            <a:r>
              <a:rPr lang="en-US" dirty="0"/>
              <a:t>As you can see in the </a:t>
            </a:r>
            <a:r>
              <a:rPr lang="en-US" dirty="0" err="1"/>
              <a:t>formView</a:t>
            </a:r>
            <a:r>
              <a:rPr lang="en-US" dirty="0"/>
              <a:t> </a:t>
            </a:r>
            <a:r>
              <a:rPr lang="en-US" dirty="0" smtClean="0"/>
              <a:t>accessing </a:t>
            </a:r>
            <a:r>
              <a:rPr lang="en-US" dirty="0"/>
              <a:t>the cookie you set, is done via the COOKIES attribute (</a:t>
            </a:r>
            <a:r>
              <a:rPr lang="en-US" dirty="0" err="1"/>
              <a:t>dict</a:t>
            </a:r>
            <a:r>
              <a:rPr lang="en-US" dirty="0"/>
              <a:t>) of the request</a:t>
            </a:r>
            <a:r>
              <a:rPr lang="en-US" dirty="0" smtClean="0"/>
              <a:t>.</a:t>
            </a:r>
          </a:p>
          <a:p>
            <a:pPr marL="0" indent="0">
              <a:buNone/>
            </a:pPr>
            <a:endParaRPr lang="en-US" dirty="0"/>
          </a:p>
          <a:p>
            <a:pPr marL="0" indent="0">
              <a:buNone/>
            </a:pPr>
            <a:r>
              <a:rPr lang="en-US" dirty="0"/>
              <a:t>Now let’s change the url.py file to change the URL so it pairs with our new view </a:t>
            </a:r>
            <a:endParaRPr lang="en-US" dirty="0" smtClean="0"/>
          </a:p>
          <a:p>
            <a:pPr marL="0" indent="0">
              <a:buNone/>
            </a:pPr>
            <a:endParaRPr lang="en-US" dirty="0"/>
          </a:p>
          <a:p>
            <a:pPr marL="0" indent="0">
              <a:buNone/>
            </a:pPr>
            <a:r>
              <a:rPr lang="en-US" dirty="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django.conf.urls</a:t>
            </a:r>
            <a:r>
              <a:rPr lang="en-US" dirty="0">
                <a:latin typeface="Courier New" panose="02070309020205020404" pitchFamily="49" charset="0"/>
                <a:cs typeface="Courier New" panose="02070309020205020404" pitchFamily="49" charset="0"/>
              </a:rPr>
              <a:t> import patterns, </a:t>
            </a:r>
            <a:r>
              <a:rPr lang="en-US" dirty="0" err="1" smtClean="0">
                <a:latin typeface="Courier New" panose="02070309020205020404" pitchFamily="49" charset="0"/>
                <a:cs typeface="Courier New" panose="02070309020205020404" pitchFamily="49" charset="0"/>
              </a:rPr>
              <a:t>url</a:t>
            </a:r>
            <a:r>
              <a:rPr lang="en-US" dirty="0" smtClean="0">
                <a:latin typeface="Courier New" panose="02070309020205020404" pitchFamily="49" charset="0"/>
                <a:cs typeface="Courier New" panose="02070309020205020404" pitchFamily="49" charset="0"/>
              </a:rPr>
              <a:t> </a:t>
            </a:r>
          </a:p>
          <a:p>
            <a:pPr marL="0" indent="0">
              <a:buNone/>
            </a:pPr>
            <a:r>
              <a:rPr lang="en-US" dirty="0" smtClean="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django.views.generic</a:t>
            </a:r>
            <a:r>
              <a:rPr lang="en-US" dirty="0">
                <a:latin typeface="Courier New" panose="02070309020205020404" pitchFamily="49" charset="0"/>
                <a:cs typeface="Courier New" panose="02070309020205020404" pitchFamily="49" charset="0"/>
              </a:rPr>
              <a:t> import </a:t>
            </a:r>
            <a:r>
              <a:rPr lang="en-US" dirty="0" err="1">
                <a:latin typeface="Courier New" panose="02070309020205020404" pitchFamily="49" charset="0"/>
                <a:cs typeface="Courier New" panose="02070309020205020404" pitchFamily="49" charset="0"/>
              </a:rPr>
              <a:t>TemplateView</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endParaRPr lang="en-US" dirty="0" smtClean="0">
              <a:latin typeface="Courier New" panose="02070309020205020404" pitchFamily="49" charset="0"/>
              <a:cs typeface="Courier New" panose="02070309020205020404" pitchFamily="49" charset="0"/>
            </a:endParaRPr>
          </a:p>
          <a:p>
            <a:pPr marL="0" indent="0">
              <a:buNone/>
            </a:pPr>
            <a:r>
              <a:rPr lang="en-US" dirty="0" err="1" smtClean="0">
                <a:latin typeface="Courier New" panose="02070309020205020404" pitchFamily="49" charset="0"/>
                <a:cs typeface="Courier New" panose="02070309020205020404" pitchFamily="49" charset="0"/>
              </a:rPr>
              <a:t>urlpatterns</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patterns</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myapp.views</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url</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r</a:t>
            </a:r>
            <a:r>
              <a:rPr lang="en-US" dirty="0" err="1">
                <a:latin typeface="Courier New" panose="02070309020205020404" pitchFamily="49" charset="0"/>
                <a:cs typeface="Courier New" panose="02070309020205020404" pitchFamily="49" charset="0"/>
              </a:rPr>
              <a:t>'^connection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formView</a:t>
            </a:r>
            <a:r>
              <a:rPr lang="en-US" dirty="0">
                <a:latin typeface="Courier New" panose="02070309020205020404" pitchFamily="49" charset="0"/>
                <a:cs typeface="Courier New" panose="02070309020205020404" pitchFamily="49" charset="0"/>
              </a:rPr>
              <a:t>', name = '</a:t>
            </a:r>
            <a:r>
              <a:rPr lang="en-US" dirty="0" err="1">
                <a:latin typeface="Courier New" panose="02070309020205020404" pitchFamily="49" charset="0"/>
                <a:cs typeface="Courier New" panose="02070309020205020404" pitchFamily="49" charset="0"/>
              </a:rPr>
              <a:t>loginform</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url</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r</a:t>
            </a:r>
            <a:r>
              <a:rPr lang="en-US" dirty="0" err="1">
                <a:latin typeface="Courier New" panose="02070309020205020404" pitchFamily="49" charset="0"/>
                <a:cs typeface="Courier New" panose="02070309020205020404" pitchFamily="49" charset="0"/>
              </a:rPr>
              <a:t>'^login</a:t>
            </a:r>
            <a:r>
              <a:rPr lang="en-US" dirty="0">
                <a:latin typeface="Courier New" panose="02070309020205020404" pitchFamily="49" charset="0"/>
                <a:cs typeface="Courier New" panose="02070309020205020404" pitchFamily="49" charset="0"/>
              </a:rPr>
              <a:t>/', 'login', name = 'login</a:t>
            </a:r>
            <a:r>
              <a:rPr lang="en-US" dirty="0" smtClean="0">
                <a:latin typeface="Courier New" panose="02070309020205020404" pitchFamily="49" charset="0"/>
                <a:cs typeface="Courier New" panose="02070309020205020404" pitchFamily="49" charset="0"/>
              </a:rPr>
              <a:t>'))</a:t>
            </a:r>
            <a:endParaRPr lang="ru-RU"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263772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51520" y="980728"/>
            <a:ext cx="8640960" cy="5616624"/>
          </a:xfrm>
        </p:spPr>
        <p:txBody>
          <a:bodyPr>
            <a:normAutofit fontScale="62500" lnSpcReduction="20000"/>
          </a:bodyPr>
          <a:lstStyle/>
          <a:p>
            <a:pPr marL="0" indent="0" algn="just">
              <a:buNone/>
            </a:pPr>
            <a:r>
              <a:rPr lang="en-US" dirty="0" smtClean="0"/>
              <a:t>We can </a:t>
            </a:r>
            <a:r>
              <a:rPr lang="en-US" dirty="0"/>
              <a:t>use client side cookies to store a lot of useful data for the web </a:t>
            </a:r>
            <a:r>
              <a:rPr lang="en-US" dirty="0" smtClean="0"/>
              <a:t>app as well as we can </a:t>
            </a:r>
            <a:r>
              <a:rPr lang="en-US" dirty="0"/>
              <a:t>use client side cookies to store various data useful for </a:t>
            </a:r>
            <a:r>
              <a:rPr lang="en-US" dirty="0" smtClean="0"/>
              <a:t>the </a:t>
            </a:r>
            <a:r>
              <a:rPr lang="en-US" dirty="0"/>
              <a:t>web app. This leads to lot of security holes depending on the importance of the data you want to save.</a:t>
            </a:r>
          </a:p>
          <a:p>
            <a:pPr marL="0" indent="0" algn="just">
              <a:buNone/>
            </a:pPr>
            <a:r>
              <a:rPr lang="en-US" dirty="0"/>
              <a:t>For security reasons, Django has a session framework for cookies handling. </a:t>
            </a:r>
            <a:endParaRPr lang="en-US" dirty="0" smtClean="0"/>
          </a:p>
          <a:p>
            <a:pPr marL="0" indent="0" algn="just">
              <a:buNone/>
            </a:pPr>
            <a:r>
              <a:rPr lang="en-US" b="1" dirty="0" smtClean="0">
                <a:solidFill>
                  <a:srgbClr val="FF0000"/>
                </a:solidFill>
              </a:rPr>
              <a:t>Sessions</a:t>
            </a:r>
            <a:r>
              <a:rPr lang="en-US" dirty="0" smtClean="0"/>
              <a:t> </a:t>
            </a:r>
            <a:r>
              <a:rPr lang="en-US" dirty="0"/>
              <a:t>are used to abstract the receiving and sending of cookies, data is saved on server side (like in database), and the client side cookie just has a session ID for identification. Sessions are also useful to avoid cases where the user browser is set to ‘not accept’ cookies.</a:t>
            </a:r>
          </a:p>
          <a:p>
            <a:pPr marL="0" indent="0" algn="just">
              <a:buNone/>
            </a:pPr>
            <a:endParaRPr lang="en-US" dirty="0" smtClean="0"/>
          </a:p>
          <a:p>
            <a:pPr marL="0" indent="0" algn="just">
              <a:buNone/>
            </a:pPr>
            <a:r>
              <a:rPr lang="en-US" b="1" dirty="0" smtClean="0">
                <a:solidFill>
                  <a:srgbClr val="FF0000"/>
                </a:solidFill>
              </a:rPr>
              <a:t>Setting </a:t>
            </a:r>
            <a:r>
              <a:rPr lang="en-US" b="1" dirty="0">
                <a:solidFill>
                  <a:srgbClr val="FF0000"/>
                </a:solidFill>
              </a:rPr>
              <a:t>Up Sessions</a:t>
            </a:r>
          </a:p>
          <a:p>
            <a:pPr marL="0" indent="0" algn="just">
              <a:buNone/>
            </a:pPr>
            <a:r>
              <a:rPr lang="en-US" dirty="0"/>
              <a:t>In Django, enabling </a:t>
            </a:r>
            <a:r>
              <a:rPr lang="en-US" dirty="0" smtClean="0"/>
              <a:t>session </a:t>
            </a:r>
            <a:r>
              <a:rPr lang="en-US" dirty="0"/>
              <a:t>is done in your project </a:t>
            </a:r>
            <a:r>
              <a:rPr lang="en-US" b="1" dirty="0"/>
              <a:t>settings.py</a:t>
            </a:r>
            <a:r>
              <a:rPr lang="en-US" dirty="0"/>
              <a:t>, by adding some lines to the </a:t>
            </a:r>
            <a:r>
              <a:rPr lang="en-US" b="1" dirty="0"/>
              <a:t>MIDDLEWARE_CLASSES</a:t>
            </a:r>
            <a:r>
              <a:rPr lang="en-US" dirty="0"/>
              <a:t> and the </a:t>
            </a:r>
            <a:r>
              <a:rPr lang="en-US" b="1" dirty="0"/>
              <a:t>INSTALLED_APPS</a:t>
            </a:r>
            <a:r>
              <a:rPr lang="en-US" dirty="0"/>
              <a:t> options. </a:t>
            </a:r>
            <a:endParaRPr lang="en-US" dirty="0" smtClean="0"/>
          </a:p>
          <a:p>
            <a:pPr marL="0" indent="0" algn="just">
              <a:buNone/>
            </a:pPr>
            <a:r>
              <a:rPr lang="en-US" dirty="0"/>
              <a:t> </a:t>
            </a:r>
            <a:r>
              <a:rPr lang="en-US" b="1" dirty="0"/>
              <a:t>MIDDLEWARE_CLASSES</a:t>
            </a:r>
            <a:r>
              <a:rPr lang="en-US" dirty="0"/>
              <a:t> should have −</a:t>
            </a:r>
          </a:p>
          <a:p>
            <a:pPr marL="0" indent="0" algn="just">
              <a:buNone/>
            </a:pPr>
            <a:r>
              <a:rPr lang="en-US" dirty="0"/>
              <a:t>'</a:t>
            </a:r>
            <a:r>
              <a:rPr lang="en-US" dirty="0" err="1"/>
              <a:t>django.contrib.sessions.middleware.SessionMiddleware</a:t>
            </a:r>
            <a:r>
              <a:rPr lang="en-US" dirty="0"/>
              <a:t>' </a:t>
            </a:r>
            <a:endParaRPr lang="en-US" dirty="0" smtClean="0"/>
          </a:p>
          <a:p>
            <a:pPr marL="0" indent="0" algn="just">
              <a:buNone/>
            </a:pPr>
            <a:endParaRPr lang="en-US" dirty="0"/>
          </a:p>
          <a:p>
            <a:pPr marL="0" indent="0" algn="just">
              <a:buNone/>
            </a:pPr>
            <a:r>
              <a:rPr lang="en-US" dirty="0" smtClean="0"/>
              <a:t>And</a:t>
            </a:r>
            <a:r>
              <a:rPr lang="en-US" dirty="0"/>
              <a:t> </a:t>
            </a:r>
            <a:r>
              <a:rPr lang="en-US" b="1" dirty="0"/>
              <a:t>INSTALLED_APPS</a:t>
            </a:r>
            <a:r>
              <a:rPr lang="en-US" dirty="0"/>
              <a:t> should have −</a:t>
            </a:r>
          </a:p>
          <a:p>
            <a:pPr marL="0" indent="0" algn="just">
              <a:buNone/>
            </a:pPr>
            <a:r>
              <a:rPr lang="en-US" dirty="0"/>
              <a:t>'</a:t>
            </a:r>
            <a:r>
              <a:rPr lang="en-US" dirty="0" err="1"/>
              <a:t>django.contrib.sessions</a:t>
            </a:r>
            <a:r>
              <a:rPr lang="en-US" dirty="0"/>
              <a:t>' </a:t>
            </a:r>
            <a:endParaRPr lang="en-US" dirty="0" smtClean="0"/>
          </a:p>
          <a:p>
            <a:pPr marL="0" indent="0" algn="just">
              <a:buNone/>
            </a:pPr>
            <a:endParaRPr lang="en-US" dirty="0"/>
          </a:p>
          <a:p>
            <a:pPr marL="0" indent="0" algn="just">
              <a:buNone/>
            </a:pPr>
            <a:r>
              <a:rPr lang="en-US" dirty="0" smtClean="0"/>
              <a:t>By </a:t>
            </a:r>
            <a:r>
              <a:rPr lang="en-US" dirty="0"/>
              <a:t>default, Django saves session information in database (</a:t>
            </a:r>
            <a:r>
              <a:rPr lang="en-US" dirty="0" err="1"/>
              <a:t>django_session</a:t>
            </a:r>
            <a:r>
              <a:rPr lang="en-US" dirty="0"/>
              <a:t> table or collection), but you can configure the engine to store information using other ways like: in </a:t>
            </a:r>
            <a:r>
              <a:rPr lang="en-US" b="1" dirty="0"/>
              <a:t>file</a:t>
            </a:r>
            <a:r>
              <a:rPr lang="en-US" dirty="0"/>
              <a:t> or in </a:t>
            </a:r>
            <a:r>
              <a:rPr lang="en-US" b="1" dirty="0"/>
              <a:t>cache</a:t>
            </a:r>
            <a:r>
              <a:rPr lang="en-US" dirty="0"/>
              <a:t>.</a:t>
            </a:r>
          </a:p>
          <a:p>
            <a:pPr marL="0" indent="0" algn="just">
              <a:buNone/>
            </a:pPr>
            <a:endParaRPr lang="ru-RU" dirty="0"/>
          </a:p>
        </p:txBody>
      </p:sp>
      <p:sp>
        <p:nvSpPr>
          <p:cNvPr id="2" name="Заголовок 1"/>
          <p:cNvSpPr>
            <a:spLocks noGrp="1"/>
          </p:cNvSpPr>
          <p:nvPr>
            <p:ph type="title"/>
          </p:nvPr>
        </p:nvSpPr>
        <p:spPr>
          <a:xfrm>
            <a:off x="467544" y="0"/>
            <a:ext cx="8229600" cy="1143000"/>
          </a:xfrm>
        </p:spPr>
        <p:txBody>
          <a:bodyPr>
            <a:normAutofit/>
          </a:bodyPr>
          <a:lstStyle/>
          <a:p>
            <a:r>
              <a:rPr lang="en-US" dirty="0" smtClean="0"/>
              <a:t>Sessions</a:t>
            </a:r>
            <a:endParaRPr lang="ru-RU" dirty="0"/>
          </a:p>
        </p:txBody>
      </p:sp>
    </p:spTree>
    <p:extLst>
      <p:ext uri="{BB962C8B-B14F-4D97-AF65-F5344CB8AC3E}">
        <p14:creationId xmlns:p14="http://schemas.microsoft.com/office/powerpoint/2010/main" val="3467923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39552" y="692696"/>
            <a:ext cx="8229600" cy="4525963"/>
          </a:xfrm>
        </p:spPr>
        <p:txBody>
          <a:bodyPr>
            <a:normAutofit fontScale="92500" lnSpcReduction="10000"/>
          </a:bodyPr>
          <a:lstStyle/>
          <a:p>
            <a:pPr marL="0" indent="0" algn="just">
              <a:buNone/>
            </a:pPr>
            <a:r>
              <a:rPr lang="en-US" dirty="0"/>
              <a:t>When session is enabled, every request (first argument of any view in Django) has a session (</a:t>
            </a:r>
            <a:r>
              <a:rPr lang="en-US" dirty="0" err="1"/>
              <a:t>dict</a:t>
            </a:r>
            <a:r>
              <a:rPr lang="en-US" dirty="0"/>
              <a:t>) attribute</a:t>
            </a:r>
            <a:r>
              <a:rPr lang="en-US" dirty="0" smtClean="0"/>
              <a:t>.</a:t>
            </a:r>
          </a:p>
          <a:p>
            <a:pPr marL="0" indent="0" algn="just">
              <a:buNone/>
            </a:pPr>
            <a:endParaRPr lang="en-US" dirty="0"/>
          </a:p>
          <a:p>
            <a:pPr marL="0" indent="0" algn="just">
              <a:buNone/>
            </a:pPr>
            <a:r>
              <a:rPr lang="en-US" dirty="0" smtClean="0"/>
              <a:t>We </a:t>
            </a:r>
            <a:r>
              <a:rPr lang="en-US" dirty="0"/>
              <a:t>have built a simple login system </a:t>
            </a:r>
            <a:r>
              <a:rPr lang="en-US" dirty="0" smtClean="0"/>
              <a:t>before. Let </a:t>
            </a:r>
            <a:r>
              <a:rPr lang="en-US" dirty="0"/>
              <a:t>us save the username in a cookie so, if not signed out, when accessing our login page you won’t see the login form. </a:t>
            </a:r>
            <a:endParaRPr lang="en-US" dirty="0" smtClean="0"/>
          </a:p>
          <a:p>
            <a:pPr marL="0" indent="0" algn="just">
              <a:buNone/>
            </a:pPr>
            <a:endParaRPr lang="en-US" dirty="0"/>
          </a:p>
          <a:p>
            <a:pPr marL="0" indent="0" algn="just">
              <a:buNone/>
            </a:pPr>
            <a:r>
              <a:rPr lang="en-US" dirty="0" smtClean="0">
                <a:solidFill>
                  <a:srgbClr val="FF0000"/>
                </a:solidFill>
              </a:rPr>
              <a:t>Basically</a:t>
            </a:r>
            <a:r>
              <a:rPr lang="en-US" dirty="0">
                <a:solidFill>
                  <a:srgbClr val="FF0000"/>
                </a:solidFill>
              </a:rPr>
              <a:t>, </a:t>
            </a:r>
            <a:r>
              <a:rPr lang="en-US" dirty="0" smtClean="0">
                <a:solidFill>
                  <a:srgbClr val="FF0000"/>
                </a:solidFill>
              </a:rPr>
              <a:t>make </a:t>
            </a:r>
            <a:r>
              <a:rPr lang="en-US" dirty="0">
                <a:solidFill>
                  <a:srgbClr val="FF0000"/>
                </a:solidFill>
              </a:rPr>
              <a:t>our login system we used in Django Cookies handling more secure, by saving cookies server side.</a:t>
            </a:r>
          </a:p>
          <a:p>
            <a:pPr marL="0" indent="0">
              <a:buNone/>
            </a:pPr>
            <a:endParaRPr lang="ru-RU" dirty="0"/>
          </a:p>
        </p:txBody>
      </p:sp>
    </p:spTree>
    <p:extLst>
      <p:ext uri="{BB962C8B-B14F-4D97-AF65-F5344CB8AC3E}">
        <p14:creationId xmlns:p14="http://schemas.microsoft.com/office/powerpoint/2010/main" val="24381408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548680"/>
            <a:ext cx="8229600" cy="5577483"/>
          </a:xfrm>
        </p:spPr>
        <p:txBody>
          <a:bodyPr>
            <a:normAutofit fontScale="92500" lnSpcReduction="20000"/>
          </a:bodyPr>
          <a:lstStyle/>
          <a:p>
            <a:pPr marL="0" indent="0">
              <a:buNone/>
            </a:pPr>
            <a:r>
              <a:rPr lang="en-US" dirty="0"/>
              <a:t>For this, first lets change our login view to save our username cookie server side </a:t>
            </a:r>
            <a:r>
              <a:rPr lang="en-US" dirty="0" smtClean="0"/>
              <a:t>−</a:t>
            </a:r>
          </a:p>
          <a:p>
            <a:pPr marL="0" indent="0">
              <a:buNone/>
            </a:pPr>
            <a:endParaRPr lang="en-US" dirty="0"/>
          </a:p>
          <a:p>
            <a:pPr marL="0" indent="0">
              <a:buNone/>
            </a:pPr>
            <a:r>
              <a:rPr lang="en-US" dirty="0" err="1">
                <a:latin typeface="Courier New" panose="02070309020205020404" pitchFamily="49" charset="0"/>
                <a:cs typeface="Courier New" panose="02070309020205020404" pitchFamily="49" charset="0"/>
              </a:rPr>
              <a:t>def</a:t>
            </a:r>
            <a:r>
              <a:rPr lang="en-US" dirty="0">
                <a:latin typeface="Courier New" panose="02070309020205020404" pitchFamily="49" charset="0"/>
                <a:cs typeface="Courier New" panose="02070309020205020404" pitchFamily="49" charset="0"/>
              </a:rPr>
              <a:t> login(request): username = 'not logged in'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if </a:t>
            </a:r>
            <a:r>
              <a:rPr lang="en-US" dirty="0" err="1">
                <a:latin typeface="Courier New" panose="02070309020205020404" pitchFamily="49" charset="0"/>
                <a:cs typeface="Courier New" panose="02070309020205020404" pitchFamily="49" charset="0"/>
              </a:rPr>
              <a:t>request.method</a:t>
            </a:r>
            <a:r>
              <a:rPr lang="en-US" dirty="0">
                <a:latin typeface="Courier New" panose="02070309020205020404" pitchFamily="49" charset="0"/>
                <a:cs typeface="Courier New" panose="02070309020205020404" pitchFamily="49" charset="0"/>
              </a:rPr>
              <a:t> == 'POST':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MyLoginForm</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LoginForm</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request.POST</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if </a:t>
            </a:r>
            <a:r>
              <a:rPr lang="en-US" dirty="0" err="1">
                <a:latin typeface="Courier New" panose="02070309020205020404" pitchFamily="49" charset="0"/>
                <a:cs typeface="Courier New" panose="02070309020205020404" pitchFamily="49" charset="0"/>
              </a:rPr>
              <a:t>MyLoginForm.is_valid</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username </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MyLoginForm.cleaned_data</a:t>
            </a:r>
            <a:r>
              <a:rPr lang="en-US" dirty="0">
                <a:latin typeface="Courier New" panose="02070309020205020404" pitchFamily="49" charset="0"/>
                <a:cs typeface="Courier New" panose="02070309020205020404" pitchFamily="49" charset="0"/>
              </a:rPr>
              <a:t>['username'] </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request.session</a:t>
            </a:r>
            <a:r>
              <a:rPr lang="en-US" dirty="0">
                <a:latin typeface="Courier New" panose="02070309020205020404" pitchFamily="49" charset="0"/>
                <a:cs typeface="Courier New" panose="02070309020205020404" pitchFamily="49" charset="0"/>
              </a:rPr>
              <a:t>['username'] = username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else</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MyLoginForm</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LoginForm</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return </a:t>
            </a:r>
            <a:r>
              <a:rPr lang="en-US" dirty="0">
                <a:latin typeface="Courier New" panose="02070309020205020404" pitchFamily="49" charset="0"/>
                <a:cs typeface="Courier New" panose="02070309020205020404" pitchFamily="49" charset="0"/>
              </a:rPr>
              <a:t>render(request, 'loggedin.html', {"username" : username}</a:t>
            </a:r>
            <a:endParaRPr lang="ru-RU"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418283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620688"/>
            <a:ext cx="8229600" cy="5505475"/>
          </a:xfrm>
        </p:spPr>
        <p:txBody>
          <a:bodyPr>
            <a:normAutofit fontScale="70000" lnSpcReduction="20000"/>
          </a:bodyPr>
          <a:lstStyle/>
          <a:p>
            <a:pPr marL="0" indent="0">
              <a:buNone/>
            </a:pPr>
            <a:r>
              <a:rPr lang="en-US" dirty="0"/>
              <a:t>C</a:t>
            </a:r>
            <a:r>
              <a:rPr lang="en-US" dirty="0" smtClean="0"/>
              <a:t>reate </a:t>
            </a:r>
            <a:r>
              <a:rPr lang="en-US" dirty="0" err="1"/>
              <a:t>formView</a:t>
            </a:r>
            <a:r>
              <a:rPr lang="en-US" dirty="0"/>
              <a:t> view for the login form, where we won’t display the form if cookie is set </a:t>
            </a:r>
            <a:endParaRPr lang="en-US" dirty="0" smtClean="0"/>
          </a:p>
          <a:p>
            <a:pPr marL="0" indent="0">
              <a:buNone/>
            </a:pPr>
            <a:endParaRPr lang="en-US" dirty="0"/>
          </a:p>
          <a:p>
            <a:pPr marL="0" indent="0">
              <a:buNone/>
            </a:pPr>
            <a:r>
              <a:rPr lang="en-US" dirty="0" err="1">
                <a:latin typeface="Courier New" panose="02070309020205020404" pitchFamily="49" charset="0"/>
                <a:cs typeface="Courier New" panose="02070309020205020404" pitchFamily="49" charset="0"/>
              </a:rPr>
              <a:t>def</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formView</a:t>
            </a:r>
            <a:r>
              <a:rPr lang="en-US" dirty="0">
                <a:latin typeface="Courier New" panose="02070309020205020404" pitchFamily="49" charset="0"/>
                <a:cs typeface="Courier New" panose="02070309020205020404" pitchFamily="49" charset="0"/>
              </a:rPr>
              <a:t>(request):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if </a:t>
            </a:r>
            <a:r>
              <a:rPr lang="en-US" dirty="0" err="1">
                <a:latin typeface="Courier New" panose="02070309020205020404" pitchFamily="49" charset="0"/>
                <a:cs typeface="Courier New" panose="02070309020205020404" pitchFamily="49" charset="0"/>
              </a:rPr>
              <a:t>request.session.has_key</a:t>
            </a:r>
            <a:r>
              <a:rPr lang="en-US" dirty="0">
                <a:latin typeface="Courier New" panose="02070309020205020404" pitchFamily="49" charset="0"/>
                <a:cs typeface="Courier New" panose="02070309020205020404" pitchFamily="49" charset="0"/>
              </a:rPr>
              <a:t>('username'):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username </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request.session</a:t>
            </a:r>
            <a:r>
              <a:rPr lang="en-US" dirty="0">
                <a:latin typeface="Courier New" panose="02070309020205020404" pitchFamily="49" charset="0"/>
                <a:cs typeface="Courier New" panose="02070309020205020404" pitchFamily="49" charset="0"/>
              </a:rPr>
              <a:t>['username']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return </a:t>
            </a:r>
            <a:r>
              <a:rPr lang="en-US" dirty="0">
                <a:latin typeface="Courier New" panose="02070309020205020404" pitchFamily="49" charset="0"/>
                <a:cs typeface="Courier New" panose="02070309020205020404" pitchFamily="49" charset="0"/>
              </a:rPr>
              <a:t>render(request, 'loggedin.html', {"username" : username})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else</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return </a:t>
            </a:r>
            <a:r>
              <a:rPr lang="en-US" dirty="0">
                <a:latin typeface="Courier New" panose="02070309020205020404" pitchFamily="49" charset="0"/>
                <a:cs typeface="Courier New" panose="02070309020205020404" pitchFamily="49" charset="0"/>
              </a:rPr>
              <a:t>render(request, 'login.html', </a:t>
            </a:r>
            <a:r>
              <a:rPr lang="en-US" dirty="0" smtClean="0">
                <a:latin typeface="Courier New" panose="02070309020205020404" pitchFamily="49" charset="0"/>
                <a:cs typeface="Courier New" panose="02070309020205020404" pitchFamily="49" charset="0"/>
              </a:rPr>
              <a:t>{})</a:t>
            </a:r>
          </a:p>
          <a:p>
            <a:pPr marL="0" indent="0">
              <a:buNone/>
            </a:pPr>
            <a:endParaRPr lang="en-US" dirty="0"/>
          </a:p>
          <a:p>
            <a:pPr marL="0" indent="0">
              <a:buNone/>
            </a:pPr>
            <a:r>
              <a:rPr lang="en-US" dirty="0" smtClean="0"/>
              <a:t>Change </a:t>
            </a:r>
            <a:r>
              <a:rPr lang="en-US" dirty="0"/>
              <a:t>the url.py file to change the </a:t>
            </a:r>
            <a:r>
              <a:rPr lang="en-US" dirty="0" err="1"/>
              <a:t>url</a:t>
            </a:r>
            <a:r>
              <a:rPr lang="en-US" dirty="0"/>
              <a:t> so it pairs with our new view </a:t>
            </a:r>
            <a:endParaRPr lang="en-US" dirty="0" smtClean="0"/>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django.conf.urls</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import </a:t>
            </a:r>
            <a:r>
              <a:rPr lang="en-US" dirty="0">
                <a:latin typeface="Courier New" panose="02070309020205020404" pitchFamily="49" charset="0"/>
                <a:cs typeface="Courier New" panose="02070309020205020404" pitchFamily="49" charset="0"/>
              </a:rPr>
              <a:t>patterns, </a:t>
            </a:r>
            <a:r>
              <a:rPr lang="en-US" dirty="0" err="1">
                <a:latin typeface="Courier New" panose="02070309020205020404" pitchFamily="49" charset="0"/>
                <a:cs typeface="Courier New" panose="02070309020205020404" pitchFamily="49" charset="0"/>
              </a:rPr>
              <a:t>url</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django.views.generic</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import </a:t>
            </a:r>
            <a:r>
              <a:rPr lang="en-US" dirty="0" err="1">
                <a:latin typeface="Courier New" panose="02070309020205020404" pitchFamily="49" charset="0"/>
                <a:cs typeface="Courier New" panose="02070309020205020404" pitchFamily="49" charset="0"/>
              </a:rPr>
              <a:t>TemplateView</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r>
              <a:rPr lang="en-US" dirty="0" err="1" smtClean="0">
                <a:latin typeface="Courier New" panose="02070309020205020404" pitchFamily="49" charset="0"/>
                <a:cs typeface="Courier New" panose="02070309020205020404" pitchFamily="49" charset="0"/>
              </a:rPr>
              <a:t>urlpatterns</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patterns('</a:t>
            </a:r>
            <a:r>
              <a:rPr lang="en-US" dirty="0" err="1">
                <a:latin typeface="Courier New" panose="02070309020205020404" pitchFamily="49" charset="0"/>
                <a:cs typeface="Courier New" panose="02070309020205020404" pitchFamily="49" charset="0"/>
              </a:rPr>
              <a:t>myapp.views</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url</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r'^connection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formView</a:t>
            </a:r>
            <a:r>
              <a:rPr lang="en-US" dirty="0">
                <a:latin typeface="Courier New" panose="02070309020205020404" pitchFamily="49" charset="0"/>
                <a:cs typeface="Courier New" panose="02070309020205020404" pitchFamily="49" charset="0"/>
              </a:rPr>
              <a:t>', name = '</a:t>
            </a:r>
            <a:r>
              <a:rPr lang="en-US" dirty="0" err="1">
                <a:latin typeface="Courier New" panose="02070309020205020404" pitchFamily="49" charset="0"/>
                <a:cs typeface="Courier New" panose="02070309020205020404" pitchFamily="49" charset="0"/>
              </a:rPr>
              <a:t>loginform</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r>
              <a:rPr lang="en-US" dirty="0" err="1" smtClean="0">
                <a:latin typeface="Courier New" panose="02070309020205020404" pitchFamily="49" charset="0"/>
                <a:cs typeface="Courier New" panose="02070309020205020404" pitchFamily="49" charset="0"/>
              </a:rPr>
              <a:t>url</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r</a:t>
            </a:r>
            <a:r>
              <a:rPr lang="en-US" dirty="0" err="1">
                <a:latin typeface="Courier New" panose="02070309020205020404" pitchFamily="49" charset="0"/>
                <a:cs typeface="Courier New" panose="02070309020205020404" pitchFamily="49" charset="0"/>
              </a:rPr>
              <a:t>'^login</a:t>
            </a:r>
            <a:r>
              <a:rPr lang="en-US" dirty="0">
                <a:latin typeface="Courier New" panose="02070309020205020404" pitchFamily="49" charset="0"/>
                <a:cs typeface="Courier New" panose="02070309020205020404" pitchFamily="49" charset="0"/>
              </a:rPr>
              <a:t>/', 'login', name = 'login'))</a:t>
            </a:r>
            <a:endParaRPr lang="ru-RU"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652326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67544" y="692696"/>
            <a:ext cx="8229600" cy="4525963"/>
          </a:xfrm>
        </p:spPr>
        <p:txBody>
          <a:bodyPr>
            <a:normAutofit fontScale="77500" lnSpcReduction="20000"/>
          </a:bodyPr>
          <a:lstStyle/>
          <a:p>
            <a:pPr marL="0" indent="0">
              <a:buNone/>
            </a:pPr>
            <a:r>
              <a:rPr lang="en-US" dirty="0"/>
              <a:t>Now if you try to access /</a:t>
            </a:r>
            <a:r>
              <a:rPr lang="en-US" dirty="0" err="1"/>
              <a:t>myapp</a:t>
            </a:r>
            <a:r>
              <a:rPr lang="en-US" dirty="0"/>
              <a:t>/connection again, you will get redirected to the second screen directly</a:t>
            </a:r>
            <a:r>
              <a:rPr lang="en-US" dirty="0" smtClean="0"/>
              <a:t>.</a:t>
            </a:r>
          </a:p>
          <a:p>
            <a:pPr marL="0" indent="0">
              <a:buNone/>
            </a:pPr>
            <a:endParaRPr lang="en-US" dirty="0"/>
          </a:p>
          <a:p>
            <a:pPr marL="0" indent="0">
              <a:buNone/>
            </a:pPr>
            <a:r>
              <a:rPr lang="en-US" dirty="0" smtClean="0"/>
              <a:t>Creating </a:t>
            </a:r>
            <a:r>
              <a:rPr lang="en-US" dirty="0"/>
              <a:t>a simple logout view that erases our cookie</a:t>
            </a:r>
            <a:r>
              <a:rPr lang="en-US" dirty="0" smtClean="0"/>
              <a:t>.</a:t>
            </a:r>
          </a:p>
          <a:p>
            <a:pPr marL="0" indent="0">
              <a:buNone/>
            </a:pPr>
            <a:endParaRPr lang="en-US" dirty="0"/>
          </a:p>
          <a:p>
            <a:pPr marL="0" indent="0">
              <a:buNone/>
            </a:pPr>
            <a:r>
              <a:rPr lang="en-US" dirty="0" err="1">
                <a:latin typeface="Courier New" panose="02070309020205020404" pitchFamily="49" charset="0"/>
                <a:cs typeface="Courier New" panose="02070309020205020404" pitchFamily="49" charset="0"/>
              </a:rPr>
              <a:t>def</a:t>
            </a:r>
            <a:r>
              <a:rPr lang="en-US" dirty="0">
                <a:latin typeface="Courier New" panose="02070309020205020404" pitchFamily="49" charset="0"/>
                <a:cs typeface="Courier New" panose="02070309020205020404" pitchFamily="49" charset="0"/>
              </a:rPr>
              <a:t> logout(request):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try</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del </a:t>
            </a:r>
            <a:r>
              <a:rPr lang="en-US" dirty="0" err="1">
                <a:latin typeface="Courier New" panose="02070309020205020404" pitchFamily="49" charset="0"/>
                <a:cs typeface="Courier New" panose="02070309020205020404" pitchFamily="49" charset="0"/>
              </a:rPr>
              <a:t>request.session</a:t>
            </a:r>
            <a:r>
              <a:rPr lang="en-US" dirty="0">
                <a:latin typeface="Courier New" panose="02070309020205020404" pitchFamily="49" charset="0"/>
                <a:cs typeface="Courier New" panose="02070309020205020404" pitchFamily="49" charset="0"/>
              </a:rPr>
              <a:t>['username'] except: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pass </a:t>
            </a:r>
            <a:r>
              <a:rPr lang="en-US" dirty="0">
                <a:latin typeface="Courier New" panose="02070309020205020404" pitchFamily="49" charset="0"/>
                <a:cs typeface="Courier New" panose="02070309020205020404" pitchFamily="49" charset="0"/>
              </a:rPr>
              <a:t>return </a:t>
            </a:r>
            <a:r>
              <a:rPr lang="en-US" dirty="0" err="1" smtClean="0">
                <a:latin typeface="Courier New" panose="02070309020205020404" pitchFamily="49" charset="0"/>
                <a:cs typeface="Courier New" panose="02070309020205020404" pitchFamily="49" charset="0"/>
              </a:rPr>
              <a:t>HttpResponse</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strong&gt;You are logged out.&lt;/strong</a:t>
            </a:r>
            <a:r>
              <a:rPr lang="en-US" dirty="0" smtClean="0">
                <a:latin typeface="Courier New" panose="02070309020205020404" pitchFamily="49" charset="0"/>
                <a:cs typeface="Courier New" panose="02070309020205020404" pitchFamily="49" charset="0"/>
              </a:rPr>
              <a:t>&gt;")</a:t>
            </a:r>
          </a:p>
          <a:p>
            <a:pPr marL="0" indent="0">
              <a:buNone/>
            </a:pPr>
            <a:endParaRPr lang="en-US" dirty="0"/>
          </a:p>
          <a:p>
            <a:pPr marL="0" indent="0">
              <a:buNone/>
            </a:pPr>
            <a:r>
              <a:rPr lang="en-US" dirty="0" smtClean="0"/>
              <a:t>And </a:t>
            </a:r>
            <a:r>
              <a:rPr lang="en-US" dirty="0"/>
              <a:t>pair it with a logout URL in </a:t>
            </a:r>
            <a:r>
              <a:rPr lang="en-US" dirty="0" smtClean="0"/>
              <a:t>myapp/url.py</a:t>
            </a:r>
          </a:p>
          <a:p>
            <a:pPr marL="0" indent="0">
              <a:buNone/>
            </a:pPr>
            <a:endParaRPr lang="en-US" dirty="0"/>
          </a:p>
          <a:p>
            <a:pPr marL="0" indent="0">
              <a:buNone/>
            </a:pPr>
            <a:r>
              <a:rPr lang="en-US" dirty="0" err="1">
                <a:latin typeface="Courier New" panose="02070309020205020404" pitchFamily="49" charset="0"/>
                <a:cs typeface="Courier New" panose="02070309020205020404" pitchFamily="49" charset="0"/>
              </a:rPr>
              <a:t>url</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r'^logout</a:t>
            </a:r>
            <a:r>
              <a:rPr lang="en-US" dirty="0">
                <a:latin typeface="Courier New" panose="02070309020205020404" pitchFamily="49" charset="0"/>
                <a:cs typeface="Courier New" panose="02070309020205020404" pitchFamily="49" charset="0"/>
              </a:rPr>
              <a:t>/', 'logout', name = 'logout'),</a:t>
            </a:r>
            <a:endParaRPr lang="ru-RU"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69207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67544" y="620688"/>
            <a:ext cx="8229600" cy="1468760"/>
          </a:xfrm>
        </p:spPr>
        <p:txBody>
          <a:bodyPr>
            <a:normAutofit/>
          </a:bodyPr>
          <a:lstStyle/>
          <a:p>
            <a:pPr marL="0" indent="0">
              <a:buNone/>
            </a:pPr>
            <a:r>
              <a:rPr lang="en-US" dirty="0"/>
              <a:t>The following diagram illustrates how each of the components of the MVT pattern interacts with each other to serve a user request −</a:t>
            </a:r>
          </a:p>
          <a:p>
            <a:pPr marL="0" indent="0">
              <a:buNone/>
            </a:pPr>
            <a:endParaRPr lang="en-US" dirty="0" smtClean="0"/>
          </a:p>
          <a:p>
            <a:pPr marL="0" indent="0">
              <a:buNone/>
            </a:pPr>
            <a:endParaRPr lang="ru-RU"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5656" y="2348880"/>
            <a:ext cx="6560729" cy="2952328"/>
          </a:xfrm>
          <a:prstGeom prst="rect">
            <a:avLst/>
          </a:prstGeom>
        </p:spPr>
      </p:pic>
    </p:spTree>
    <p:extLst>
      <p:ext uri="{BB962C8B-B14F-4D97-AF65-F5344CB8AC3E}">
        <p14:creationId xmlns:p14="http://schemas.microsoft.com/office/powerpoint/2010/main" val="18517765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67544" y="836712"/>
            <a:ext cx="8229600" cy="4525963"/>
          </a:xfrm>
        </p:spPr>
        <p:txBody>
          <a:bodyPr>
            <a:normAutofit fontScale="85000" lnSpcReduction="20000"/>
          </a:bodyPr>
          <a:lstStyle/>
          <a:p>
            <a:pPr marL="0" indent="0">
              <a:buNone/>
            </a:pPr>
            <a:r>
              <a:rPr lang="en-US" dirty="0"/>
              <a:t>Now, if you access /</a:t>
            </a:r>
            <a:r>
              <a:rPr lang="en-US" dirty="0" err="1"/>
              <a:t>myapp</a:t>
            </a:r>
            <a:r>
              <a:rPr lang="en-US" dirty="0"/>
              <a:t>/logout, you will get the following page </a:t>
            </a:r>
            <a:r>
              <a:rPr lang="en-US" dirty="0" smtClean="0"/>
              <a:t>−</a:t>
            </a:r>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a:t>If you access /</a:t>
            </a:r>
            <a:r>
              <a:rPr lang="en-US" dirty="0" err="1"/>
              <a:t>myapp</a:t>
            </a:r>
            <a:r>
              <a:rPr lang="en-US" dirty="0"/>
              <a:t>/connection again, you will get the login form</a:t>
            </a:r>
          </a:p>
          <a:p>
            <a:pPr marL="0" indent="0">
              <a:buNone/>
            </a:pPr>
            <a:endParaRPr lang="ru-RU"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664" y="1556792"/>
            <a:ext cx="5715798" cy="2353003"/>
          </a:xfrm>
          <a:prstGeom prst="rect">
            <a:avLst/>
          </a:prstGeom>
        </p:spPr>
      </p:pic>
    </p:spTree>
    <p:extLst>
      <p:ext uri="{BB962C8B-B14F-4D97-AF65-F5344CB8AC3E}">
        <p14:creationId xmlns:p14="http://schemas.microsoft.com/office/powerpoint/2010/main" val="21102361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normAutofit fontScale="85000" lnSpcReduction="20000"/>
          </a:bodyPr>
          <a:lstStyle/>
          <a:p>
            <a:pPr marL="0" indent="0">
              <a:buNone/>
            </a:pPr>
            <a:r>
              <a:rPr lang="en-US" dirty="0" smtClean="0"/>
              <a:t>The session </a:t>
            </a:r>
            <a:r>
              <a:rPr lang="en-US" dirty="0"/>
              <a:t>attribute of the request have some other useful actions like </a:t>
            </a:r>
            <a:r>
              <a:rPr lang="en-US" dirty="0" smtClean="0"/>
              <a:t>:</a:t>
            </a:r>
          </a:p>
          <a:p>
            <a:pPr marL="0" indent="0">
              <a:buNone/>
            </a:pPr>
            <a:endParaRPr lang="en-US" dirty="0"/>
          </a:p>
          <a:p>
            <a:pPr marL="0" indent="0">
              <a:buNone/>
            </a:pPr>
            <a:r>
              <a:rPr lang="en-US" b="1" dirty="0" err="1"/>
              <a:t>set_expiry</a:t>
            </a:r>
            <a:r>
              <a:rPr lang="en-US" b="1" dirty="0"/>
              <a:t> (</a:t>
            </a:r>
            <a:r>
              <a:rPr lang="en-US" b="1" i="1" dirty="0"/>
              <a:t>value</a:t>
            </a:r>
            <a:r>
              <a:rPr lang="en-US" b="1" dirty="0"/>
              <a:t>)</a:t>
            </a:r>
            <a:r>
              <a:rPr lang="en-US" dirty="0"/>
              <a:t> − Sets the expiration time for the session.</a:t>
            </a:r>
          </a:p>
          <a:p>
            <a:pPr marL="0" indent="0">
              <a:buNone/>
            </a:pPr>
            <a:r>
              <a:rPr lang="en-US" b="1" dirty="0" err="1"/>
              <a:t>get_expiry_age</a:t>
            </a:r>
            <a:r>
              <a:rPr lang="en-US" b="1" dirty="0"/>
              <a:t>()</a:t>
            </a:r>
            <a:r>
              <a:rPr lang="en-US" dirty="0"/>
              <a:t> − Returns the number of seconds until this session expires.</a:t>
            </a:r>
          </a:p>
          <a:p>
            <a:pPr marL="0" indent="0">
              <a:buNone/>
            </a:pPr>
            <a:r>
              <a:rPr lang="en-US" b="1" dirty="0" err="1"/>
              <a:t>get_expiry_date</a:t>
            </a:r>
            <a:r>
              <a:rPr lang="en-US" b="1" dirty="0"/>
              <a:t>()</a:t>
            </a:r>
            <a:r>
              <a:rPr lang="en-US" dirty="0"/>
              <a:t> − Returns the date this session will expire.</a:t>
            </a:r>
          </a:p>
          <a:p>
            <a:pPr marL="0" indent="0">
              <a:buNone/>
            </a:pPr>
            <a:r>
              <a:rPr lang="en-US" b="1" dirty="0" err="1"/>
              <a:t>clear_expired</a:t>
            </a:r>
            <a:r>
              <a:rPr lang="en-US" b="1" dirty="0"/>
              <a:t>()</a:t>
            </a:r>
            <a:r>
              <a:rPr lang="en-US" dirty="0"/>
              <a:t> − Removes expired sessions from the session store.</a:t>
            </a:r>
          </a:p>
          <a:p>
            <a:pPr marL="0" indent="0">
              <a:buNone/>
            </a:pPr>
            <a:r>
              <a:rPr lang="en-US" b="1" dirty="0" err="1"/>
              <a:t>get_expire_at_browser_close</a:t>
            </a:r>
            <a:r>
              <a:rPr lang="en-US" b="1" dirty="0"/>
              <a:t>()</a:t>
            </a:r>
            <a:r>
              <a:rPr lang="en-US" dirty="0"/>
              <a:t> − Returns either True or False, depending on whether the user’s session cookies have expired when the user’s web browser is closed.</a:t>
            </a:r>
          </a:p>
          <a:p>
            <a:pPr marL="0" indent="0">
              <a:buNone/>
            </a:pPr>
            <a:endParaRPr lang="ru-RU" dirty="0"/>
          </a:p>
        </p:txBody>
      </p:sp>
      <p:sp>
        <p:nvSpPr>
          <p:cNvPr id="2" name="Заголовок 1"/>
          <p:cNvSpPr>
            <a:spLocks noGrp="1"/>
          </p:cNvSpPr>
          <p:nvPr>
            <p:ph type="title"/>
          </p:nvPr>
        </p:nvSpPr>
        <p:spPr>
          <a:xfrm>
            <a:off x="467544" y="476672"/>
            <a:ext cx="8229600" cy="1143000"/>
          </a:xfrm>
        </p:spPr>
        <p:txBody>
          <a:bodyPr>
            <a:normAutofit fontScale="90000"/>
          </a:bodyPr>
          <a:lstStyle/>
          <a:p>
            <a:r>
              <a:rPr lang="en-US" dirty="0"/>
              <a:t>Some More Possible Actions Using Sessions</a:t>
            </a:r>
            <a:br>
              <a:rPr lang="en-US" dirty="0"/>
            </a:br>
            <a:endParaRPr lang="ru-RU" dirty="0"/>
          </a:p>
        </p:txBody>
      </p:sp>
    </p:spTree>
    <p:extLst>
      <p:ext uri="{BB962C8B-B14F-4D97-AF65-F5344CB8AC3E}">
        <p14:creationId xmlns:p14="http://schemas.microsoft.com/office/powerpoint/2010/main" val="5746725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normAutofit fontScale="77500" lnSpcReduction="20000"/>
          </a:bodyPr>
          <a:lstStyle/>
          <a:p>
            <a:pPr marL="0" indent="0">
              <a:buNone/>
            </a:pPr>
            <a:r>
              <a:rPr lang="en-US" dirty="0">
                <a:solidFill>
                  <a:srgbClr val="FF0000"/>
                </a:solidFill>
              </a:rPr>
              <a:t>To cache something is to save the result of an expensive calculation, so that you don’t perform it the next time you need it. </a:t>
            </a:r>
            <a:endParaRPr lang="en-US" dirty="0" smtClean="0">
              <a:solidFill>
                <a:srgbClr val="FF0000"/>
              </a:solidFill>
            </a:endParaRPr>
          </a:p>
          <a:p>
            <a:pPr marL="0" indent="0">
              <a:buNone/>
            </a:pPr>
            <a:endParaRPr lang="en-US" dirty="0"/>
          </a:p>
          <a:p>
            <a:pPr marL="0" indent="0">
              <a:buNone/>
            </a:pPr>
            <a:r>
              <a:rPr lang="en-US" dirty="0" smtClean="0"/>
              <a:t>Following </a:t>
            </a:r>
            <a:r>
              <a:rPr lang="en-US" dirty="0"/>
              <a:t>is a pseudo code that explains how caching works −</a:t>
            </a:r>
          </a:p>
          <a:p>
            <a:pPr marL="0" indent="0">
              <a:buNone/>
            </a:pPr>
            <a:r>
              <a:rPr lang="en-US" dirty="0"/>
              <a:t>given a URL, try finding that page in the cache </a:t>
            </a:r>
            <a:endParaRPr lang="en-US" dirty="0" smtClean="0"/>
          </a:p>
          <a:p>
            <a:pPr marL="0" indent="0">
              <a:buNone/>
            </a:pP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if the </a:t>
            </a:r>
            <a:r>
              <a:rPr lang="en-US" dirty="0">
                <a:latin typeface="Courier New" panose="02070309020205020404" pitchFamily="49" charset="0"/>
                <a:cs typeface="Courier New" panose="02070309020205020404" pitchFamily="49" charset="0"/>
              </a:rPr>
              <a:t>page is in the cache: </a:t>
            </a:r>
          </a:p>
          <a:p>
            <a:pPr marL="0" indent="0">
              <a:buNone/>
            </a:pPr>
            <a:r>
              <a:rPr lang="en-US" dirty="0" smtClean="0">
                <a:latin typeface="Courier New" panose="02070309020205020404" pitchFamily="49" charset="0"/>
                <a:cs typeface="Courier New" panose="02070309020205020404" pitchFamily="49" charset="0"/>
              </a:rPr>
              <a:t>	return </a:t>
            </a:r>
            <a:r>
              <a:rPr lang="en-US" dirty="0">
                <a:latin typeface="Courier New" panose="02070309020205020404" pitchFamily="49" charset="0"/>
                <a:cs typeface="Courier New" panose="02070309020205020404" pitchFamily="49" charset="0"/>
              </a:rPr>
              <a:t>the cached page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else</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generate </a:t>
            </a:r>
            <a:r>
              <a:rPr lang="en-US" dirty="0">
                <a:latin typeface="Courier New" panose="02070309020205020404" pitchFamily="49" charset="0"/>
                <a:cs typeface="Courier New" panose="02070309020205020404" pitchFamily="49" charset="0"/>
              </a:rPr>
              <a:t>the page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save </a:t>
            </a:r>
            <a:r>
              <a:rPr lang="en-US" dirty="0">
                <a:latin typeface="Courier New" panose="02070309020205020404" pitchFamily="49" charset="0"/>
                <a:cs typeface="Courier New" panose="02070309020205020404" pitchFamily="49" charset="0"/>
              </a:rPr>
              <a:t>the generated page in the cache (for next time)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return </a:t>
            </a:r>
            <a:r>
              <a:rPr lang="en-US" dirty="0">
                <a:latin typeface="Courier New" panose="02070309020205020404" pitchFamily="49" charset="0"/>
                <a:cs typeface="Courier New" panose="02070309020205020404" pitchFamily="49" charset="0"/>
              </a:rPr>
              <a:t>the generated page</a:t>
            </a:r>
            <a:endParaRPr lang="ru-RU" dirty="0">
              <a:latin typeface="Courier New" panose="02070309020205020404" pitchFamily="49" charset="0"/>
              <a:cs typeface="Courier New" panose="02070309020205020404" pitchFamily="49" charset="0"/>
            </a:endParaRPr>
          </a:p>
        </p:txBody>
      </p:sp>
      <p:sp>
        <p:nvSpPr>
          <p:cNvPr id="2" name="Заголовок 1"/>
          <p:cNvSpPr>
            <a:spLocks noGrp="1"/>
          </p:cNvSpPr>
          <p:nvPr>
            <p:ph type="title"/>
          </p:nvPr>
        </p:nvSpPr>
        <p:spPr/>
        <p:txBody>
          <a:bodyPr>
            <a:normAutofit/>
          </a:bodyPr>
          <a:lstStyle/>
          <a:p>
            <a:r>
              <a:rPr lang="en-US" dirty="0" smtClean="0"/>
              <a:t>Caching</a:t>
            </a:r>
            <a:endParaRPr lang="ru-RU" dirty="0"/>
          </a:p>
        </p:txBody>
      </p:sp>
    </p:spTree>
    <p:extLst>
      <p:ext uri="{BB962C8B-B14F-4D97-AF65-F5344CB8AC3E}">
        <p14:creationId xmlns:p14="http://schemas.microsoft.com/office/powerpoint/2010/main" val="41391095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67544" y="620688"/>
            <a:ext cx="8229600" cy="4525963"/>
          </a:xfrm>
        </p:spPr>
        <p:txBody>
          <a:bodyPr>
            <a:normAutofit fontScale="70000" lnSpcReduction="20000"/>
          </a:bodyPr>
          <a:lstStyle/>
          <a:p>
            <a:pPr marL="0" indent="0">
              <a:buNone/>
            </a:pPr>
            <a:r>
              <a:rPr lang="en-US" dirty="0"/>
              <a:t>Django comes with its own caching system that </a:t>
            </a:r>
            <a:r>
              <a:rPr lang="en-US" dirty="0" smtClean="0"/>
              <a:t>you </a:t>
            </a:r>
            <a:r>
              <a:rPr lang="en-US" dirty="0"/>
              <a:t>save your dynamic pages, to avoid calculating them again when needed. </a:t>
            </a:r>
            <a:endParaRPr lang="en-US" dirty="0" smtClean="0"/>
          </a:p>
          <a:p>
            <a:pPr marL="0" indent="0">
              <a:buNone/>
            </a:pPr>
            <a:endParaRPr lang="en-US" dirty="0"/>
          </a:p>
          <a:p>
            <a:pPr marL="0" indent="0">
              <a:buNone/>
            </a:pPr>
            <a:r>
              <a:rPr lang="en-US" dirty="0" smtClean="0"/>
              <a:t>The </a:t>
            </a:r>
            <a:r>
              <a:rPr lang="en-US" dirty="0"/>
              <a:t>good point in Django Cache framework is that you can cache </a:t>
            </a:r>
            <a:r>
              <a:rPr lang="en-US" dirty="0" smtClean="0"/>
              <a:t>−</a:t>
            </a:r>
          </a:p>
          <a:p>
            <a:pPr marL="0" indent="0">
              <a:buNone/>
            </a:pPr>
            <a:endParaRPr lang="en-US" dirty="0"/>
          </a:p>
          <a:p>
            <a:r>
              <a:rPr lang="en-US" dirty="0"/>
              <a:t>The output of a specific view.</a:t>
            </a:r>
          </a:p>
          <a:p>
            <a:r>
              <a:rPr lang="en-US" dirty="0"/>
              <a:t>A part of a template.</a:t>
            </a:r>
          </a:p>
          <a:p>
            <a:r>
              <a:rPr lang="en-US" dirty="0"/>
              <a:t>Your entire site</a:t>
            </a:r>
            <a:r>
              <a:rPr lang="en-US" dirty="0" smtClean="0"/>
              <a:t>.</a:t>
            </a:r>
          </a:p>
          <a:p>
            <a:endParaRPr lang="en-US" dirty="0"/>
          </a:p>
          <a:p>
            <a:pPr marL="0" indent="0">
              <a:buNone/>
            </a:pPr>
            <a:r>
              <a:rPr lang="en-US" dirty="0"/>
              <a:t>To use cache in Django, first thing to do is to set up where the cache will stay. </a:t>
            </a:r>
            <a:endParaRPr lang="en-US" dirty="0" smtClean="0"/>
          </a:p>
          <a:p>
            <a:pPr marL="0" indent="0">
              <a:buNone/>
            </a:pPr>
            <a:endParaRPr lang="en-US" dirty="0"/>
          </a:p>
          <a:p>
            <a:pPr marL="0" indent="0">
              <a:buNone/>
            </a:pPr>
            <a:r>
              <a:rPr lang="en-US" dirty="0" smtClean="0"/>
              <a:t>The </a:t>
            </a:r>
            <a:r>
              <a:rPr lang="en-US" dirty="0"/>
              <a:t>cache framework offers different possibilities - cache can be saved in database, on file system or directly in memory. </a:t>
            </a:r>
            <a:endParaRPr lang="en-US" dirty="0" smtClean="0"/>
          </a:p>
          <a:p>
            <a:pPr marL="0" indent="0">
              <a:buNone/>
            </a:pPr>
            <a:endParaRPr lang="en-US" dirty="0"/>
          </a:p>
          <a:p>
            <a:pPr marL="0" indent="0">
              <a:buNone/>
            </a:pPr>
            <a:r>
              <a:rPr lang="en-US" dirty="0" smtClean="0"/>
              <a:t>Setting </a:t>
            </a:r>
            <a:r>
              <a:rPr lang="en-US" dirty="0"/>
              <a:t>is done in the </a:t>
            </a:r>
            <a:r>
              <a:rPr lang="en-US" b="1" dirty="0"/>
              <a:t>settings.py</a:t>
            </a:r>
            <a:r>
              <a:rPr lang="en-US" dirty="0"/>
              <a:t> file of your project.</a:t>
            </a:r>
          </a:p>
          <a:p>
            <a:pPr marL="0" indent="0">
              <a:buNone/>
            </a:pPr>
            <a:endParaRPr lang="ru-RU" dirty="0"/>
          </a:p>
        </p:txBody>
      </p:sp>
    </p:spTree>
    <p:extLst>
      <p:ext uri="{BB962C8B-B14F-4D97-AF65-F5344CB8AC3E}">
        <p14:creationId xmlns:p14="http://schemas.microsoft.com/office/powerpoint/2010/main" val="3132657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normAutofit fontScale="85000" lnSpcReduction="20000"/>
          </a:bodyPr>
          <a:lstStyle/>
          <a:p>
            <a:pPr marL="0" indent="0">
              <a:buNone/>
            </a:pPr>
            <a:r>
              <a:rPr lang="en-US" dirty="0" smtClean="0"/>
              <a:t>Just </a:t>
            </a:r>
            <a:r>
              <a:rPr lang="en-US" dirty="0"/>
              <a:t>add the following in the project settings.py file </a:t>
            </a:r>
            <a:r>
              <a:rPr lang="en-US" dirty="0" smtClean="0"/>
              <a:t>−</a:t>
            </a:r>
          </a:p>
          <a:p>
            <a:pPr marL="0" indent="0">
              <a:buNone/>
            </a:pPr>
            <a:endParaRPr lang="en-US" dirty="0"/>
          </a:p>
          <a:p>
            <a:pPr marL="0" indent="0">
              <a:buNone/>
            </a:pPr>
            <a:r>
              <a:rPr lang="en-US" dirty="0">
                <a:latin typeface="Courier New" panose="02070309020205020404" pitchFamily="49" charset="0"/>
                <a:cs typeface="Courier New" panose="02070309020205020404" pitchFamily="49" charset="0"/>
              </a:rPr>
              <a:t>CACHES = { </a:t>
            </a:r>
            <a:endParaRPr lang="en-US" dirty="0" smtClean="0">
              <a:latin typeface="Courier New" panose="02070309020205020404" pitchFamily="49" charset="0"/>
              <a:cs typeface="Courier New" panose="02070309020205020404" pitchFamily="49" charset="0"/>
            </a:endParaRPr>
          </a:p>
          <a:p>
            <a:pPr marL="457200" lvl="1" indent="0">
              <a:buNone/>
            </a:pPr>
            <a:r>
              <a:rPr lang="en-US" dirty="0" smtClean="0">
                <a:latin typeface="Courier New" panose="02070309020205020404" pitchFamily="49" charset="0"/>
                <a:cs typeface="Courier New" panose="02070309020205020404" pitchFamily="49" charset="0"/>
              </a:rPr>
              <a:t>'default</a:t>
            </a:r>
            <a:r>
              <a:rPr lang="en-US" dirty="0">
                <a:latin typeface="Courier New" panose="02070309020205020404" pitchFamily="49" charset="0"/>
                <a:cs typeface="Courier New" panose="02070309020205020404" pitchFamily="49" charset="0"/>
              </a:rPr>
              <a:t>': { </a:t>
            </a:r>
            <a:endParaRPr lang="en-US" dirty="0" smtClean="0">
              <a:latin typeface="Courier New" panose="02070309020205020404" pitchFamily="49" charset="0"/>
              <a:cs typeface="Courier New" panose="02070309020205020404" pitchFamily="49" charset="0"/>
            </a:endParaRPr>
          </a:p>
          <a:p>
            <a:pPr marL="457200" lvl="1"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BACKEND</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django.core.cache.backends.db.DatabaseCache</a:t>
            </a:r>
            <a:r>
              <a:rPr lang="en-US" dirty="0">
                <a:latin typeface="Courier New" panose="02070309020205020404" pitchFamily="49" charset="0"/>
                <a:cs typeface="Courier New" panose="02070309020205020404" pitchFamily="49" charset="0"/>
              </a:rPr>
              <a:t>', 'LOCATION': '</a:t>
            </a:r>
            <a:r>
              <a:rPr lang="en-US" dirty="0" err="1">
                <a:latin typeface="Courier New" panose="02070309020205020404" pitchFamily="49" charset="0"/>
                <a:cs typeface="Courier New" panose="02070309020205020404" pitchFamily="49" charset="0"/>
              </a:rPr>
              <a:t>my_table_name</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457200" lvl="1" indent="0">
              <a:buNone/>
            </a:pPr>
            <a:r>
              <a:rPr lang="en-US" dirty="0" smtClean="0">
                <a:latin typeface="Courier New" panose="02070309020205020404" pitchFamily="49" charset="0"/>
                <a:cs typeface="Courier New" panose="02070309020205020404" pitchFamily="49" charset="0"/>
              </a:rPr>
              <a:t>	} </a:t>
            </a:r>
          </a:p>
          <a:p>
            <a:pPr marL="457200" lvl="1" indent="0">
              <a:buNone/>
            </a:pPr>
            <a:r>
              <a:rPr lang="en-US" dirty="0" smtClean="0">
                <a:latin typeface="Courier New" panose="02070309020205020404" pitchFamily="49" charset="0"/>
                <a:cs typeface="Courier New" panose="02070309020205020404" pitchFamily="49" charset="0"/>
              </a:rPr>
              <a:t>}</a:t>
            </a:r>
          </a:p>
          <a:p>
            <a:pPr marL="457200" lvl="1" indent="0">
              <a:buNone/>
            </a:pPr>
            <a:r>
              <a:rPr lang="en-US" dirty="0" smtClean="0">
                <a:latin typeface="Courier New" panose="02070309020205020404" pitchFamily="49" charset="0"/>
                <a:cs typeface="Courier New" panose="02070309020205020404" pitchFamily="49" charset="0"/>
              </a:rPr>
              <a:t> </a:t>
            </a:r>
          </a:p>
          <a:p>
            <a:pPr marL="457200" lvl="1" indent="0">
              <a:buNone/>
            </a:pPr>
            <a:r>
              <a:rPr lang="en-US" dirty="0" smtClean="0">
                <a:cs typeface="Courier New" panose="02070309020205020404" pitchFamily="49" charset="0"/>
              </a:rPr>
              <a:t>For </a:t>
            </a:r>
            <a:r>
              <a:rPr lang="en-US" dirty="0">
                <a:cs typeface="Courier New" panose="02070309020205020404" pitchFamily="49" charset="0"/>
              </a:rPr>
              <a:t>this to work and to complete the setting, we need to create the cache table '</a:t>
            </a:r>
            <a:r>
              <a:rPr lang="en-US" dirty="0" err="1">
                <a:cs typeface="Courier New" panose="02070309020205020404" pitchFamily="49" charset="0"/>
              </a:rPr>
              <a:t>my_table_name</a:t>
            </a:r>
            <a:r>
              <a:rPr lang="en-US" dirty="0">
                <a:cs typeface="Courier New" panose="02070309020205020404" pitchFamily="49" charset="0"/>
              </a:rPr>
              <a:t>'. </a:t>
            </a:r>
            <a:endParaRPr lang="en-US" dirty="0" smtClean="0">
              <a:cs typeface="Courier New" panose="02070309020205020404" pitchFamily="49" charset="0"/>
            </a:endParaRPr>
          </a:p>
          <a:p>
            <a:pPr marL="457200" lvl="1" indent="0">
              <a:buNone/>
            </a:pPr>
            <a:endParaRPr lang="en-US" dirty="0">
              <a:cs typeface="Courier New" panose="02070309020205020404" pitchFamily="49" charset="0"/>
            </a:endParaRPr>
          </a:p>
          <a:p>
            <a:pPr marL="457200" lvl="1" indent="0">
              <a:buNone/>
            </a:pPr>
            <a:r>
              <a:rPr lang="en-US" dirty="0" smtClean="0">
                <a:cs typeface="Courier New" panose="02070309020205020404" pitchFamily="49" charset="0"/>
              </a:rPr>
              <a:t>For </a:t>
            </a:r>
            <a:r>
              <a:rPr lang="en-US" dirty="0">
                <a:cs typeface="Courier New" panose="02070309020205020404" pitchFamily="49" charset="0"/>
              </a:rPr>
              <a:t>this, you need to do the following −</a:t>
            </a:r>
          </a:p>
          <a:p>
            <a:pPr marL="0" indent="0" algn="ctr">
              <a:buNone/>
            </a:pPr>
            <a:r>
              <a:rPr lang="en-US" dirty="0">
                <a:latin typeface="Courier New" panose="02070309020205020404" pitchFamily="49" charset="0"/>
                <a:cs typeface="Courier New" panose="02070309020205020404" pitchFamily="49" charset="0"/>
              </a:rPr>
              <a:t>python manage.py </a:t>
            </a:r>
            <a:r>
              <a:rPr lang="en-US" dirty="0" err="1">
                <a:latin typeface="Courier New" panose="02070309020205020404" pitchFamily="49" charset="0"/>
                <a:cs typeface="Courier New" panose="02070309020205020404" pitchFamily="49" charset="0"/>
              </a:rPr>
              <a:t>createcachetable</a:t>
            </a:r>
            <a:endParaRPr lang="ru-RU" dirty="0">
              <a:latin typeface="Courier New" panose="02070309020205020404" pitchFamily="49" charset="0"/>
              <a:cs typeface="Courier New" panose="02070309020205020404" pitchFamily="49" charset="0"/>
            </a:endParaRPr>
          </a:p>
        </p:txBody>
      </p:sp>
      <p:sp>
        <p:nvSpPr>
          <p:cNvPr id="2" name="Заголовок 1"/>
          <p:cNvSpPr>
            <a:spLocks noGrp="1"/>
          </p:cNvSpPr>
          <p:nvPr>
            <p:ph type="title"/>
          </p:nvPr>
        </p:nvSpPr>
        <p:spPr/>
        <p:txBody>
          <a:bodyPr>
            <a:normAutofit fontScale="90000"/>
          </a:bodyPr>
          <a:lstStyle/>
          <a:p>
            <a:r>
              <a:rPr lang="en-US" dirty="0"/>
              <a:t>Setting Up Cache in Database</a:t>
            </a:r>
            <a:br>
              <a:rPr lang="en-US" dirty="0"/>
            </a:br>
            <a:endParaRPr lang="ru-RU" dirty="0"/>
          </a:p>
        </p:txBody>
      </p:sp>
    </p:spTree>
    <p:extLst>
      <p:ext uri="{BB962C8B-B14F-4D97-AF65-F5344CB8AC3E}">
        <p14:creationId xmlns:p14="http://schemas.microsoft.com/office/powerpoint/2010/main" val="31538976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51520" y="1628800"/>
            <a:ext cx="8784976" cy="3917032"/>
          </a:xfrm>
        </p:spPr>
        <p:txBody>
          <a:bodyPr>
            <a:normAutofit fontScale="92500" lnSpcReduction="10000"/>
          </a:bodyPr>
          <a:lstStyle/>
          <a:p>
            <a:pPr marL="0" indent="0">
              <a:buNone/>
            </a:pPr>
            <a:r>
              <a:rPr lang="en-US" dirty="0" smtClean="0"/>
              <a:t>Just </a:t>
            </a:r>
            <a:r>
              <a:rPr lang="en-US" dirty="0"/>
              <a:t>add the following in the project settings.py file </a:t>
            </a:r>
            <a:r>
              <a:rPr lang="en-US" dirty="0" smtClean="0"/>
              <a:t>−</a:t>
            </a:r>
          </a:p>
          <a:p>
            <a:pPr marL="0" indent="0">
              <a:buNone/>
            </a:pPr>
            <a:endParaRPr lang="en-US" dirty="0"/>
          </a:p>
          <a:p>
            <a:pPr marL="0" indent="0">
              <a:buNone/>
            </a:pPr>
            <a:r>
              <a:rPr lang="en-US" dirty="0" smtClean="0">
                <a:latin typeface="Courier New" panose="02070309020205020404" pitchFamily="49" charset="0"/>
                <a:cs typeface="Courier New" panose="02070309020205020404" pitchFamily="49" charset="0"/>
              </a:rPr>
              <a:t>CACHES </a:t>
            </a:r>
            <a:r>
              <a:rPr lang="en-US" dirty="0">
                <a:latin typeface="Courier New" panose="02070309020205020404" pitchFamily="49" charset="0"/>
                <a:cs typeface="Courier New" panose="02070309020205020404" pitchFamily="49" charset="0"/>
              </a:rPr>
              <a:t>= {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'default</a:t>
            </a:r>
            <a:r>
              <a:rPr lang="en-US" dirty="0">
                <a:latin typeface="Courier New" panose="02070309020205020404" pitchFamily="49" charset="0"/>
                <a:cs typeface="Courier New" panose="02070309020205020404" pitchFamily="49" charset="0"/>
              </a:rPr>
              <a:t>': {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'BACKEND</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django.core.cache.backends.filebased.FileBasedCache</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'LOCATION</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var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tmp</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django_cache</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 </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a:t>
            </a:r>
            <a:endParaRPr lang="ru-RU" dirty="0">
              <a:latin typeface="Courier New" panose="02070309020205020404" pitchFamily="49" charset="0"/>
              <a:cs typeface="Courier New" panose="02070309020205020404" pitchFamily="49" charset="0"/>
            </a:endParaRPr>
          </a:p>
        </p:txBody>
      </p:sp>
      <p:sp>
        <p:nvSpPr>
          <p:cNvPr id="2" name="Заголовок 1"/>
          <p:cNvSpPr>
            <a:spLocks noGrp="1"/>
          </p:cNvSpPr>
          <p:nvPr>
            <p:ph type="title"/>
          </p:nvPr>
        </p:nvSpPr>
        <p:spPr/>
        <p:txBody>
          <a:bodyPr>
            <a:normAutofit fontScale="90000"/>
          </a:bodyPr>
          <a:lstStyle/>
          <a:p>
            <a:r>
              <a:rPr lang="en-US" dirty="0"/>
              <a:t>Setting Up Cache in File System</a:t>
            </a:r>
            <a:br>
              <a:rPr lang="en-US" dirty="0"/>
            </a:br>
            <a:endParaRPr lang="ru-RU" dirty="0"/>
          </a:p>
        </p:txBody>
      </p:sp>
    </p:spTree>
    <p:extLst>
      <p:ext uri="{BB962C8B-B14F-4D97-AF65-F5344CB8AC3E}">
        <p14:creationId xmlns:p14="http://schemas.microsoft.com/office/powerpoint/2010/main" val="32326548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1268760"/>
            <a:ext cx="8229600" cy="4857403"/>
          </a:xfrm>
        </p:spPr>
        <p:txBody>
          <a:bodyPr>
            <a:normAutofit fontScale="77500" lnSpcReduction="20000"/>
          </a:bodyPr>
          <a:lstStyle/>
          <a:p>
            <a:pPr marL="0" indent="0">
              <a:buNone/>
            </a:pPr>
            <a:r>
              <a:rPr lang="en-US" dirty="0" smtClean="0"/>
              <a:t>This </a:t>
            </a:r>
            <a:r>
              <a:rPr lang="en-US" dirty="0"/>
              <a:t>is the most efficient way of caching, to use it you can use one of the following options depending on the Python binding library you choose for the memory cache </a:t>
            </a:r>
            <a:endParaRPr lang="en-US" dirty="0" smtClean="0"/>
          </a:p>
          <a:p>
            <a:pPr marL="0" indent="0">
              <a:buNone/>
            </a:pPr>
            <a:endParaRPr lang="en-US" dirty="0"/>
          </a:p>
          <a:p>
            <a:pPr marL="0" indent="0">
              <a:buNone/>
            </a:pPr>
            <a:r>
              <a:rPr lang="en-US" dirty="0">
                <a:latin typeface="Courier New" panose="02070309020205020404" pitchFamily="49" charset="0"/>
                <a:cs typeface="Courier New" panose="02070309020205020404" pitchFamily="49" charset="0"/>
              </a:rPr>
              <a:t>CACHES = { 'default':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'BACKEND': '</a:t>
            </a:r>
            <a:r>
              <a:rPr lang="en-US" dirty="0" err="1">
                <a:latin typeface="Courier New" panose="02070309020205020404" pitchFamily="49" charset="0"/>
                <a:cs typeface="Courier New" panose="02070309020205020404" pitchFamily="49" charset="0"/>
              </a:rPr>
              <a:t>django.core.cache.backends.memcached.MemcachedCache</a:t>
            </a:r>
            <a:r>
              <a:rPr lang="en-US" dirty="0">
                <a:latin typeface="Courier New" panose="02070309020205020404" pitchFamily="49" charset="0"/>
                <a:cs typeface="Courier New" panose="02070309020205020404" pitchFamily="49" charset="0"/>
              </a:rPr>
              <a:t>', 'LOCATION': '127.0.0.1:11211', } </a:t>
            </a:r>
            <a:r>
              <a:rPr lang="en-US" dirty="0" smtClean="0">
                <a:latin typeface="Courier New" panose="02070309020205020404" pitchFamily="49" charset="0"/>
                <a:cs typeface="Courier New" panose="02070309020205020404" pitchFamily="49" charset="0"/>
              </a:rPr>
              <a:t>}</a:t>
            </a:r>
          </a:p>
          <a:p>
            <a:pPr marL="0" indent="0">
              <a:buNone/>
            </a:pPr>
            <a:endParaRPr lang="en-US" dirty="0" smtClean="0">
              <a:latin typeface="Courier New" panose="02070309020205020404" pitchFamily="49" charset="0"/>
              <a:cs typeface="Courier New" panose="02070309020205020404" pitchFamily="49" charset="0"/>
            </a:endParaRPr>
          </a:p>
          <a:p>
            <a:pPr marL="0" indent="0">
              <a:buNone/>
            </a:pPr>
            <a:r>
              <a:rPr lang="en-US" b="1" dirty="0" smtClean="0"/>
              <a:t>Or</a:t>
            </a:r>
          </a:p>
          <a:p>
            <a:pPr marL="0" indent="0">
              <a:buNone/>
            </a:pPr>
            <a:endParaRPr lang="en-US" dirty="0"/>
          </a:p>
          <a:p>
            <a:pPr marL="0" indent="0">
              <a:buNone/>
            </a:pPr>
            <a:r>
              <a:rPr lang="en-US" dirty="0">
                <a:latin typeface="Courier New" panose="02070309020205020404" pitchFamily="49" charset="0"/>
                <a:cs typeface="Courier New" panose="02070309020205020404" pitchFamily="49" charset="0"/>
              </a:rPr>
              <a:t>CACHES = { 'default':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'BACKEND': '</a:t>
            </a:r>
            <a:r>
              <a:rPr lang="en-US" dirty="0" err="1">
                <a:latin typeface="Courier New" panose="02070309020205020404" pitchFamily="49" charset="0"/>
                <a:cs typeface="Courier New" panose="02070309020205020404" pitchFamily="49" charset="0"/>
              </a:rPr>
              <a:t>django.core.cache.backends.memcached.MemcachedCache</a:t>
            </a:r>
            <a:r>
              <a:rPr lang="en-US" dirty="0">
                <a:latin typeface="Courier New" panose="02070309020205020404" pitchFamily="49" charset="0"/>
                <a:cs typeface="Courier New" panose="02070309020205020404" pitchFamily="49" charset="0"/>
              </a:rPr>
              <a:t>', 'LOCATION': '</a:t>
            </a:r>
            <a:r>
              <a:rPr lang="en-US" dirty="0" err="1">
                <a:latin typeface="Courier New" panose="02070309020205020404" pitchFamily="49" charset="0"/>
                <a:cs typeface="Courier New" panose="02070309020205020404" pitchFamily="49" charset="0"/>
              </a:rPr>
              <a:t>unix</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tmp</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memcached.sock</a:t>
            </a:r>
            <a:r>
              <a:rPr lang="en-US" dirty="0">
                <a:latin typeface="Courier New" panose="02070309020205020404" pitchFamily="49" charset="0"/>
                <a:cs typeface="Courier New" panose="02070309020205020404" pitchFamily="49" charset="0"/>
              </a:rPr>
              <a:t>', } }</a:t>
            </a:r>
            <a:endParaRPr lang="ru-RU" dirty="0">
              <a:latin typeface="Courier New" panose="02070309020205020404" pitchFamily="49" charset="0"/>
              <a:cs typeface="Courier New" panose="02070309020205020404" pitchFamily="49" charset="0"/>
            </a:endParaRPr>
          </a:p>
        </p:txBody>
      </p:sp>
      <p:sp>
        <p:nvSpPr>
          <p:cNvPr id="2" name="Заголовок 1"/>
          <p:cNvSpPr>
            <a:spLocks noGrp="1"/>
          </p:cNvSpPr>
          <p:nvPr>
            <p:ph type="title"/>
          </p:nvPr>
        </p:nvSpPr>
        <p:spPr/>
        <p:txBody>
          <a:bodyPr>
            <a:normAutofit fontScale="90000"/>
          </a:bodyPr>
          <a:lstStyle/>
          <a:p>
            <a:r>
              <a:rPr lang="en-US" dirty="0"/>
              <a:t>Setting Up Cache in Memory</a:t>
            </a:r>
            <a:br>
              <a:rPr lang="en-US" dirty="0"/>
            </a:br>
            <a:endParaRPr lang="ru-RU" dirty="0"/>
          </a:p>
        </p:txBody>
      </p:sp>
    </p:spTree>
    <p:extLst>
      <p:ext uri="{BB962C8B-B14F-4D97-AF65-F5344CB8AC3E}">
        <p14:creationId xmlns:p14="http://schemas.microsoft.com/office/powerpoint/2010/main" val="21846393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1340768"/>
            <a:ext cx="8229600" cy="4785395"/>
          </a:xfrm>
        </p:spPr>
        <p:txBody>
          <a:bodyPr>
            <a:normAutofit fontScale="77500" lnSpcReduction="20000"/>
          </a:bodyPr>
          <a:lstStyle/>
          <a:p>
            <a:pPr marL="0" indent="0">
              <a:buNone/>
            </a:pPr>
            <a:r>
              <a:rPr lang="en-US" dirty="0"/>
              <a:t>The simplest way of using cache in Django is to cache the entire site. This is done by editing the MIDDLEWARE_CLASSES option in the project settings.py. The following need to be added to the option </a:t>
            </a:r>
            <a:endParaRPr lang="en-US" dirty="0" smtClean="0"/>
          </a:p>
          <a:p>
            <a:pPr marL="0" indent="0">
              <a:buNone/>
            </a:pPr>
            <a:endParaRPr lang="en-US" dirty="0"/>
          </a:p>
          <a:p>
            <a:pPr marL="0" indent="0">
              <a:buNone/>
            </a:pPr>
            <a:r>
              <a:rPr lang="en-US" dirty="0">
                <a:latin typeface="Courier New" panose="02070309020205020404" pitchFamily="49" charset="0"/>
                <a:cs typeface="Courier New" panose="02070309020205020404" pitchFamily="49" charset="0"/>
              </a:rPr>
              <a:t>MIDDLEWARE_CLASSES += ( </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django.middleware.cache.UpdateCacheMiddleware</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django.middleware.common.CommonMiddleware</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django.middleware.cache.FetchFromCacheMiddleware</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a:t>
            </a:r>
          </a:p>
          <a:p>
            <a:pPr marL="0" indent="0">
              <a:buNone/>
            </a:pPr>
            <a:r>
              <a:rPr lang="en-US" dirty="0" smtClean="0"/>
              <a:t>Note </a:t>
            </a:r>
            <a:r>
              <a:rPr lang="en-US" dirty="0"/>
              <a:t>that the order is important here, Update should come before Fetch middleware.</a:t>
            </a:r>
          </a:p>
          <a:p>
            <a:pPr marL="0" indent="0">
              <a:buNone/>
            </a:pPr>
            <a:r>
              <a:rPr lang="en-US" dirty="0"/>
              <a:t>Then in the same file, you need to set −</a:t>
            </a:r>
          </a:p>
          <a:p>
            <a:pPr marL="0" indent="0">
              <a:buNone/>
            </a:pPr>
            <a:r>
              <a:rPr lang="en-US" dirty="0"/>
              <a:t>CACHE_MIDDLEWARE_ALIAS – The cache alias to use for storage. CACHE_MIDDLEWARE_SECONDS – The number of seconds each page should be cached.</a:t>
            </a:r>
            <a:endParaRPr lang="ru-RU" dirty="0"/>
          </a:p>
        </p:txBody>
      </p:sp>
      <p:sp>
        <p:nvSpPr>
          <p:cNvPr id="2" name="Заголовок 1"/>
          <p:cNvSpPr>
            <a:spLocks noGrp="1"/>
          </p:cNvSpPr>
          <p:nvPr>
            <p:ph type="title"/>
          </p:nvPr>
        </p:nvSpPr>
        <p:spPr/>
        <p:txBody>
          <a:bodyPr>
            <a:normAutofit/>
          </a:bodyPr>
          <a:lstStyle/>
          <a:p>
            <a:r>
              <a:rPr lang="en-US" dirty="0"/>
              <a:t>Caching the Entire </a:t>
            </a:r>
            <a:r>
              <a:rPr lang="en-US" dirty="0" smtClean="0"/>
              <a:t>Site</a:t>
            </a:r>
            <a:endParaRPr lang="ru-RU" dirty="0"/>
          </a:p>
        </p:txBody>
      </p:sp>
    </p:spTree>
    <p:extLst>
      <p:ext uri="{BB962C8B-B14F-4D97-AF65-F5344CB8AC3E}">
        <p14:creationId xmlns:p14="http://schemas.microsoft.com/office/powerpoint/2010/main" val="20752437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1268760"/>
            <a:ext cx="8229600" cy="4857403"/>
          </a:xfrm>
        </p:spPr>
        <p:txBody>
          <a:bodyPr>
            <a:normAutofit fontScale="70000" lnSpcReduction="20000"/>
          </a:bodyPr>
          <a:lstStyle/>
          <a:p>
            <a:pPr marL="0" indent="0">
              <a:buNone/>
            </a:pPr>
            <a:r>
              <a:rPr lang="en-US" dirty="0"/>
              <a:t>If you don’t want to cache the entire site you can cache a specific view. </a:t>
            </a:r>
            <a:endParaRPr lang="en-US" dirty="0" smtClean="0"/>
          </a:p>
          <a:p>
            <a:pPr marL="0" indent="0">
              <a:buNone/>
            </a:pPr>
            <a:r>
              <a:rPr lang="en-US" dirty="0" smtClean="0"/>
              <a:t>This </a:t>
            </a:r>
            <a:r>
              <a:rPr lang="en-US" dirty="0"/>
              <a:t>is done by using the </a:t>
            </a:r>
            <a:r>
              <a:rPr lang="en-US" b="1" dirty="0" err="1"/>
              <a:t>cache_page</a:t>
            </a:r>
            <a:r>
              <a:rPr lang="en-US" dirty="0"/>
              <a:t> decorator that comes with Django. </a:t>
            </a:r>
            <a:endParaRPr lang="en-US" dirty="0" smtClean="0"/>
          </a:p>
          <a:p>
            <a:pPr marL="0" indent="0">
              <a:buNone/>
            </a:pPr>
            <a:endParaRPr lang="en-US" dirty="0" smtClean="0"/>
          </a:p>
          <a:p>
            <a:pPr marL="0" indent="0">
              <a:buNone/>
            </a:pPr>
            <a:r>
              <a:rPr lang="en-US" dirty="0" smtClean="0"/>
              <a:t>Cache </a:t>
            </a:r>
            <a:r>
              <a:rPr lang="en-US" dirty="0"/>
              <a:t>the result of the </a:t>
            </a:r>
            <a:r>
              <a:rPr lang="en-US" b="1" dirty="0" err="1"/>
              <a:t>viewArticles</a:t>
            </a:r>
            <a:r>
              <a:rPr lang="en-US" dirty="0"/>
              <a:t> view </a:t>
            </a:r>
            <a:r>
              <a:rPr lang="en-US" dirty="0" smtClean="0"/>
              <a:t>:</a:t>
            </a:r>
          </a:p>
          <a:p>
            <a:pPr marL="0" indent="0">
              <a:buNone/>
            </a:pPr>
            <a:endParaRPr lang="en-US" dirty="0"/>
          </a:p>
          <a:p>
            <a:pPr marL="0" indent="0">
              <a:buNone/>
            </a:pPr>
            <a:r>
              <a:rPr lang="en-US" dirty="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django.views.decorators.cache</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import </a:t>
            </a:r>
            <a:r>
              <a:rPr lang="en-US" dirty="0" err="1">
                <a:latin typeface="Courier New" panose="02070309020205020404" pitchFamily="49" charset="0"/>
                <a:cs typeface="Courier New" panose="02070309020205020404" pitchFamily="49" charset="0"/>
              </a:rPr>
              <a:t>cache_page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cache_page</a:t>
            </a:r>
            <a:r>
              <a:rPr lang="en-US" dirty="0">
                <a:latin typeface="Courier New" panose="02070309020205020404" pitchFamily="49" charset="0"/>
                <a:cs typeface="Courier New" panose="02070309020205020404" pitchFamily="49" charset="0"/>
              </a:rPr>
              <a:t>(60 * 15) </a:t>
            </a:r>
            <a:endParaRPr lang="en-US" dirty="0" smtClean="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pPr marL="0" indent="0">
              <a:buNone/>
            </a:pPr>
            <a:r>
              <a:rPr lang="en-US" dirty="0" err="1" smtClean="0">
                <a:latin typeface="Courier New" panose="02070309020205020404" pitchFamily="49" charset="0"/>
                <a:cs typeface="Courier New" panose="02070309020205020404" pitchFamily="49" charset="0"/>
              </a:rPr>
              <a:t>def</a:t>
            </a:r>
            <a:r>
              <a:rPr lang="en-US" dirty="0" smtClean="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viewArticles</a:t>
            </a:r>
            <a:r>
              <a:rPr lang="en-US" dirty="0">
                <a:latin typeface="Courier New" panose="02070309020205020404" pitchFamily="49" charset="0"/>
                <a:cs typeface="Courier New" panose="02070309020205020404" pitchFamily="49" charset="0"/>
              </a:rPr>
              <a:t>(request, year, month):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text </a:t>
            </a:r>
            <a:r>
              <a:rPr lang="en-US" dirty="0">
                <a:latin typeface="Courier New" panose="02070309020205020404" pitchFamily="49" charset="0"/>
                <a:cs typeface="Courier New" panose="02070309020205020404" pitchFamily="49" charset="0"/>
              </a:rPr>
              <a:t>= "Displaying articles of : %s/%s"%(year, month) </a:t>
            </a:r>
            <a:r>
              <a:rPr lang="en-US" dirty="0" smtClean="0">
                <a:latin typeface="Courier New" panose="02070309020205020404" pitchFamily="49" charset="0"/>
                <a:cs typeface="Courier New" panose="02070309020205020404" pitchFamily="49" charset="0"/>
              </a:rPr>
              <a:t>	return </a:t>
            </a:r>
            <a:r>
              <a:rPr lang="en-US" dirty="0" err="1">
                <a:latin typeface="Courier New" panose="02070309020205020404" pitchFamily="49" charset="0"/>
                <a:cs typeface="Courier New" panose="02070309020205020404" pitchFamily="49" charset="0"/>
              </a:rPr>
              <a:t>HttpResponse</a:t>
            </a:r>
            <a:r>
              <a:rPr lang="en-US" dirty="0">
                <a:latin typeface="Courier New" panose="02070309020205020404" pitchFamily="49" charset="0"/>
                <a:cs typeface="Courier New" panose="02070309020205020404" pitchFamily="49" charset="0"/>
              </a:rPr>
              <a:t>(text</a:t>
            </a:r>
            <a:r>
              <a:rPr lang="en-US" dirty="0" smtClean="0">
                <a:latin typeface="Courier New" panose="02070309020205020404" pitchFamily="49" charset="0"/>
                <a:cs typeface="Courier New" panose="02070309020205020404" pitchFamily="49" charset="0"/>
              </a:rPr>
              <a:t>)</a:t>
            </a:r>
          </a:p>
          <a:p>
            <a:pPr marL="0" indent="0">
              <a:buNone/>
            </a:pPr>
            <a:endParaRPr lang="en-US" dirty="0"/>
          </a:p>
          <a:p>
            <a:pPr marL="0" indent="0">
              <a:buNone/>
            </a:pPr>
            <a:r>
              <a:rPr lang="en-US" dirty="0" smtClean="0"/>
              <a:t>The</a:t>
            </a:r>
            <a:r>
              <a:rPr lang="en-US" b="1" dirty="0" smtClean="0"/>
              <a:t> </a:t>
            </a:r>
            <a:r>
              <a:rPr lang="en-US" b="1" dirty="0" err="1" smtClean="0"/>
              <a:t>cache_page</a:t>
            </a:r>
            <a:r>
              <a:rPr lang="en-US" dirty="0"/>
              <a:t> takes the number of seconds you want the view result to be cached as parameter. </a:t>
            </a:r>
            <a:endParaRPr lang="en-US" dirty="0" smtClean="0"/>
          </a:p>
          <a:p>
            <a:pPr marL="0" indent="0">
              <a:buNone/>
            </a:pPr>
            <a:r>
              <a:rPr lang="en-US" dirty="0" smtClean="0"/>
              <a:t>The result </a:t>
            </a:r>
            <a:r>
              <a:rPr lang="en-US" dirty="0"/>
              <a:t>will be cached for 15 minutes.</a:t>
            </a:r>
          </a:p>
          <a:p>
            <a:pPr marL="0" indent="0">
              <a:buNone/>
            </a:pPr>
            <a:endParaRPr lang="ru-RU" dirty="0"/>
          </a:p>
        </p:txBody>
      </p:sp>
      <p:sp>
        <p:nvSpPr>
          <p:cNvPr id="2" name="Заголовок 1"/>
          <p:cNvSpPr>
            <a:spLocks noGrp="1"/>
          </p:cNvSpPr>
          <p:nvPr>
            <p:ph type="title"/>
          </p:nvPr>
        </p:nvSpPr>
        <p:spPr/>
        <p:txBody>
          <a:bodyPr>
            <a:normAutofit/>
          </a:bodyPr>
          <a:lstStyle/>
          <a:p>
            <a:r>
              <a:rPr lang="en-US" dirty="0"/>
              <a:t>Caching a </a:t>
            </a:r>
            <a:r>
              <a:rPr lang="en-US" dirty="0" smtClean="0"/>
              <a:t>View</a:t>
            </a:r>
            <a:endParaRPr lang="ru-RU" dirty="0"/>
          </a:p>
        </p:txBody>
      </p:sp>
    </p:spTree>
    <p:extLst>
      <p:ext uri="{BB962C8B-B14F-4D97-AF65-F5344CB8AC3E}">
        <p14:creationId xmlns:p14="http://schemas.microsoft.com/office/powerpoint/2010/main" val="22958893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404664"/>
            <a:ext cx="8229600" cy="5721499"/>
          </a:xfrm>
        </p:spPr>
        <p:txBody>
          <a:bodyPr>
            <a:normAutofit fontScale="77500" lnSpcReduction="20000"/>
          </a:bodyPr>
          <a:lstStyle/>
          <a:p>
            <a:pPr marL="0" indent="0">
              <a:buNone/>
            </a:pPr>
            <a:r>
              <a:rPr lang="en-US" dirty="0"/>
              <a:t>Since the URL is taking parameters, each different call will be cached separately. </a:t>
            </a:r>
            <a:endParaRPr lang="en-US" dirty="0" smtClean="0"/>
          </a:p>
          <a:p>
            <a:pPr marL="0" indent="0">
              <a:buNone/>
            </a:pPr>
            <a:endParaRPr lang="en-US" dirty="0" smtClean="0"/>
          </a:p>
          <a:p>
            <a:pPr marL="0" indent="0">
              <a:buNone/>
            </a:pPr>
            <a:r>
              <a:rPr lang="en-US" dirty="0" smtClean="0"/>
              <a:t>For </a:t>
            </a:r>
            <a:r>
              <a:rPr lang="en-US" dirty="0"/>
              <a:t>example, request to /</a:t>
            </a:r>
            <a:r>
              <a:rPr lang="en-US" dirty="0" err="1"/>
              <a:t>myapp</a:t>
            </a:r>
            <a:r>
              <a:rPr lang="en-US" dirty="0"/>
              <a:t>/articles/02/2007 will be cached separately to /</a:t>
            </a:r>
            <a:r>
              <a:rPr lang="en-US" dirty="0" err="1"/>
              <a:t>myapp</a:t>
            </a:r>
            <a:r>
              <a:rPr lang="en-US" dirty="0"/>
              <a:t>/articles/03/2008</a:t>
            </a:r>
            <a:r>
              <a:rPr lang="en-US" dirty="0" smtClean="0"/>
              <a:t>.</a:t>
            </a:r>
          </a:p>
          <a:p>
            <a:pPr marL="0" indent="0">
              <a:buNone/>
            </a:pPr>
            <a:endParaRPr lang="en-US" dirty="0"/>
          </a:p>
          <a:p>
            <a:pPr marL="0" indent="0">
              <a:buNone/>
            </a:pPr>
            <a:r>
              <a:rPr lang="en-US" dirty="0"/>
              <a:t>Caching a view can also directly be done in the url.py file. </a:t>
            </a:r>
            <a:endParaRPr lang="en-US" dirty="0" smtClean="0"/>
          </a:p>
          <a:p>
            <a:pPr marL="0" indent="0">
              <a:buNone/>
            </a:pPr>
            <a:r>
              <a:rPr lang="en-US" dirty="0" smtClean="0"/>
              <a:t>Then </a:t>
            </a:r>
            <a:r>
              <a:rPr lang="en-US" dirty="0"/>
              <a:t>the following has the same result as the above. </a:t>
            </a:r>
            <a:endParaRPr lang="en-US" dirty="0" smtClean="0"/>
          </a:p>
          <a:p>
            <a:pPr marL="0" indent="0">
              <a:buNone/>
            </a:pPr>
            <a:endParaRPr lang="en-US" dirty="0" smtClean="0"/>
          </a:p>
          <a:p>
            <a:pPr marL="0" indent="0">
              <a:buNone/>
            </a:pPr>
            <a:r>
              <a:rPr lang="en-US" dirty="0" smtClean="0"/>
              <a:t>Just </a:t>
            </a:r>
            <a:r>
              <a:rPr lang="en-US" dirty="0"/>
              <a:t>edit </a:t>
            </a:r>
            <a:r>
              <a:rPr lang="en-US" dirty="0" smtClean="0"/>
              <a:t>the </a:t>
            </a:r>
            <a:r>
              <a:rPr lang="en-US" dirty="0"/>
              <a:t>myapp/url.py file and change the related mapped URL (above) to be </a:t>
            </a:r>
            <a:endParaRPr lang="en-US" dirty="0" smtClean="0"/>
          </a:p>
          <a:p>
            <a:pPr marL="0" indent="0">
              <a:buNone/>
            </a:pPr>
            <a:endParaRPr lang="en-US" dirty="0"/>
          </a:p>
          <a:p>
            <a:pPr marL="0" indent="0">
              <a:buNone/>
            </a:pPr>
            <a:r>
              <a:rPr lang="en-US" dirty="0" err="1">
                <a:latin typeface="Courier New" panose="02070309020205020404" pitchFamily="49" charset="0"/>
                <a:cs typeface="Courier New" panose="02070309020205020404" pitchFamily="49" charset="0"/>
              </a:rPr>
              <a:t>urlpatterns</a:t>
            </a:r>
            <a:r>
              <a:rPr lang="en-US" dirty="0">
                <a:latin typeface="Courier New" panose="02070309020205020404" pitchFamily="49" charset="0"/>
                <a:cs typeface="Courier New" panose="02070309020205020404" pitchFamily="49" charset="0"/>
              </a:rPr>
              <a:t> = patterns('</a:t>
            </a:r>
            <a:r>
              <a:rPr lang="en-US" dirty="0" err="1">
                <a:latin typeface="Courier New" panose="02070309020205020404" pitchFamily="49" charset="0"/>
                <a:cs typeface="Courier New" panose="02070309020205020404" pitchFamily="49" charset="0"/>
              </a:rPr>
              <a:t>myapp.views</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url</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r</a:t>
            </a:r>
            <a:r>
              <a:rPr lang="en-US" dirty="0" err="1">
                <a:latin typeface="Courier New" panose="02070309020205020404" pitchFamily="49" charset="0"/>
                <a:cs typeface="Courier New" panose="02070309020205020404" pitchFamily="49" charset="0"/>
              </a:rPr>
              <a:t>'^articles</a:t>
            </a:r>
            <a:r>
              <a:rPr lang="en-US" dirty="0">
                <a:latin typeface="Courier New" panose="02070309020205020404" pitchFamily="49" charset="0"/>
                <a:cs typeface="Courier New" panose="02070309020205020404" pitchFamily="49" charset="0"/>
              </a:rPr>
              <a:t>/(?P&lt;month&gt;\d{2})/(?P&lt;year&gt;\d{4})/', </a:t>
            </a:r>
            <a:r>
              <a:rPr lang="en-US" dirty="0" err="1">
                <a:latin typeface="Courier New" panose="02070309020205020404" pitchFamily="49" charset="0"/>
                <a:cs typeface="Courier New" panose="02070309020205020404" pitchFamily="49" charset="0"/>
              </a:rPr>
              <a:t>cache_page</a:t>
            </a:r>
            <a:r>
              <a:rPr lang="en-US" dirty="0">
                <a:latin typeface="Courier New" panose="02070309020205020404" pitchFamily="49" charset="0"/>
                <a:cs typeface="Courier New" panose="02070309020205020404" pitchFamily="49" charset="0"/>
              </a:rPr>
              <a:t>(60 * 15)('</a:t>
            </a:r>
            <a:r>
              <a:rPr lang="en-US" dirty="0" err="1">
                <a:latin typeface="Courier New" panose="02070309020205020404" pitchFamily="49" charset="0"/>
                <a:cs typeface="Courier New" panose="02070309020205020404" pitchFamily="49" charset="0"/>
              </a:rPr>
              <a:t>viewArticles</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name </a:t>
            </a:r>
            <a:r>
              <a:rPr lang="en-US" dirty="0">
                <a:latin typeface="Courier New" panose="02070309020205020404" pitchFamily="49" charset="0"/>
                <a:cs typeface="Courier New" panose="02070309020205020404" pitchFamily="49" charset="0"/>
              </a:rPr>
              <a:t>= 'articles</a:t>
            </a:r>
            <a:r>
              <a:rPr lang="en-US" dirty="0" smtClean="0">
                <a:latin typeface="Courier New" panose="02070309020205020404" pitchFamily="49" charset="0"/>
                <a:cs typeface="Courier New" panose="02070309020205020404" pitchFamily="49" charset="0"/>
              </a:rPr>
              <a:t>'),)</a:t>
            </a:r>
          </a:p>
          <a:p>
            <a:pPr marL="0" indent="0">
              <a:buNone/>
            </a:pPr>
            <a:endParaRPr lang="en-US" dirty="0"/>
          </a:p>
          <a:p>
            <a:pPr marL="0" indent="0">
              <a:buNone/>
            </a:pPr>
            <a:r>
              <a:rPr lang="en-US" dirty="0" smtClean="0"/>
              <a:t>For now is no </a:t>
            </a:r>
            <a:r>
              <a:rPr lang="en-US" dirty="0"/>
              <a:t>longer needed in </a:t>
            </a:r>
            <a:r>
              <a:rPr lang="en-US" dirty="0" err="1"/>
              <a:t>myapp</a:t>
            </a:r>
            <a:r>
              <a:rPr lang="en-US" dirty="0"/>
              <a:t>/views.py.</a:t>
            </a:r>
          </a:p>
          <a:p>
            <a:pPr marL="0" indent="0">
              <a:buNone/>
            </a:pPr>
            <a:endParaRPr lang="ru-RU" dirty="0"/>
          </a:p>
        </p:txBody>
      </p:sp>
    </p:spTree>
    <p:extLst>
      <p:ext uri="{BB962C8B-B14F-4D97-AF65-F5344CB8AC3E}">
        <p14:creationId xmlns:p14="http://schemas.microsoft.com/office/powerpoint/2010/main" val="743226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1340768"/>
            <a:ext cx="8229600" cy="4785395"/>
          </a:xfrm>
        </p:spPr>
        <p:txBody>
          <a:bodyPr>
            <a:normAutofit fontScale="47500" lnSpcReduction="20000"/>
          </a:bodyPr>
          <a:lstStyle/>
          <a:p>
            <a:pPr marL="0" indent="0" algn="just">
              <a:buNone/>
            </a:pPr>
            <a:r>
              <a:rPr lang="en-US" b="1" dirty="0"/>
              <a:t>Page redirection</a:t>
            </a:r>
            <a:r>
              <a:rPr lang="en-US" dirty="0"/>
              <a:t> is needed for many reasons in web application. You might want to redirect a user to another page when a specific action occurs, or basically in case of error. </a:t>
            </a:r>
            <a:endParaRPr lang="en-US" dirty="0" smtClean="0"/>
          </a:p>
          <a:p>
            <a:pPr marL="0" indent="0" algn="just">
              <a:buNone/>
            </a:pPr>
            <a:r>
              <a:rPr lang="en-US" dirty="0" smtClean="0"/>
              <a:t>For </a:t>
            </a:r>
            <a:r>
              <a:rPr lang="en-US" dirty="0"/>
              <a:t>example, when a user logs in to your website, he is often redirected either to the main home page or to his personal dashboard. In Django, redirection is accomplished using the 'redirect' method.</a:t>
            </a:r>
          </a:p>
          <a:p>
            <a:pPr marL="0" indent="0" algn="just">
              <a:buNone/>
            </a:pPr>
            <a:r>
              <a:rPr lang="en-US" dirty="0">
                <a:solidFill>
                  <a:srgbClr val="FF0000"/>
                </a:solidFill>
              </a:rPr>
              <a:t>The 'redirect' method takes as argument: The URL you want to be redirected to as string A view's name</a:t>
            </a:r>
            <a:r>
              <a:rPr lang="en-US" dirty="0"/>
              <a:t>.</a:t>
            </a:r>
          </a:p>
          <a:p>
            <a:pPr marL="0" indent="0">
              <a:buNone/>
            </a:pPr>
            <a:endParaRPr lang="en-US" b="1" dirty="0" smtClean="0"/>
          </a:p>
          <a:p>
            <a:pPr marL="0" indent="0">
              <a:buNone/>
            </a:pPr>
            <a:r>
              <a:rPr lang="en-US" b="1" dirty="0" smtClean="0"/>
              <a:t>The </a:t>
            </a:r>
            <a:r>
              <a:rPr lang="en-US" b="1" dirty="0" err="1"/>
              <a:t>myapp</a:t>
            </a:r>
            <a:r>
              <a:rPr lang="en-US" b="1" dirty="0"/>
              <a:t>/views looks like </a:t>
            </a:r>
            <a:r>
              <a:rPr lang="en-US" b="1" dirty="0" smtClean="0"/>
              <a:t>:</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err="1">
                <a:latin typeface="Courier New" panose="02070309020205020404" pitchFamily="49" charset="0"/>
                <a:cs typeface="Courier New" panose="02070309020205020404" pitchFamily="49" charset="0"/>
              </a:rPr>
              <a:t>def</a:t>
            </a:r>
            <a:r>
              <a:rPr lang="en-US" dirty="0">
                <a:latin typeface="Courier New" panose="02070309020205020404" pitchFamily="49" charset="0"/>
                <a:cs typeface="Courier New" panose="02070309020205020404" pitchFamily="49" charset="0"/>
              </a:rPr>
              <a:t> hello(request):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today </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datetime.datetime.now</a:t>
            </a:r>
            <a:r>
              <a:rPr lang="en-US" dirty="0">
                <a:latin typeface="Courier New" panose="02070309020205020404" pitchFamily="49" charset="0"/>
                <a:cs typeface="Courier New" panose="02070309020205020404" pitchFamily="49" charset="0"/>
              </a:rPr>
              <a:t>().date()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daysOfWeek</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['Mon', 'Tue', 'Wed', 'Thu', 'Fri', 'Sat', 'Sun']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return </a:t>
            </a:r>
            <a:r>
              <a:rPr lang="en-US" dirty="0">
                <a:latin typeface="Courier New" panose="02070309020205020404" pitchFamily="49" charset="0"/>
                <a:cs typeface="Courier New" panose="02070309020205020404" pitchFamily="49" charset="0"/>
              </a:rPr>
              <a:t>render(request, "hello.html", {"today" : today, "</a:t>
            </a:r>
            <a:r>
              <a:rPr lang="en-US" dirty="0" err="1">
                <a:latin typeface="Courier New" panose="02070309020205020404" pitchFamily="49" charset="0"/>
                <a:cs typeface="Courier New" panose="02070309020205020404" pitchFamily="49" charset="0"/>
              </a:rPr>
              <a:t>days_of_week</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daysOfWeek</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r>
              <a:rPr lang="en-US" dirty="0" err="1" smtClean="0">
                <a:latin typeface="Courier New" panose="02070309020205020404" pitchFamily="49" charset="0"/>
                <a:cs typeface="Courier New" panose="02070309020205020404" pitchFamily="49" charset="0"/>
              </a:rPr>
              <a:t>def</a:t>
            </a:r>
            <a:r>
              <a:rPr lang="en-US" dirty="0" smtClean="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viewArticle</a:t>
            </a:r>
            <a:r>
              <a:rPr lang="en-US" dirty="0">
                <a:latin typeface="Courier New" panose="02070309020205020404" pitchFamily="49" charset="0"/>
                <a:cs typeface="Courier New" panose="02070309020205020404" pitchFamily="49" charset="0"/>
              </a:rPr>
              <a:t>(request, </a:t>
            </a:r>
            <a:r>
              <a:rPr lang="en-US" dirty="0" err="1">
                <a:latin typeface="Courier New" panose="02070309020205020404" pitchFamily="49" charset="0"/>
                <a:cs typeface="Courier New" panose="02070309020205020404" pitchFamily="49" charset="0"/>
              </a:rPr>
              <a:t>articleId</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A view that display an article based on his ID"""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text </a:t>
            </a:r>
            <a:r>
              <a:rPr lang="en-US" dirty="0">
                <a:latin typeface="Courier New" panose="02070309020205020404" pitchFamily="49" charset="0"/>
                <a:cs typeface="Courier New" panose="02070309020205020404" pitchFamily="49" charset="0"/>
              </a:rPr>
              <a:t>= "Displaying article Number : %s" %</a:t>
            </a:r>
            <a:r>
              <a:rPr lang="en-US" dirty="0" err="1">
                <a:latin typeface="Courier New" panose="02070309020205020404" pitchFamily="49" charset="0"/>
                <a:cs typeface="Courier New" panose="02070309020205020404" pitchFamily="49" charset="0"/>
              </a:rPr>
              <a:t>articleId</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return </a:t>
            </a:r>
            <a:r>
              <a:rPr lang="en-US" dirty="0" err="1">
                <a:latin typeface="Courier New" panose="02070309020205020404" pitchFamily="49" charset="0"/>
                <a:cs typeface="Courier New" panose="02070309020205020404" pitchFamily="49" charset="0"/>
              </a:rPr>
              <a:t>HttpResponse</a:t>
            </a:r>
            <a:r>
              <a:rPr lang="en-US" dirty="0">
                <a:latin typeface="Courier New" panose="02070309020205020404" pitchFamily="49" charset="0"/>
                <a:cs typeface="Courier New" panose="02070309020205020404" pitchFamily="49" charset="0"/>
              </a:rPr>
              <a:t>(text) </a:t>
            </a:r>
            <a:endParaRPr lang="en-US" dirty="0" smtClean="0">
              <a:latin typeface="Courier New" panose="02070309020205020404" pitchFamily="49" charset="0"/>
              <a:cs typeface="Courier New" panose="02070309020205020404" pitchFamily="49" charset="0"/>
            </a:endParaRPr>
          </a:p>
          <a:p>
            <a:pPr marL="0" indent="0">
              <a:buNone/>
            </a:pPr>
            <a:r>
              <a:rPr lang="en-US" dirty="0" err="1" smtClean="0">
                <a:latin typeface="Courier New" panose="02070309020205020404" pitchFamily="49" charset="0"/>
                <a:cs typeface="Courier New" panose="02070309020205020404" pitchFamily="49" charset="0"/>
              </a:rPr>
              <a:t>def</a:t>
            </a:r>
            <a:r>
              <a:rPr lang="en-US" dirty="0" smtClean="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viewArticles</a:t>
            </a:r>
            <a:r>
              <a:rPr lang="en-US" dirty="0">
                <a:latin typeface="Courier New" panose="02070309020205020404" pitchFamily="49" charset="0"/>
                <a:cs typeface="Courier New" panose="02070309020205020404" pitchFamily="49" charset="0"/>
              </a:rPr>
              <a:t>(request, year, month):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text </a:t>
            </a:r>
            <a:r>
              <a:rPr lang="en-US" dirty="0">
                <a:latin typeface="Courier New" panose="02070309020205020404" pitchFamily="49" charset="0"/>
                <a:cs typeface="Courier New" panose="02070309020205020404" pitchFamily="49" charset="0"/>
              </a:rPr>
              <a:t>= "Displaying articles of : %s/%s"%(year, month)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return </a:t>
            </a:r>
            <a:r>
              <a:rPr lang="en-US" dirty="0" err="1">
                <a:latin typeface="Courier New" panose="02070309020205020404" pitchFamily="49" charset="0"/>
                <a:cs typeface="Courier New" panose="02070309020205020404" pitchFamily="49" charset="0"/>
              </a:rPr>
              <a:t>HttpResponse</a:t>
            </a:r>
            <a:r>
              <a:rPr lang="en-US" dirty="0">
                <a:latin typeface="Courier New" panose="02070309020205020404" pitchFamily="49" charset="0"/>
                <a:cs typeface="Courier New" panose="02070309020205020404" pitchFamily="49" charset="0"/>
              </a:rPr>
              <a:t>(text)</a:t>
            </a:r>
            <a:endParaRPr lang="ru-RU" dirty="0">
              <a:latin typeface="Courier New" panose="02070309020205020404" pitchFamily="49" charset="0"/>
              <a:cs typeface="Courier New" panose="02070309020205020404" pitchFamily="49" charset="0"/>
            </a:endParaRPr>
          </a:p>
        </p:txBody>
      </p:sp>
      <p:sp>
        <p:nvSpPr>
          <p:cNvPr id="2" name="Заголовок 1"/>
          <p:cNvSpPr>
            <a:spLocks noGrp="1"/>
          </p:cNvSpPr>
          <p:nvPr>
            <p:ph type="title"/>
          </p:nvPr>
        </p:nvSpPr>
        <p:spPr/>
        <p:txBody>
          <a:bodyPr>
            <a:normAutofit/>
          </a:bodyPr>
          <a:lstStyle/>
          <a:p>
            <a:r>
              <a:rPr lang="en-US" dirty="0" smtClean="0"/>
              <a:t>Page Redirection</a:t>
            </a:r>
            <a:endParaRPr lang="ru-RU" dirty="0"/>
          </a:p>
        </p:txBody>
      </p:sp>
    </p:spTree>
    <p:extLst>
      <p:ext uri="{BB962C8B-B14F-4D97-AF65-F5344CB8AC3E}">
        <p14:creationId xmlns:p14="http://schemas.microsoft.com/office/powerpoint/2010/main" val="11570322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908720"/>
            <a:ext cx="8229600" cy="5760640"/>
          </a:xfrm>
        </p:spPr>
        <p:txBody>
          <a:bodyPr>
            <a:normAutofit fontScale="62500" lnSpcReduction="20000"/>
          </a:bodyPr>
          <a:lstStyle/>
          <a:p>
            <a:pPr marL="0" indent="0">
              <a:buNone/>
            </a:pPr>
            <a:r>
              <a:rPr lang="en-US" dirty="0"/>
              <a:t>You can also cache parts of a template, this is done by using the </a:t>
            </a:r>
            <a:r>
              <a:rPr lang="en-US" b="1" dirty="0"/>
              <a:t>cache</a:t>
            </a:r>
            <a:r>
              <a:rPr lang="en-US" dirty="0"/>
              <a:t> tag. </a:t>
            </a:r>
            <a:endParaRPr lang="en-US" dirty="0" smtClean="0"/>
          </a:p>
          <a:p>
            <a:pPr marL="0" indent="0">
              <a:buNone/>
            </a:pPr>
            <a:endParaRPr lang="en-US" dirty="0"/>
          </a:p>
          <a:p>
            <a:pPr marL="0" indent="0">
              <a:buNone/>
            </a:pPr>
            <a:r>
              <a:rPr lang="en-US" dirty="0" smtClean="0"/>
              <a:t>Our</a:t>
            </a:r>
            <a:r>
              <a:rPr lang="en-US" dirty="0"/>
              <a:t> </a:t>
            </a:r>
            <a:r>
              <a:rPr lang="en-US" b="1" dirty="0"/>
              <a:t>hello.html</a:t>
            </a:r>
            <a:r>
              <a:rPr lang="en-US" dirty="0"/>
              <a:t> template </a:t>
            </a:r>
            <a:endParaRPr lang="en-US" dirty="0" smtClean="0"/>
          </a:p>
          <a:p>
            <a:pPr marL="0" indent="0">
              <a:buNone/>
            </a:pPr>
            <a:endParaRPr lang="en-US" dirty="0"/>
          </a:p>
          <a:p>
            <a:pPr marL="0" indent="0">
              <a:buNone/>
            </a:pPr>
            <a:r>
              <a:rPr lang="en-US" dirty="0">
                <a:latin typeface="Courier New" panose="02070309020205020404" pitchFamily="49" charset="0"/>
                <a:cs typeface="Courier New" panose="02070309020205020404" pitchFamily="49" charset="0"/>
              </a:rPr>
              <a:t>{% extends "main_template.html" %}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block title </a:t>
            </a:r>
            <a:r>
              <a:rPr lang="en-US" dirty="0" smtClean="0">
                <a:latin typeface="Courier New" panose="02070309020205020404" pitchFamily="49" charset="0"/>
                <a:cs typeface="Courier New" panose="02070309020205020404" pitchFamily="49" charset="0"/>
              </a:rPr>
              <a:t>%}</a:t>
            </a:r>
          </a:p>
          <a:p>
            <a:pPr marL="0" indent="0">
              <a:buNone/>
            </a:pPr>
            <a:r>
              <a:rPr lang="en-US" dirty="0" smtClean="0">
                <a:latin typeface="Courier New" panose="02070309020205020404" pitchFamily="49" charset="0"/>
                <a:cs typeface="Courier New" panose="02070309020205020404" pitchFamily="49" charset="0"/>
              </a:rPr>
              <a:t>My </a:t>
            </a:r>
            <a:r>
              <a:rPr lang="en-US" dirty="0">
                <a:latin typeface="Courier New" panose="02070309020205020404" pitchFamily="49" charset="0"/>
                <a:cs typeface="Courier New" panose="02070309020205020404" pitchFamily="49" charset="0"/>
              </a:rPr>
              <a:t>Hello </a:t>
            </a:r>
            <a:r>
              <a:rPr lang="en-US" dirty="0" smtClean="0">
                <a:latin typeface="Courier New" panose="02070309020205020404" pitchFamily="49" charset="0"/>
                <a:cs typeface="Courier New" panose="02070309020205020404" pitchFamily="49" charset="0"/>
              </a:rPr>
              <a:t>Page</a:t>
            </a:r>
          </a:p>
          <a:p>
            <a:pPr marL="0" indent="0">
              <a:buNone/>
            </a:pPr>
            <a:r>
              <a:rPr lang="en-US" dirty="0" smtClean="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endblock</a:t>
            </a:r>
            <a:r>
              <a:rPr lang="en-US" dirty="0">
                <a:latin typeface="Courier New" panose="02070309020205020404" pitchFamily="49" charset="0"/>
                <a:cs typeface="Courier New" panose="02070309020205020404" pitchFamily="49" charset="0"/>
              </a:rPr>
              <a:t> %}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block content %}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Hello </a:t>
            </a:r>
            <a:r>
              <a:rPr lang="en-US" dirty="0">
                <a:latin typeface="Courier New" panose="02070309020205020404" pitchFamily="49" charset="0"/>
                <a:cs typeface="Courier New" panose="02070309020205020404" pitchFamily="49" charset="0"/>
              </a:rPr>
              <a:t>World!!!&lt;p</a:t>
            </a:r>
            <a:r>
              <a:rPr lang="en-US" dirty="0" smtClean="0">
                <a:latin typeface="Courier New" panose="02070309020205020404" pitchFamily="49" charset="0"/>
                <a:cs typeface="Courier New" panose="02070309020205020404" pitchFamily="49" charset="0"/>
              </a:rPr>
              <a:t>&gt;</a:t>
            </a:r>
          </a:p>
          <a:p>
            <a:pPr marL="0" indent="0">
              <a:buNone/>
            </a:pPr>
            <a:r>
              <a:rPr lang="en-US" dirty="0" smtClean="0">
                <a:latin typeface="Courier New" panose="02070309020205020404" pitchFamily="49" charset="0"/>
                <a:cs typeface="Courier New" panose="02070309020205020404" pitchFamily="49" charset="0"/>
              </a:rPr>
              <a:t>Today </a:t>
            </a:r>
            <a:r>
              <a:rPr lang="en-US" dirty="0">
                <a:latin typeface="Courier New" panose="02070309020205020404" pitchFamily="49" charset="0"/>
                <a:cs typeface="Courier New" panose="02070309020205020404" pitchFamily="49" charset="0"/>
              </a:rPr>
              <a:t>is {{today}}&lt;/p&gt;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We </a:t>
            </a:r>
            <a:r>
              <a:rPr lang="en-US" dirty="0">
                <a:latin typeface="Courier New" panose="02070309020205020404" pitchFamily="49" charset="0"/>
                <a:cs typeface="Courier New" panose="02070309020205020404" pitchFamily="49" charset="0"/>
              </a:rPr>
              <a:t>are {% if </a:t>
            </a:r>
            <a:r>
              <a:rPr lang="en-US" dirty="0" err="1">
                <a:latin typeface="Courier New" panose="02070309020205020404" pitchFamily="49" charset="0"/>
                <a:cs typeface="Courier New" panose="02070309020205020404" pitchFamily="49" charset="0"/>
              </a:rPr>
              <a:t>today.day</a:t>
            </a:r>
            <a:r>
              <a:rPr lang="en-US" dirty="0">
                <a:latin typeface="Courier New" panose="02070309020205020404" pitchFamily="49" charset="0"/>
                <a:cs typeface="Courier New" panose="02070309020205020404" pitchFamily="49" charset="0"/>
              </a:rPr>
              <a:t> == 1 %} </a:t>
            </a:r>
            <a:r>
              <a:rPr lang="en-US" dirty="0" smtClean="0">
                <a:latin typeface="Courier New" panose="02070309020205020404" pitchFamily="49" charset="0"/>
                <a:cs typeface="Courier New" panose="02070309020205020404" pitchFamily="49" charset="0"/>
              </a:rPr>
              <a:t>the </a:t>
            </a:r>
            <a:r>
              <a:rPr lang="en-US" dirty="0">
                <a:latin typeface="Courier New" panose="02070309020205020404" pitchFamily="49" charset="0"/>
                <a:cs typeface="Courier New" panose="02070309020205020404" pitchFamily="49" charset="0"/>
              </a:rPr>
              <a:t>first day of month.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elif</a:t>
            </a:r>
            <a:r>
              <a:rPr lang="en-US" dirty="0">
                <a:latin typeface="Courier New" panose="02070309020205020404" pitchFamily="49" charset="0"/>
                <a:cs typeface="Courier New" panose="02070309020205020404" pitchFamily="49" charset="0"/>
              </a:rPr>
              <a:t> today == 30 %}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the </a:t>
            </a:r>
            <a:r>
              <a:rPr lang="en-US" dirty="0">
                <a:latin typeface="Courier New" panose="02070309020205020404" pitchFamily="49" charset="0"/>
                <a:cs typeface="Courier New" panose="02070309020205020404" pitchFamily="49" charset="0"/>
              </a:rPr>
              <a:t>last day of month.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else %}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I </a:t>
            </a:r>
            <a:r>
              <a:rPr lang="en-US" dirty="0">
                <a:latin typeface="Courier New" panose="02070309020205020404" pitchFamily="49" charset="0"/>
                <a:cs typeface="Courier New" panose="02070309020205020404" pitchFamily="49" charset="0"/>
              </a:rPr>
              <a:t>don't know.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endif</a:t>
            </a:r>
            <a:r>
              <a:rPr lang="en-US" dirty="0">
                <a:latin typeface="Courier New" panose="02070309020205020404" pitchFamily="49" charset="0"/>
                <a:cs typeface="Courier New" panose="02070309020205020404" pitchFamily="49" charset="0"/>
              </a:rPr>
              <a:t>%} &lt;p&gt;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for day in </a:t>
            </a:r>
            <a:r>
              <a:rPr lang="en-US" dirty="0" err="1">
                <a:latin typeface="Courier New" panose="02070309020205020404" pitchFamily="49" charset="0"/>
                <a:cs typeface="Courier New" panose="02070309020205020404" pitchFamily="49" charset="0"/>
              </a:rPr>
              <a:t>days_of_week</a:t>
            </a:r>
            <a:r>
              <a:rPr lang="en-US" dirty="0">
                <a:latin typeface="Courier New" panose="02070309020205020404" pitchFamily="49" charset="0"/>
                <a:cs typeface="Courier New" panose="02070309020205020404" pitchFamily="49" charset="0"/>
              </a:rPr>
              <a:t> %}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day}} &lt;/p&gt;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endfor</a:t>
            </a:r>
            <a:r>
              <a:rPr lang="en-US" dirty="0">
                <a:latin typeface="Courier New" panose="02070309020205020404" pitchFamily="49" charset="0"/>
                <a:cs typeface="Courier New" panose="02070309020205020404" pitchFamily="49" charset="0"/>
              </a:rPr>
              <a:t> %}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endblock</a:t>
            </a:r>
            <a:r>
              <a:rPr lang="en-US" dirty="0">
                <a:latin typeface="Courier New" panose="02070309020205020404" pitchFamily="49" charset="0"/>
                <a:cs typeface="Courier New" panose="02070309020205020404" pitchFamily="49" charset="0"/>
              </a:rPr>
              <a:t> %}</a:t>
            </a:r>
            <a:endParaRPr lang="ru-RU" dirty="0">
              <a:latin typeface="Courier New" panose="02070309020205020404" pitchFamily="49" charset="0"/>
              <a:cs typeface="Courier New" panose="02070309020205020404" pitchFamily="49" charset="0"/>
            </a:endParaRPr>
          </a:p>
        </p:txBody>
      </p:sp>
      <p:sp>
        <p:nvSpPr>
          <p:cNvPr id="2" name="Заголовок 1"/>
          <p:cNvSpPr>
            <a:spLocks noGrp="1"/>
          </p:cNvSpPr>
          <p:nvPr>
            <p:ph type="title"/>
          </p:nvPr>
        </p:nvSpPr>
        <p:spPr>
          <a:xfrm>
            <a:off x="467544" y="116632"/>
            <a:ext cx="8229600" cy="1143000"/>
          </a:xfrm>
        </p:spPr>
        <p:txBody>
          <a:bodyPr>
            <a:normAutofit fontScale="90000"/>
          </a:bodyPr>
          <a:lstStyle/>
          <a:p>
            <a:r>
              <a:rPr lang="en-US" dirty="0"/>
              <a:t>Caching a Template Fragment</a:t>
            </a:r>
            <a:br>
              <a:rPr lang="en-US" dirty="0"/>
            </a:br>
            <a:endParaRPr lang="ru-RU" dirty="0"/>
          </a:p>
        </p:txBody>
      </p:sp>
    </p:spTree>
    <p:extLst>
      <p:ext uri="{BB962C8B-B14F-4D97-AF65-F5344CB8AC3E}">
        <p14:creationId xmlns:p14="http://schemas.microsoft.com/office/powerpoint/2010/main" val="36005580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67544" y="116632"/>
            <a:ext cx="8229600" cy="6741368"/>
          </a:xfrm>
        </p:spPr>
        <p:txBody>
          <a:bodyPr>
            <a:normAutofit fontScale="62500" lnSpcReduction="20000"/>
          </a:bodyPr>
          <a:lstStyle/>
          <a:p>
            <a:pPr marL="0" indent="0">
              <a:buNone/>
            </a:pPr>
            <a:r>
              <a:rPr lang="en-US" dirty="0" smtClean="0"/>
              <a:t>And </a:t>
            </a:r>
            <a:r>
              <a:rPr lang="en-US" dirty="0"/>
              <a:t>to cache the content block, our template will become </a:t>
            </a:r>
            <a:r>
              <a:rPr lang="en-US" dirty="0" smtClean="0"/>
              <a:t>:</a:t>
            </a:r>
          </a:p>
          <a:p>
            <a:pPr marL="0" indent="0">
              <a:buNone/>
            </a:pPr>
            <a:endParaRPr lang="en-US" dirty="0" smtClean="0"/>
          </a:p>
          <a:p>
            <a:pPr marL="0" indent="0">
              <a:buNone/>
            </a:pP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load cache %}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extends "main_template.html" %}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block title </a:t>
            </a:r>
            <a:r>
              <a:rPr lang="en-US" dirty="0" smtClean="0">
                <a:latin typeface="Courier New" panose="02070309020205020404" pitchFamily="49" charset="0"/>
                <a:cs typeface="Courier New" panose="02070309020205020404" pitchFamily="49" charset="0"/>
              </a:rPr>
              <a:t>%}</a:t>
            </a:r>
          </a:p>
          <a:p>
            <a:pPr marL="0" indent="0">
              <a:buNone/>
            </a:pPr>
            <a:r>
              <a:rPr lang="en-US" dirty="0" smtClean="0">
                <a:latin typeface="Courier New" panose="02070309020205020404" pitchFamily="49" charset="0"/>
                <a:cs typeface="Courier New" panose="02070309020205020404" pitchFamily="49" charset="0"/>
              </a:rPr>
              <a:t>My </a:t>
            </a:r>
            <a:r>
              <a:rPr lang="en-US" dirty="0">
                <a:latin typeface="Courier New" panose="02070309020205020404" pitchFamily="49" charset="0"/>
                <a:cs typeface="Courier New" panose="02070309020205020404" pitchFamily="49" charset="0"/>
              </a:rPr>
              <a:t>Hello </a:t>
            </a:r>
            <a:r>
              <a:rPr lang="en-US" dirty="0" smtClean="0">
                <a:latin typeface="Courier New" panose="02070309020205020404" pitchFamily="49" charset="0"/>
                <a:cs typeface="Courier New" panose="02070309020205020404" pitchFamily="49" charset="0"/>
              </a:rPr>
              <a:t>Page</a:t>
            </a:r>
          </a:p>
          <a:p>
            <a:pPr marL="0" indent="0">
              <a:buNone/>
            </a:pPr>
            <a:r>
              <a:rPr lang="en-US" dirty="0" smtClean="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endblock</a:t>
            </a:r>
            <a:r>
              <a:rPr lang="en-US" dirty="0">
                <a:latin typeface="Courier New" panose="02070309020205020404" pitchFamily="49" charset="0"/>
                <a:cs typeface="Courier New" panose="02070309020205020404" pitchFamily="49" charset="0"/>
              </a:rPr>
              <a:t> %}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cache 500 content %}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block content %}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Hello </a:t>
            </a:r>
            <a:r>
              <a:rPr lang="en-US" dirty="0">
                <a:latin typeface="Courier New" panose="02070309020205020404" pitchFamily="49" charset="0"/>
                <a:cs typeface="Courier New" panose="02070309020205020404" pitchFamily="49" charset="0"/>
              </a:rPr>
              <a:t>World!!!&lt;p</a:t>
            </a:r>
            <a:r>
              <a:rPr lang="en-US" dirty="0" smtClean="0">
                <a:latin typeface="Courier New" panose="02070309020205020404" pitchFamily="49" charset="0"/>
                <a:cs typeface="Courier New" panose="02070309020205020404" pitchFamily="49" charset="0"/>
              </a:rPr>
              <a:t>&gt;</a:t>
            </a:r>
          </a:p>
          <a:p>
            <a:pPr marL="0" indent="0">
              <a:buNone/>
            </a:pPr>
            <a:r>
              <a:rPr lang="en-US" dirty="0" smtClean="0">
                <a:latin typeface="Courier New" panose="02070309020205020404" pitchFamily="49" charset="0"/>
                <a:cs typeface="Courier New" panose="02070309020205020404" pitchFamily="49" charset="0"/>
              </a:rPr>
              <a:t>Today </a:t>
            </a:r>
            <a:r>
              <a:rPr lang="en-US" dirty="0">
                <a:latin typeface="Courier New" panose="02070309020205020404" pitchFamily="49" charset="0"/>
                <a:cs typeface="Courier New" panose="02070309020205020404" pitchFamily="49" charset="0"/>
              </a:rPr>
              <a:t>is {{today</a:t>
            </a: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p&gt;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We </a:t>
            </a:r>
            <a:r>
              <a:rPr lang="en-US" dirty="0">
                <a:latin typeface="Courier New" panose="02070309020205020404" pitchFamily="49" charset="0"/>
                <a:cs typeface="Courier New" panose="02070309020205020404" pitchFamily="49" charset="0"/>
              </a:rPr>
              <a:t>are {% if </a:t>
            </a:r>
            <a:r>
              <a:rPr lang="en-US" dirty="0" err="1">
                <a:latin typeface="Courier New" panose="02070309020205020404" pitchFamily="49" charset="0"/>
                <a:cs typeface="Courier New" panose="02070309020205020404" pitchFamily="49" charset="0"/>
              </a:rPr>
              <a:t>today.day</a:t>
            </a:r>
            <a:r>
              <a:rPr lang="en-US" dirty="0">
                <a:latin typeface="Courier New" panose="02070309020205020404" pitchFamily="49" charset="0"/>
                <a:cs typeface="Courier New" panose="02070309020205020404" pitchFamily="49" charset="0"/>
              </a:rPr>
              <a:t> == 1 %}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the </a:t>
            </a:r>
            <a:r>
              <a:rPr lang="en-US" dirty="0">
                <a:latin typeface="Courier New" panose="02070309020205020404" pitchFamily="49" charset="0"/>
                <a:cs typeface="Courier New" panose="02070309020205020404" pitchFamily="49" charset="0"/>
              </a:rPr>
              <a:t>first day of month.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elif</a:t>
            </a:r>
            <a:r>
              <a:rPr lang="en-US" dirty="0">
                <a:latin typeface="Courier New" panose="02070309020205020404" pitchFamily="49" charset="0"/>
                <a:cs typeface="Courier New" panose="02070309020205020404" pitchFamily="49" charset="0"/>
              </a:rPr>
              <a:t> today == 30 %}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the </a:t>
            </a:r>
            <a:r>
              <a:rPr lang="en-US" dirty="0">
                <a:latin typeface="Courier New" panose="02070309020205020404" pitchFamily="49" charset="0"/>
                <a:cs typeface="Courier New" panose="02070309020205020404" pitchFamily="49" charset="0"/>
              </a:rPr>
              <a:t>last day of month</a:t>
            </a:r>
            <a:r>
              <a:rPr lang="en-US" dirty="0" smtClean="0">
                <a:latin typeface="Courier New" panose="02070309020205020404" pitchFamily="49" charset="0"/>
                <a:cs typeface="Courier New" panose="02070309020205020404" pitchFamily="49" charset="0"/>
              </a:rPr>
              <a:t>.</a:t>
            </a:r>
          </a:p>
          <a:p>
            <a:pPr marL="0" indent="0">
              <a:buNone/>
            </a:pP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else %} I don't know. {%</a:t>
            </a:r>
            <a:r>
              <a:rPr lang="en-US" dirty="0" err="1">
                <a:latin typeface="Courier New" panose="02070309020205020404" pitchFamily="49" charset="0"/>
                <a:cs typeface="Courier New" panose="02070309020205020404" pitchFamily="49" charset="0"/>
              </a:rPr>
              <a:t>endif</a:t>
            </a:r>
            <a:r>
              <a:rPr lang="en-US" dirty="0">
                <a:latin typeface="Courier New" panose="02070309020205020404" pitchFamily="49" charset="0"/>
                <a:cs typeface="Courier New" panose="02070309020205020404" pitchFamily="49" charset="0"/>
              </a:rPr>
              <a:t>%} &lt;p&gt;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for day in </a:t>
            </a:r>
            <a:r>
              <a:rPr lang="en-US" dirty="0" err="1">
                <a:latin typeface="Courier New" panose="02070309020205020404" pitchFamily="49" charset="0"/>
                <a:cs typeface="Courier New" panose="02070309020205020404" pitchFamily="49" charset="0"/>
              </a:rPr>
              <a:t>days_of_week</a:t>
            </a:r>
            <a:r>
              <a:rPr lang="en-US" dirty="0">
                <a:latin typeface="Courier New" panose="02070309020205020404" pitchFamily="49" charset="0"/>
                <a:cs typeface="Courier New" panose="02070309020205020404" pitchFamily="49" charset="0"/>
              </a:rPr>
              <a:t> %}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day}} &lt;/p&gt;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endfor</a:t>
            </a:r>
            <a:r>
              <a:rPr lang="en-US" dirty="0">
                <a:latin typeface="Courier New" panose="02070309020205020404" pitchFamily="49" charset="0"/>
                <a:cs typeface="Courier New" panose="02070309020205020404" pitchFamily="49" charset="0"/>
              </a:rPr>
              <a:t> %}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endblock</a:t>
            </a:r>
            <a:r>
              <a:rPr lang="en-US" dirty="0">
                <a:latin typeface="Courier New" panose="02070309020205020404" pitchFamily="49" charset="0"/>
                <a:cs typeface="Courier New" panose="02070309020205020404" pitchFamily="49" charset="0"/>
              </a:rPr>
              <a:t> %}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endcache</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a:t>
            </a:r>
          </a:p>
          <a:p>
            <a:pPr marL="0" indent="0">
              <a:buNone/>
            </a:pPr>
            <a:endParaRPr lang="ru-RU" dirty="0" smtClean="0"/>
          </a:p>
          <a:p>
            <a:pPr marL="0" indent="0">
              <a:buNone/>
            </a:pPr>
            <a:r>
              <a:rPr lang="en-US" dirty="0" smtClean="0"/>
              <a:t>The </a:t>
            </a:r>
            <a:r>
              <a:rPr lang="en-US" dirty="0"/>
              <a:t>cache tag will take 2 parameters </a:t>
            </a:r>
            <a:r>
              <a:rPr lang="en-US" dirty="0" smtClean="0"/>
              <a:t>:</a:t>
            </a:r>
          </a:p>
          <a:p>
            <a:pPr marL="514350" indent="-514350">
              <a:buFont typeface="+mj-lt"/>
              <a:buAutoNum type="arabicPeriod"/>
            </a:pPr>
            <a:r>
              <a:rPr lang="en-US" dirty="0" smtClean="0"/>
              <a:t>the </a:t>
            </a:r>
            <a:r>
              <a:rPr lang="en-US" dirty="0"/>
              <a:t>time you want the block to be cached (in seconds) </a:t>
            </a:r>
            <a:endParaRPr lang="en-US" dirty="0" smtClean="0"/>
          </a:p>
          <a:p>
            <a:pPr marL="514350" indent="-514350">
              <a:buFont typeface="+mj-lt"/>
              <a:buAutoNum type="arabicPeriod"/>
            </a:pPr>
            <a:r>
              <a:rPr lang="en-US" dirty="0" smtClean="0"/>
              <a:t>the </a:t>
            </a:r>
            <a:r>
              <a:rPr lang="en-US" dirty="0"/>
              <a:t>name to be given to the cache fragment.</a:t>
            </a:r>
            <a:endParaRPr lang="ru-RU" dirty="0"/>
          </a:p>
        </p:txBody>
      </p:sp>
    </p:spTree>
    <p:extLst>
      <p:ext uri="{BB962C8B-B14F-4D97-AF65-F5344CB8AC3E}">
        <p14:creationId xmlns:p14="http://schemas.microsoft.com/office/powerpoint/2010/main" val="42024227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51520" y="908720"/>
            <a:ext cx="8640960" cy="5217443"/>
          </a:xfrm>
        </p:spPr>
        <p:txBody>
          <a:bodyPr>
            <a:normAutofit fontScale="70000" lnSpcReduction="20000"/>
          </a:bodyPr>
          <a:lstStyle/>
          <a:p>
            <a:pPr marL="0" indent="0">
              <a:buNone/>
            </a:pPr>
            <a:endParaRPr lang="en-US" dirty="0"/>
          </a:p>
          <a:p>
            <a:pPr marL="0" indent="0">
              <a:buNone/>
            </a:pPr>
            <a:r>
              <a:rPr lang="en-US" dirty="0"/>
              <a:t>The comments framework makes it easy to attach comments to any model in your app</a:t>
            </a:r>
            <a:r>
              <a:rPr lang="en-US" dirty="0" smtClean="0"/>
              <a:t>.</a:t>
            </a:r>
          </a:p>
          <a:p>
            <a:pPr marL="0" indent="0">
              <a:buNone/>
            </a:pPr>
            <a:endParaRPr lang="en-US" dirty="0"/>
          </a:p>
          <a:p>
            <a:pPr marL="0" indent="0">
              <a:buNone/>
            </a:pPr>
            <a:r>
              <a:rPr lang="en-US" dirty="0"/>
              <a:t>To start using the Django comments framework </a:t>
            </a:r>
            <a:r>
              <a:rPr lang="en-US" dirty="0" smtClean="0"/>
              <a:t>:</a:t>
            </a:r>
          </a:p>
          <a:p>
            <a:pPr marL="0" indent="0">
              <a:buNone/>
            </a:pPr>
            <a:endParaRPr lang="en-US" dirty="0"/>
          </a:p>
          <a:p>
            <a:pPr marL="0" indent="0">
              <a:buNone/>
            </a:pPr>
            <a:r>
              <a:rPr lang="en-US" dirty="0" smtClean="0"/>
              <a:t>1. Edit </a:t>
            </a:r>
            <a:r>
              <a:rPr lang="en-US" dirty="0"/>
              <a:t>the project settings.py file </a:t>
            </a:r>
          </a:p>
          <a:p>
            <a:pPr marL="0" indent="0">
              <a:buNone/>
            </a:pPr>
            <a:r>
              <a:rPr lang="en-US" dirty="0" smtClean="0"/>
              <a:t>2. add</a:t>
            </a:r>
            <a:r>
              <a:rPr lang="en-US" dirty="0"/>
              <a:t> </a:t>
            </a:r>
            <a:r>
              <a:rPr lang="en-US" b="1" dirty="0"/>
              <a:t>'</a:t>
            </a:r>
            <a:r>
              <a:rPr lang="en-US" b="1" dirty="0" err="1"/>
              <a:t>django.contrib.sites</a:t>
            </a:r>
            <a:r>
              <a:rPr lang="en-US" b="1" dirty="0"/>
              <a:t>'</a:t>
            </a:r>
            <a:r>
              <a:rPr lang="en-US" dirty="0"/>
              <a:t>, </a:t>
            </a:r>
            <a:endParaRPr lang="en-US" dirty="0" smtClean="0"/>
          </a:p>
          <a:p>
            <a:pPr marL="0" indent="0">
              <a:buNone/>
            </a:pPr>
            <a:r>
              <a:rPr lang="en-US" dirty="0" smtClean="0"/>
              <a:t>3. and</a:t>
            </a:r>
            <a:r>
              <a:rPr lang="en-US" dirty="0"/>
              <a:t> </a:t>
            </a:r>
            <a:r>
              <a:rPr lang="en-US" b="1" dirty="0"/>
              <a:t>'</a:t>
            </a:r>
            <a:r>
              <a:rPr lang="en-US" b="1" dirty="0" err="1"/>
              <a:t>django.contrib.comments</a:t>
            </a:r>
            <a:r>
              <a:rPr lang="en-US" b="1" dirty="0"/>
              <a:t>'</a:t>
            </a:r>
            <a:r>
              <a:rPr lang="en-US" dirty="0"/>
              <a:t>, </a:t>
            </a:r>
            <a:endParaRPr lang="en-US" dirty="0" smtClean="0"/>
          </a:p>
          <a:p>
            <a:pPr marL="0" indent="0">
              <a:buNone/>
            </a:pPr>
            <a:r>
              <a:rPr lang="en-US" dirty="0" smtClean="0"/>
              <a:t>to </a:t>
            </a:r>
            <a:r>
              <a:rPr lang="en-US" dirty="0"/>
              <a:t>INSTALLED_APPS option −</a:t>
            </a:r>
          </a:p>
          <a:p>
            <a:pPr marL="0" indent="0">
              <a:buNone/>
            </a:pPr>
            <a:r>
              <a:rPr lang="en-US" dirty="0"/>
              <a:t>INSTALLED_APPS += ('</a:t>
            </a:r>
            <a:r>
              <a:rPr lang="en-US" dirty="0" err="1"/>
              <a:t>django.contrib.sites</a:t>
            </a:r>
            <a:r>
              <a:rPr lang="en-US" dirty="0"/>
              <a:t>', '</a:t>
            </a:r>
            <a:r>
              <a:rPr lang="en-US" dirty="0" err="1"/>
              <a:t>django.contrib.comments</a:t>
            </a:r>
            <a:r>
              <a:rPr lang="en-US" dirty="0" smtClean="0"/>
              <a:t>',)</a:t>
            </a:r>
          </a:p>
          <a:p>
            <a:pPr marL="0" indent="0">
              <a:buNone/>
            </a:pPr>
            <a:endParaRPr lang="en-US" dirty="0"/>
          </a:p>
          <a:p>
            <a:pPr marL="0" indent="0">
              <a:buNone/>
            </a:pPr>
            <a:r>
              <a:rPr lang="en-US" dirty="0" smtClean="0"/>
              <a:t>4. Get </a:t>
            </a:r>
            <a:r>
              <a:rPr lang="en-US" dirty="0"/>
              <a:t>the site id </a:t>
            </a:r>
            <a:r>
              <a:rPr lang="en-US" dirty="0" smtClean="0"/>
              <a:t>−</a:t>
            </a:r>
            <a:endParaRPr lang="ru-RU" dirty="0" smtClean="0"/>
          </a:p>
          <a:p>
            <a:pPr marL="0" indent="0">
              <a:buNone/>
            </a:pPr>
            <a:endParaRPr lang="en-US" dirty="0"/>
          </a:p>
          <a:p>
            <a:pPr marL="0" indent="0">
              <a:buNone/>
            </a:pPr>
            <a:r>
              <a:rPr lang="en-US" dirty="0"/>
              <a:t>&gt;&gt;&gt; from </a:t>
            </a:r>
            <a:r>
              <a:rPr lang="en-US" dirty="0" err="1"/>
              <a:t>django.contrib.sites.models</a:t>
            </a:r>
            <a:r>
              <a:rPr lang="en-US" dirty="0"/>
              <a:t> import Site </a:t>
            </a:r>
            <a:endParaRPr lang="ru-RU" dirty="0" smtClean="0"/>
          </a:p>
          <a:p>
            <a:pPr marL="0" indent="0">
              <a:buNone/>
            </a:pPr>
            <a:r>
              <a:rPr lang="en-US" dirty="0" smtClean="0"/>
              <a:t>&gt;&gt;&gt; </a:t>
            </a:r>
            <a:r>
              <a:rPr lang="en-US" dirty="0"/>
              <a:t>Site().save() </a:t>
            </a:r>
            <a:endParaRPr lang="ru-RU" dirty="0" smtClean="0"/>
          </a:p>
          <a:p>
            <a:pPr marL="0" indent="0">
              <a:buNone/>
            </a:pPr>
            <a:r>
              <a:rPr lang="en-US" dirty="0" smtClean="0"/>
              <a:t>&gt;&gt;&gt; </a:t>
            </a:r>
            <a:r>
              <a:rPr lang="en-US" dirty="0" err="1"/>
              <a:t>Site.objects.all</a:t>
            </a:r>
            <a:r>
              <a:rPr lang="en-US" dirty="0"/>
              <a:t>()[0].id </a:t>
            </a:r>
            <a:endParaRPr lang="ru-RU" dirty="0" smtClean="0"/>
          </a:p>
          <a:p>
            <a:pPr marL="0" indent="0">
              <a:buNone/>
            </a:pPr>
            <a:r>
              <a:rPr lang="en-US" dirty="0" smtClean="0"/>
              <a:t>u'56194498e13823167dd43c64</a:t>
            </a:r>
            <a:r>
              <a:rPr lang="en-US" dirty="0"/>
              <a:t>'</a:t>
            </a:r>
            <a:endParaRPr lang="ru-RU" dirty="0"/>
          </a:p>
        </p:txBody>
      </p:sp>
      <p:sp>
        <p:nvSpPr>
          <p:cNvPr id="2" name="Заголовок 1"/>
          <p:cNvSpPr>
            <a:spLocks noGrp="1"/>
          </p:cNvSpPr>
          <p:nvPr>
            <p:ph type="title"/>
          </p:nvPr>
        </p:nvSpPr>
        <p:spPr/>
        <p:txBody>
          <a:bodyPr>
            <a:normAutofit fontScale="90000"/>
          </a:bodyPr>
          <a:lstStyle/>
          <a:p>
            <a:r>
              <a:rPr lang="en-US" dirty="0"/>
              <a:t>Comments</a:t>
            </a:r>
            <a:br>
              <a:rPr lang="en-US" dirty="0"/>
            </a:br>
            <a:endParaRPr lang="ru-RU" dirty="0"/>
          </a:p>
        </p:txBody>
      </p:sp>
    </p:spTree>
    <p:extLst>
      <p:ext uri="{BB962C8B-B14F-4D97-AF65-F5344CB8AC3E}">
        <p14:creationId xmlns:p14="http://schemas.microsoft.com/office/powerpoint/2010/main" val="15354520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764704"/>
            <a:ext cx="8229600" cy="5976664"/>
          </a:xfrm>
        </p:spPr>
        <p:txBody>
          <a:bodyPr>
            <a:normAutofit fontScale="77500" lnSpcReduction="20000"/>
          </a:bodyPr>
          <a:lstStyle/>
          <a:p>
            <a:pPr marL="0" indent="0">
              <a:buNone/>
            </a:pPr>
            <a:r>
              <a:rPr lang="en-US" dirty="0" smtClean="0"/>
              <a:t>5.Set </a:t>
            </a:r>
            <a:r>
              <a:rPr lang="en-US" dirty="0"/>
              <a:t>the id you get in the settings.py file </a:t>
            </a:r>
            <a:r>
              <a:rPr lang="en-US" dirty="0" smtClean="0"/>
              <a:t>−</a:t>
            </a:r>
          </a:p>
          <a:p>
            <a:pPr marL="0" indent="0">
              <a:buNone/>
            </a:pPr>
            <a:endParaRPr lang="en-US" dirty="0"/>
          </a:p>
          <a:p>
            <a:pPr marL="0" indent="0">
              <a:buNone/>
            </a:pPr>
            <a:r>
              <a:rPr lang="en-US" dirty="0"/>
              <a:t>SITE_ID = u'56194498e13823167dd43c64' Sync </a:t>
            </a:r>
            <a:r>
              <a:rPr lang="en-US" dirty="0" err="1"/>
              <a:t>db</a:t>
            </a:r>
            <a:r>
              <a:rPr lang="en-US" dirty="0"/>
              <a:t>, </a:t>
            </a:r>
            <a:endParaRPr lang="en-US" dirty="0" smtClean="0"/>
          </a:p>
          <a:p>
            <a:pPr marL="0" indent="0">
              <a:buNone/>
            </a:pPr>
            <a:endParaRPr lang="en-US" dirty="0"/>
          </a:p>
          <a:p>
            <a:pPr marL="0" indent="0">
              <a:buNone/>
            </a:pPr>
            <a:r>
              <a:rPr lang="en-US" dirty="0" smtClean="0"/>
              <a:t>to </a:t>
            </a:r>
            <a:r>
              <a:rPr lang="en-US" dirty="0"/>
              <a:t>create all the comments table or collection −</a:t>
            </a:r>
          </a:p>
          <a:p>
            <a:pPr marL="0" indent="0" algn="ctr">
              <a:buNone/>
            </a:pPr>
            <a:r>
              <a:rPr lang="en-US" dirty="0">
                <a:latin typeface="Courier New" panose="02070309020205020404" pitchFamily="49" charset="0"/>
                <a:cs typeface="Courier New" panose="02070309020205020404" pitchFamily="49" charset="0"/>
              </a:rPr>
              <a:t>python manage.py </a:t>
            </a:r>
            <a:r>
              <a:rPr lang="en-US" dirty="0" err="1">
                <a:latin typeface="Courier New" panose="02070309020205020404" pitchFamily="49" charset="0"/>
                <a:cs typeface="Courier New" panose="02070309020205020404" pitchFamily="49" charset="0"/>
              </a:rPr>
              <a:t>syncdb</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endParaRPr lang="en-US" dirty="0"/>
          </a:p>
          <a:p>
            <a:pPr marL="0" indent="0">
              <a:buNone/>
            </a:pPr>
            <a:r>
              <a:rPr lang="en-US" dirty="0" smtClean="0"/>
              <a:t>6. Add </a:t>
            </a:r>
            <a:r>
              <a:rPr lang="en-US" dirty="0"/>
              <a:t>the comment app’s URLs to your project’s urls.py </a:t>
            </a:r>
            <a:r>
              <a:rPr lang="en-US" dirty="0" smtClean="0"/>
              <a:t>−</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django.conf.urls</a:t>
            </a:r>
            <a:r>
              <a:rPr lang="en-US" dirty="0">
                <a:latin typeface="Courier New" panose="02070309020205020404" pitchFamily="49" charset="0"/>
                <a:cs typeface="Courier New" panose="02070309020205020404" pitchFamily="49" charset="0"/>
              </a:rPr>
              <a:t> import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include </a:t>
            </a:r>
            <a:r>
              <a:rPr lang="en-US" dirty="0" err="1">
                <a:latin typeface="Courier New" panose="02070309020205020404" pitchFamily="49" charset="0"/>
                <a:cs typeface="Courier New" panose="02070309020205020404" pitchFamily="49" charset="0"/>
              </a:rPr>
              <a:t>url</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r'^comments</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include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django.contrib.comments.urls</a:t>
            </a:r>
            <a:r>
              <a:rPr lang="en-US" dirty="0" smtClean="0">
                <a:latin typeface="Courier New" panose="02070309020205020404" pitchFamily="49" charset="0"/>
                <a:cs typeface="Courier New" panose="02070309020205020404" pitchFamily="49" charset="0"/>
              </a:rPr>
              <a:t>')),</a:t>
            </a:r>
          </a:p>
          <a:p>
            <a:pPr marL="0" indent="0">
              <a:buNone/>
            </a:pPr>
            <a:endParaRPr lang="en-US" dirty="0"/>
          </a:p>
          <a:p>
            <a:pPr marL="0" indent="0">
              <a:buNone/>
            </a:pPr>
            <a:r>
              <a:rPr lang="en-US" dirty="0" smtClean="0"/>
              <a:t>Now the </a:t>
            </a:r>
            <a:r>
              <a:rPr lang="en-US" dirty="0"/>
              <a:t>framework </a:t>
            </a:r>
            <a:r>
              <a:rPr lang="en-US" dirty="0" smtClean="0"/>
              <a:t>installed.</a:t>
            </a:r>
          </a:p>
          <a:p>
            <a:pPr marL="0" indent="0">
              <a:buNone/>
            </a:pPr>
            <a:r>
              <a:rPr lang="en-US" dirty="0" smtClean="0"/>
              <a:t> Change “hello” </a:t>
            </a:r>
            <a:r>
              <a:rPr lang="en-US" dirty="0"/>
              <a:t>templates to tracks comments on </a:t>
            </a:r>
            <a:r>
              <a:rPr lang="en-US" dirty="0" smtClean="0"/>
              <a:t>the </a:t>
            </a:r>
            <a:r>
              <a:rPr lang="en-US" dirty="0" err="1"/>
              <a:t>Dreamreal</a:t>
            </a:r>
            <a:r>
              <a:rPr lang="en-US" dirty="0"/>
              <a:t> model. </a:t>
            </a:r>
            <a:endParaRPr lang="en-US" dirty="0" smtClean="0"/>
          </a:p>
          <a:p>
            <a:pPr marL="0" indent="0">
              <a:buNone/>
            </a:pPr>
            <a:r>
              <a:rPr lang="en-US" dirty="0" err="1" smtClean="0"/>
              <a:t>Lista</a:t>
            </a:r>
            <a:r>
              <a:rPr lang="en-US" dirty="0" smtClean="0"/>
              <a:t> and save </a:t>
            </a:r>
            <a:r>
              <a:rPr lang="en-US" dirty="0"/>
              <a:t>comments for a specific </a:t>
            </a:r>
            <a:r>
              <a:rPr lang="en-US" dirty="0" err="1"/>
              <a:t>Dreamreal</a:t>
            </a:r>
            <a:r>
              <a:rPr lang="en-US" dirty="0"/>
              <a:t> entry whose name will be passed as parameter to the /</a:t>
            </a:r>
            <a:r>
              <a:rPr lang="en-US" dirty="0" err="1"/>
              <a:t>myapp</a:t>
            </a:r>
            <a:r>
              <a:rPr lang="en-US" dirty="0"/>
              <a:t>/hello URL.</a:t>
            </a:r>
          </a:p>
          <a:p>
            <a:pPr marL="0" indent="0">
              <a:buNone/>
            </a:pPr>
            <a:endParaRPr lang="ru-RU" dirty="0"/>
          </a:p>
        </p:txBody>
      </p:sp>
    </p:spTree>
    <p:extLst>
      <p:ext uri="{BB962C8B-B14F-4D97-AF65-F5344CB8AC3E}">
        <p14:creationId xmlns:p14="http://schemas.microsoft.com/office/powerpoint/2010/main" val="341051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908720"/>
            <a:ext cx="8229600" cy="5217443"/>
          </a:xfrm>
        </p:spPr>
        <p:txBody>
          <a:bodyPr>
            <a:normAutofit fontScale="62500" lnSpcReduction="20000"/>
          </a:bodyPr>
          <a:lstStyle/>
          <a:p>
            <a:pPr marL="0" indent="0">
              <a:buNone/>
            </a:pPr>
            <a:r>
              <a:rPr lang="en-US" dirty="0" err="1">
                <a:latin typeface="Courier New" panose="02070309020205020404" pitchFamily="49" charset="0"/>
                <a:cs typeface="Courier New" panose="02070309020205020404" pitchFamily="49" charset="0"/>
              </a:rPr>
              <a:t>Dreamreal</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Model</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class </a:t>
            </a:r>
            <a:r>
              <a:rPr lang="en-US" dirty="0" err="1">
                <a:latin typeface="Courier New" panose="02070309020205020404" pitchFamily="49" charset="0"/>
                <a:cs typeface="Courier New" panose="02070309020205020404" pitchFamily="49" charset="0"/>
              </a:rPr>
              <a:t>Dreamreal</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models.Model</a:t>
            </a:r>
            <a:r>
              <a:rPr lang="en-US" dirty="0">
                <a:latin typeface="Courier New" panose="02070309020205020404" pitchFamily="49" charset="0"/>
                <a:cs typeface="Courier New" panose="02070309020205020404" pitchFamily="49" charset="0"/>
              </a:rPr>
              <a:t>): website </a:t>
            </a:r>
            <a:r>
              <a:rPr lang="en-US" dirty="0" smtClean="0">
                <a:latin typeface="Courier New" panose="02070309020205020404" pitchFamily="49" charset="0"/>
                <a:cs typeface="Courier New" panose="02070309020205020404" pitchFamily="49" charset="0"/>
              </a:rPr>
              <a:t>=</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models.CharField</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max_length</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50) mail = </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models.CharField</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max_length</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50) name = </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models.CharField</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max_length</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50)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phonenumber</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models.IntegerField</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class </a:t>
            </a:r>
            <a:r>
              <a:rPr lang="en-US" dirty="0">
                <a:latin typeface="Courier New" panose="02070309020205020404" pitchFamily="49" charset="0"/>
                <a:cs typeface="Courier New" panose="02070309020205020404" pitchFamily="49" charset="0"/>
              </a:rPr>
              <a:t>Meta: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db_table</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dreamreal</a:t>
            </a:r>
            <a:r>
              <a:rPr lang="en-US" dirty="0" smtClean="0">
                <a:latin typeface="Courier New" panose="02070309020205020404" pitchFamily="49" charset="0"/>
                <a:cs typeface="Courier New" panose="02070309020205020404" pitchFamily="49" charset="0"/>
              </a:rPr>
              <a:t>«</a:t>
            </a:r>
            <a:endParaRPr lang="ru-RU" dirty="0" smtClean="0">
              <a:latin typeface="Courier New" panose="02070309020205020404" pitchFamily="49" charset="0"/>
              <a:cs typeface="Courier New" panose="02070309020205020404" pitchFamily="49" charset="0"/>
            </a:endParaRPr>
          </a:p>
          <a:p>
            <a:pPr marL="0" indent="0">
              <a:buNone/>
            </a:pPr>
            <a:endParaRPr lang="ru-RU"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hello </a:t>
            </a:r>
            <a:r>
              <a:rPr lang="en-US" b="1" dirty="0" smtClean="0">
                <a:latin typeface="Courier New" panose="02070309020205020404" pitchFamily="49" charset="0"/>
                <a:cs typeface="Courier New" panose="02070309020205020404" pitchFamily="49" charset="0"/>
              </a:rPr>
              <a:t>view</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err="1">
                <a:latin typeface="Courier New" panose="02070309020205020404" pitchFamily="49" charset="0"/>
                <a:cs typeface="Courier New" panose="02070309020205020404" pitchFamily="49" charset="0"/>
              </a:rPr>
              <a:t>def</a:t>
            </a:r>
            <a:r>
              <a:rPr lang="en-US" dirty="0">
                <a:latin typeface="Courier New" panose="02070309020205020404" pitchFamily="49" charset="0"/>
                <a:cs typeface="Courier New" panose="02070309020205020404" pitchFamily="49" charset="0"/>
              </a:rPr>
              <a:t> hello(request, Name): </a:t>
            </a:r>
            <a:endParaRPr lang="ru-RU"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today </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datetime.datetime.now</a:t>
            </a:r>
            <a:r>
              <a:rPr lang="en-US" dirty="0">
                <a:latin typeface="Courier New" panose="02070309020205020404" pitchFamily="49" charset="0"/>
                <a:cs typeface="Courier New" panose="02070309020205020404" pitchFamily="49" charset="0"/>
              </a:rPr>
              <a:t>().date() </a:t>
            </a:r>
            <a:endParaRPr lang="ru-RU"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daysOfWeek</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['Mon', 'Tue', 'Wed', 'Thu', 'Fri', 'Sat', 'Sun']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dreamreal</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Dreamreal.objects.get</a:t>
            </a:r>
            <a:r>
              <a:rPr lang="en-US" dirty="0">
                <a:latin typeface="Courier New" panose="02070309020205020404" pitchFamily="49" charset="0"/>
                <a:cs typeface="Courier New" panose="02070309020205020404" pitchFamily="49" charset="0"/>
              </a:rPr>
              <a:t>(name = Name) </a:t>
            </a:r>
            <a:endParaRPr lang="ru-RU"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return </a:t>
            </a:r>
            <a:r>
              <a:rPr lang="en-US" dirty="0">
                <a:latin typeface="Courier New" panose="02070309020205020404" pitchFamily="49" charset="0"/>
                <a:cs typeface="Courier New" panose="02070309020205020404" pitchFamily="49" charset="0"/>
              </a:rPr>
              <a:t>render(request, 'hello.html', locals())</a:t>
            </a:r>
            <a:endParaRPr lang="ru-RU"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875792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332656"/>
            <a:ext cx="8229600" cy="6264696"/>
          </a:xfrm>
        </p:spPr>
        <p:txBody>
          <a:bodyPr>
            <a:normAutofit fontScale="70000" lnSpcReduction="20000"/>
          </a:bodyPr>
          <a:lstStyle/>
          <a:p>
            <a:pPr marL="0" indent="0">
              <a:buNone/>
            </a:pPr>
            <a:r>
              <a:rPr lang="en-US" b="1" dirty="0"/>
              <a:t>hello.html </a:t>
            </a:r>
            <a:r>
              <a:rPr lang="en-US" b="1" dirty="0" smtClean="0"/>
              <a:t>template</a:t>
            </a:r>
          </a:p>
          <a:p>
            <a:pPr marL="0" indent="0">
              <a:buNone/>
            </a:pPr>
            <a:endParaRPr lang="en-US" dirty="0"/>
          </a:p>
          <a:p>
            <a:pPr marL="0" indent="0">
              <a:buNone/>
            </a:pPr>
            <a:r>
              <a:rPr lang="en-US" dirty="0">
                <a:latin typeface="Courier New" panose="02070309020205020404" pitchFamily="49" charset="0"/>
                <a:cs typeface="Courier New" panose="02070309020205020404" pitchFamily="49" charset="0"/>
              </a:rPr>
              <a:t>{% extends "main_template.html" </a:t>
            </a:r>
            <a:r>
              <a:rPr lang="en-US" dirty="0" smtClean="0">
                <a:latin typeface="Courier New" panose="02070309020205020404" pitchFamily="49" charset="0"/>
                <a:cs typeface="Courier New" panose="02070309020205020404" pitchFamily="49" charset="0"/>
              </a:rPr>
              <a:t>%}</a:t>
            </a:r>
          </a:p>
          <a:p>
            <a:pPr marL="0" indent="0">
              <a:buNone/>
            </a:pP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load comments %}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block title </a:t>
            </a:r>
            <a:r>
              <a:rPr lang="en-US" dirty="0" smtClean="0">
                <a:latin typeface="Courier New" panose="02070309020205020404" pitchFamily="49" charset="0"/>
                <a:cs typeface="Courier New" panose="02070309020205020404" pitchFamily="49" charset="0"/>
              </a:rPr>
              <a:t>%}</a:t>
            </a:r>
          </a:p>
          <a:p>
            <a:pPr marL="0" indent="0">
              <a:buNone/>
            </a:pPr>
            <a:r>
              <a:rPr lang="en-US" dirty="0" smtClean="0">
                <a:latin typeface="Courier New" panose="02070309020205020404" pitchFamily="49" charset="0"/>
                <a:cs typeface="Courier New" panose="02070309020205020404" pitchFamily="49" charset="0"/>
              </a:rPr>
              <a:t>My </a:t>
            </a:r>
            <a:r>
              <a:rPr lang="en-US" dirty="0">
                <a:latin typeface="Courier New" panose="02070309020205020404" pitchFamily="49" charset="0"/>
                <a:cs typeface="Courier New" panose="02070309020205020404" pitchFamily="49" charset="0"/>
              </a:rPr>
              <a:t>Hello </a:t>
            </a:r>
            <a:r>
              <a:rPr lang="en-US" dirty="0" smtClean="0">
                <a:latin typeface="Courier New" panose="02070309020205020404" pitchFamily="49" charset="0"/>
                <a:cs typeface="Courier New" panose="02070309020205020404" pitchFamily="49" charset="0"/>
              </a:rPr>
              <a:t>Page</a:t>
            </a:r>
          </a:p>
          <a:p>
            <a:pPr marL="0" indent="0">
              <a:buNone/>
            </a:pPr>
            <a:r>
              <a:rPr lang="en-US" dirty="0" smtClean="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endblock</a:t>
            </a:r>
            <a:r>
              <a:rPr lang="en-US" dirty="0">
                <a:latin typeface="Courier New" panose="02070309020205020404" pitchFamily="49" charset="0"/>
                <a:cs typeface="Courier New" panose="02070309020205020404" pitchFamily="49" charset="0"/>
              </a:rPr>
              <a:t> %}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block content %} &lt;p&gt;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Our </a:t>
            </a:r>
            <a:r>
              <a:rPr lang="en-US" dirty="0" err="1">
                <a:latin typeface="Courier New" panose="02070309020205020404" pitchFamily="49" charset="0"/>
                <a:cs typeface="Courier New" panose="02070309020205020404" pitchFamily="49" charset="0"/>
              </a:rPr>
              <a:t>Dreamreal</a:t>
            </a:r>
            <a:r>
              <a:rPr lang="en-US" dirty="0">
                <a:latin typeface="Courier New" panose="02070309020205020404" pitchFamily="49" charset="0"/>
                <a:cs typeface="Courier New" panose="02070309020205020404" pitchFamily="49" charset="0"/>
              </a:rPr>
              <a:t> Entry: &lt;p</a:t>
            </a:r>
            <a:r>
              <a:rPr lang="en-US" dirty="0" smtClean="0">
                <a:latin typeface="Courier New" panose="02070309020205020404" pitchFamily="49" charset="0"/>
                <a:cs typeface="Courier New" panose="02070309020205020404" pitchFamily="49" charset="0"/>
              </a:rPr>
              <a:t>&gt;</a:t>
            </a:r>
          </a:p>
          <a:p>
            <a:pPr marL="0" indent="0">
              <a:buNone/>
            </a:pP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strong&gt;Name :&lt;/strong&gt;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dreamreal.name}}&lt;/p&gt;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p&gt;&lt;strong&gt;Website :&lt;/strong&gt;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dreamreal.website</a:t>
            </a:r>
            <a:r>
              <a:rPr lang="en-US" dirty="0">
                <a:latin typeface="Courier New" panose="02070309020205020404" pitchFamily="49" charset="0"/>
                <a:cs typeface="Courier New" panose="02070309020205020404" pitchFamily="49" charset="0"/>
              </a:rPr>
              <a:t>}}&lt;/p&gt;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p&gt;&lt;strong&gt;Phone :&lt;/strong&gt;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dreamreal.phonenumber</a:t>
            </a:r>
            <a:r>
              <a:rPr lang="en-US" dirty="0">
                <a:latin typeface="Courier New" panose="02070309020205020404" pitchFamily="49" charset="0"/>
                <a:cs typeface="Courier New" panose="02070309020205020404" pitchFamily="49" charset="0"/>
              </a:rPr>
              <a:t>}}&lt;/p&gt;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p&gt;&lt;strong&gt;Number of comments :&lt;strong&gt;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get_comment_count</a:t>
            </a:r>
            <a:r>
              <a:rPr lang="en-US" dirty="0">
                <a:latin typeface="Courier New" panose="02070309020205020404" pitchFamily="49" charset="0"/>
                <a:cs typeface="Courier New" panose="02070309020205020404" pitchFamily="49" charset="0"/>
              </a:rPr>
              <a:t> for </a:t>
            </a:r>
            <a:r>
              <a:rPr lang="en-US" dirty="0" err="1">
                <a:latin typeface="Courier New" panose="02070309020205020404" pitchFamily="49" charset="0"/>
                <a:cs typeface="Courier New" panose="02070309020205020404" pitchFamily="49" charset="0"/>
              </a:rPr>
              <a:t>dreamreal</a:t>
            </a:r>
            <a:r>
              <a:rPr lang="en-US" dirty="0">
                <a:latin typeface="Courier New" panose="02070309020205020404" pitchFamily="49" charset="0"/>
                <a:cs typeface="Courier New" panose="02070309020205020404" pitchFamily="49" charset="0"/>
              </a:rPr>
              <a:t> as </a:t>
            </a:r>
            <a:r>
              <a:rPr lang="en-US" dirty="0" err="1">
                <a:latin typeface="Courier New" panose="02070309020205020404" pitchFamily="49" charset="0"/>
                <a:cs typeface="Courier New" panose="02070309020205020404" pitchFamily="49" charset="0"/>
              </a:rPr>
              <a:t>comment_count</a:t>
            </a:r>
            <a:r>
              <a:rPr lang="en-US" dirty="0">
                <a:latin typeface="Courier New" panose="02070309020205020404" pitchFamily="49" charset="0"/>
                <a:cs typeface="Courier New" panose="02070309020205020404" pitchFamily="49" charset="0"/>
              </a:rPr>
              <a:t> %}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comment_count</a:t>
            </a:r>
            <a:r>
              <a:rPr lang="en-US" dirty="0">
                <a:latin typeface="Courier New" panose="02070309020205020404" pitchFamily="49" charset="0"/>
                <a:cs typeface="Courier New" panose="02070309020205020404" pitchFamily="49" charset="0"/>
              </a:rPr>
              <a:t> }}&lt;/p&gt;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p&gt;List of comments :&lt;/p&gt;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render_comment_list</a:t>
            </a:r>
            <a:r>
              <a:rPr lang="en-US" dirty="0">
                <a:latin typeface="Courier New" panose="02070309020205020404" pitchFamily="49" charset="0"/>
                <a:cs typeface="Courier New" panose="02070309020205020404" pitchFamily="49" charset="0"/>
              </a:rPr>
              <a:t> for </a:t>
            </a:r>
            <a:r>
              <a:rPr lang="en-US" dirty="0" err="1">
                <a:latin typeface="Courier New" panose="02070309020205020404" pitchFamily="49" charset="0"/>
                <a:cs typeface="Courier New" panose="02070309020205020404" pitchFamily="49" charset="0"/>
              </a:rPr>
              <a:t>dreamreal</a:t>
            </a:r>
            <a:r>
              <a:rPr lang="en-US" dirty="0">
                <a:latin typeface="Courier New" panose="02070309020205020404" pitchFamily="49" charset="0"/>
                <a:cs typeface="Courier New" panose="02070309020205020404" pitchFamily="49" charset="0"/>
              </a:rPr>
              <a:t> %} &lt;/p&gt;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render_comment_form</a:t>
            </a:r>
            <a:r>
              <a:rPr lang="en-US" dirty="0">
                <a:latin typeface="Courier New" panose="02070309020205020404" pitchFamily="49" charset="0"/>
                <a:cs typeface="Courier New" panose="02070309020205020404" pitchFamily="49" charset="0"/>
              </a:rPr>
              <a:t> for </a:t>
            </a:r>
            <a:r>
              <a:rPr lang="en-US" dirty="0" err="1">
                <a:latin typeface="Courier New" panose="02070309020205020404" pitchFamily="49" charset="0"/>
                <a:cs typeface="Courier New" panose="02070309020205020404" pitchFamily="49" charset="0"/>
              </a:rPr>
              <a:t>dreamreal</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a:t>
            </a:r>
          </a:p>
          <a:p>
            <a:pPr marL="0" indent="0">
              <a:buNone/>
            </a:pPr>
            <a:r>
              <a:rPr lang="en-US" dirty="0" smtClean="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endblock</a:t>
            </a:r>
            <a:r>
              <a:rPr lang="en-US" dirty="0">
                <a:latin typeface="Courier New" panose="02070309020205020404" pitchFamily="49" charset="0"/>
                <a:cs typeface="Courier New" panose="02070309020205020404" pitchFamily="49" charset="0"/>
              </a:rPr>
              <a:t> %}</a:t>
            </a:r>
            <a:endParaRPr lang="ru-RU"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106203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67544" y="476672"/>
            <a:ext cx="8229600" cy="6192688"/>
          </a:xfrm>
        </p:spPr>
        <p:txBody>
          <a:bodyPr>
            <a:normAutofit fontScale="70000" lnSpcReduction="20000"/>
          </a:bodyPr>
          <a:lstStyle/>
          <a:p>
            <a:pPr marL="0" indent="0">
              <a:buNone/>
            </a:pPr>
            <a:r>
              <a:rPr lang="en-US" dirty="0"/>
              <a:t>Finally the mapping URL to </a:t>
            </a:r>
            <a:r>
              <a:rPr lang="en-US" dirty="0" smtClean="0"/>
              <a:t>the </a:t>
            </a:r>
            <a:r>
              <a:rPr lang="en-US" dirty="0"/>
              <a:t>hello view </a:t>
            </a:r>
            <a:endParaRPr lang="en-US" dirty="0" smtClean="0"/>
          </a:p>
          <a:p>
            <a:pPr marL="0" indent="0">
              <a:buNone/>
            </a:pPr>
            <a:endParaRPr lang="en-US" dirty="0"/>
          </a:p>
          <a:p>
            <a:pPr marL="0" indent="0">
              <a:buNone/>
            </a:pPr>
            <a:r>
              <a:rPr lang="en-US" dirty="0" err="1">
                <a:latin typeface="Courier New" panose="02070309020205020404" pitchFamily="49" charset="0"/>
                <a:cs typeface="Courier New" panose="02070309020205020404" pitchFamily="49" charset="0"/>
              </a:rPr>
              <a:t>url</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r'^hello</a:t>
            </a:r>
            <a:r>
              <a:rPr lang="en-US" dirty="0">
                <a:latin typeface="Courier New" panose="02070309020205020404" pitchFamily="49" charset="0"/>
                <a:cs typeface="Courier New" panose="02070309020205020404" pitchFamily="49" charset="0"/>
              </a:rPr>
              <a:t>/(?P&lt;Name&gt;\w+)/', 'hello', name = 'hello'), </a:t>
            </a:r>
            <a:endParaRPr lang="en-US" dirty="0" smtClean="0">
              <a:latin typeface="Courier New" panose="02070309020205020404" pitchFamily="49" charset="0"/>
              <a:cs typeface="Courier New" panose="02070309020205020404" pitchFamily="49" charset="0"/>
            </a:endParaRPr>
          </a:p>
          <a:p>
            <a:pPr marL="0" indent="0">
              <a:buNone/>
            </a:pPr>
            <a:endParaRPr lang="en-US" dirty="0"/>
          </a:p>
          <a:p>
            <a:pPr marL="0" indent="0">
              <a:buNone/>
            </a:pPr>
            <a:r>
              <a:rPr lang="en-US" dirty="0" smtClean="0"/>
              <a:t>Now, in the template </a:t>
            </a:r>
            <a:r>
              <a:rPr lang="en-US" dirty="0"/>
              <a:t>(hello.html), load the comments framework with − </a:t>
            </a:r>
            <a:endParaRPr lang="en-US" dirty="0" smtClean="0"/>
          </a:p>
          <a:p>
            <a:pPr marL="0" indent="0">
              <a:buNone/>
            </a:pP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load comments </a:t>
            </a:r>
            <a:r>
              <a:rPr lang="en-US" dirty="0" smtClean="0">
                <a:latin typeface="Courier New" panose="02070309020205020404" pitchFamily="49" charset="0"/>
                <a:cs typeface="Courier New" panose="02070309020205020404" pitchFamily="49" charset="0"/>
              </a:rPr>
              <a:t>%}</a:t>
            </a:r>
          </a:p>
          <a:p>
            <a:pPr marL="0" indent="0">
              <a:buNone/>
            </a:pPr>
            <a:endParaRPr lang="en-US" dirty="0"/>
          </a:p>
          <a:p>
            <a:pPr marL="0" indent="0">
              <a:buNone/>
            </a:pPr>
            <a:r>
              <a:rPr lang="en-US" dirty="0" smtClean="0"/>
              <a:t>Get </a:t>
            </a:r>
            <a:r>
              <a:rPr lang="en-US" dirty="0"/>
              <a:t>the number of comments for the </a:t>
            </a:r>
            <a:r>
              <a:rPr lang="en-US" dirty="0" err="1"/>
              <a:t>Dreamreal</a:t>
            </a:r>
            <a:r>
              <a:rPr lang="en-US" dirty="0"/>
              <a:t> object pass by the view − </a:t>
            </a:r>
            <a:endParaRPr lang="en-US" dirty="0" smtClean="0"/>
          </a:p>
          <a:p>
            <a:pPr marL="0" indent="0">
              <a:buNone/>
            </a:pPr>
            <a:r>
              <a:rPr lang="en-US" dirty="0" smtClean="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get_comment_count</a:t>
            </a:r>
            <a:r>
              <a:rPr lang="en-US" dirty="0">
                <a:latin typeface="Courier New" panose="02070309020205020404" pitchFamily="49" charset="0"/>
                <a:cs typeface="Courier New" panose="02070309020205020404" pitchFamily="49" charset="0"/>
              </a:rPr>
              <a:t> for </a:t>
            </a:r>
            <a:r>
              <a:rPr lang="en-US" dirty="0" err="1">
                <a:latin typeface="Courier New" panose="02070309020205020404" pitchFamily="49" charset="0"/>
                <a:cs typeface="Courier New" panose="02070309020205020404" pitchFamily="49" charset="0"/>
              </a:rPr>
              <a:t>dreamreal</a:t>
            </a:r>
            <a:r>
              <a:rPr lang="en-US" dirty="0">
                <a:latin typeface="Courier New" panose="02070309020205020404" pitchFamily="49" charset="0"/>
                <a:cs typeface="Courier New" panose="02070309020205020404" pitchFamily="49" charset="0"/>
              </a:rPr>
              <a:t> as </a:t>
            </a:r>
            <a:r>
              <a:rPr lang="en-US" dirty="0" err="1">
                <a:latin typeface="Courier New" panose="02070309020205020404" pitchFamily="49" charset="0"/>
                <a:cs typeface="Courier New" panose="02070309020205020404" pitchFamily="49" charset="0"/>
              </a:rPr>
              <a:t>comment_count</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a:t>
            </a:r>
          </a:p>
          <a:p>
            <a:pPr marL="0" indent="0">
              <a:buNone/>
            </a:pPr>
            <a:endParaRPr lang="en-US" dirty="0"/>
          </a:p>
          <a:p>
            <a:pPr marL="0" indent="0">
              <a:buNone/>
            </a:pPr>
            <a:r>
              <a:rPr lang="en-US" dirty="0" smtClean="0"/>
              <a:t>Get </a:t>
            </a:r>
            <a:r>
              <a:rPr lang="en-US" dirty="0"/>
              <a:t>the list of comments for the objects − </a:t>
            </a:r>
            <a:endParaRPr lang="en-US" dirty="0" smtClean="0"/>
          </a:p>
          <a:p>
            <a:pPr marL="0" indent="0">
              <a:buNone/>
            </a:pPr>
            <a:r>
              <a:rPr lang="en-US" dirty="0" smtClean="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render_comment_list</a:t>
            </a:r>
            <a:r>
              <a:rPr lang="en-US" dirty="0">
                <a:latin typeface="Courier New" panose="02070309020205020404" pitchFamily="49" charset="0"/>
                <a:cs typeface="Courier New" panose="02070309020205020404" pitchFamily="49" charset="0"/>
              </a:rPr>
              <a:t> for </a:t>
            </a:r>
            <a:r>
              <a:rPr lang="en-US" dirty="0" err="1">
                <a:latin typeface="Courier New" panose="02070309020205020404" pitchFamily="49" charset="0"/>
                <a:cs typeface="Courier New" panose="02070309020205020404" pitchFamily="49" charset="0"/>
              </a:rPr>
              <a:t>dreamreal</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a:t>
            </a:r>
          </a:p>
          <a:p>
            <a:pPr marL="0" indent="0">
              <a:buNone/>
            </a:pPr>
            <a:endParaRPr lang="en-US" dirty="0"/>
          </a:p>
          <a:p>
            <a:pPr marL="0" indent="0">
              <a:buNone/>
            </a:pPr>
            <a:r>
              <a:rPr lang="en-US" dirty="0" smtClean="0"/>
              <a:t>Display </a:t>
            </a:r>
            <a:r>
              <a:rPr lang="en-US" dirty="0"/>
              <a:t>the default comments form − </a:t>
            </a:r>
            <a:endParaRPr lang="en-US" dirty="0" smtClean="0"/>
          </a:p>
          <a:p>
            <a:pPr marL="0" indent="0">
              <a:buNone/>
            </a:pPr>
            <a:r>
              <a:rPr lang="en-US" dirty="0" smtClean="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render_comment_form</a:t>
            </a:r>
            <a:r>
              <a:rPr lang="en-US" dirty="0">
                <a:latin typeface="Courier New" panose="02070309020205020404" pitchFamily="49" charset="0"/>
                <a:cs typeface="Courier New" panose="02070309020205020404" pitchFamily="49" charset="0"/>
              </a:rPr>
              <a:t> for </a:t>
            </a:r>
            <a:r>
              <a:rPr lang="en-US" dirty="0" err="1">
                <a:latin typeface="Courier New" panose="02070309020205020404" pitchFamily="49" charset="0"/>
                <a:cs typeface="Courier New" panose="02070309020205020404" pitchFamily="49" charset="0"/>
              </a:rPr>
              <a:t>dreamreal</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a:t>
            </a:r>
          </a:p>
          <a:p>
            <a:pPr marL="0" indent="0">
              <a:buNone/>
            </a:pPr>
            <a:endParaRPr lang="en-US" dirty="0"/>
          </a:p>
          <a:p>
            <a:pPr marL="0" indent="0">
              <a:buNone/>
            </a:pPr>
            <a:r>
              <a:rPr lang="en-US" dirty="0"/>
              <a:t>When accessing </a:t>
            </a:r>
            <a:r>
              <a:rPr lang="en-US" b="1" dirty="0"/>
              <a:t>/</a:t>
            </a:r>
            <a:r>
              <a:rPr lang="en-US" b="1" dirty="0" err="1" smtClean="0"/>
              <a:t>myapp</a:t>
            </a:r>
            <a:r>
              <a:rPr lang="en-US" b="1" dirty="0" smtClean="0"/>
              <a:t>/hello/Mark </a:t>
            </a:r>
            <a:r>
              <a:rPr lang="en-US" dirty="0"/>
              <a:t>you will get the comments info for the </a:t>
            </a:r>
            <a:r>
              <a:rPr lang="en-US" dirty="0" err="1"/>
              <a:t>Dreamreal</a:t>
            </a:r>
            <a:r>
              <a:rPr lang="en-US" dirty="0"/>
              <a:t> entry whose name </a:t>
            </a:r>
            <a:r>
              <a:rPr lang="en-US" dirty="0" smtClean="0"/>
              <a:t>is </a:t>
            </a:r>
            <a:r>
              <a:rPr lang="en-US" b="1" dirty="0" smtClean="0"/>
              <a:t>Mark. </a:t>
            </a:r>
          </a:p>
          <a:p>
            <a:pPr marL="0" indent="0">
              <a:buNone/>
            </a:pPr>
            <a:endParaRPr lang="en-US" dirty="0"/>
          </a:p>
          <a:p>
            <a:pPr marL="0" indent="0">
              <a:buNone/>
            </a:pPr>
            <a:r>
              <a:rPr lang="en-US" dirty="0" smtClean="0"/>
              <a:t>Accessing </a:t>
            </a:r>
            <a:r>
              <a:rPr lang="en-US" dirty="0"/>
              <a:t>that URL will get you</a:t>
            </a:r>
          </a:p>
          <a:p>
            <a:pPr marL="0" indent="0">
              <a:buNone/>
            </a:pPr>
            <a:endParaRPr lang="ru-RU" dirty="0"/>
          </a:p>
        </p:txBody>
      </p:sp>
    </p:spTree>
    <p:extLst>
      <p:ext uri="{BB962C8B-B14F-4D97-AF65-F5344CB8AC3E}">
        <p14:creationId xmlns:p14="http://schemas.microsoft.com/office/powerpoint/2010/main" val="194462164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5536" y="188640"/>
            <a:ext cx="5715798" cy="3886742"/>
          </a:xfrm>
        </p:spPr>
      </p:pic>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9832" y="3212976"/>
            <a:ext cx="5715798" cy="3534268"/>
          </a:xfrm>
          <a:prstGeom prst="rect">
            <a:avLst/>
          </a:prstGeom>
        </p:spPr>
      </p:pic>
    </p:spTree>
    <p:extLst>
      <p:ext uri="{BB962C8B-B14F-4D97-AF65-F5344CB8AC3E}">
        <p14:creationId xmlns:p14="http://schemas.microsoft.com/office/powerpoint/2010/main" val="247848797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457200" y="274638"/>
            <a:ext cx="8229600" cy="4450506"/>
          </a:xfrm>
        </p:spPr>
        <p:txBody>
          <a:bodyPr>
            <a:normAutofit/>
          </a:bodyPr>
          <a:lstStyle/>
          <a:p>
            <a:pPr algn="ctr"/>
            <a:r>
              <a:rPr lang="en-US" sz="7200" dirty="0" smtClean="0"/>
              <a:t>Thank you!</a:t>
            </a:r>
            <a:endParaRPr lang="ru-RU" sz="7200" dirty="0"/>
          </a:p>
        </p:txBody>
      </p:sp>
    </p:spTree>
    <p:extLst>
      <p:ext uri="{BB962C8B-B14F-4D97-AF65-F5344CB8AC3E}">
        <p14:creationId xmlns:p14="http://schemas.microsoft.com/office/powerpoint/2010/main" val="1727815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692696"/>
            <a:ext cx="8229600" cy="5433467"/>
          </a:xfrm>
        </p:spPr>
        <p:txBody>
          <a:bodyPr>
            <a:normAutofit fontScale="55000" lnSpcReduction="20000"/>
          </a:bodyPr>
          <a:lstStyle/>
          <a:p>
            <a:pPr marL="0" indent="0">
              <a:buNone/>
            </a:pPr>
            <a:r>
              <a:rPr lang="en-US" dirty="0" smtClean="0"/>
              <a:t>Change </a:t>
            </a:r>
            <a:r>
              <a:rPr lang="en-US" dirty="0"/>
              <a:t>the hello view to redirect to </a:t>
            </a:r>
            <a:r>
              <a:rPr lang="en-US" b="1" dirty="0"/>
              <a:t>djangoproject.com</a:t>
            </a:r>
            <a:r>
              <a:rPr lang="en-US" dirty="0"/>
              <a:t> and our </a:t>
            </a:r>
            <a:r>
              <a:rPr lang="en-US" b="1" dirty="0" err="1"/>
              <a:t>viewArticl</a:t>
            </a:r>
            <a:r>
              <a:rPr lang="en-US" dirty="0" err="1"/>
              <a:t>e</a:t>
            </a:r>
            <a:r>
              <a:rPr lang="en-US" dirty="0"/>
              <a:t> to redirect to our internal </a:t>
            </a:r>
            <a:r>
              <a:rPr lang="en-US" b="1" dirty="0"/>
              <a:t>'/</a:t>
            </a:r>
            <a:r>
              <a:rPr lang="en-US" b="1" dirty="0" err="1"/>
              <a:t>myapp</a:t>
            </a:r>
            <a:r>
              <a:rPr lang="en-US" b="1" dirty="0"/>
              <a:t>/articles'. </a:t>
            </a:r>
            <a:endParaRPr lang="en-US" b="1" dirty="0" smtClean="0"/>
          </a:p>
          <a:p>
            <a:pPr marL="0" indent="0">
              <a:buNone/>
            </a:pPr>
            <a:endParaRPr lang="en-US" dirty="0"/>
          </a:p>
          <a:p>
            <a:pPr marL="0" indent="0">
              <a:buNone/>
            </a:pPr>
            <a:r>
              <a:rPr lang="en-US" dirty="0" smtClean="0"/>
              <a:t>To </a:t>
            </a:r>
            <a:r>
              <a:rPr lang="en-US" dirty="0"/>
              <a:t>do so the myapp/view.py will change to </a:t>
            </a:r>
            <a:r>
              <a:rPr lang="en-US" dirty="0" smtClean="0"/>
              <a:t>−</a:t>
            </a:r>
          </a:p>
          <a:p>
            <a:pPr marL="0" indent="0">
              <a:buNone/>
            </a:pPr>
            <a:endParaRPr lang="en-US" dirty="0"/>
          </a:p>
          <a:p>
            <a:pPr marL="0" indent="0">
              <a:buNone/>
            </a:pPr>
            <a:r>
              <a:rPr lang="en-US" dirty="0">
                <a:latin typeface="Courier New" panose="02070309020205020404" pitchFamily="49" charset="0"/>
                <a:cs typeface="Courier New" panose="02070309020205020404" pitchFamily="49" charset="0"/>
              </a:rPr>
              <a:t>from </a:t>
            </a:r>
            <a:r>
              <a:rPr lang="en-US" b="1" dirty="0" err="1">
                <a:latin typeface="Courier New" panose="02070309020205020404" pitchFamily="49" charset="0"/>
                <a:cs typeface="Courier New" panose="02070309020205020404" pitchFamily="49" charset="0"/>
              </a:rPr>
              <a:t>django.shortcuts</a:t>
            </a:r>
            <a:r>
              <a:rPr lang="en-US" dirty="0">
                <a:latin typeface="Courier New" panose="02070309020205020404" pitchFamily="49" charset="0"/>
                <a:cs typeface="Courier New" panose="02070309020205020404" pitchFamily="49" charset="0"/>
              </a:rPr>
              <a:t> import render, redirect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django.http</a:t>
            </a:r>
            <a:r>
              <a:rPr lang="en-US" dirty="0">
                <a:latin typeface="Courier New" panose="02070309020205020404" pitchFamily="49" charset="0"/>
                <a:cs typeface="Courier New" panose="02070309020205020404" pitchFamily="49" charset="0"/>
              </a:rPr>
              <a:t> import </a:t>
            </a:r>
            <a:r>
              <a:rPr lang="en-US" dirty="0" err="1">
                <a:latin typeface="Courier New" panose="02070309020205020404" pitchFamily="49" charset="0"/>
                <a:cs typeface="Courier New" panose="02070309020205020404" pitchFamily="49" charset="0"/>
              </a:rPr>
              <a:t>HttpResponse</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import </a:t>
            </a:r>
            <a:r>
              <a:rPr lang="en-US" dirty="0" err="1">
                <a:latin typeface="Courier New" panose="02070309020205020404" pitchFamily="49" charset="0"/>
                <a:cs typeface="Courier New" panose="02070309020205020404" pitchFamily="49" charset="0"/>
              </a:rPr>
              <a:t>datetime</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Create your views here.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def</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hello(request):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today </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datetime.datetime.now</a:t>
            </a:r>
            <a:r>
              <a:rPr lang="en-US" dirty="0">
                <a:latin typeface="Courier New" panose="02070309020205020404" pitchFamily="49" charset="0"/>
                <a:cs typeface="Courier New" panose="02070309020205020404" pitchFamily="49" charset="0"/>
              </a:rPr>
              <a:t>().date()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daysOfWeek</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['Mon', 'Tue', 'Wed', 'Thu', 'Fri', 'Sat', 'Sun']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return </a:t>
            </a:r>
            <a:r>
              <a:rPr lang="en-US" b="1" dirty="0">
                <a:latin typeface="Courier New" panose="02070309020205020404" pitchFamily="49" charset="0"/>
                <a:cs typeface="Courier New" panose="02070309020205020404" pitchFamily="49" charset="0"/>
              </a:rPr>
              <a:t>redirect</a:t>
            </a:r>
            <a:r>
              <a:rPr lang="en-US" dirty="0">
                <a:latin typeface="Courier New" panose="02070309020205020404" pitchFamily="49" charset="0"/>
                <a:cs typeface="Courier New" panose="02070309020205020404" pitchFamily="49" charset="0"/>
              </a:rPr>
              <a:t>("https://www.djangoproject.com")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def</a:t>
            </a:r>
            <a:r>
              <a:rPr lang="en-US" dirty="0" smtClean="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viewArticle</a:t>
            </a:r>
            <a:r>
              <a:rPr lang="en-US" dirty="0">
                <a:latin typeface="Courier New" panose="02070309020205020404" pitchFamily="49" charset="0"/>
                <a:cs typeface="Courier New" panose="02070309020205020404" pitchFamily="49" charset="0"/>
              </a:rPr>
              <a:t>(request, </a:t>
            </a:r>
            <a:r>
              <a:rPr lang="en-US" dirty="0" err="1">
                <a:latin typeface="Courier New" panose="02070309020205020404" pitchFamily="49" charset="0"/>
                <a:cs typeface="Courier New" panose="02070309020205020404" pitchFamily="49" charset="0"/>
              </a:rPr>
              <a:t>articleId</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 </a:t>
            </a:r>
            <a:r>
              <a:rPr lang="en-US" dirty="0">
                <a:latin typeface="Courier New" panose="02070309020205020404" pitchFamily="49" charset="0"/>
                <a:cs typeface="Courier New" panose="02070309020205020404" pitchFamily="49" charset="0"/>
              </a:rPr>
              <a:t>A view that display an article based on his ID"""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text </a:t>
            </a:r>
            <a:r>
              <a:rPr lang="en-US" dirty="0">
                <a:latin typeface="Courier New" panose="02070309020205020404" pitchFamily="49" charset="0"/>
                <a:cs typeface="Courier New" panose="02070309020205020404" pitchFamily="49" charset="0"/>
              </a:rPr>
              <a:t>= "Displaying article Number : %s" %</a:t>
            </a:r>
            <a:r>
              <a:rPr lang="en-US" dirty="0" err="1">
                <a:latin typeface="Courier New" panose="02070309020205020404" pitchFamily="49" charset="0"/>
                <a:cs typeface="Courier New" panose="02070309020205020404" pitchFamily="49" charset="0"/>
              </a:rPr>
              <a:t>articleId</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return </a:t>
            </a:r>
            <a:r>
              <a:rPr lang="en-US" dirty="0">
                <a:latin typeface="Courier New" panose="02070309020205020404" pitchFamily="49" charset="0"/>
                <a:cs typeface="Courier New" panose="02070309020205020404" pitchFamily="49" charset="0"/>
              </a:rPr>
              <a:t>redirect(</a:t>
            </a:r>
            <a:r>
              <a:rPr lang="en-US" dirty="0" err="1">
                <a:latin typeface="Courier New" panose="02070309020205020404" pitchFamily="49" charset="0"/>
                <a:cs typeface="Courier New" panose="02070309020205020404" pitchFamily="49" charset="0"/>
              </a:rPr>
              <a:t>viewArticles</a:t>
            </a:r>
            <a:r>
              <a:rPr lang="en-US" dirty="0">
                <a:latin typeface="Courier New" panose="02070309020205020404" pitchFamily="49" charset="0"/>
                <a:cs typeface="Courier New" panose="02070309020205020404" pitchFamily="49" charset="0"/>
              </a:rPr>
              <a:t>, year = "2045", month = "02")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def</a:t>
            </a:r>
            <a:r>
              <a:rPr lang="en-US" dirty="0" smtClean="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viewArticles</a:t>
            </a:r>
            <a:r>
              <a:rPr lang="en-US" dirty="0">
                <a:latin typeface="Courier New" panose="02070309020205020404" pitchFamily="49" charset="0"/>
                <a:cs typeface="Courier New" panose="02070309020205020404" pitchFamily="49" charset="0"/>
              </a:rPr>
              <a:t>(request, year, month):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text </a:t>
            </a:r>
            <a:r>
              <a:rPr lang="en-US" dirty="0">
                <a:latin typeface="Courier New" panose="02070309020205020404" pitchFamily="49" charset="0"/>
                <a:cs typeface="Courier New" panose="02070309020205020404" pitchFamily="49" charset="0"/>
              </a:rPr>
              <a:t>= "Displaying articles of : %s/%s"%(year, month)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return </a:t>
            </a:r>
            <a:r>
              <a:rPr lang="en-US" dirty="0" err="1">
                <a:latin typeface="Courier New" panose="02070309020205020404" pitchFamily="49" charset="0"/>
                <a:cs typeface="Courier New" panose="02070309020205020404" pitchFamily="49" charset="0"/>
              </a:rPr>
              <a:t>HttpResponse</a:t>
            </a:r>
            <a:r>
              <a:rPr lang="en-US" dirty="0">
                <a:latin typeface="Courier New" panose="02070309020205020404" pitchFamily="49" charset="0"/>
                <a:cs typeface="Courier New" panose="02070309020205020404" pitchFamily="49" charset="0"/>
              </a:rPr>
              <a:t>(text)</a:t>
            </a:r>
            <a:endParaRPr lang="ru-RU"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98692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51520" y="836713"/>
            <a:ext cx="8640960" cy="4968552"/>
          </a:xfrm>
        </p:spPr>
        <p:txBody>
          <a:bodyPr>
            <a:normAutofit fontScale="77500" lnSpcReduction="20000"/>
          </a:bodyPr>
          <a:lstStyle/>
          <a:p>
            <a:pPr marL="0" indent="0">
              <a:buNone/>
            </a:pPr>
            <a:r>
              <a:rPr lang="en-US" dirty="0" smtClean="0"/>
              <a:t>1. </a:t>
            </a:r>
            <a:r>
              <a:rPr lang="en-US" dirty="0"/>
              <a:t>W</a:t>
            </a:r>
            <a:r>
              <a:rPr lang="en-US" dirty="0" smtClean="0"/>
              <a:t>e </a:t>
            </a:r>
            <a:r>
              <a:rPr lang="en-US" dirty="0"/>
              <a:t>imported redirect from </a:t>
            </a:r>
            <a:r>
              <a:rPr lang="en-US" b="1" dirty="0" err="1"/>
              <a:t>django.shortcuts</a:t>
            </a:r>
            <a:r>
              <a:rPr lang="en-US" dirty="0"/>
              <a:t> and for redirection to the Django official website we </a:t>
            </a:r>
            <a:r>
              <a:rPr lang="en-US" dirty="0" smtClean="0"/>
              <a:t>pass </a:t>
            </a:r>
            <a:r>
              <a:rPr lang="en-US" dirty="0"/>
              <a:t>the full URL to the 'redirect' method as </a:t>
            </a:r>
            <a:r>
              <a:rPr lang="en-US" dirty="0" smtClean="0"/>
              <a:t>string.</a:t>
            </a:r>
          </a:p>
          <a:p>
            <a:pPr marL="0" indent="0">
              <a:buNone/>
            </a:pPr>
            <a:r>
              <a:rPr lang="en-US" dirty="0" smtClean="0"/>
              <a:t>2. </a:t>
            </a:r>
            <a:r>
              <a:rPr lang="en-US" dirty="0"/>
              <a:t>F</a:t>
            </a:r>
            <a:r>
              <a:rPr lang="en-US" dirty="0" smtClean="0"/>
              <a:t>or </a:t>
            </a:r>
            <a:r>
              <a:rPr lang="en-US" dirty="0"/>
              <a:t>the second example (the </a:t>
            </a:r>
            <a:r>
              <a:rPr lang="en-US" dirty="0" err="1"/>
              <a:t>viewArticle</a:t>
            </a:r>
            <a:r>
              <a:rPr lang="en-US" dirty="0"/>
              <a:t> view) the 'redirect' method takes the view name and his parameters as </a:t>
            </a:r>
            <a:r>
              <a:rPr lang="en-US" dirty="0" smtClean="0"/>
              <a:t>arguments.</a:t>
            </a:r>
          </a:p>
          <a:p>
            <a:pPr marL="0" indent="0">
              <a:buNone/>
            </a:pPr>
            <a:endParaRPr lang="en-US" dirty="0"/>
          </a:p>
          <a:p>
            <a:pPr marL="0" indent="0">
              <a:buNone/>
            </a:pPr>
            <a:r>
              <a:rPr lang="en-US" dirty="0"/>
              <a:t>It is also possible to specify whether the 'redirect' is temporary or permanent by adding permanent </a:t>
            </a:r>
            <a:r>
              <a:rPr lang="en-US" dirty="0">
                <a:solidFill>
                  <a:srgbClr val="FF0000"/>
                </a:solidFill>
              </a:rPr>
              <a:t>= True </a:t>
            </a:r>
            <a:r>
              <a:rPr lang="en-US" dirty="0"/>
              <a:t>parameter. </a:t>
            </a:r>
            <a:endParaRPr lang="en-US" dirty="0" smtClean="0"/>
          </a:p>
          <a:p>
            <a:pPr marL="0" indent="0">
              <a:buNone/>
            </a:pPr>
            <a:endParaRPr lang="en-US" dirty="0"/>
          </a:p>
          <a:p>
            <a:pPr marL="0" indent="0">
              <a:buNone/>
            </a:pPr>
            <a:r>
              <a:rPr lang="en-US" dirty="0" smtClean="0"/>
              <a:t>The </a:t>
            </a:r>
            <a:r>
              <a:rPr lang="en-US" dirty="0"/>
              <a:t>user will see no difference, but these are details that search engines take into account when ranking of your website</a:t>
            </a:r>
            <a:r>
              <a:rPr lang="en-US" dirty="0" smtClean="0"/>
              <a:t>..</a:t>
            </a:r>
          </a:p>
          <a:p>
            <a:pPr marL="0" indent="0">
              <a:buNone/>
            </a:pPr>
            <a:endParaRPr lang="en-US" dirty="0"/>
          </a:p>
          <a:p>
            <a:pPr marL="0" indent="0">
              <a:buNone/>
            </a:pPr>
            <a:r>
              <a:rPr lang="en-US" dirty="0"/>
              <a:t>Also </a:t>
            </a:r>
            <a:r>
              <a:rPr lang="en-US" dirty="0" smtClean="0"/>
              <a:t>'name</a:t>
            </a:r>
            <a:r>
              <a:rPr lang="en-US" dirty="0"/>
              <a:t>' parameter we defined in our url.py while mapping the URLs </a:t>
            </a:r>
            <a:r>
              <a:rPr lang="en-US" dirty="0" smtClean="0"/>
              <a:t>−</a:t>
            </a:r>
          </a:p>
          <a:p>
            <a:pPr marL="0" indent="0">
              <a:buNone/>
            </a:pPr>
            <a:endParaRPr lang="en-US" dirty="0"/>
          </a:p>
          <a:p>
            <a:pPr marL="0" indent="0">
              <a:buNone/>
            </a:pPr>
            <a:r>
              <a:rPr lang="en-US" dirty="0" err="1">
                <a:latin typeface="Courier New" panose="02070309020205020404" pitchFamily="49" charset="0"/>
                <a:cs typeface="Courier New" panose="02070309020205020404" pitchFamily="49" charset="0"/>
              </a:rPr>
              <a:t>url</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r'^articles</a:t>
            </a:r>
            <a:r>
              <a:rPr lang="en-US" dirty="0">
                <a:latin typeface="Courier New" panose="02070309020205020404" pitchFamily="49" charset="0"/>
                <a:cs typeface="Courier New" panose="02070309020205020404" pitchFamily="49" charset="0"/>
              </a:rPr>
              <a:t>/(?P\d{2})/(?P\d{4})/', '</a:t>
            </a:r>
            <a:r>
              <a:rPr lang="en-US" dirty="0" err="1">
                <a:latin typeface="Courier New" panose="02070309020205020404" pitchFamily="49" charset="0"/>
                <a:cs typeface="Courier New" panose="02070309020205020404" pitchFamily="49" charset="0"/>
              </a:rPr>
              <a:t>viewArticles</a:t>
            </a:r>
            <a:r>
              <a:rPr lang="en-US" dirty="0">
                <a:latin typeface="Courier New" panose="02070309020205020404" pitchFamily="49" charset="0"/>
                <a:cs typeface="Courier New" panose="02070309020205020404" pitchFamily="49" charset="0"/>
              </a:rPr>
              <a:t>', name = 'articles'),</a:t>
            </a:r>
            <a:endParaRPr lang="ru-RU"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05299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764704"/>
            <a:ext cx="8229600" cy="5361459"/>
          </a:xfrm>
        </p:spPr>
        <p:txBody>
          <a:bodyPr>
            <a:normAutofit fontScale="55000" lnSpcReduction="20000"/>
          </a:bodyPr>
          <a:lstStyle/>
          <a:p>
            <a:pPr marL="0" indent="0">
              <a:buNone/>
            </a:pPr>
            <a:r>
              <a:rPr lang="en-US" dirty="0"/>
              <a:t>That name </a:t>
            </a:r>
            <a:r>
              <a:rPr lang="en-US" dirty="0" smtClean="0"/>
              <a:t>(</a:t>
            </a:r>
            <a:r>
              <a:rPr lang="en-US" dirty="0" smtClean="0">
                <a:latin typeface="Courier New" panose="02070309020205020404" pitchFamily="49" charset="0"/>
                <a:cs typeface="Courier New" panose="02070309020205020404" pitchFamily="49" charset="0"/>
              </a:rPr>
              <a:t>article</a:t>
            </a:r>
            <a:r>
              <a:rPr lang="en-US" dirty="0"/>
              <a:t>) can be used as argument for the 'redirect' method, then our </a:t>
            </a:r>
            <a:r>
              <a:rPr lang="en-US" dirty="0" err="1">
                <a:latin typeface="Courier New" panose="02070309020205020404" pitchFamily="49" charset="0"/>
                <a:cs typeface="Courier New" panose="02070309020205020404" pitchFamily="49" charset="0"/>
              </a:rPr>
              <a:t>viewArticle</a:t>
            </a:r>
            <a:r>
              <a:rPr lang="en-US" dirty="0"/>
              <a:t> redirection can be changed from </a:t>
            </a:r>
            <a:r>
              <a:rPr lang="en-US" dirty="0" smtClean="0"/>
              <a:t>−</a:t>
            </a:r>
          </a:p>
          <a:p>
            <a:pPr marL="0" indent="0">
              <a:buNone/>
            </a:pPr>
            <a:endParaRPr lang="en-US" dirty="0"/>
          </a:p>
          <a:p>
            <a:pPr marL="0" indent="0">
              <a:buNone/>
            </a:pPr>
            <a:r>
              <a:rPr lang="en-US" dirty="0" err="1">
                <a:latin typeface="Courier New" panose="02070309020205020404" pitchFamily="49" charset="0"/>
                <a:cs typeface="Courier New" panose="02070309020205020404" pitchFamily="49" charset="0"/>
              </a:rPr>
              <a:t>def</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viewArticle</a:t>
            </a:r>
            <a:r>
              <a:rPr lang="en-US" dirty="0">
                <a:latin typeface="Courier New" panose="02070309020205020404" pitchFamily="49" charset="0"/>
                <a:cs typeface="Courier New" panose="02070309020205020404" pitchFamily="49" charset="0"/>
              </a:rPr>
              <a:t>(request, </a:t>
            </a:r>
            <a:r>
              <a:rPr lang="en-US" dirty="0" err="1">
                <a:latin typeface="Courier New" panose="02070309020205020404" pitchFamily="49" charset="0"/>
                <a:cs typeface="Courier New" panose="02070309020205020404" pitchFamily="49" charset="0"/>
              </a:rPr>
              <a:t>articleId</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A view that display an article based on his ID"""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text </a:t>
            </a:r>
            <a:r>
              <a:rPr lang="en-US" dirty="0">
                <a:latin typeface="Courier New" panose="02070309020205020404" pitchFamily="49" charset="0"/>
                <a:cs typeface="Courier New" panose="02070309020205020404" pitchFamily="49" charset="0"/>
              </a:rPr>
              <a:t>= "Displaying article Number : %s" %</a:t>
            </a:r>
            <a:r>
              <a:rPr lang="en-US" dirty="0" err="1">
                <a:latin typeface="Courier New" panose="02070309020205020404" pitchFamily="49" charset="0"/>
                <a:cs typeface="Courier New" panose="02070309020205020404" pitchFamily="49" charset="0"/>
              </a:rPr>
              <a:t>articleId</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return </a:t>
            </a:r>
            <a:r>
              <a:rPr lang="en-US" dirty="0">
                <a:latin typeface="Courier New" panose="02070309020205020404" pitchFamily="49" charset="0"/>
                <a:cs typeface="Courier New" panose="02070309020205020404" pitchFamily="49" charset="0"/>
              </a:rPr>
              <a:t>redirect(</a:t>
            </a:r>
            <a:r>
              <a:rPr lang="en-US" dirty="0" err="1">
                <a:latin typeface="Courier New" panose="02070309020205020404" pitchFamily="49" charset="0"/>
                <a:cs typeface="Courier New" panose="02070309020205020404" pitchFamily="49" charset="0"/>
              </a:rPr>
              <a:t>viewArticles</a:t>
            </a:r>
            <a:r>
              <a:rPr lang="en-US" dirty="0">
                <a:latin typeface="Courier New" panose="02070309020205020404" pitchFamily="49" charset="0"/>
                <a:cs typeface="Courier New" panose="02070309020205020404" pitchFamily="49" charset="0"/>
              </a:rPr>
              <a:t>, year = "2045", month = "02</a:t>
            </a:r>
            <a:r>
              <a:rPr lang="en-US" dirty="0" smtClean="0">
                <a:latin typeface="Courier New" panose="02070309020205020404" pitchFamily="49" charset="0"/>
                <a:cs typeface="Courier New" panose="02070309020205020404" pitchFamily="49" charset="0"/>
              </a:rPr>
              <a:t>")</a:t>
            </a:r>
          </a:p>
          <a:p>
            <a:pPr marL="0" indent="0">
              <a:buNone/>
            </a:pPr>
            <a:endParaRPr lang="en-US" b="1" dirty="0"/>
          </a:p>
          <a:p>
            <a:pPr marL="0" indent="0">
              <a:buNone/>
            </a:pPr>
            <a:r>
              <a:rPr lang="en-US" b="1" dirty="0" smtClean="0"/>
              <a:t>To</a:t>
            </a:r>
            <a:r>
              <a:rPr lang="en-US" dirty="0"/>
              <a:t> </a:t>
            </a:r>
            <a:endParaRPr lang="en-US" dirty="0" smtClean="0"/>
          </a:p>
          <a:p>
            <a:pPr marL="0" indent="0">
              <a:buNone/>
            </a:pPr>
            <a:endParaRPr lang="en-US" dirty="0"/>
          </a:p>
          <a:p>
            <a:pPr marL="0" indent="0">
              <a:buNone/>
            </a:pPr>
            <a:r>
              <a:rPr lang="en-US" dirty="0" err="1">
                <a:latin typeface="Courier New" panose="02070309020205020404" pitchFamily="49" charset="0"/>
                <a:cs typeface="Courier New" panose="02070309020205020404" pitchFamily="49" charset="0"/>
              </a:rPr>
              <a:t>def</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viewArticle</a:t>
            </a:r>
            <a:r>
              <a:rPr lang="en-US" dirty="0">
                <a:latin typeface="Courier New" panose="02070309020205020404" pitchFamily="49" charset="0"/>
                <a:cs typeface="Courier New" panose="02070309020205020404" pitchFamily="49" charset="0"/>
              </a:rPr>
              <a:t>(request, </a:t>
            </a:r>
            <a:r>
              <a:rPr lang="en-US" dirty="0" err="1">
                <a:latin typeface="Courier New" panose="02070309020205020404" pitchFamily="49" charset="0"/>
                <a:cs typeface="Courier New" panose="02070309020205020404" pitchFamily="49" charset="0"/>
              </a:rPr>
              <a:t>articleId</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A view that display an article based on his ID"""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text </a:t>
            </a:r>
            <a:r>
              <a:rPr lang="en-US" dirty="0">
                <a:latin typeface="Courier New" panose="02070309020205020404" pitchFamily="49" charset="0"/>
                <a:cs typeface="Courier New" panose="02070309020205020404" pitchFamily="49" charset="0"/>
              </a:rPr>
              <a:t>= "Displaying article Number : %s" %</a:t>
            </a:r>
            <a:r>
              <a:rPr lang="en-US" dirty="0" err="1">
                <a:latin typeface="Courier New" panose="02070309020205020404" pitchFamily="49" charset="0"/>
                <a:cs typeface="Courier New" panose="02070309020205020404" pitchFamily="49" charset="0"/>
              </a:rPr>
              <a:t>articleId</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return </a:t>
            </a:r>
            <a:r>
              <a:rPr lang="en-US" dirty="0">
                <a:latin typeface="Courier New" panose="02070309020205020404" pitchFamily="49" charset="0"/>
                <a:cs typeface="Courier New" panose="02070309020205020404" pitchFamily="49" charset="0"/>
              </a:rPr>
              <a:t>redirect(articles, year = "2045", month = "02</a:t>
            </a:r>
            <a:r>
              <a:rPr lang="en-US" dirty="0" smtClean="0">
                <a:latin typeface="Courier New" panose="02070309020205020404" pitchFamily="49" charset="0"/>
                <a:cs typeface="Courier New" panose="02070309020205020404" pitchFamily="49" charset="0"/>
              </a:rPr>
              <a:t>")</a:t>
            </a:r>
          </a:p>
          <a:p>
            <a:pPr marL="0" indent="0">
              <a:buNone/>
            </a:pPr>
            <a:endParaRPr lang="en-US" dirty="0"/>
          </a:p>
          <a:p>
            <a:pPr marL="0" indent="0">
              <a:buNone/>
            </a:pPr>
            <a:r>
              <a:rPr lang="en-US" dirty="0"/>
              <a:t>There is also a function to generate URLs; it is used in the same way as redirect; the 'reverse' method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django.core.urlresolvers.reverse</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endParaRPr lang="en-US" dirty="0"/>
          </a:p>
          <a:p>
            <a:pPr marL="0" indent="0">
              <a:buNone/>
            </a:pPr>
            <a:r>
              <a:rPr lang="en-US" dirty="0" smtClean="0"/>
              <a:t>This </a:t>
            </a:r>
            <a:r>
              <a:rPr lang="en-US" dirty="0"/>
              <a:t>function does not return a </a:t>
            </a:r>
            <a:r>
              <a:rPr lang="en-US" dirty="0" err="1">
                <a:latin typeface="Courier New" panose="02070309020205020404" pitchFamily="49" charset="0"/>
                <a:cs typeface="Courier New" panose="02070309020205020404" pitchFamily="49" charset="0"/>
              </a:rPr>
              <a:t>HttpResponseRedirect</a:t>
            </a:r>
            <a:r>
              <a:rPr lang="en-US" dirty="0">
                <a:latin typeface="Courier New" panose="02070309020205020404" pitchFamily="49" charset="0"/>
                <a:cs typeface="Courier New" panose="02070309020205020404" pitchFamily="49" charset="0"/>
              </a:rPr>
              <a:t> </a:t>
            </a:r>
            <a:r>
              <a:rPr lang="en-US" dirty="0"/>
              <a:t>object, but simply a string containing the URL to the view compiled with any passed argument.</a:t>
            </a:r>
            <a:endParaRPr lang="ru-RU" dirty="0"/>
          </a:p>
        </p:txBody>
      </p:sp>
    </p:spTree>
    <p:extLst>
      <p:ext uri="{BB962C8B-B14F-4D97-AF65-F5344CB8AC3E}">
        <p14:creationId xmlns:p14="http://schemas.microsoft.com/office/powerpoint/2010/main" val="4283713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1412776"/>
            <a:ext cx="8229600" cy="4713387"/>
          </a:xfrm>
        </p:spPr>
        <p:txBody>
          <a:bodyPr>
            <a:normAutofit fontScale="77500" lnSpcReduction="20000"/>
          </a:bodyPr>
          <a:lstStyle/>
          <a:p>
            <a:pPr marL="0" indent="0" algn="just">
              <a:buNone/>
            </a:pPr>
            <a:r>
              <a:rPr lang="en-US" dirty="0">
                <a:solidFill>
                  <a:srgbClr val="FF0000"/>
                </a:solidFill>
              </a:rPr>
              <a:t>Django comes with a ready and easy-to-use light engine to send e-mail. </a:t>
            </a:r>
            <a:endParaRPr lang="en-US" dirty="0" smtClean="0">
              <a:solidFill>
                <a:srgbClr val="FF0000"/>
              </a:solidFill>
            </a:endParaRPr>
          </a:p>
          <a:p>
            <a:pPr marL="0" indent="0" algn="just">
              <a:buNone/>
            </a:pPr>
            <a:endParaRPr lang="en-US" dirty="0"/>
          </a:p>
          <a:p>
            <a:pPr marL="0" indent="0" algn="just">
              <a:buNone/>
            </a:pPr>
            <a:r>
              <a:rPr lang="en-US" dirty="0" smtClean="0"/>
              <a:t>Similar </a:t>
            </a:r>
            <a:r>
              <a:rPr lang="en-US" dirty="0"/>
              <a:t>to Python you just need an import of </a:t>
            </a:r>
            <a:r>
              <a:rPr lang="en-US" b="1" i="1" dirty="0" err="1"/>
              <a:t>smtplib</a:t>
            </a:r>
            <a:r>
              <a:rPr lang="en-US" b="1" i="1" dirty="0"/>
              <a:t>. </a:t>
            </a:r>
            <a:endParaRPr lang="en-US" b="1" i="1" dirty="0" smtClean="0"/>
          </a:p>
          <a:p>
            <a:pPr marL="0" indent="0" algn="just">
              <a:buNone/>
            </a:pPr>
            <a:r>
              <a:rPr lang="en-US" dirty="0" smtClean="0"/>
              <a:t>In </a:t>
            </a:r>
            <a:r>
              <a:rPr lang="en-US" dirty="0"/>
              <a:t>Django you just need to import </a:t>
            </a:r>
            <a:r>
              <a:rPr lang="en-US" b="1" i="1" dirty="0" err="1"/>
              <a:t>django.core.mail</a:t>
            </a:r>
            <a:r>
              <a:rPr lang="en-US" b="1" i="1" dirty="0"/>
              <a:t>. </a:t>
            </a:r>
            <a:endParaRPr lang="en-US" b="1" i="1" dirty="0" smtClean="0"/>
          </a:p>
          <a:p>
            <a:pPr marL="0" indent="0" algn="just">
              <a:buNone/>
            </a:pPr>
            <a:r>
              <a:rPr lang="en-US" dirty="0" smtClean="0"/>
              <a:t>To </a:t>
            </a:r>
            <a:r>
              <a:rPr lang="en-US" dirty="0"/>
              <a:t>start sending e-mail, edit your project settings.py file and set the following options </a:t>
            </a:r>
            <a:endParaRPr lang="en-US" dirty="0" smtClean="0"/>
          </a:p>
          <a:p>
            <a:pPr marL="0" indent="0" algn="just">
              <a:buNone/>
            </a:pPr>
            <a:endParaRPr lang="en-US" dirty="0"/>
          </a:p>
          <a:p>
            <a:pPr marL="0" indent="0">
              <a:buNone/>
            </a:pPr>
            <a:r>
              <a:rPr lang="en-US" b="1" dirty="0"/>
              <a:t>EMAIL_HOST</a:t>
            </a:r>
            <a:r>
              <a:rPr lang="en-US" dirty="0"/>
              <a:t> − </a:t>
            </a:r>
            <a:r>
              <a:rPr lang="en-US" dirty="0" err="1"/>
              <a:t>smtp</a:t>
            </a:r>
            <a:r>
              <a:rPr lang="en-US" dirty="0"/>
              <a:t> server.</a:t>
            </a:r>
          </a:p>
          <a:p>
            <a:pPr marL="0" indent="0">
              <a:buNone/>
            </a:pPr>
            <a:r>
              <a:rPr lang="en-US" b="1" dirty="0"/>
              <a:t>EMAIL_HOST_USER</a:t>
            </a:r>
            <a:r>
              <a:rPr lang="en-US" dirty="0"/>
              <a:t> − Login credential for the </a:t>
            </a:r>
            <a:r>
              <a:rPr lang="en-US" dirty="0" err="1"/>
              <a:t>smtp</a:t>
            </a:r>
            <a:r>
              <a:rPr lang="en-US" dirty="0"/>
              <a:t> server.</a:t>
            </a:r>
          </a:p>
          <a:p>
            <a:pPr marL="0" indent="0">
              <a:buNone/>
            </a:pPr>
            <a:r>
              <a:rPr lang="en-US" b="1" dirty="0"/>
              <a:t>EMAIL_HOST_PASSWORD</a:t>
            </a:r>
            <a:r>
              <a:rPr lang="en-US" dirty="0"/>
              <a:t> − Password credential for the </a:t>
            </a:r>
            <a:r>
              <a:rPr lang="en-US" dirty="0" err="1"/>
              <a:t>smtp</a:t>
            </a:r>
            <a:r>
              <a:rPr lang="en-US" dirty="0"/>
              <a:t> server.</a:t>
            </a:r>
          </a:p>
          <a:p>
            <a:pPr marL="0" indent="0">
              <a:buNone/>
            </a:pPr>
            <a:r>
              <a:rPr lang="en-US" b="1" dirty="0"/>
              <a:t>EMAIL_PORT</a:t>
            </a:r>
            <a:r>
              <a:rPr lang="en-US" dirty="0"/>
              <a:t> − </a:t>
            </a:r>
            <a:r>
              <a:rPr lang="en-US" dirty="0" err="1"/>
              <a:t>smtp</a:t>
            </a:r>
            <a:r>
              <a:rPr lang="en-US" dirty="0"/>
              <a:t> server port.</a:t>
            </a:r>
          </a:p>
          <a:p>
            <a:pPr marL="0" indent="0">
              <a:buNone/>
            </a:pPr>
            <a:r>
              <a:rPr lang="en-US" b="1" dirty="0"/>
              <a:t>EMAIL_USE_TLS or _SSL</a:t>
            </a:r>
            <a:r>
              <a:rPr lang="en-US" dirty="0"/>
              <a:t> − True if secure connection.</a:t>
            </a:r>
          </a:p>
          <a:p>
            <a:pPr marL="0" indent="0">
              <a:buNone/>
            </a:pPr>
            <a:endParaRPr lang="ru-RU" dirty="0"/>
          </a:p>
        </p:txBody>
      </p:sp>
      <p:sp>
        <p:nvSpPr>
          <p:cNvPr id="2" name="Заголовок 1"/>
          <p:cNvSpPr>
            <a:spLocks noGrp="1"/>
          </p:cNvSpPr>
          <p:nvPr>
            <p:ph type="title"/>
          </p:nvPr>
        </p:nvSpPr>
        <p:spPr/>
        <p:txBody>
          <a:bodyPr>
            <a:normAutofit/>
          </a:bodyPr>
          <a:lstStyle/>
          <a:p>
            <a:r>
              <a:rPr lang="en-US" dirty="0"/>
              <a:t>Sending </a:t>
            </a:r>
            <a:r>
              <a:rPr lang="en-US" dirty="0" smtClean="0"/>
              <a:t>E-mails</a:t>
            </a:r>
            <a:endParaRPr lang="ru-RU" dirty="0"/>
          </a:p>
        </p:txBody>
      </p:sp>
    </p:spTree>
    <p:extLst>
      <p:ext uri="{BB962C8B-B14F-4D97-AF65-F5344CB8AC3E}">
        <p14:creationId xmlns:p14="http://schemas.microsoft.com/office/powerpoint/2010/main" val="16211487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Открытая">
  <a:themeElements>
    <a:clrScheme name="Открытая">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Открытая">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Открытая">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1952</TotalTime>
  <Words>3405</Words>
  <Application>Microsoft Office PowerPoint</Application>
  <PresentationFormat>Экран (4:3)</PresentationFormat>
  <Paragraphs>923</Paragraphs>
  <Slides>58</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58</vt:i4>
      </vt:variant>
    </vt:vector>
  </HeadingPairs>
  <TitlesOfParts>
    <vt:vector size="59" baseType="lpstr">
      <vt:lpstr>Открытая</vt:lpstr>
      <vt:lpstr>Lecture 9</vt:lpstr>
      <vt:lpstr>The MTV (or MVC) Development Pattern</vt:lpstr>
      <vt:lpstr>Презентация PowerPoint</vt:lpstr>
      <vt:lpstr>Презентация PowerPoint</vt:lpstr>
      <vt:lpstr>Page Redirection</vt:lpstr>
      <vt:lpstr>Презентация PowerPoint</vt:lpstr>
      <vt:lpstr>Презентация PowerPoint</vt:lpstr>
      <vt:lpstr>Презентация PowerPoint</vt:lpstr>
      <vt:lpstr>Sending E-mails</vt:lpstr>
      <vt:lpstr>Sending a Simple E-mail</vt:lpstr>
      <vt:lpstr>Sending Multiple Mails with send_mass_mail</vt:lpstr>
      <vt:lpstr>Sending e-mails to admins and managers using mail_admins and mail_managers methods</vt:lpstr>
      <vt:lpstr>Sending E-mail with Attachment</vt:lpstr>
      <vt:lpstr>Generic Views</vt:lpstr>
      <vt:lpstr>Understanding the Matching/Grouping Algorithm</vt:lpstr>
      <vt:lpstr>Static Pages</vt:lpstr>
      <vt:lpstr>List and Display Data from DB</vt:lpstr>
      <vt:lpstr>Презентация PowerPoint</vt:lpstr>
      <vt:lpstr>Form Processing </vt:lpstr>
      <vt:lpstr>Using Form in a View</vt:lpstr>
      <vt:lpstr>Презентация PowerPoint</vt:lpstr>
      <vt:lpstr>Презентация PowerPoint</vt:lpstr>
      <vt:lpstr>Using Our Own Form Validation </vt:lpstr>
      <vt:lpstr>File Uploading </vt:lpstr>
      <vt:lpstr>Презентация PowerPoint</vt:lpstr>
      <vt:lpstr>Презентация PowerPoint</vt:lpstr>
      <vt:lpstr>Презентация PowerPoint</vt:lpstr>
      <vt:lpstr>Презентация PowerPoint</vt:lpstr>
      <vt:lpstr>Презентация PowerPoint</vt:lpstr>
      <vt:lpstr>Apache Setup </vt:lpstr>
      <vt:lpstr>Презентация PowerPoint</vt:lpstr>
      <vt:lpstr>Cookies Handling</vt:lpstr>
      <vt:lpstr>Презентация PowerPoint</vt:lpstr>
      <vt:lpstr>Презентация PowerPoint</vt:lpstr>
      <vt:lpstr>Sessions</vt:lpstr>
      <vt:lpstr>Презентация PowerPoint</vt:lpstr>
      <vt:lpstr>Презентация PowerPoint</vt:lpstr>
      <vt:lpstr>Презентация PowerPoint</vt:lpstr>
      <vt:lpstr>Презентация PowerPoint</vt:lpstr>
      <vt:lpstr>Презентация PowerPoint</vt:lpstr>
      <vt:lpstr>Some More Possible Actions Using Sessions </vt:lpstr>
      <vt:lpstr>Caching</vt:lpstr>
      <vt:lpstr>Презентация PowerPoint</vt:lpstr>
      <vt:lpstr>Setting Up Cache in Database </vt:lpstr>
      <vt:lpstr>Setting Up Cache in File System </vt:lpstr>
      <vt:lpstr>Setting Up Cache in Memory </vt:lpstr>
      <vt:lpstr>Caching the Entire Site</vt:lpstr>
      <vt:lpstr>Caching a View</vt:lpstr>
      <vt:lpstr>Презентация PowerPoint</vt:lpstr>
      <vt:lpstr>Caching a Template Fragment </vt:lpstr>
      <vt:lpstr>Презентация PowerPoint</vt:lpstr>
      <vt:lpstr>Comments </vt:lpstr>
      <vt:lpstr>Презентация PowerPoint</vt:lpstr>
      <vt:lpstr>Презентация PowerPoint</vt:lpstr>
      <vt:lpstr>Презентация PowerPoint</vt:lpstr>
      <vt:lpstr>Презентация PowerPoint</vt:lpstr>
      <vt:lpstr>Презентация PowerPoint</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8</dc:title>
  <dc:creator>Алла</dc:creator>
  <cp:lastModifiedBy>Алла</cp:lastModifiedBy>
  <cp:revision>89</cp:revision>
  <dcterms:created xsi:type="dcterms:W3CDTF">2022-04-16T12:01:49Z</dcterms:created>
  <dcterms:modified xsi:type="dcterms:W3CDTF">2023-03-19T12:10:20Z</dcterms:modified>
</cp:coreProperties>
</file>