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7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ingFang SC Regular" panose="020B0400000000000000" charset="-122"/>
          <a:ea typeface="PingFang SC Regular" panose="020B04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PingFang SC Regular" panose="020B0400000000000000" charset="-122"/>
          <a:ea typeface="PingFang SC Regular" panose="020B04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PingFang SC Regular" panose="020B0400000000000000" charset="-122"/>
          <a:ea typeface="PingFang SC Regular" panose="020B04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PingFang SC Regular" panose="020B0400000000000000" charset="-122"/>
          <a:ea typeface="PingFang SC Regular" panose="020B04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PingFang SC Regular" panose="020B0400000000000000" charset="-122"/>
          <a:ea typeface="PingFang SC Regular" panose="020B04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PingFang SC Regular" panose="020B0400000000000000" charset="-122"/>
          <a:ea typeface="PingFang SC Regular" panose="020B04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Kuboard v3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版本介绍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邵欢庆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2021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年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月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30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日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新特性 </a:t>
            </a:r>
            <a:r>
              <a:rPr lang="en-US" altLang="zh-CN"/>
              <a:t>- </a:t>
            </a:r>
            <a:r>
              <a:rPr lang="zh-CN" altLang="en-US"/>
              <a:t>监控套件优化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/>
              <a:t>基于 </a:t>
            </a:r>
            <a:r>
              <a:rPr lang="en-US" altLang="zh-CN"/>
              <a:t>kube-promethues </a:t>
            </a:r>
            <a:r>
              <a:rPr lang="zh-CN" altLang="en-US"/>
              <a:t>重构</a:t>
            </a:r>
            <a:endParaRPr lang="zh-CN" altLang="en-US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>
                <a:latin typeface="Andale Mono" panose="020B0509000000000004" charset="0"/>
                <a:cs typeface="Andale Mono" panose="020B0509000000000004" charset="0"/>
              </a:rPr>
              <a:t>https://github.com/prometheus-operator/kube-prometheus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提供 </a:t>
            </a:r>
            <a:r>
              <a:rPr lang="en-US" altLang="zh-CN"/>
              <a:t>apiserver / kubelet / namespace </a:t>
            </a:r>
            <a:r>
              <a:rPr lang="zh-CN" altLang="en-US"/>
              <a:t>等监控界面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/>
              <a:t>兼容 </a:t>
            </a:r>
            <a:r>
              <a:rPr lang="en-US" altLang="zh-CN"/>
              <a:t>arm </a:t>
            </a:r>
            <a:r>
              <a:rPr lang="zh-CN" altLang="en-US"/>
              <a:t>架构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zh-CN" altLang="en-US"/>
              <a:t>内网友好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新特性 </a:t>
            </a:r>
            <a:r>
              <a:rPr lang="en-US" altLang="zh-CN"/>
              <a:t>- </a:t>
            </a:r>
            <a:r>
              <a:rPr lang="zh-CN" altLang="en-US"/>
              <a:t>更宽松的 </a:t>
            </a:r>
            <a:r>
              <a:rPr lang="en-US" altLang="zh-CN"/>
              <a:t>license </a:t>
            </a:r>
            <a:r>
              <a:rPr lang="zh-CN" altLang="en-US"/>
              <a:t>策略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4705"/>
          </a:xfrm>
        </p:spPr>
        <p:txBody>
          <a:bodyPr>
            <a:normAutofit fontScale="70000"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/>
              <a:t>定位： 普惠软件</a:t>
            </a:r>
            <a:endParaRPr lang="zh-CN" altLang="en-US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/>
              <a:t>Kuboard v3.0.x 采取按照集群授权的方式</a:t>
            </a:r>
            <a:endParaRPr lang="zh-CN" altLang="en-US"/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zh-CN" altLang="en-US"/>
              <a:t>前三个集群无需申请授权；</a:t>
            </a:r>
            <a:endParaRPr lang="zh-CN" altLang="en-US"/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zh-CN" altLang="en-US"/>
              <a:t>第四个集群需购买增强版授权；</a:t>
            </a:r>
            <a:endParaRPr lang="zh-CN" altLang="en-US"/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zh-CN" altLang="en-US"/>
              <a:t>一份授权可以激活一个集群；</a:t>
            </a:r>
            <a:endParaRPr lang="zh-CN" altLang="en-US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/>
              <a:t>超过三个集群，用户也可以再安装一个 </a:t>
            </a:r>
            <a:r>
              <a:rPr lang="en-US" altLang="zh-CN"/>
              <a:t>Kuboard </a:t>
            </a:r>
            <a:r>
              <a:rPr lang="zh-CN" altLang="en-US"/>
              <a:t>实例</a:t>
            </a:r>
            <a:endParaRPr lang="zh-CN" altLang="en-US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zh-CN" altLang="en-US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zh-CN"/>
              <a:t>v2.0.x </a:t>
            </a:r>
            <a:r>
              <a:rPr lang="zh-CN" altLang="en-US"/>
              <a:t>里面所有需要授权才能使用的功能，均可免费使用：</a:t>
            </a:r>
            <a:endParaRPr lang="zh-CN" altLang="en-US"/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zh-CN" altLang="en-US"/>
              <a:t>文件浏览器</a:t>
            </a:r>
            <a:endParaRPr lang="zh-CN" altLang="en-US"/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US" altLang="zh-CN"/>
              <a:t>LDAP </a:t>
            </a:r>
            <a:r>
              <a:rPr lang="zh-CN" altLang="en-US"/>
              <a:t>单点登录集成</a:t>
            </a:r>
            <a:endParaRPr lang="zh-CN" altLang="en-US"/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zh-CN" altLang="en-US"/>
              <a:t>名称空间收藏夹</a:t>
            </a:r>
            <a:endParaRPr lang="zh-CN" altLang="en-US"/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zh-CN" altLang="en-US"/>
              <a:t>定制 </a:t>
            </a:r>
            <a:r>
              <a:rPr lang="en-US" altLang="zh-CN"/>
              <a:t>Logo </a:t>
            </a:r>
            <a:r>
              <a:rPr lang="zh-CN" altLang="en-US"/>
              <a:t>显示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/>
              <a:t>Kuboard v3.0 </a:t>
            </a:r>
            <a:r>
              <a:rPr lang="zh-CN" altLang="en-US"/>
              <a:t>新特性</a:t>
            </a:r>
            <a:endParaRPr lang="zh-CN" altLang="en-US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/>
              <a:t>Kuboard v3.0.1 </a:t>
            </a:r>
            <a:r>
              <a:rPr lang="zh-CN" altLang="en-US"/>
              <a:t>更新预告</a:t>
            </a:r>
            <a:endParaRPr lang="zh-CN" altLang="en-US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/>
              <a:t>菜单结构优化</a:t>
            </a:r>
            <a:endParaRPr lang="zh-CN" altLang="en-US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/>
              <a:t>全新视觉设计</a:t>
            </a:r>
            <a:endParaRPr lang="zh-CN" altLang="en-US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/>
              <a:t>工作负载查看页重构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更新预告 </a:t>
            </a:r>
            <a:r>
              <a:rPr lang="en-US" altLang="zh-CN"/>
              <a:t>- </a:t>
            </a:r>
            <a:r>
              <a:rPr lang="zh-CN" altLang="en-US"/>
              <a:t>菜单结构优化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v3.0.0.5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7530"/>
          <a:stretch>
            <a:fillRect/>
          </a:stretch>
        </p:blipFill>
        <p:spPr>
          <a:xfrm>
            <a:off x="1666240" y="1320165"/>
            <a:ext cx="1628140" cy="553783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1320165"/>
            <a:ext cx="1617980" cy="549211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1320165"/>
            <a:ext cx="1625600" cy="5538470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770" y="1320165"/>
            <a:ext cx="1629410" cy="5538470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8" name="圆角矩形 7"/>
          <p:cNvSpPr/>
          <p:nvPr/>
        </p:nvSpPr>
        <p:spPr>
          <a:xfrm>
            <a:off x="542925" y="1625600"/>
            <a:ext cx="909955" cy="24193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集群导入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1220" y="1625600"/>
            <a:ext cx="909955" cy="24193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集群管理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173470" y="1625600"/>
            <a:ext cx="909955" cy="24193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名称空间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935720" y="1625600"/>
            <a:ext cx="909955" cy="24193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PingFang SC Regular" panose="020B0400000000000000" charset="-122"/>
                <a:ea typeface="PingFang SC Regular" panose="020B0400000000000000" charset="-122"/>
              </a:rPr>
              <a:t>访问控制</a:t>
            </a:r>
            <a:endParaRPr lang="zh-CN" altLang="en-US" sz="12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更新预告 </a:t>
            </a:r>
            <a:r>
              <a:rPr lang="en-US" altLang="zh-CN"/>
              <a:t>- </a:t>
            </a:r>
            <a:r>
              <a:rPr lang="zh-CN" altLang="en-US"/>
              <a:t>全新视觉设计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v3.0.1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40290" y="1978025"/>
            <a:ext cx="2251710" cy="487997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470"/>
            <a:ext cx="9796145" cy="5510530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更新预告 </a:t>
            </a:r>
            <a:r>
              <a:rPr lang="en-US" altLang="zh-CN"/>
              <a:t>- </a:t>
            </a:r>
            <a:r>
              <a:rPr lang="zh-CN" altLang="en-US"/>
              <a:t>工作负载查看页 （</a:t>
            </a:r>
            <a:r>
              <a:rPr lang="en-US" altLang="zh-CN"/>
              <a:t>v3.0.1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685" y="1527175"/>
            <a:ext cx="10120630" cy="514477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更新预告 </a:t>
            </a:r>
            <a:r>
              <a:rPr lang="en-US" altLang="zh-CN"/>
              <a:t>- </a:t>
            </a:r>
            <a:r>
              <a:rPr lang="zh-CN" altLang="en-US"/>
              <a:t>工作负载编辑页 （</a:t>
            </a:r>
            <a:r>
              <a:rPr lang="en-US" altLang="zh-CN"/>
              <a:t>v3.0.2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415415"/>
            <a:ext cx="10363835" cy="526859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更新时间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Arial Regular" panose="020B0604020202090204" charset="0"/>
                <a:cs typeface="Arial Regular" panose="020B0604020202090204" charset="0"/>
              </a:rPr>
              <a:t>v3.0.0.5    2021-01-31</a:t>
            </a:r>
            <a:endParaRPr lang="en-US" altLang="zh-CN">
              <a:latin typeface="Arial Regular" panose="020B0604020202090204" charset="0"/>
              <a:cs typeface="Arial Regular" panose="020B0604020202090204" charset="0"/>
            </a:endParaRPr>
          </a:p>
          <a:p>
            <a:r>
              <a:rPr lang="en-US" altLang="zh-CN">
                <a:latin typeface="Arial Regular" panose="020B0604020202090204" charset="0"/>
                <a:cs typeface="Arial Regular" panose="020B0604020202090204" charset="0"/>
              </a:rPr>
              <a:t>v3.0.1       2021-02-26</a:t>
            </a:r>
            <a:endParaRPr lang="en-US" altLang="zh-CN">
              <a:latin typeface="Arial Regular" panose="020B0604020202090204" charset="0"/>
              <a:cs typeface="Arial Regular" panose="020B0604020202090204" charset="0"/>
            </a:endParaRPr>
          </a:p>
          <a:p>
            <a:r>
              <a:rPr lang="en-US" altLang="zh-CN">
                <a:latin typeface="Arial Regular" panose="020B0604020202090204" charset="0"/>
                <a:cs typeface="Arial Regular" panose="020B0604020202090204" charset="0"/>
              </a:rPr>
              <a:t>v3.0.2       2021-03-21</a:t>
            </a:r>
            <a:endParaRPr lang="en-US" altLang="zh-CN">
              <a:latin typeface="Arial Regular" panose="020B0604020202090204" charset="0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/>
              <a:t>Kuboard v3.0 </a:t>
            </a:r>
            <a:r>
              <a:rPr lang="zh-CN" altLang="en-US"/>
              <a:t>新特性</a:t>
            </a:r>
            <a:endParaRPr lang="zh-CN" altLang="en-US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zh-CN" sz="2400"/>
              <a:t>Kubernetes </a:t>
            </a:r>
            <a:r>
              <a:rPr lang="zh-CN" altLang="en-US" sz="2400"/>
              <a:t>多集群管理</a:t>
            </a:r>
            <a:endParaRPr lang="zh-CN" altLang="en-US" sz="24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sz="2400"/>
              <a:t>多集群管理下的访问控制管理</a:t>
            </a:r>
            <a:endParaRPr lang="zh-CN" altLang="en-US" sz="24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sz="2400"/>
              <a:t>分发方式</a:t>
            </a:r>
            <a:endParaRPr lang="zh-CN" altLang="en-US" sz="2400"/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US" altLang="zh-CN"/>
              <a:t>arm </a:t>
            </a:r>
            <a:r>
              <a:rPr lang="zh-CN" altLang="en-US"/>
              <a:t>架构兼容</a:t>
            </a:r>
            <a:endParaRPr lang="zh-CN" altLang="en-US"/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US" altLang="zh-CN"/>
              <a:t>swr </a:t>
            </a:r>
            <a:r>
              <a:rPr lang="zh-CN" altLang="en-US"/>
              <a:t>分发渠道</a:t>
            </a:r>
            <a:endParaRPr lang="zh-CN" altLang="en-US"/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zh-CN" altLang="en-US">
                <a:sym typeface="+mn-ea"/>
              </a:rPr>
              <a:t>内网友好</a:t>
            </a:r>
            <a:endParaRPr lang="zh-CN" altLang="en-US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/>
              <a:t>监控套件优化</a:t>
            </a:r>
            <a:endParaRPr lang="zh-CN" altLang="en-US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/>
              <a:t>更宽松的 </a:t>
            </a:r>
            <a:r>
              <a:rPr lang="en-US" altLang="zh-CN"/>
              <a:t>license </a:t>
            </a:r>
            <a:r>
              <a:rPr lang="zh-CN" altLang="en-US"/>
              <a:t>策略</a:t>
            </a:r>
            <a:endParaRPr lang="zh-CN" altLang="en-US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/>
              <a:t>Kuboard v3.0.1 </a:t>
            </a:r>
            <a:r>
              <a:rPr lang="zh-CN" altLang="en-US"/>
              <a:t>更新预告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新特性 </a:t>
            </a:r>
            <a:r>
              <a:rPr lang="en-US" altLang="zh-CN"/>
              <a:t>- Kubernetes </a:t>
            </a:r>
            <a:r>
              <a:rPr lang="zh-CN" altLang="en-US"/>
              <a:t>多集群管理</a:t>
            </a:r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511175" y="2294255"/>
            <a:ext cx="6720205" cy="3441700"/>
            <a:chOff x="3135" y="2572"/>
            <a:chExt cx="13268" cy="6936"/>
          </a:xfrm>
        </p:grpSpPr>
        <p:sp>
          <p:nvSpPr>
            <p:cNvPr id="16" name="矩形 15"/>
            <p:cNvSpPr/>
            <p:nvPr/>
          </p:nvSpPr>
          <p:spPr>
            <a:xfrm>
              <a:off x="13367" y="6280"/>
              <a:ext cx="3036" cy="23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kubernetes</a:t>
              </a:r>
              <a:endParaRPr lang="en-US" altLang="zh-CN" sz="12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3005" y="6714"/>
              <a:ext cx="3036" cy="23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kubernetes</a:t>
              </a:r>
              <a:endParaRPr lang="en-US" altLang="zh-CN" sz="1200"/>
            </a:p>
          </p:txBody>
        </p:sp>
        <p:sp>
          <p:nvSpPr>
            <p:cNvPr id="7" name="矩形 6"/>
            <p:cNvSpPr/>
            <p:nvPr/>
          </p:nvSpPr>
          <p:spPr>
            <a:xfrm>
              <a:off x="4905" y="7145"/>
              <a:ext cx="3036" cy="2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kuboard-v3</a:t>
              </a:r>
              <a:endParaRPr lang="en-US" altLang="zh-CN" sz="1200"/>
            </a:p>
          </p:txBody>
        </p:sp>
        <p:sp>
          <p:nvSpPr>
            <p:cNvPr id="8" name="矩形 7"/>
            <p:cNvSpPr/>
            <p:nvPr/>
          </p:nvSpPr>
          <p:spPr>
            <a:xfrm>
              <a:off x="12643" y="7148"/>
              <a:ext cx="3036" cy="23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144145" rtlCol="0" anchor="t" anchorCtr="0"/>
            <a:p>
              <a:pPr algn="ctr"/>
              <a:r>
                <a:rPr lang="en-US" altLang="zh-CN" sz="1200"/>
                <a:t>kubernetes</a:t>
              </a:r>
              <a:endParaRPr lang="en-US" altLang="zh-CN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5763" y="6720"/>
              <a:ext cx="1932" cy="42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10080</a:t>
              </a:r>
              <a:endParaRPr lang="en-US" altLang="zh-CN" sz="12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135" y="5841"/>
              <a:ext cx="3526" cy="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http://</a:t>
              </a:r>
              <a:r>
                <a:rPr lang="zh-CN" altLang="en-US" sz="1200"/>
                <a:t>外网</a:t>
              </a:r>
              <a:r>
                <a:rPr lang="en-US" altLang="zh-CN" sz="1200"/>
                <a:t>IP:10080</a:t>
              </a:r>
              <a:endParaRPr lang="en-US" altLang="zh-CN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941" y="7790"/>
              <a:ext cx="2395" cy="42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10081/tcp</a:t>
              </a:r>
              <a:endParaRPr lang="en-US" altLang="zh-CN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941" y="8215"/>
              <a:ext cx="2395" cy="42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10081/udp</a:t>
              </a:r>
              <a:endParaRPr lang="en-US" altLang="zh-CN" sz="1200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9" y="2572"/>
              <a:ext cx="1350" cy="1508"/>
            </a:xfrm>
            <a:prstGeom prst="rect">
              <a:avLst/>
            </a:prstGeom>
          </p:spPr>
        </p:pic>
        <p:cxnSp>
          <p:nvCxnSpPr>
            <p:cNvPr id="20" name="曲线连接符 19"/>
            <p:cNvCxnSpPr>
              <a:stCxn id="17" idx="2"/>
              <a:endCxn id="9" idx="0"/>
            </p:cNvCxnSpPr>
            <p:nvPr/>
          </p:nvCxnSpPr>
          <p:spPr>
            <a:xfrm rot="5400000" flipV="1">
              <a:off x="4487" y="4478"/>
              <a:ext cx="2640" cy="1845"/>
            </a:xfrm>
            <a:prstGeom prst="curvedConnector3">
              <a:avLst>
                <a:gd name="adj1" fmla="val 4998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曲线连接符 20"/>
            <p:cNvCxnSpPr>
              <a:stCxn id="14" idx="1"/>
            </p:cNvCxnSpPr>
            <p:nvPr/>
          </p:nvCxnSpPr>
          <p:spPr>
            <a:xfrm rot="10800000">
              <a:off x="7695" y="6933"/>
              <a:ext cx="5108" cy="1560"/>
            </a:xfrm>
            <a:prstGeom prst="curvedConnector3">
              <a:avLst>
                <a:gd name="adj1" fmla="val 4115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线连接符 22"/>
            <p:cNvCxnSpPr>
              <a:stCxn id="14" idx="1"/>
              <a:endCxn id="13" idx="2"/>
            </p:cNvCxnSpPr>
            <p:nvPr/>
          </p:nvCxnSpPr>
          <p:spPr>
            <a:xfrm rot="10800000" flipV="1">
              <a:off x="9139" y="8492"/>
              <a:ext cx="3664" cy="147"/>
            </a:xfrm>
            <a:prstGeom prst="curvedConnector4">
              <a:avLst>
                <a:gd name="adj1" fmla="val 33652"/>
                <a:gd name="adj2" fmla="val 39932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8667" y="6014"/>
              <a:ext cx="4338" cy="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>
                  <a:solidFill>
                    <a:srgbClr val="FF0000"/>
                  </a:solidFill>
                </a:rPr>
                <a:t>KUBOARD_ENDPOINT</a:t>
              </a:r>
              <a:endParaRPr lang="en-US" altLang="zh-CN" sz="1200"/>
            </a:p>
            <a:p>
              <a:r>
                <a:rPr lang="en-US" altLang="zh-CN" sz="1200"/>
                <a:t>http://</a:t>
              </a:r>
              <a:r>
                <a:rPr lang="zh-CN" altLang="en-US" sz="1200"/>
                <a:t>内网</a:t>
              </a:r>
              <a:r>
                <a:rPr lang="en-US" altLang="zh-CN" sz="1200"/>
                <a:t>IP:10080</a:t>
              </a:r>
              <a:endParaRPr lang="en-US" altLang="zh-CN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2803" y="8280"/>
              <a:ext cx="2715" cy="4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kuboard-agent</a:t>
              </a:r>
              <a:endParaRPr lang="en-US" altLang="zh-CN" sz="120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881620" y="2241550"/>
            <a:ext cx="431038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优势：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  只需要 </a:t>
            </a:r>
            <a:r>
              <a:rPr lang="en-US" altLang="zh-CN" sz="1400">
                <a:latin typeface="微软雅黑" charset="0"/>
                <a:ea typeface="微软雅黑" charset="0"/>
              </a:rPr>
              <a:t>k8s </a:t>
            </a:r>
            <a:r>
              <a:rPr lang="zh-CN" altLang="en-US" sz="1400">
                <a:latin typeface="微软雅黑" charset="0"/>
                <a:ea typeface="微软雅黑" charset="0"/>
              </a:rPr>
              <a:t>能够访问到 </a:t>
            </a:r>
            <a:r>
              <a:rPr lang="en-US" altLang="zh-CN" sz="1400">
                <a:latin typeface="微软雅黑" charset="0"/>
                <a:ea typeface="微软雅黑" charset="0"/>
              </a:rPr>
              <a:t>Kuboard </a:t>
            </a:r>
            <a:r>
              <a:rPr lang="zh-CN" altLang="en-US" sz="1400">
                <a:latin typeface="微软雅黑" charset="0"/>
                <a:ea typeface="微软雅黑" charset="0"/>
              </a:rPr>
              <a:t>即可，哪怕是通过代理；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劣势：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  导入的过程比较麻烦，新手偶尔会碰到 </a:t>
            </a:r>
            <a:r>
              <a:rPr lang="en-US" altLang="zh-CN" sz="1400">
                <a:latin typeface="微软雅黑" charset="0"/>
                <a:ea typeface="微软雅黑" charset="0"/>
              </a:rPr>
              <a:t>kuboard-agent </a:t>
            </a:r>
            <a:r>
              <a:rPr lang="zh-CN" altLang="en-US" sz="1400">
                <a:latin typeface="微软雅黑" charset="0"/>
                <a:ea typeface="微软雅黑" charset="0"/>
              </a:rPr>
              <a:t>安装配置的问题；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endParaRPr lang="zh-CN" altLang="en-US" sz="1400">
              <a:latin typeface="微软雅黑" charset="0"/>
              <a:ea typeface="微软雅黑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920990" y="1820545"/>
            <a:ext cx="1438275" cy="2863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agent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方案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920990" y="4149090"/>
            <a:ext cx="1438275" cy="2863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直连方案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881620" y="4565015"/>
            <a:ext cx="431038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</a:rPr>
              <a:t>优势：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  导入过程简单；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劣势：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  需要配置网络，使 </a:t>
            </a:r>
            <a:r>
              <a:rPr lang="en-US" altLang="zh-CN" sz="1400">
                <a:latin typeface="微软雅黑" charset="0"/>
                <a:ea typeface="微软雅黑" charset="0"/>
              </a:rPr>
              <a:t>kuboard </a:t>
            </a:r>
            <a:r>
              <a:rPr lang="zh-CN" altLang="en-US" sz="1400">
                <a:latin typeface="微软雅黑" charset="0"/>
                <a:ea typeface="微软雅黑" charset="0"/>
              </a:rPr>
              <a:t>能够访问到被导入集群的 </a:t>
            </a:r>
            <a:r>
              <a:rPr lang="en-US" altLang="zh-CN" sz="1400">
                <a:latin typeface="微软雅黑" charset="0"/>
                <a:ea typeface="微软雅黑" charset="0"/>
              </a:rPr>
              <a:t>apiserver</a:t>
            </a:r>
            <a:r>
              <a:rPr lang="zh-CN" altLang="en-US" sz="1400">
                <a:latin typeface="微软雅黑" charset="0"/>
                <a:ea typeface="微软雅黑" charset="0"/>
              </a:rPr>
              <a:t>；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endParaRPr lang="zh-CN" altLang="en-US" sz="1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/>
              <a:t>Kuboard v3.0 </a:t>
            </a:r>
            <a:r>
              <a:rPr lang="zh-CN" altLang="en-US"/>
              <a:t>新特性</a:t>
            </a:r>
            <a:endParaRPr lang="zh-CN" altLang="en-US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zh-CN" sz="2400"/>
              <a:t>Kubernetes </a:t>
            </a:r>
            <a:r>
              <a:rPr lang="zh-CN" altLang="en-US" sz="2400"/>
              <a:t>多集群管理</a:t>
            </a:r>
            <a:endParaRPr lang="zh-CN" altLang="en-US" sz="24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sz="2400"/>
              <a:t>多集群管理下的访问控制管理</a:t>
            </a:r>
            <a:endParaRPr lang="zh-CN" altLang="en-US" sz="24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sz="2400"/>
              <a:t>分发方式</a:t>
            </a:r>
            <a:endParaRPr lang="zh-CN" altLang="en-US" sz="2400"/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US" altLang="zh-CN"/>
              <a:t>arm </a:t>
            </a:r>
            <a:r>
              <a:rPr lang="zh-CN" altLang="en-US"/>
              <a:t>架构兼容</a:t>
            </a:r>
            <a:endParaRPr lang="zh-CN" altLang="en-US"/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US" altLang="zh-CN"/>
              <a:t>swr </a:t>
            </a:r>
            <a:r>
              <a:rPr lang="zh-CN" altLang="en-US"/>
              <a:t>分发渠道</a:t>
            </a:r>
            <a:endParaRPr lang="zh-CN" altLang="en-US"/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zh-CN" altLang="en-US">
                <a:sym typeface="+mn-ea"/>
              </a:rPr>
              <a:t>内网友好</a:t>
            </a:r>
            <a:endParaRPr lang="zh-CN" altLang="en-US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/>
              <a:t>监控套件优化</a:t>
            </a:r>
            <a:endParaRPr lang="zh-CN" altLang="en-US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/>
              <a:t>更宽松的 </a:t>
            </a:r>
            <a:r>
              <a:rPr lang="en-US" altLang="zh-CN"/>
              <a:t>license </a:t>
            </a:r>
            <a:r>
              <a:rPr lang="zh-CN" altLang="en-US"/>
              <a:t>策略</a:t>
            </a:r>
            <a:endParaRPr lang="zh-CN" altLang="en-US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/>
              <a:t>Kuboard v3.0.1 </a:t>
            </a:r>
            <a:r>
              <a:rPr lang="zh-CN" altLang="en-US"/>
              <a:t>更新预告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新特性 </a:t>
            </a:r>
            <a:r>
              <a:rPr lang="en-US" altLang="zh-CN"/>
              <a:t>- </a:t>
            </a:r>
            <a:r>
              <a:rPr lang="zh-CN" altLang="en-US">
                <a:sym typeface="+mn-ea"/>
              </a:rPr>
              <a:t>访问控制管理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47390"/>
          </a:xfrm>
        </p:spPr>
        <p:txBody>
          <a:bodyPr/>
          <a:p>
            <a:r>
              <a:rPr lang="zh-CN" altLang="en-US"/>
              <a:t>认证方式：</a:t>
            </a:r>
            <a:endParaRPr lang="zh-CN" altLang="en-US"/>
          </a:p>
          <a:p>
            <a:pPr lvl="1"/>
            <a:r>
              <a:rPr lang="zh-CN" altLang="en-US"/>
              <a:t>内建用户库</a:t>
            </a:r>
            <a:endParaRPr lang="zh-CN" altLang="en-US"/>
          </a:p>
          <a:p>
            <a:pPr lvl="1"/>
            <a:r>
              <a:rPr lang="en-US" altLang="zh-CN"/>
              <a:t>gitlab</a:t>
            </a:r>
            <a:endParaRPr lang="en-US" altLang="zh-CN"/>
          </a:p>
          <a:p>
            <a:pPr lvl="1"/>
            <a:r>
              <a:rPr lang="en-US" altLang="zh-CN"/>
              <a:t>github</a:t>
            </a:r>
            <a:endParaRPr lang="en-US" altLang="zh-CN"/>
          </a:p>
          <a:p>
            <a:pPr lvl="1"/>
            <a:r>
              <a:rPr lang="en-US" altLang="zh-CN"/>
              <a:t>ldap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38200" y="4608195"/>
            <a:ext cx="4798695" cy="166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5900" rtlCol="0" anchor="ctr"/>
          <a:p>
            <a:pPr algn="l">
              <a:lnSpc>
                <a:spcPct val="150000"/>
              </a:lnSpc>
            </a:pPr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待优化内容：</a:t>
            </a:r>
            <a:endParaRPr lang="zh-CN" altLang="en-US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使用内建 </a:t>
            </a:r>
            <a:r>
              <a:rPr lang="en-US" altLang="zh-CN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group</a:t>
            </a:r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；</a:t>
            </a:r>
            <a:endParaRPr lang="zh-CN" altLang="en-US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支持自定义的 </a:t>
            </a:r>
            <a:r>
              <a:rPr lang="en-US" altLang="zh-CN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OIDC </a:t>
            </a:r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服务的认证</a:t>
            </a:r>
            <a:endParaRPr lang="zh-CN" altLang="en-US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0785" y="201295"/>
            <a:ext cx="3048635" cy="6496685"/>
          </a:xfrm>
          <a:prstGeom prst="rect">
            <a:avLst/>
          </a:prstGeom>
        </p:spPr>
      </p:pic>
      <p:sp>
        <p:nvSpPr>
          <p:cNvPr id="26" name="圆角矩形 25"/>
          <p:cNvSpPr/>
          <p:nvPr/>
        </p:nvSpPr>
        <p:spPr>
          <a:xfrm>
            <a:off x="8924290" y="4505960"/>
            <a:ext cx="2430780" cy="1117600"/>
          </a:xfrm>
          <a:prstGeom prst="round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新特性 </a:t>
            </a:r>
            <a:r>
              <a:rPr lang="en-US" altLang="zh-CN"/>
              <a:t>- </a:t>
            </a:r>
            <a:r>
              <a:rPr lang="zh-CN" altLang="en-US"/>
              <a:t>访问控制管理  两阶段鉴权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1190" y="4458970"/>
            <a:ext cx="1330325" cy="195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kuboard web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300730" y="2372995"/>
            <a:ext cx="3355340" cy="4037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7950" tIns="107950" rIns="107950" rtlCol="0" anchor="t" anchorCtr="0"/>
          <a:p>
            <a:pPr algn="ctr"/>
            <a:r>
              <a:rPr lang="en-US" altLang="zh-CN" sz="2400" b="1"/>
              <a:t>kuboard</a:t>
            </a:r>
            <a:endParaRPr lang="en-US" altLang="zh-CN" sz="2400" b="1"/>
          </a:p>
        </p:txBody>
      </p:sp>
      <p:sp>
        <p:nvSpPr>
          <p:cNvPr id="6" name="矩形 5"/>
          <p:cNvSpPr/>
          <p:nvPr/>
        </p:nvSpPr>
        <p:spPr>
          <a:xfrm>
            <a:off x="9232265" y="1888490"/>
            <a:ext cx="2486660" cy="45218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144145" rtlCol="0" anchor="t" anchorCtr="0"/>
          <a:p>
            <a:pPr algn="ctr"/>
            <a:r>
              <a:rPr lang="en-US" altLang="zh-CN" sz="2400" b="1"/>
              <a:t>kubernetes</a:t>
            </a:r>
            <a:endParaRPr lang="en-US" altLang="zh-CN" sz="2400" b="1"/>
          </a:p>
        </p:txBody>
      </p:sp>
      <p:cxnSp>
        <p:nvCxnSpPr>
          <p:cNvPr id="7" name="直接箭头连接符 6"/>
          <p:cNvCxnSpPr/>
          <p:nvPr/>
        </p:nvCxnSpPr>
        <p:spPr>
          <a:xfrm>
            <a:off x="8399780" y="1894840"/>
            <a:ext cx="845185" cy="323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00880" y="1659255"/>
            <a:ext cx="3893820" cy="3683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/>
              <a:t>kubectl apply -f kuboard-agent.yaml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9439910" y="2596515"/>
            <a:ext cx="1833880" cy="433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kuboard-agent</a:t>
            </a:r>
            <a:endParaRPr lang="en-US" altLang="zh-CN" sz="1600"/>
          </a:p>
        </p:txBody>
      </p:sp>
      <p:sp>
        <p:nvSpPr>
          <p:cNvPr id="9" name="圆角矩形 8"/>
          <p:cNvSpPr/>
          <p:nvPr/>
        </p:nvSpPr>
        <p:spPr>
          <a:xfrm>
            <a:off x="3867150" y="3030220"/>
            <a:ext cx="2223135" cy="3467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kuboard-admin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3867150" y="3493135"/>
            <a:ext cx="2223135" cy="3467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kuboard-viewer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14" idx="1"/>
          </p:cNvCxnSpPr>
          <p:nvPr/>
        </p:nvCxnSpPr>
        <p:spPr>
          <a:xfrm flipH="1">
            <a:off x="6299200" y="2825750"/>
            <a:ext cx="3140710" cy="440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3"/>
            <a:endCxn id="20" idx="1"/>
          </p:cNvCxnSpPr>
          <p:nvPr/>
        </p:nvCxnSpPr>
        <p:spPr>
          <a:xfrm flipV="1">
            <a:off x="1961515" y="5429885"/>
            <a:ext cx="190563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5255895" y="4896485"/>
            <a:ext cx="919480" cy="10788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PingFang SC Regular" panose="020B0400000000000000" charset="-122"/>
                <a:ea typeface="PingFang SC Regular" panose="020B0400000000000000" charset="-122"/>
              </a:rPr>
              <a:t>一阶段授权</a:t>
            </a:r>
            <a:endParaRPr lang="zh-CN" altLang="en-US" sz="16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cxnSp>
        <p:nvCxnSpPr>
          <p:cNvPr id="15" name="直接箭头连接符 14"/>
          <p:cNvCxnSpPr>
            <a:stCxn id="13" idx="3"/>
            <a:endCxn id="16" idx="1"/>
          </p:cNvCxnSpPr>
          <p:nvPr/>
        </p:nvCxnSpPr>
        <p:spPr>
          <a:xfrm flipV="1">
            <a:off x="6175375" y="5429885"/>
            <a:ext cx="326517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9440545" y="5212715"/>
            <a:ext cx="1833880" cy="43370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apiserver</a:t>
            </a:r>
            <a:endParaRPr lang="en-US" altLang="zh-CN" sz="16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0335" y="3091180"/>
            <a:ext cx="195580" cy="22415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0335" y="3554095"/>
            <a:ext cx="195580" cy="224155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1727200" y="3976370"/>
            <a:ext cx="2223135" cy="3467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oidc-token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3867150" y="4890135"/>
            <a:ext cx="919480" cy="10788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PingFang SC Regular" panose="020B0400000000000000" charset="-122"/>
                <a:ea typeface="PingFang SC Regular" panose="020B0400000000000000" charset="-122"/>
              </a:rPr>
              <a:t>认证</a:t>
            </a:r>
            <a:endParaRPr lang="zh-CN" altLang="en-US" sz="16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753600" y="5646420"/>
            <a:ext cx="1833880" cy="4337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二阶段认证</a:t>
            </a:r>
            <a:r>
              <a:rPr lang="en-US" altLang="zh-CN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/</a:t>
            </a:r>
            <a:r>
              <a:rPr lang="zh-CN" altLang="en-US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授权</a:t>
            </a:r>
            <a:endParaRPr lang="zh-CN" altLang="en-US" sz="16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cxnSp>
        <p:nvCxnSpPr>
          <p:cNvPr id="22" name="直接箭头连接符 21"/>
          <p:cNvCxnSpPr>
            <a:stCxn id="20" idx="3"/>
            <a:endCxn id="13" idx="1"/>
          </p:cNvCxnSpPr>
          <p:nvPr/>
        </p:nvCxnSpPr>
        <p:spPr>
          <a:xfrm>
            <a:off x="4786630" y="5441950"/>
            <a:ext cx="46926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9" idx="2"/>
          </p:cNvCxnSpPr>
          <p:nvPr/>
        </p:nvCxnSpPr>
        <p:spPr>
          <a:xfrm flipH="1">
            <a:off x="2794635" y="4335145"/>
            <a:ext cx="44450" cy="11182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6789420" y="3550920"/>
            <a:ext cx="2309495" cy="3467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latin typeface="PingFang SC Regular" panose="020B0400000000000000" charset="-122"/>
                <a:ea typeface="PingFang SC Regular" panose="020B0400000000000000" charset="-122"/>
              </a:rPr>
              <a:t>kuboard-admin</a:t>
            </a:r>
            <a:endParaRPr lang="en-US" altLang="zh-CN" sz="16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789420" y="3900170"/>
            <a:ext cx="2309495" cy="3467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latin typeface="PingFang SC Regular" panose="020B0400000000000000" charset="-122"/>
                <a:ea typeface="PingFang SC Regular" panose="020B0400000000000000" charset="-122"/>
              </a:rPr>
              <a:t>kuboard-viewer</a:t>
            </a:r>
            <a:endParaRPr lang="en-US" altLang="zh-CN" sz="16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789420" y="4249420"/>
            <a:ext cx="2309495" cy="34671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kuboard-admin </a:t>
            </a:r>
            <a:r>
              <a:rPr lang="zh-CN" altLang="en-US" sz="16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扮演</a:t>
            </a:r>
            <a:endParaRPr lang="zh-CN" altLang="en-US" sz="16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789420" y="4598670"/>
            <a:ext cx="2309495" cy="346710"/>
          </a:xfrm>
          <a:prstGeom prst="roundRect">
            <a:avLst/>
          </a:prstGeom>
          <a:solidFill>
            <a:schemeClr val="bg2"/>
          </a:solidFill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latin typeface="PingFang SC Regular" panose="020B0400000000000000" charset="-122"/>
                <a:ea typeface="PingFang SC Regular" panose="020B0400000000000000" charset="-122"/>
              </a:rPr>
              <a:t>oidc-token</a:t>
            </a:r>
            <a:endParaRPr lang="en-US" altLang="zh-CN" sz="1600"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cxnSp>
        <p:nvCxnSpPr>
          <p:cNvPr id="28" name="直接连接符 27"/>
          <p:cNvCxnSpPr>
            <a:stCxn id="27" idx="2"/>
          </p:cNvCxnSpPr>
          <p:nvPr/>
        </p:nvCxnSpPr>
        <p:spPr>
          <a:xfrm flipH="1">
            <a:off x="7886065" y="4957445"/>
            <a:ext cx="58420" cy="48387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8698865" y="1725930"/>
            <a:ext cx="32400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0" name="椭圆 29"/>
          <p:cNvSpPr/>
          <p:nvPr/>
        </p:nvSpPr>
        <p:spPr>
          <a:xfrm>
            <a:off x="8266430" y="2626995"/>
            <a:ext cx="32400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1" name="椭圆 30"/>
          <p:cNvSpPr/>
          <p:nvPr/>
        </p:nvSpPr>
        <p:spPr>
          <a:xfrm>
            <a:off x="2301240" y="5106035"/>
            <a:ext cx="324000" cy="324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2" name="椭圆 31"/>
          <p:cNvSpPr/>
          <p:nvPr/>
        </p:nvSpPr>
        <p:spPr>
          <a:xfrm>
            <a:off x="7411720" y="5106035"/>
            <a:ext cx="324000" cy="324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新特性 </a:t>
            </a:r>
            <a:r>
              <a:rPr lang="en-US" altLang="zh-CN"/>
              <a:t>- arm </a:t>
            </a:r>
            <a:r>
              <a:rPr lang="zh-CN" altLang="en-US"/>
              <a:t>架构兼容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320" y="1849755"/>
            <a:ext cx="9065895" cy="451929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9463405" y="2551430"/>
            <a:ext cx="2505710" cy="1991360"/>
          </a:xfrm>
          <a:prstGeom prst="roundRect">
            <a:avLst>
              <a:gd name="adj" fmla="val 2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50000"/>
              </a:lnSpc>
            </a:pPr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兼容范围：</a:t>
            </a:r>
            <a:endParaRPr lang="zh-CN" altLang="en-US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kuboard</a:t>
            </a:r>
            <a:endParaRPr lang="en-US" altLang="zh-CN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kuboard-agent</a:t>
            </a:r>
            <a:endParaRPr lang="en-US" altLang="zh-CN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kuboard </a:t>
            </a:r>
            <a:r>
              <a:rPr lang="zh-CN" altLang="en-US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所有套件</a:t>
            </a:r>
            <a:endParaRPr lang="zh-CN" altLang="en-US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新特性 </a:t>
            </a:r>
            <a:r>
              <a:rPr lang="en-US" altLang="zh-CN"/>
              <a:t>- swr </a:t>
            </a:r>
            <a:r>
              <a:rPr lang="zh-CN" altLang="en-US"/>
              <a:t>分发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rcRect t="13892"/>
          <a:stretch>
            <a:fillRect/>
          </a:stretch>
        </p:blipFill>
        <p:spPr>
          <a:xfrm>
            <a:off x="1664335" y="2809875"/>
            <a:ext cx="8863330" cy="39281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66825" y="2103120"/>
            <a:ext cx="7118985" cy="3683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en-US" altLang="zh-CN"/>
              <a:t>docker pull swr.cn-east-2.myhuaweicloud.com/kuboard/kuboard:v3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676640" y="2103120"/>
            <a:ext cx="678180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en-US" altLang="zh-CN"/>
              <a:t>  20s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66825" y="1633220"/>
            <a:ext cx="3454400" cy="3683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en-US" altLang="zh-CN"/>
              <a:t>docker pull kuboard/kuboard:v3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676640" y="1633220"/>
            <a:ext cx="678180" cy="368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en-US" altLang="zh-CN"/>
              <a:t>120s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新特性 </a:t>
            </a:r>
            <a:r>
              <a:rPr lang="en-US" altLang="zh-CN"/>
              <a:t>- </a:t>
            </a:r>
            <a:r>
              <a:rPr lang="zh-CN" altLang="en-US"/>
              <a:t>内网友好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755" y="1503680"/>
            <a:ext cx="9507855" cy="52273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1577</Words>
  <Application>WPS 演示</Application>
  <PresentationFormat>宽屏</PresentationFormat>
  <Paragraphs>198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48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PingFang SC Regular</vt:lpstr>
      <vt:lpstr>微软雅黑</vt:lpstr>
      <vt:lpstr>Apple Chancery</vt:lpstr>
      <vt:lpstr>American Typewriter Regular</vt:lpstr>
      <vt:lpstr>Andale Mono</vt:lpstr>
      <vt:lpstr>Al Bayan Plain</vt:lpstr>
      <vt:lpstr>Al Nile Regular</vt:lpstr>
      <vt:lpstr>Al Tarikh</vt:lpstr>
      <vt:lpstr>Anonymous Pro for Powerline Regular</vt:lpstr>
      <vt:lpstr>Apple Braille Outline 6 Dot</vt:lpstr>
      <vt:lpstr>Apple Color Emoji</vt:lpstr>
      <vt:lpstr>Apple SD Gothic Neo Regular</vt:lpstr>
      <vt:lpstr>Apple Symbols</vt:lpstr>
      <vt:lpstr>Arial Regular</vt:lpstr>
      <vt:lpstr>Arial Black</vt:lpstr>
      <vt:lpstr>Arial Hebrew Regular</vt:lpstr>
      <vt:lpstr>Arial Hebrew Scholar Regular</vt:lpstr>
      <vt:lpstr>Arial Narrow Regular</vt:lpstr>
      <vt:lpstr>Arial Rounded MT Bold</vt:lpstr>
      <vt:lpstr>Office 主题</vt:lpstr>
      <vt:lpstr>PowerPoint 演示文稿</vt:lpstr>
      <vt:lpstr>PowerPoint 演示文稿</vt:lpstr>
      <vt:lpstr>PowerPoint 演示文稿</vt:lpstr>
      <vt:lpstr>目录</vt:lpstr>
      <vt:lpstr>新特性 - Kubernetes 多集群管理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更新预告 - 全新视觉设计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shaohuanqing</dc:creator>
  <cp:lastModifiedBy>shaohuanqing</cp:lastModifiedBy>
  <cp:revision>29</cp:revision>
  <dcterms:created xsi:type="dcterms:W3CDTF">2021-01-30T07:21:52Z</dcterms:created>
  <dcterms:modified xsi:type="dcterms:W3CDTF">2021-01-30T07:21:52Z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