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3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Pasta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E39-483C-AB93-49F1C1DE77C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E39-483C-AB93-49F1C1DE77C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FE39-483C-AB93-49F1C1DE77C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FE39-483C-AB93-49F1C1DE77C7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FE39-483C-AB93-49F1C1DE77C7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FE39-483C-AB93-49F1C1DE77C7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FE39-483C-AB93-49F1C1DE77C7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FE39-483C-AB93-49F1C1DE77C7}"/>
              </c:ext>
            </c:extLst>
          </c:dPt>
          <c:dLbls>
            <c:dLbl>
              <c:idx val="0"/>
              <c:layout>
                <c:manualLayout>
                  <c:x val="-0.10552712112574487"/>
                  <c:y val="0.19400500663844278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FE39-483C-AB93-49F1C1DE77C7}"/>
                </c:ext>
              </c:extLst>
            </c:dLbl>
            <c:dLbl>
              <c:idx val="1"/>
              <c:layout>
                <c:manualLayout>
                  <c:x val="-0.19987959138659073"/>
                  <c:y val="0.10170885404294241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FE39-483C-AB93-49F1C1DE77C7}"/>
                </c:ext>
              </c:extLst>
            </c:dLbl>
            <c:dLbl>
              <c:idx val="2"/>
              <c:layout>
                <c:manualLayout>
                  <c:x val="-0.19427069608266839"/>
                  <c:y val="-0.10272644968910345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FE39-483C-AB93-49F1C1DE77C7}"/>
                </c:ext>
              </c:extLst>
            </c:dLbl>
            <c:dLbl>
              <c:idx val="3"/>
              <c:layout>
                <c:manualLayout>
                  <c:x val="-0.11894608657227831"/>
                  <c:y val="-0.1558403940999843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FE39-483C-AB93-49F1C1DE77C7}"/>
                </c:ext>
              </c:extLst>
            </c:dLbl>
            <c:dLbl>
              <c:idx val="4"/>
              <c:layout>
                <c:manualLayout>
                  <c:x val="0.14853209744858614"/>
                  <c:y val="-0.14273002794249542"/>
                </c:manualLayout>
              </c:layout>
              <c:tx>
                <c:rich>
                  <a:bodyPr/>
                  <a:lstStyle/>
                  <a:p>
                    <a:r>
                      <a:rPr lang="en-US" dirty="0" err="1"/>
                      <a:t>Gerenciamento</a:t>
                    </a:r>
                    <a:r>
                      <a:rPr lang="en-US" baseline="0" dirty="0"/>
                      <a:t> de</a:t>
                    </a:r>
                  </a:p>
                  <a:p>
                    <a:r>
                      <a:rPr lang="en-US" baseline="0" dirty="0" err="1"/>
                      <a:t>Espaço</a:t>
                    </a:r>
                    <a:r>
                      <a:rPr lang="en-US" baseline="0" dirty="0"/>
                      <a:t> Livre</a:t>
                    </a:r>
                    <a:endParaRPr lang="en-US" dirty="0"/>
                  </a:p>
                </c:rich>
              </c:tx>
              <c:dLblPos val="bestFit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9-FE39-483C-AB93-49F1C1DE77C7}"/>
                </c:ext>
              </c:extLst>
            </c:dLbl>
            <c:dLbl>
              <c:idx val="5"/>
              <c:layout>
                <c:manualLayout>
                  <c:x val="0.18550962326771761"/>
                  <c:y val="-6.8845000283912355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FE39-483C-AB93-49F1C1DE77C7}"/>
                </c:ext>
              </c:extLst>
            </c:dLbl>
            <c:dLbl>
              <c:idx val="6"/>
              <c:layout>
                <c:manualLayout>
                  <c:x val="0.15348217015041796"/>
                  <c:y val="8.4133559610269595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FE39-483C-AB93-49F1C1DE77C7}"/>
                </c:ext>
              </c:extLst>
            </c:dLbl>
            <c:dLbl>
              <c:idx val="7"/>
              <c:layout>
                <c:manualLayout>
                  <c:x val="0.10356821818528443"/>
                  <c:y val="0.16867918276654734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FE39-483C-AB93-49F1C1DE77C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pt-BR"/>
              </a:p>
            </c:txPr>
            <c:dLblPos val="inEnd"/>
            <c:showLegendKey val="0"/>
            <c:showVal val="0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Planilha1!$A$1:$A$8</c:f>
              <c:strCache>
                <c:ptCount val="8"/>
                <c:pt idx="0">
                  <c:v>MBR</c:v>
                </c:pt>
                <c:pt idx="1">
                  <c:v>Tabela de Partição</c:v>
                </c:pt>
                <c:pt idx="2">
                  <c:v>Bloco de Incialização</c:v>
                </c:pt>
                <c:pt idx="3">
                  <c:v>Superbloco</c:v>
                </c:pt>
                <c:pt idx="4">
                  <c:v>Gerenciamento de Espaço livre </c:v>
                </c:pt>
                <c:pt idx="5">
                  <c:v>I-nodes</c:v>
                </c:pt>
                <c:pt idx="6">
                  <c:v>Diretório Raiz</c:v>
                </c:pt>
                <c:pt idx="7">
                  <c:v>Arquivos</c:v>
                </c:pt>
              </c:strCache>
            </c:strRef>
          </c:cat>
          <c:val>
            <c:numRef>
              <c:f>Planilha1!$B$1:$B$8</c:f>
              <c:numCache>
                <c:formatCode>0%</c:formatCode>
                <c:ptCount val="8"/>
                <c:pt idx="0">
                  <c:v>0.125</c:v>
                </c:pt>
                <c:pt idx="1">
                  <c:v>0.125</c:v>
                </c:pt>
                <c:pt idx="2">
                  <c:v>0.125</c:v>
                </c:pt>
                <c:pt idx="3">
                  <c:v>0.125</c:v>
                </c:pt>
                <c:pt idx="4">
                  <c:v>0.125</c:v>
                </c:pt>
                <c:pt idx="5">
                  <c:v>0.125</c:v>
                </c:pt>
                <c:pt idx="6">
                  <c:v>0.125</c:v>
                </c:pt>
                <c:pt idx="7">
                  <c:v>0.125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FE39-483C-AB93-49F1C1DE77C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10/13/2021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10/13/2021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10/13/2021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10/13/2021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10/13/2021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10/13/2021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10/13/2021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10/13/2021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72BCED-D048-4B6C-91F8-6CE17FD27C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File System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9756E23-C129-4D78-993F-01A03D22D2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err="1"/>
              <a:t>Ozéias</a:t>
            </a:r>
            <a:r>
              <a:rPr lang="pt-BR" dirty="0"/>
              <a:t> Souza e Pedro Vinícius</a:t>
            </a:r>
          </a:p>
        </p:txBody>
      </p:sp>
    </p:spTree>
    <p:extLst>
      <p:ext uri="{BB962C8B-B14F-4D97-AF65-F5344CB8AC3E}">
        <p14:creationId xmlns:p14="http://schemas.microsoft.com/office/powerpoint/2010/main" val="567035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C2A3F7-B672-44B6-A143-93FFFD0FB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um sistema de arquivos?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7104ED-389D-4625-B8DF-BB8A6BE4DB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0850">
              <a:lnSpc>
                <a:spcPct val="150000"/>
              </a:lnSpc>
              <a:spcBef>
                <a:spcPts val="1600"/>
              </a:spcBef>
              <a:buSzPts val="1900"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Segundo Robert Love em seu livro Desenvolvimento do Kernel Linux um sistema de arquivos é o armazenamento de dados de forma hierárquica aderente a uma estrutura específica.</a:t>
            </a:r>
          </a:p>
          <a:p>
            <a:pPr marL="450850">
              <a:lnSpc>
                <a:spcPct val="150000"/>
              </a:lnSpc>
              <a:spcBef>
                <a:spcPts val="0"/>
              </a:spcBef>
              <a:buSzPts val="1900"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Esse conceito abrange banco de dados, sistemas de arquivos virtuais, entre vários outros e até o 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se abstrairmos um pouco.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27262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881029-ECDF-49E0-A861-884BB6F60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Aonde podemos utilizar?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EE24017-83F4-4B11-A7FE-FEEDC0270E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2052918"/>
            <a:ext cx="4992688" cy="4195481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A função de um sistema de arquivos virtual é permitir que aplicações acessem diferentes formas de sistemas de arquivos concretos de forma uniforme.</a:t>
            </a:r>
          </a:p>
          <a:p>
            <a:pPr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Por exemplo, em sistemas de dual boot utiliza-se um sistema de arquivos virtual para ler um arquivo em ambos sistemas de forma uniforme.</a:t>
            </a:r>
          </a:p>
          <a:p>
            <a:endParaRPr lang="pt-BR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77F733BC-F9AD-4E43-AD56-855855A776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7959" y="1763601"/>
            <a:ext cx="5627010" cy="4195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3310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D146D9-FDD7-4BD2-953F-2D888AB11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Mas é realmente importante?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C3DC6B-89A0-41B2-B04C-A1171372F3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0850">
              <a:lnSpc>
                <a:spcPct val="150000"/>
              </a:lnSpc>
              <a:spcBef>
                <a:spcPts val="0"/>
              </a:spcBef>
              <a:buSzPts val="1900"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Essa virtualização permite ao usuário, e ao sistema operacional, mover arquivos entre sistemas e até abstrações diferentes sem se preocupar com o formato dos dados. </a:t>
            </a:r>
          </a:p>
          <a:p>
            <a:pPr marL="450850">
              <a:lnSpc>
                <a:spcPct val="150000"/>
              </a:lnSpc>
              <a:spcBef>
                <a:spcPts val="0"/>
              </a:spcBef>
              <a:buSzPts val="1900"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Um 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Syscall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pode copiar um arquivo com um método 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read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() de um sistema de arquivos e depois usar o método 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write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() de outro sistema de arquivos para realizar o output dos dados.</a:t>
            </a:r>
          </a:p>
          <a:p>
            <a:pPr marL="450850">
              <a:lnSpc>
                <a:spcPct val="150000"/>
              </a:lnSpc>
              <a:spcBef>
                <a:spcPts val="0"/>
              </a:spcBef>
              <a:buSzPts val="1900"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Sistemas de arquivos virtuais são tão importantes que fazem parte do próprio boot de um sistema.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19576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C55821-64E5-465E-AD31-A8323D543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797300" cy="1400530"/>
          </a:xfrm>
        </p:spPr>
        <p:txBody>
          <a:bodyPr/>
          <a:lstStyle/>
          <a:p>
            <a:r>
              <a:rPr lang="pt-BR" dirty="0"/>
              <a:t>Interação do Usuário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6358693-0293-4539-87EA-797ECACAEF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2052918"/>
            <a:ext cx="4992688" cy="419548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O diagrama de demonstração de  como o usuário interage com diversos sistemas virtuais de arquivos e como eles interagem entre si.</a:t>
            </a:r>
          </a:p>
          <a:p>
            <a:endParaRPr lang="pt-BR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EA2ECE0D-74D2-47F4-AF61-BC6DD4CD71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0364" y="609601"/>
            <a:ext cx="6105525" cy="5915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735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41346B-75E7-47DE-82CF-B13BF78D0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Divisão de Disco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F6B2B2FC-540F-4D90-A6CE-7CE8D20365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5093066"/>
              </p:ext>
            </p:extLst>
          </p:nvPr>
        </p:nvGraphicFramePr>
        <p:xfrm>
          <a:off x="3389383" y="1543973"/>
          <a:ext cx="5413234" cy="47021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6" name="Imagem 5">
            <a:extLst>
              <a:ext uri="{FF2B5EF4-FFF2-40B4-BE49-F238E27FC236}">
                <a16:creationId xmlns:a16="http://schemas.microsoft.com/office/drawing/2014/main" id="{F9F8E07D-290A-42E9-A820-3372652A548E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 rot="5587916" flipV="1">
            <a:off x="6511040" y="1153316"/>
            <a:ext cx="1187361" cy="1187361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DABF3612-0D83-4871-8F70-C49F1BC18FFA}"/>
              </a:ext>
            </a:extLst>
          </p:cNvPr>
          <p:cNvSpPr txBox="1">
            <a:spLocks/>
          </p:cNvSpPr>
          <p:nvPr/>
        </p:nvSpPr>
        <p:spPr>
          <a:xfrm>
            <a:off x="8122501" y="1123845"/>
            <a:ext cx="3856666" cy="125046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1800" dirty="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É</a:t>
            </a:r>
            <a:r>
              <a:rPr lang="pt-BR" sz="1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utilizado para inicializar o computador e no final dele fica a tabela de partição onde ficam todos os endereços de cada partição. </a:t>
            </a:r>
            <a:endParaRPr lang="pt-B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77F4F3C3-A677-4A57-8442-76251A4B359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 rot="3263649" flipH="1" flipV="1">
            <a:off x="6511040" y="5239402"/>
            <a:ext cx="1187361" cy="118736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ítulo 1">
            <a:extLst>
              <a:ext uri="{FF2B5EF4-FFF2-40B4-BE49-F238E27FC236}">
                <a16:creationId xmlns:a16="http://schemas.microsoft.com/office/drawing/2014/main" id="{92D45CB0-2933-441D-9D2D-0ADE272F2C03}"/>
              </a:ext>
            </a:extLst>
          </p:cNvPr>
          <p:cNvSpPr txBox="1">
            <a:spLocks/>
          </p:cNvSpPr>
          <p:nvPr/>
        </p:nvSpPr>
        <p:spPr>
          <a:xfrm>
            <a:off x="8101772" y="5203312"/>
            <a:ext cx="3856666" cy="9593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1800" dirty="0"/>
              <a:t>É aonde contém os parâmetros para a inicialização do sistema de arquivos</a:t>
            </a:r>
            <a:endParaRPr lang="pt-B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CE175721-AFB8-4B2E-8E73-3A1DC57B5226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 rot="18550403" flipV="1">
            <a:off x="4486679" y="5239401"/>
            <a:ext cx="1187361" cy="1187361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09B9C1DA-826A-4AFE-9DD9-7E92DE91C30B}"/>
              </a:ext>
            </a:extLst>
          </p:cNvPr>
          <p:cNvSpPr txBox="1">
            <a:spLocks/>
          </p:cNvSpPr>
          <p:nvPr/>
        </p:nvSpPr>
        <p:spPr>
          <a:xfrm>
            <a:off x="646111" y="5013154"/>
            <a:ext cx="3856666" cy="125046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09728" marR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</a:pPr>
            <a:r>
              <a:rPr lang="pt-BR" sz="1800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Aqui temos toda a informação de quanto espaço livre temos, isso pode ser armazenado como mapa de bits ou uma lista de ponteiros.</a:t>
            </a:r>
            <a:endParaRPr lang="pt-BR" sz="1800" dirty="0">
              <a:solidFill>
                <a:schemeClr val="tx1"/>
              </a:solidFill>
              <a:effectLst/>
            </a:endParaRP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320275CE-51C3-43E0-B2B1-D1331934A449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 rot="19599788" flipV="1">
            <a:off x="3086839" y="4123627"/>
            <a:ext cx="1187361" cy="1187361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Título 1">
            <a:extLst>
              <a:ext uri="{FF2B5EF4-FFF2-40B4-BE49-F238E27FC236}">
                <a16:creationId xmlns:a16="http://schemas.microsoft.com/office/drawing/2014/main" id="{18B1457D-2C71-4997-97A1-B1F3B5AC60CD}"/>
              </a:ext>
            </a:extLst>
          </p:cNvPr>
          <p:cNvSpPr txBox="1">
            <a:spLocks/>
          </p:cNvSpPr>
          <p:nvPr/>
        </p:nvSpPr>
        <p:spPr>
          <a:xfrm>
            <a:off x="306052" y="3487088"/>
            <a:ext cx="3856666" cy="125046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09728" marR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</a:pPr>
            <a:r>
              <a:rPr lang="pt-BR" sz="1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São</a:t>
            </a:r>
            <a:r>
              <a:rPr lang="pt-BR" sz="1800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estruturas de dados que armazenam as propriedades de um arquivo</a:t>
            </a:r>
            <a:endParaRPr lang="pt-BR" sz="1800" dirty="0">
              <a:solidFill>
                <a:schemeClr val="tx1"/>
              </a:solidFill>
              <a:effectLst/>
            </a:endParaRP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F950AD9F-A694-4F40-82BA-05C5D069A74A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 rot="19599788" flipV="1">
            <a:off x="2795703" y="2706999"/>
            <a:ext cx="1187361" cy="1187361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Título 1">
            <a:extLst>
              <a:ext uri="{FF2B5EF4-FFF2-40B4-BE49-F238E27FC236}">
                <a16:creationId xmlns:a16="http://schemas.microsoft.com/office/drawing/2014/main" id="{0EDDE71D-9CDA-46FC-89C9-7CF4B709706D}"/>
              </a:ext>
            </a:extLst>
          </p:cNvPr>
          <p:cNvSpPr txBox="1">
            <a:spLocks/>
          </p:cNvSpPr>
          <p:nvPr/>
        </p:nvSpPr>
        <p:spPr>
          <a:xfrm>
            <a:off x="301941" y="1528313"/>
            <a:ext cx="3856666" cy="125046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09728" marR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</a:pPr>
            <a:r>
              <a:rPr lang="pt-BR" sz="900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pt-BR" sz="1800" dirty="0">
                <a:solidFill>
                  <a:schemeClr val="tx1"/>
                </a:solidFill>
                <a:latin typeface="arial" panose="020B0604020202020204" pitchFamily="34" charset="0"/>
              </a:rPr>
              <a:t>É</a:t>
            </a:r>
            <a:r>
              <a:rPr lang="pt-BR" sz="1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 primeiro ou mais alto diretório em uma hierarquia, principalmente utilizados nos sistema de arquivos do Unix e de sistemas Unix-like.</a:t>
            </a:r>
            <a:endParaRPr lang="pt-BR" sz="1800" dirty="0"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12283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AD98D8-A3C1-4FC3-A4FB-B267ED274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Registrando um sistema de arquivo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982E8CB-3237-411A-81F8-A1E54A7FED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8570" y="4124772"/>
            <a:ext cx="5609879" cy="1346371"/>
          </a:xfrm>
          <a:prstGeom prst="roundRect">
            <a:avLst/>
          </a:pr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981D49C9-B2B4-4948-B2EC-1FB062B5228B}"/>
              </a:ext>
            </a:extLst>
          </p:cNvPr>
          <p:cNvSpPr txBox="1"/>
          <p:nvPr/>
        </p:nvSpPr>
        <p:spPr>
          <a:xfrm>
            <a:off x="636663" y="3852500"/>
            <a:ext cx="496120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2">
                  <a:lumMod val="60000"/>
                  <a:lumOff val="40000"/>
                </a:schemeClr>
              </a:buClr>
              <a:buFont typeface="Century Gothic" panose="020B0502020202020204" pitchFamily="34" charset="0"/>
              <a:buChar char="►"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Adiciona o sistema de arquivos passado a lista de sistemas de arquivos do qual o kernel está ciente para as montagens e outras chamadas de sistema.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492044BA-9203-4916-8232-AE675E621F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8720" y="1596021"/>
            <a:ext cx="4849577" cy="1666706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339CF3D7-71E9-4034-A5C9-C95858215E93}"/>
              </a:ext>
            </a:extLst>
          </p:cNvPr>
          <p:cNvSpPr txBox="1"/>
          <p:nvPr/>
        </p:nvSpPr>
        <p:spPr>
          <a:xfrm>
            <a:off x="636663" y="1853248"/>
            <a:ext cx="49612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2">
                  <a:lumMod val="60000"/>
                  <a:lumOff val="40000"/>
                </a:schemeClr>
              </a:buClr>
              <a:buFont typeface="Century Gothic" panose="020B0502020202020204" pitchFamily="34" charset="0"/>
              <a:buChar char="►"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É a estrutura de dados básica que descreve um tipo de sistema de arquivos para o kernel</a:t>
            </a:r>
          </a:p>
        </p:txBody>
      </p:sp>
    </p:spTree>
    <p:extLst>
      <p:ext uri="{BB962C8B-B14F-4D97-AF65-F5344CB8AC3E}">
        <p14:creationId xmlns:p14="http://schemas.microsoft.com/office/powerpoint/2010/main" val="8061830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EC1AD8-856A-4E7A-8645-52C7BF552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Registrando um sistema de arquivo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805E293-D232-496C-A97A-1682824EDC40}"/>
              </a:ext>
            </a:extLst>
          </p:cNvPr>
          <p:cNvSpPr txBox="1"/>
          <p:nvPr/>
        </p:nvSpPr>
        <p:spPr>
          <a:xfrm>
            <a:off x="646111" y="1853248"/>
            <a:ext cx="507094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2">
                  <a:lumMod val="60000"/>
                  <a:lumOff val="40000"/>
                </a:schemeClr>
              </a:buClr>
              <a:buFont typeface="Century Gothic" panose="020B0502020202020204" pitchFamily="34" charset="0"/>
              <a:buChar char="►"/>
            </a:pP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A função fs_make_inode com o superbloco e o parâmetro S_IFDIR irá retorna um inode que descreve um diretório.</a:t>
            </a:r>
          </a:p>
          <a:p>
            <a:pPr marL="285750" indent="-285750">
              <a:buClr>
                <a:schemeClr val="bg2">
                  <a:lumMod val="60000"/>
                  <a:lumOff val="40000"/>
                </a:schemeClr>
              </a:buClr>
              <a:buFont typeface="Century Gothic" panose="020B0502020202020204" pitchFamily="34" charset="0"/>
              <a:buChar char="►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Clr>
                <a:schemeClr val="bg2">
                  <a:lumMod val="60000"/>
                  <a:lumOff val="40000"/>
                </a:schemeClr>
              </a:buClr>
              <a:buFont typeface="Century Gothic" panose="020B0502020202020204" pitchFamily="34" charset="0"/>
              <a:buChar char="►"/>
            </a:pP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Este inode de diretório deverá ser colocado em uma estrutura Dentry para que o VFS localize-o.</a:t>
            </a:r>
          </a:p>
          <a:p>
            <a:pPr marL="285750" indent="-285750">
              <a:buClr>
                <a:schemeClr val="bg2">
                  <a:lumMod val="60000"/>
                  <a:lumOff val="40000"/>
                </a:schemeClr>
              </a:buClr>
              <a:buFont typeface="Century Gothic" panose="020B0502020202020204" pitchFamily="34" charset="0"/>
              <a:buChar char="►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Clr>
                <a:schemeClr val="bg2">
                  <a:lumMod val="60000"/>
                  <a:lumOff val="40000"/>
                </a:schemeClr>
              </a:buClr>
              <a:buFont typeface="Century Gothic" panose="020B0502020202020204" pitchFamily="34" charset="0"/>
              <a:buChar char="►"/>
            </a:pP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Agora possuindo um diretório raiz inicializado no superbloco, podemos realizar operações predeterminadas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EB27B77A-8C1C-4222-8583-6487FE4989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4282" y="2223951"/>
            <a:ext cx="4152900" cy="2000250"/>
          </a:xfrm>
          <a:prstGeom prst="round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37660640-FE08-4A53-967B-AF55D65757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2054" y="4808171"/>
            <a:ext cx="4391025" cy="1362075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2862743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2744A425-CFFF-400E-95FC-7978EB94C3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0097" y="2092412"/>
            <a:ext cx="5450470" cy="3638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9CF1BAAC-04A0-49C7-987C-8537392B3EE1}"/>
              </a:ext>
            </a:extLst>
          </p:cNvPr>
          <p:cNvSpPr txBox="1"/>
          <p:nvPr/>
        </p:nvSpPr>
        <p:spPr>
          <a:xfrm>
            <a:off x="395416" y="1864784"/>
            <a:ext cx="545047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2">
                  <a:lumMod val="60000"/>
                  <a:lumOff val="40000"/>
                </a:schemeClr>
              </a:buClr>
              <a:buFont typeface="Century Gothic" panose="020B0502020202020204" pitchFamily="34" charset="0"/>
              <a:buChar char="►"/>
            </a:pP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Criar dispositivo de loopback para montar o file system:</a:t>
            </a:r>
            <a:b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# dd if=/dev/zero of=rep bs=1k count=4</a:t>
            </a:r>
          </a:p>
          <a:p>
            <a:pPr marL="285750" indent="-285750">
              <a:buClr>
                <a:schemeClr val="bg2">
                  <a:lumMod val="60000"/>
                  <a:lumOff val="40000"/>
                </a:schemeClr>
              </a:buClr>
              <a:buFont typeface="Century Gothic" panose="020B0502020202020204" pitchFamily="34" charset="0"/>
              <a:buChar char="►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Clr>
                <a:schemeClr val="bg2">
                  <a:lumMod val="60000"/>
                  <a:lumOff val="40000"/>
                </a:schemeClr>
              </a:buClr>
              <a:buFont typeface="Century Gothic" panose="020B0502020202020204" pitchFamily="34" charset="0"/>
              <a:buChar char="►"/>
            </a:pP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Criar diretório para montar file system:    </a:t>
            </a:r>
            <a:b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b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# mkdir -p mnt</a:t>
            </a:r>
          </a:p>
          <a:p>
            <a:pPr marL="285750" indent="-285750">
              <a:buClr>
                <a:schemeClr val="bg2">
                  <a:lumMod val="60000"/>
                  <a:lumOff val="40000"/>
                </a:schemeClr>
              </a:buClr>
              <a:buFont typeface="Century Gothic" panose="020B0502020202020204" pitchFamily="34" charset="0"/>
              <a:buChar char="►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Clr>
                <a:schemeClr val="bg2">
                  <a:lumMod val="60000"/>
                  <a:lumOff val="40000"/>
                </a:schemeClr>
              </a:buClr>
              <a:buFont typeface="Century Gothic" panose="020B0502020202020204" pitchFamily="34" charset="0"/>
              <a:buChar char="►"/>
            </a:pP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Montar o file system:</a:t>
            </a:r>
            <a:b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b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# mount -t lwnfs -o loop rep mnt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44F62C0D-0C46-48EB-BE4B-77152B9FE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Montando o sistema de arquivos</a:t>
            </a:r>
          </a:p>
        </p:txBody>
      </p:sp>
    </p:spTree>
    <p:extLst>
      <p:ext uri="{BB962C8B-B14F-4D97-AF65-F5344CB8AC3E}">
        <p14:creationId xmlns:p14="http://schemas.microsoft.com/office/powerpoint/2010/main" val="9216693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198</TotalTime>
  <Words>516</Words>
  <Application>Microsoft Office PowerPoint</Application>
  <PresentationFormat>Widescreen</PresentationFormat>
  <Paragraphs>44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5" baseType="lpstr">
      <vt:lpstr>Arial</vt:lpstr>
      <vt:lpstr>Arial</vt:lpstr>
      <vt:lpstr>Century Gothic</vt:lpstr>
      <vt:lpstr>Roboto</vt:lpstr>
      <vt:lpstr>Wingdings 3</vt:lpstr>
      <vt:lpstr>Íon</vt:lpstr>
      <vt:lpstr>File System</vt:lpstr>
      <vt:lpstr>O que é um sistema de arquivos?</vt:lpstr>
      <vt:lpstr>Aonde podemos utilizar?</vt:lpstr>
      <vt:lpstr>Mas é realmente importante?</vt:lpstr>
      <vt:lpstr>Interação do Usuário</vt:lpstr>
      <vt:lpstr>Divisão de Disco</vt:lpstr>
      <vt:lpstr>Registrando um sistema de arquivo</vt:lpstr>
      <vt:lpstr>Registrando um sistema de arquivo</vt:lpstr>
      <vt:lpstr>Montando o sistema de arquivos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 System</dc:title>
  <dc:creator>Pedro Vinícius</dc:creator>
  <cp:lastModifiedBy>Ozéias Souza</cp:lastModifiedBy>
  <cp:revision>4</cp:revision>
  <dcterms:created xsi:type="dcterms:W3CDTF">2021-10-13T18:29:48Z</dcterms:created>
  <dcterms:modified xsi:type="dcterms:W3CDTF">2021-10-14T03:42:36Z</dcterms:modified>
</cp:coreProperties>
</file>