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5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6AA0-0B22-4D0E-A70C-2620A2F0C9E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0A3A-FCFC-4895-8EBA-85FC680A2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38" y="31199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ECLERX 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07" y="1825625"/>
            <a:ext cx="8548986" cy="4351338"/>
          </a:xfrm>
        </p:spPr>
      </p:pic>
      <p:sp>
        <p:nvSpPr>
          <p:cNvPr id="4" name="Rounded Rectangle 4">
            <a:extLst>
              <a:ext uri="{FF2B5EF4-FFF2-40B4-BE49-F238E27FC236}">
                <a16:creationId xmlns="" xmlns:a16="http://schemas.microsoft.com/office/drawing/2014/main" id="{F7438519-E0CE-487B-B5CA-C6D9C169C81C}"/>
              </a:ext>
            </a:extLst>
          </p:cNvPr>
          <p:cNvSpPr/>
          <p:nvPr/>
        </p:nvSpPr>
        <p:spPr>
          <a:xfrm>
            <a:off x="208445" y="1512607"/>
            <a:ext cx="2935741" cy="5281300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AC3690F-CA43-4CA7-99B3-675D1A819A32}"/>
              </a:ext>
            </a:extLst>
          </p:cNvPr>
          <p:cNvGrpSpPr/>
          <p:nvPr/>
        </p:nvGrpSpPr>
        <p:grpSpPr>
          <a:xfrm>
            <a:off x="177184" y="2452498"/>
            <a:ext cx="2694664" cy="2546983"/>
            <a:chOff x="1062316" y="4004825"/>
            <a:chExt cx="1713892" cy="199594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81C3D97-6B06-45F4-A5B2-A51BA5D5AC3B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4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PROBLEM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673E909-DA10-4438-A10F-BC70076A0610}"/>
                </a:ext>
              </a:extLst>
            </p:cNvPr>
            <p:cNvSpPr txBox="1"/>
            <p:nvPr/>
          </p:nvSpPr>
          <p:spPr>
            <a:xfrm>
              <a:off x="1062316" y="4408922"/>
              <a:ext cx="1698908" cy="159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Given tweet data, as a Business Manager, I should be able to draw insights of major underlying issues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I want to understand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prominent issues which customers are facing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so that I can improve my product service accordingly</a:t>
              </a:r>
            </a:p>
          </p:txBody>
        </p:sp>
      </p:grpSp>
      <p:sp>
        <p:nvSpPr>
          <p:cNvPr id="8" name="Right Arrow 6">
            <a:extLst>
              <a:ext uri="{FF2B5EF4-FFF2-40B4-BE49-F238E27FC236}">
                <a16:creationId xmlns="" xmlns:a16="http://schemas.microsoft.com/office/drawing/2014/main" id="{758A821F-F379-48D5-8767-D5F7BC81265B}"/>
              </a:ext>
            </a:extLst>
          </p:cNvPr>
          <p:cNvSpPr/>
          <p:nvPr/>
        </p:nvSpPr>
        <p:spPr>
          <a:xfrm>
            <a:off x="1030710" y="152418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C601CC-171A-425D-BE7B-105F49C0F0A1}"/>
              </a:ext>
            </a:extLst>
          </p:cNvPr>
          <p:cNvSpPr txBox="1"/>
          <p:nvPr/>
        </p:nvSpPr>
        <p:spPr>
          <a:xfrm>
            <a:off x="1324822" y="168312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64">
            <a:extLst>
              <a:ext uri="{FF2B5EF4-FFF2-40B4-BE49-F238E27FC236}">
                <a16:creationId xmlns="" xmlns:a16="http://schemas.microsoft.com/office/drawing/2014/main" id="{6A37B5F2-EC81-41CB-8778-B49DF875BFB6}"/>
              </a:ext>
            </a:extLst>
          </p:cNvPr>
          <p:cNvSpPr/>
          <p:nvPr/>
        </p:nvSpPr>
        <p:spPr>
          <a:xfrm>
            <a:off x="2888915" y="1512607"/>
            <a:ext cx="2935741" cy="5281300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37E18F1-E90F-4109-8086-200CED353D14}"/>
              </a:ext>
            </a:extLst>
          </p:cNvPr>
          <p:cNvGrpSpPr/>
          <p:nvPr/>
        </p:nvGrpSpPr>
        <p:grpSpPr>
          <a:xfrm>
            <a:off x="2893663" y="2474299"/>
            <a:ext cx="2675720" cy="2958637"/>
            <a:chOff x="1077300" y="4004825"/>
            <a:chExt cx="1705405" cy="231854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8B92CB1-DCC7-40A5-A6AE-D7C84D687393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4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UNDERSTANDING</a:t>
              </a:r>
              <a:endParaRPr lang="en-I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1C3CF02-1A97-430E-ADEB-F39233AF3E74}"/>
                </a:ext>
              </a:extLst>
            </p:cNvPr>
            <p:cNvSpPr txBox="1"/>
            <p:nvPr/>
          </p:nvSpPr>
          <p:spPr>
            <a:xfrm>
              <a:off x="1083797" y="4393849"/>
              <a:ext cx="1698908" cy="192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Twitter data is one of the most direct feedbacks given by the customer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If it is positive, it works well for the company’s brand however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issues can escalate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quickly and lead to customer attrition as </a:t>
              </a:r>
              <a:r>
                <a:rPr lang="en-IN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publicly shows company’s response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to any of its customer  </a:t>
              </a:r>
            </a:p>
          </p:txBody>
        </p:sp>
      </p:grpSp>
      <p:sp>
        <p:nvSpPr>
          <p:cNvPr id="14" name="Right Arrow 66">
            <a:extLst>
              <a:ext uri="{FF2B5EF4-FFF2-40B4-BE49-F238E27FC236}">
                <a16:creationId xmlns="" xmlns:a16="http://schemas.microsoft.com/office/drawing/2014/main" id="{68C07515-0A15-4E92-9534-F510CC67C571}"/>
              </a:ext>
            </a:extLst>
          </p:cNvPr>
          <p:cNvSpPr/>
          <p:nvPr/>
        </p:nvSpPr>
        <p:spPr>
          <a:xfrm>
            <a:off x="3671928" y="1546870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E212066-CACC-4947-980E-D1BA43DD8FE3}"/>
              </a:ext>
            </a:extLst>
          </p:cNvPr>
          <p:cNvSpPr txBox="1"/>
          <p:nvPr/>
        </p:nvSpPr>
        <p:spPr>
          <a:xfrm>
            <a:off x="3985351" y="173440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71">
            <a:extLst>
              <a:ext uri="{FF2B5EF4-FFF2-40B4-BE49-F238E27FC236}">
                <a16:creationId xmlns="" xmlns:a16="http://schemas.microsoft.com/office/drawing/2014/main" id="{74DBBB68-C6B6-4C57-9AE4-20E3C6953A06}"/>
              </a:ext>
            </a:extLst>
          </p:cNvPr>
          <p:cNvSpPr/>
          <p:nvPr/>
        </p:nvSpPr>
        <p:spPr>
          <a:xfrm>
            <a:off x="5569383" y="1512607"/>
            <a:ext cx="2935741" cy="5281300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429E79B-2540-4C23-B54D-60BA7426F405}"/>
              </a:ext>
            </a:extLst>
          </p:cNvPr>
          <p:cNvGrpSpPr/>
          <p:nvPr/>
        </p:nvGrpSpPr>
        <p:grpSpPr>
          <a:xfrm>
            <a:off x="5548994" y="2452499"/>
            <a:ext cx="2956129" cy="4466743"/>
            <a:chOff x="1077300" y="4004825"/>
            <a:chExt cx="1698908" cy="347025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A9E7D59-2F6A-489F-A99D-5A24291DAEA3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3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66F453D-9162-499B-B9F8-9DE9555CDBDD}"/>
                </a:ext>
              </a:extLst>
            </p:cNvPr>
            <p:cNvSpPr txBox="1"/>
            <p:nvPr/>
          </p:nvSpPr>
          <p:spPr>
            <a:xfrm>
              <a:off x="1079313" y="4390503"/>
              <a:ext cx="1696895" cy="3084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Since this is text data, I need to model which not only represents text in numerical/vector form but also takes into account its meaning for modelling.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To find the essence of the </a:t>
              </a:r>
              <a:r>
                <a:rPr lang="en-I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underlying, </a:t>
              </a:r>
              <a:r>
                <a:rPr lang="en-I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words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explain most of the data are captured </a:t>
              </a:r>
              <a:r>
                <a:rPr lang="en-I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(Topic modelling). 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If an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</a:t>
              </a:r>
              <a:r>
                <a:rPr lang="en-I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important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it appears again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, hence it is captured as it represents data in some way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LSI is used to uncover hidden topics while LDA is used to uncover topics building the data </a:t>
              </a:r>
            </a:p>
          </p:txBody>
        </p:sp>
      </p:grpSp>
      <p:sp>
        <p:nvSpPr>
          <p:cNvPr id="20" name="Right Arrow 73">
            <a:extLst>
              <a:ext uri="{FF2B5EF4-FFF2-40B4-BE49-F238E27FC236}">
                <a16:creationId xmlns="" xmlns:a16="http://schemas.microsoft.com/office/drawing/2014/main" id="{DF43AACB-A69F-4934-80D3-E287C292FB01}"/>
              </a:ext>
            </a:extLst>
          </p:cNvPr>
          <p:cNvSpPr/>
          <p:nvPr/>
        </p:nvSpPr>
        <p:spPr>
          <a:xfrm>
            <a:off x="6352398" y="1523545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8794B38-EF9B-4C08-B505-89C3CFE64AAF}"/>
              </a:ext>
            </a:extLst>
          </p:cNvPr>
          <p:cNvSpPr txBox="1"/>
          <p:nvPr/>
        </p:nvSpPr>
        <p:spPr>
          <a:xfrm>
            <a:off x="6645880" y="170022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78">
            <a:extLst>
              <a:ext uri="{FF2B5EF4-FFF2-40B4-BE49-F238E27FC236}">
                <a16:creationId xmlns="" xmlns:a16="http://schemas.microsoft.com/office/drawing/2014/main" id="{D690B282-5218-42C8-86B9-FA22AB30A9BE}"/>
              </a:ext>
            </a:extLst>
          </p:cNvPr>
          <p:cNvSpPr/>
          <p:nvPr/>
        </p:nvSpPr>
        <p:spPr>
          <a:xfrm>
            <a:off x="8487894" y="1512607"/>
            <a:ext cx="3058416" cy="5281300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C6D25FB-31BD-413F-A933-2182AB3C2380}"/>
              </a:ext>
            </a:extLst>
          </p:cNvPr>
          <p:cNvGrpSpPr/>
          <p:nvPr/>
        </p:nvGrpSpPr>
        <p:grpSpPr>
          <a:xfrm>
            <a:off x="8539344" y="2514266"/>
            <a:ext cx="2925406" cy="4209135"/>
            <a:chOff x="302636" y="3630755"/>
            <a:chExt cx="3026462" cy="329849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A16FC3A-5276-4BA3-AF0B-9EE65A6BEC95}"/>
                </a:ext>
              </a:extLst>
            </p:cNvPr>
            <p:cNvSpPr txBox="1"/>
            <p:nvPr/>
          </p:nvSpPr>
          <p:spPr>
            <a:xfrm>
              <a:off x="598135" y="3630755"/>
              <a:ext cx="2146703" cy="24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048C5A8-6B69-4C30-B96A-9DDB9A003505}"/>
                </a:ext>
              </a:extLst>
            </p:cNvPr>
            <p:cNvSpPr txBox="1"/>
            <p:nvPr/>
          </p:nvSpPr>
          <p:spPr>
            <a:xfrm>
              <a:off x="302636" y="3986737"/>
              <a:ext cx="3026462" cy="294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Given data of 794299 tweets, we had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36.91% tweets with negative sentiment </a:t>
              </a:r>
              <a:r>
                <a:rPr lang="en-I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(used sentiment analyser)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1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Tweets are reduced to broad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topics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that capture most of the  variance and we can look at the words in each topic to find insights about the pressing issues that customers are tweeting about.</a:t>
              </a:r>
            </a:p>
            <a:p>
              <a:pPr marL="285750" lvl="1" indent="-285750" algn="just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model is run on all negative tweets, </a:t>
              </a: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brand-wise  customer tweets to uncover customer issues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and brand-wise response tweets</a:t>
              </a:r>
            </a:p>
            <a:p>
              <a:pPr marL="285750" lvl="1" indent="-285750" algn="just">
                <a:buFont typeface="Arial" panose="020B0604020202020204" pitchFamily="34" charset="0"/>
                <a:buChar char="•"/>
              </a:pPr>
              <a:r>
                <a:rPr lang="en-I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Brand wise insights </a:t>
              </a: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are in table</a:t>
              </a:r>
            </a:p>
          </p:txBody>
        </p:sp>
      </p:grpSp>
      <p:sp>
        <p:nvSpPr>
          <p:cNvPr id="26" name="Right Arrow 80">
            <a:extLst>
              <a:ext uri="{FF2B5EF4-FFF2-40B4-BE49-F238E27FC236}">
                <a16:creationId xmlns="" xmlns:a16="http://schemas.microsoft.com/office/drawing/2014/main" id="{E4323387-707D-49F9-94D2-6AF3BCA19FB7}"/>
              </a:ext>
            </a:extLst>
          </p:cNvPr>
          <p:cNvSpPr/>
          <p:nvPr/>
        </p:nvSpPr>
        <p:spPr>
          <a:xfrm>
            <a:off x="9032868" y="1523545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44D6A31-FFF2-4AA9-80C1-517C012A0F7D}"/>
              </a:ext>
            </a:extLst>
          </p:cNvPr>
          <p:cNvSpPr txBox="1"/>
          <p:nvPr/>
        </p:nvSpPr>
        <p:spPr>
          <a:xfrm>
            <a:off x="9306408" y="170022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02338"/>
              </p:ext>
            </p:extLst>
          </p:nvPr>
        </p:nvGraphicFramePr>
        <p:xfrm>
          <a:off x="229505" y="365760"/>
          <a:ext cx="113538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141"/>
                <a:gridCol w="3796096"/>
                <a:gridCol w="4342563"/>
              </a:tblGrid>
              <a:tr h="21480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highlights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/Topic Insights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Recommendations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3604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</a:t>
                      </a:r>
                    </a:p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Total:</a:t>
                      </a:r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84637 tweets,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(35.72% negative)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Terrible customer service, waiting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hours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option on call 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number of minutes to wait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customer service executives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1855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Damaged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box, broken product, scratched product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product to be checked before it is packed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delivery, ship in time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positive review about delivery, though some reviews show delayed delivery &amp; longer processing time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Echo: poor music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Talks about its product, Amazon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echo might need to improve its volume or music content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</a:p>
                    <a:p>
                      <a:pPr algn="ctr"/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Total:</a:t>
                      </a:r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74632 tweets,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(44.19% negative)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battery backup, battery dies quickly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when playing games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seems to drain quickly, reduce power usage by screen/apps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Playlist hangs while streaming, screen freezes randomly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seems to be bug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due to overuse of memory, build apps with less memory usage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604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Sprintcare</a:t>
                      </a:r>
                      <a:endParaRPr lang="en-I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Total:</a:t>
                      </a:r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12649 tweets,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(47.75% negative)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service, poor signal, switch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 connection in some areas as customers want to switch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underlying causes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leading to call drop/ failed service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6045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charge,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waste money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extra charges might be getting deducted by the company which customers aren’t aware of, hence they should be transparent </a:t>
                      </a:r>
                      <a:r>
                        <a:rPr lang="en-I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wrt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them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604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ComcastTotal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Total: 23841 tweets,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41.83% negative)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internet speed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speed might be low in some areas, tag those areas and see if new tower can be put up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never connect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seems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drop, check if it is due to our connection or other network service provider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146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Uber</a:t>
                      </a:r>
                      <a:endParaRPr lang="en-I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Total: 40029 tweets, 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(47.54% negative)</a:t>
                      </a:r>
                      <a:endParaRPr lang="en-I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Driver cancel ride/refuse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driver can be taken, why is he refusing/cancelling the ride, penalize if reason not logical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</a:tr>
              <a:tr h="436045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Repay, account charge, scam, week resolve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Sometimes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double payment might be taken from customers and then it is taking weeks to resolve. Payment check can be so that it is taken once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53840" y="45522"/>
            <a:ext cx="1099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Running all data was taking time and I couldn’t get background of insights, hence I divided data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brands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" y="397550"/>
            <a:ext cx="11392142" cy="64604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71928" y="461628"/>
            <a:ext cx="4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FOR COMCAST TOPICS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0" grpId="0" animBg="1"/>
      <p:bldP spid="14" grpId="0" animBg="1"/>
      <p:bldP spid="15" grpId="0"/>
      <p:bldP spid="16" grpId="0" animBg="1"/>
      <p:bldP spid="20" grpId="0" animBg="1"/>
      <p:bldP spid="21" grpId="0"/>
      <p:bldP spid="22" grpId="0" animBg="1"/>
      <p:bldP spid="26" grpId="0" animBg="1"/>
      <p:bldP spid="27" grpId="0"/>
      <p:bldP spid="40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642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ECLERX HACKATHON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kochhareira@gmail.com</dc:creator>
  <cp:lastModifiedBy>kochhareira@gmail.com</cp:lastModifiedBy>
  <cp:revision>96</cp:revision>
  <dcterms:created xsi:type="dcterms:W3CDTF">2020-07-19T05:44:27Z</dcterms:created>
  <dcterms:modified xsi:type="dcterms:W3CDTF">2020-07-19T12:48:52Z</dcterms:modified>
</cp:coreProperties>
</file>