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Lst>
  <p:notesMasterIdLst>
    <p:notesMasterId r:id="rId8"/>
  </p:notesMasterIdLst>
  <p:handoutMasterIdLst>
    <p:handoutMasterId r:id="rId9"/>
  </p:handoutMasterIdLst>
  <p:sldIdLst>
    <p:sldId id="294" r:id="rId2"/>
    <p:sldId id="293" r:id="rId3"/>
    <p:sldId id="295" r:id="rId4"/>
    <p:sldId id="296" r:id="rId5"/>
    <p:sldId id="268" r:id="rId6"/>
    <p:sldId id="297"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userDrawn="1">
          <p15:clr>
            <a:srgbClr val="A4A3A4"/>
          </p15:clr>
        </p15:guide>
        <p15:guide id="2" pos="734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ebber, Cynthia K" initials="WCK"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3896"/>
    <a:srgbClr val="DAF4F2"/>
    <a:srgbClr val="39AFB5"/>
    <a:srgbClr val="4BACC6"/>
    <a:srgbClr val="E3DB66"/>
    <a:srgbClr val="051D68"/>
    <a:srgbClr val="121256"/>
    <a:srgbClr val="E3DC70"/>
    <a:srgbClr val="E3DC4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89660" autoAdjust="0"/>
  </p:normalViewPr>
  <p:slideViewPr>
    <p:cSldViewPr snapToGrid="0" snapToObjects="1">
      <p:cViewPr varScale="1">
        <p:scale>
          <a:sx n="102" d="100"/>
          <a:sy n="102" d="100"/>
        </p:scale>
        <p:origin x="192" y="344"/>
      </p:cViewPr>
      <p:guideLst>
        <p:guide orient="horz"/>
        <p:guide pos="7349"/>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0C3A7C7-AB78-4C5D-9D53-F4A238DBC77B}" type="datetimeFigureOut">
              <a:rPr lang="en-US" smtClean="0"/>
              <a:pPr/>
              <a:t>10/31/22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935E8A9-2071-44C0-9187-0EF7B2BB40DC}" type="slidenum">
              <a:rPr lang="en-US" smtClean="0"/>
              <a:pPr/>
              <a:t>‹#›</a:t>
            </a:fld>
            <a:endParaRPr lang="en-US" dirty="0"/>
          </a:p>
        </p:txBody>
      </p:sp>
    </p:spTree>
    <p:extLst>
      <p:ext uri="{BB962C8B-B14F-4D97-AF65-F5344CB8AC3E}">
        <p14:creationId xmlns:p14="http://schemas.microsoft.com/office/powerpoint/2010/main" val="2583195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8A75B3-08D3-4215-80FA-CFE79F696F9D}" type="datetimeFigureOut">
              <a:rPr lang="en-US" smtClean="0"/>
              <a:pPr/>
              <a:t>10/31/22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B8ADB5-F94C-4C71-9BEB-557609931109}" type="slidenum">
              <a:rPr lang="en-US" smtClean="0"/>
              <a:pPr/>
              <a:t>‹#›</a:t>
            </a:fld>
            <a:endParaRPr lang="en-US" dirty="0"/>
          </a:p>
        </p:txBody>
      </p:sp>
    </p:spTree>
    <p:extLst>
      <p:ext uri="{BB962C8B-B14F-4D97-AF65-F5344CB8AC3E}">
        <p14:creationId xmlns:p14="http://schemas.microsoft.com/office/powerpoint/2010/main" val="346087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CBDB27F6-5F6F-4B68-BCD6-DE2A28CFC870}" type="slidenum">
              <a:rPr lang="en-US" smtClean="0"/>
              <a:pPr/>
              <a:t>1</a:t>
            </a:fld>
            <a:endParaRPr lang="en-US" dirty="0"/>
          </a:p>
        </p:txBody>
      </p:sp>
      <p:sp>
        <p:nvSpPr>
          <p:cNvPr id="40963" name="Rectangle 2"/>
          <p:cNvSpPr>
            <a:spLocks noGrp="1" noRot="1" noChangeAspect="1" noChangeArrowheads="1" noTextEdit="1"/>
          </p:cNvSpPr>
          <p:nvPr>
            <p:ph type="sldImg"/>
          </p:nvPr>
        </p:nvSpPr>
        <p:spPr>
          <a:xfrm>
            <a:off x="381000" y="685800"/>
            <a:ext cx="6096000" cy="3429000"/>
          </a:xfrm>
          <a:ln/>
        </p:spPr>
      </p:sp>
      <p:sp>
        <p:nvSpPr>
          <p:cNvPr id="40964"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930248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CBDB27F6-5F6F-4B68-BCD6-DE2A28CFC870}" type="slidenum">
              <a:rPr lang="en-US" smtClean="0"/>
              <a:pPr/>
              <a:t>2</a:t>
            </a:fld>
            <a:endParaRPr lang="en-US" dirty="0"/>
          </a:p>
        </p:txBody>
      </p:sp>
      <p:sp>
        <p:nvSpPr>
          <p:cNvPr id="40963" name="Rectangle 2"/>
          <p:cNvSpPr>
            <a:spLocks noGrp="1" noRot="1" noChangeAspect="1" noChangeArrowheads="1" noTextEdit="1"/>
          </p:cNvSpPr>
          <p:nvPr>
            <p:ph type="sldImg"/>
          </p:nvPr>
        </p:nvSpPr>
        <p:spPr>
          <a:xfrm>
            <a:off x="381000" y="685800"/>
            <a:ext cx="6096000" cy="3429000"/>
          </a:xfrm>
          <a:ln/>
        </p:spPr>
      </p:sp>
      <p:sp>
        <p:nvSpPr>
          <p:cNvPr id="40964" name="Rectangle 3"/>
          <p:cNvSpPr>
            <a:spLocks noGrp="1" noChangeArrowheads="1"/>
          </p:cNvSpPr>
          <p:nvPr>
            <p:ph type="body" idx="1"/>
          </p:nvPr>
        </p:nvSpPr>
        <p:spPr>
          <a:noFill/>
          <a:ln/>
        </p:spPr>
        <p:txBody>
          <a:bodyPr/>
          <a:lstStyle/>
          <a:p>
            <a:pPr eaLnBrk="1" hangingPunct="1"/>
            <a:r>
              <a:rPr lang="en-US" dirty="0"/>
              <a:t>Carrying capacity is lower in the red region due to disturbance, but the animals don’t know that. So, in this scenario, one animal moves from the undisturbed area to the disturbed area to “even out”</a:t>
            </a:r>
          </a:p>
        </p:txBody>
      </p:sp>
    </p:spTree>
    <p:extLst>
      <p:ext uri="{BB962C8B-B14F-4D97-AF65-F5344CB8AC3E}">
        <p14:creationId xmlns:p14="http://schemas.microsoft.com/office/powerpoint/2010/main" val="768929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CBDB27F6-5F6F-4B68-BCD6-DE2A28CFC870}" type="slidenum">
              <a:rPr lang="en-US" smtClean="0"/>
              <a:pPr/>
              <a:t>3</a:t>
            </a:fld>
            <a:endParaRPr lang="en-US" dirty="0"/>
          </a:p>
        </p:txBody>
      </p:sp>
      <p:sp>
        <p:nvSpPr>
          <p:cNvPr id="40963" name="Rectangle 2"/>
          <p:cNvSpPr>
            <a:spLocks noGrp="1" noRot="1" noChangeAspect="1" noChangeArrowheads="1" noTextEdit="1"/>
          </p:cNvSpPr>
          <p:nvPr>
            <p:ph type="sldImg"/>
          </p:nvPr>
        </p:nvSpPr>
        <p:spPr>
          <a:xfrm>
            <a:off x="381000" y="685800"/>
            <a:ext cx="6096000" cy="3429000"/>
          </a:xfrm>
          <a:ln/>
        </p:spPr>
      </p:sp>
      <p:sp>
        <p:nvSpPr>
          <p:cNvPr id="40964" name="Rectangle 3"/>
          <p:cNvSpPr>
            <a:spLocks noGrp="1" noChangeArrowheads="1"/>
          </p:cNvSpPr>
          <p:nvPr>
            <p:ph type="body" idx="1"/>
          </p:nvPr>
        </p:nvSpPr>
        <p:spPr>
          <a:noFill/>
          <a:ln/>
        </p:spPr>
        <p:txBody>
          <a:bodyPr/>
          <a:lstStyle/>
          <a:p>
            <a:pPr eaLnBrk="1" hangingPunct="1"/>
            <a:r>
              <a:rPr lang="en-US" dirty="0"/>
              <a:t>Example scenario where carrying capacity decreases in the blue region but not in the red region. Red population decreases because animals are being lost to the blue region.</a:t>
            </a:r>
          </a:p>
        </p:txBody>
      </p:sp>
    </p:spTree>
    <p:extLst>
      <p:ext uri="{BB962C8B-B14F-4D97-AF65-F5344CB8AC3E}">
        <p14:creationId xmlns:p14="http://schemas.microsoft.com/office/powerpoint/2010/main" val="21836273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CBDB27F6-5F6F-4B68-BCD6-DE2A28CFC870}" type="slidenum">
              <a:rPr lang="en-US" smtClean="0"/>
              <a:pPr/>
              <a:t>4</a:t>
            </a:fld>
            <a:endParaRPr lang="en-US" dirty="0"/>
          </a:p>
        </p:txBody>
      </p:sp>
      <p:sp>
        <p:nvSpPr>
          <p:cNvPr id="40963" name="Rectangle 2"/>
          <p:cNvSpPr>
            <a:spLocks noGrp="1" noRot="1" noChangeAspect="1" noChangeArrowheads="1" noTextEdit="1"/>
          </p:cNvSpPr>
          <p:nvPr>
            <p:ph type="sldImg"/>
          </p:nvPr>
        </p:nvSpPr>
        <p:spPr>
          <a:xfrm>
            <a:off x="381000" y="685800"/>
            <a:ext cx="6096000" cy="3429000"/>
          </a:xfrm>
          <a:ln/>
        </p:spPr>
      </p:sp>
      <p:sp>
        <p:nvSpPr>
          <p:cNvPr id="40964" name="Rectangle 3"/>
          <p:cNvSpPr>
            <a:spLocks noGrp="1" noChangeArrowheads="1"/>
          </p:cNvSpPr>
          <p:nvPr>
            <p:ph type="body" idx="1"/>
          </p:nvPr>
        </p:nvSpPr>
        <p:spPr>
          <a:noFill/>
          <a:ln/>
        </p:spPr>
        <p:txBody>
          <a:bodyPr/>
          <a:lstStyle/>
          <a:p>
            <a:pPr eaLnBrk="1" hangingPunct="1"/>
            <a:r>
              <a:rPr lang="en-US" dirty="0"/>
              <a:t>We simulate different survey modalities at different intensities. In this scenario, the disturbed area is monitored using all three modalities, but the undisturbed area only has line-transect surveys.</a:t>
            </a:r>
          </a:p>
        </p:txBody>
      </p:sp>
    </p:spTree>
    <p:extLst>
      <p:ext uri="{BB962C8B-B14F-4D97-AF65-F5344CB8AC3E}">
        <p14:creationId xmlns:p14="http://schemas.microsoft.com/office/powerpoint/2010/main" val="42199532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CBDB27F6-5F6F-4B68-BCD6-DE2A28CFC870}" type="slidenum">
              <a:rPr lang="en-US" smtClean="0"/>
              <a:pPr/>
              <a:t>5</a:t>
            </a:fld>
            <a:endParaRPr lang="en-US" dirty="0"/>
          </a:p>
        </p:txBody>
      </p:sp>
      <p:sp>
        <p:nvSpPr>
          <p:cNvPr id="40963" name="Rectangle 2"/>
          <p:cNvSpPr>
            <a:spLocks noGrp="1" noRot="1" noChangeAspect="1" noChangeArrowheads="1" noTextEdit="1"/>
          </p:cNvSpPr>
          <p:nvPr>
            <p:ph type="sldImg"/>
          </p:nvPr>
        </p:nvSpPr>
        <p:spPr>
          <a:xfrm>
            <a:off x="381000" y="685800"/>
            <a:ext cx="6096000" cy="3429000"/>
          </a:xfrm>
          <a:ln/>
        </p:spPr>
      </p:sp>
      <p:sp>
        <p:nvSpPr>
          <p:cNvPr id="40964"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274612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CBDB27F6-5F6F-4B68-BCD6-DE2A28CFC870}" type="slidenum">
              <a:rPr lang="en-US" smtClean="0"/>
              <a:pPr/>
              <a:t>6</a:t>
            </a:fld>
            <a:endParaRPr lang="en-US" dirty="0"/>
          </a:p>
        </p:txBody>
      </p:sp>
      <p:sp>
        <p:nvSpPr>
          <p:cNvPr id="40963" name="Rectangle 2"/>
          <p:cNvSpPr>
            <a:spLocks noGrp="1" noRot="1" noChangeAspect="1" noChangeArrowheads="1" noTextEdit="1"/>
          </p:cNvSpPr>
          <p:nvPr>
            <p:ph type="sldImg"/>
          </p:nvPr>
        </p:nvSpPr>
        <p:spPr>
          <a:xfrm>
            <a:off x="381000" y="685800"/>
            <a:ext cx="6096000" cy="3429000"/>
          </a:xfrm>
          <a:ln/>
        </p:spPr>
      </p:sp>
      <p:sp>
        <p:nvSpPr>
          <p:cNvPr id="40964"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5981431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tro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itle 1"/>
          <p:cNvSpPr>
            <a:spLocks noGrp="1"/>
          </p:cNvSpPr>
          <p:nvPr>
            <p:ph type="ctrTitle" idx="4294967295"/>
          </p:nvPr>
        </p:nvSpPr>
        <p:spPr>
          <a:xfrm>
            <a:off x="961813" y="2142945"/>
            <a:ext cx="10193867" cy="1258887"/>
          </a:xfrm>
          <a:prstGeom prst="rect">
            <a:avLst/>
          </a:prstGeom>
        </p:spPr>
        <p:txBody>
          <a:bodyPr>
            <a:normAutofit/>
          </a:bodyPr>
          <a:lstStyle/>
          <a:p>
            <a:pPr algn="l"/>
            <a:r>
              <a:rPr lang="en-US" sz="3500" cap="all" dirty="0">
                <a:solidFill>
                  <a:srgbClr val="62EBF9"/>
                </a:solidFill>
                <a:latin typeface="Futura Book"/>
                <a:cs typeface="Futura Book"/>
              </a:rPr>
              <a:t>PROJECT NAME &amp;</a:t>
            </a:r>
            <a:br>
              <a:rPr lang="en-US" sz="3500" cap="all" dirty="0">
                <a:solidFill>
                  <a:srgbClr val="62EBF9"/>
                </a:solidFill>
                <a:latin typeface="Futura Book"/>
                <a:cs typeface="Futura Book"/>
              </a:rPr>
            </a:br>
            <a:r>
              <a:rPr lang="en-US" sz="3500" cap="all" dirty="0">
                <a:solidFill>
                  <a:srgbClr val="62EBF9"/>
                </a:solidFill>
                <a:latin typeface="Futura Book"/>
                <a:cs typeface="Futura Book"/>
              </a:rPr>
              <a:t>NUMBER HERE</a:t>
            </a:r>
          </a:p>
        </p:txBody>
      </p:sp>
      <p:sp>
        <p:nvSpPr>
          <p:cNvPr id="9" name="Subtitle 2"/>
          <p:cNvSpPr>
            <a:spLocks noGrp="1"/>
          </p:cNvSpPr>
          <p:nvPr>
            <p:ph type="subTitle" idx="4294967295"/>
          </p:nvPr>
        </p:nvSpPr>
        <p:spPr>
          <a:xfrm>
            <a:off x="961814" y="3584609"/>
            <a:ext cx="8430684" cy="1824037"/>
          </a:xfrm>
          <a:prstGeom prst="rect">
            <a:avLst/>
          </a:prstGeom>
        </p:spPr>
        <p:txBody>
          <a:bodyPr>
            <a:normAutofit fontScale="55000" lnSpcReduction="20000"/>
          </a:bodyPr>
          <a:lstStyle>
            <a:lvl1pPr marL="233363" indent="-233363" algn="l">
              <a:defRPr/>
            </a:lvl1pPr>
          </a:lstStyle>
          <a:p>
            <a:pPr marL="233363" indent="-233363" algn="l">
              <a:defRPr/>
            </a:pPr>
            <a:r>
              <a:rPr lang="en-US" dirty="0">
                <a:solidFill>
                  <a:schemeClr val="bg1"/>
                </a:solidFill>
                <a:latin typeface="Adobe Garamond Pro"/>
                <a:cs typeface="Adobe Garamond Pro"/>
              </a:rPr>
              <a:t>PI Name</a:t>
            </a:r>
          </a:p>
          <a:p>
            <a:pPr marL="233363" indent="-233363" algn="l">
              <a:defRPr/>
            </a:pPr>
            <a:r>
              <a:rPr lang="en-US" dirty="0">
                <a:solidFill>
                  <a:schemeClr val="bg1"/>
                </a:solidFill>
                <a:latin typeface="Adobe Garamond Pro"/>
                <a:cs typeface="Adobe Garamond Pro"/>
              </a:rPr>
              <a:t>PI Organization</a:t>
            </a:r>
          </a:p>
          <a:p>
            <a:pPr marL="233363" indent="-233363" algn="l">
              <a:defRPr/>
            </a:pPr>
            <a:r>
              <a:rPr lang="en-US" dirty="0">
                <a:solidFill>
                  <a:schemeClr val="bg1"/>
                </a:solidFill>
                <a:latin typeface="Adobe Garamond Pro"/>
                <a:cs typeface="Adobe Garamond Pro"/>
              </a:rPr>
              <a:t>PI Phone</a:t>
            </a:r>
          </a:p>
          <a:p>
            <a:pPr marL="233363" indent="-233363" algn="l">
              <a:defRPr/>
            </a:pPr>
            <a:r>
              <a:rPr lang="en-US" dirty="0">
                <a:solidFill>
                  <a:schemeClr val="bg1"/>
                </a:solidFill>
                <a:latin typeface="Adobe Garamond Pro"/>
                <a:cs typeface="Adobe Garamond Pro"/>
              </a:rPr>
              <a:t>PI Email Address</a:t>
            </a:r>
          </a:p>
          <a:p>
            <a:pPr marL="233363" indent="-233363" algn="l">
              <a:defRPr/>
            </a:pPr>
            <a:r>
              <a:rPr lang="en-US" dirty="0">
                <a:solidFill>
                  <a:schemeClr val="bg1"/>
                </a:solidFill>
                <a:latin typeface="Adobe Garamond Pro"/>
                <a:cs typeface="Adobe Garamond Pro"/>
              </a:rPr>
              <a:t>Event</a:t>
            </a:r>
          </a:p>
          <a:p>
            <a:pPr marL="233363" indent="-233363" algn="l">
              <a:defRPr/>
            </a:pPr>
            <a:r>
              <a:rPr lang="en-US" dirty="0">
                <a:solidFill>
                  <a:schemeClr val="bg1"/>
                </a:solidFill>
                <a:latin typeface="Adobe Garamond Pro"/>
                <a:cs typeface="Adobe Garamond Pro"/>
              </a:rPr>
              <a:t>Date</a:t>
            </a:r>
          </a:p>
          <a:p>
            <a:pPr marL="233363" indent="-233363"/>
            <a:endParaRPr lang="en-US" dirty="0"/>
          </a:p>
        </p:txBody>
      </p:sp>
      <p:pic>
        <p:nvPicPr>
          <p:cNvPr id="12" name="Picture 11" descr="LMR Wav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0" y="6067021"/>
            <a:ext cx="12192000" cy="903033"/>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05941" y="-1"/>
            <a:ext cx="2067717" cy="2142946"/>
          </a:xfrm>
          <a:prstGeom prst="rect">
            <a:avLst/>
          </a:prstGeom>
        </p:spPr>
      </p:pic>
      <p:pic>
        <p:nvPicPr>
          <p:cNvPr id="5" name="Picture 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145332" y="570178"/>
            <a:ext cx="4010348" cy="1002587"/>
          </a:xfrm>
          <a:prstGeom prst="rect">
            <a:avLst/>
          </a:prstGeom>
          <a:solidFill>
            <a:schemeClr val="bg1"/>
          </a:solidFill>
        </p:spPr>
      </p:pic>
    </p:spTree>
    <p:extLst>
      <p:ext uri="{BB962C8B-B14F-4D97-AF65-F5344CB8AC3E}">
        <p14:creationId xmlns:p14="http://schemas.microsoft.com/office/powerpoint/2010/main" val="3951449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Bulle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81378" y="296602"/>
            <a:ext cx="7301023" cy="755348"/>
          </a:xfrm>
        </p:spPr>
        <p:txBody>
          <a:bodyPr>
            <a:noAutofit/>
          </a:bodyPr>
          <a:lstStyle>
            <a:lvl1pPr algn="l">
              <a:defRPr sz="2500" cap="all" baseline="0">
                <a:solidFill>
                  <a:srgbClr val="273896"/>
                </a:solidFill>
                <a:latin typeface="Futura Book"/>
                <a:cs typeface="Futura Book"/>
              </a:defRPr>
            </a:lvl1pPr>
          </a:lstStyle>
          <a:p>
            <a:r>
              <a:rPr lang="en-US" dirty="0"/>
              <a:t>Title Master—BULLETS</a:t>
            </a:r>
          </a:p>
        </p:txBody>
      </p:sp>
      <p:sp>
        <p:nvSpPr>
          <p:cNvPr id="3" name="Content Placeholder 2"/>
          <p:cNvSpPr>
            <a:spLocks noGrp="1"/>
          </p:cNvSpPr>
          <p:nvPr>
            <p:ph idx="1" hasCustomPrompt="1"/>
          </p:nvPr>
        </p:nvSpPr>
        <p:spPr>
          <a:xfrm>
            <a:off x="609600" y="1447800"/>
            <a:ext cx="10972800" cy="4619220"/>
          </a:xfrm>
        </p:spPr>
        <p:txBody>
          <a:bodyPr>
            <a:normAutofit/>
          </a:bodyPr>
          <a:lstStyle>
            <a:lvl1pPr marL="285750" indent="-285750">
              <a:buClr>
                <a:srgbClr val="39AFB5"/>
              </a:buClr>
              <a:buSzPct val="120000"/>
              <a:buFont typeface="Lucida Grande"/>
              <a:buChar char="●"/>
              <a:defRPr sz="1700">
                <a:latin typeface="Garamond"/>
                <a:cs typeface="Garamond"/>
              </a:defRPr>
            </a:lvl1pPr>
            <a:lvl2pPr marL="571500" indent="-285750">
              <a:buClr>
                <a:srgbClr val="39AFB5"/>
              </a:buClr>
              <a:buSzPct val="120000"/>
              <a:buFont typeface="Lucida Grande"/>
              <a:buChar char="●"/>
              <a:defRPr sz="1700">
                <a:latin typeface="Garamond"/>
                <a:cs typeface="Garamond"/>
              </a:defRPr>
            </a:lvl2pPr>
            <a:lvl3pPr marL="857250" indent="-285750">
              <a:buClr>
                <a:srgbClr val="39AFB5"/>
              </a:buClr>
              <a:buSzPct val="120000"/>
              <a:buFont typeface="Lucida Grande"/>
              <a:buChar char="●"/>
              <a:defRPr sz="1700">
                <a:latin typeface="Garamond"/>
                <a:cs typeface="Garamond"/>
              </a:defRPr>
            </a:lvl3pPr>
            <a:lvl4pPr marL="1600200" indent="-228600">
              <a:buFont typeface="Arial" pitchFamily="34" charset="0"/>
              <a:buChar char="•"/>
              <a:defRPr sz="2000"/>
            </a:lvl4pPr>
            <a:lvl5pPr marL="2057400" indent="-228600">
              <a:buFont typeface="Arial" pitchFamily="34" charset="0"/>
              <a:buChar char="•"/>
              <a:defRPr sz="2000"/>
            </a:lvl5pPr>
          </a:lstStyle>
          <a:p>
            <a:pPr lvl="0"/>
            <a:r>
              <a:rPr lang="en-US" dirty="0"/>
              <a:t>Bullets Master</a:t>
            </a:r>
          </a:p>
          <a:p>
            <a:pPr lvl="1"/>
            <a:r>
              <a:rPr lang="en-US" dirty="0"/>
              <a:t>Second level</a:t>
            </a:r>
          </a:p>
          <a:p>
            <a:pPr lvl="2"/>
            <a:r>
              <a:rPr lang="en-US" dirty="0"/>
              <a:t>Third level</a:t>
            </a:r>
          </a:p>
        </p:txBody>
      </p:sp>
      <p:pic>
        <p:nvPicPr>
          <p:cNvPr id="12" name="Content Placeholder 14" descr="LMR_CenterOnlyLogo.eps"/>
          <p:cNvPicPr>
            <a:picLocks noChangeAspect="1"/>
          </p:cNvPicPr>
          <p:nvPr userDrawn="1"/>
        </p:nvPicPr>
        <p:blipFill>
          <a:blip r:embed="rId2">
            <a:extLst>
              <a:ext uri="{28A0092B-C50C-407E-A947-70E740481C1C}">
                <a14:useLocalDpi xmlns:a14="http://schemas.microsoft.com/office/drawing/2010/main" val="0"/>
              </a:ext>
            </a:extLst>
          </a:blip>
          <a:srcRect t="-38840" b="-38840"/>
          <a:stretch>
            <a:fillRect/>
          </a:stretch>
        </p:blipFill>
        <p:spPr>
          <a:xfrm>
            <a:off x="688655" y="40705"/>
            <a:ext cx="2771103" cy="1143000"/>
          </a:xfrm>
          <a:prstGeom prst="rect">
            <a:avLst/>
          </a:prstGeom>
        </p:spPr>
      </p:pic>
      <p:pic>
        <p:nvPicPr>
          <p:cNvPr id="7" name="Picture 6" descr="LMR Wav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0" y="6067021"/>
            <a:ext cx="12192000" cy="903033"/>
          </a:xfrm>
          <a:prstGeom prst="rect">
            <a:avLst/>
          </a:prstGeom>
        </p:spPr>
      </p:pic>
      <p:sp>
        <p:nvSpPr>
          <p:cNvPr id="8" name="Slide Number Placeholder 5"/>
          <p:cNvSpPr>
            <a:spLocks noGrp="1"/>
          </p:cNvSpPr>
          <p:nvPr>
            <p:ph type="sldNum" sz="quarter" idx="12"/>
          </p:nvPr>
        </p:nvSpPr>
        <p:spPr>
          <a:xfrm>
            <a:off x="609601" y="6611352"/>
            <a:ext cx="10972799" cy="246649"/>
          </a:xfrm>
        </p:spPr>
        <p:txBody>
          <a:bodyPr/>
          <a:lstStyle>
            <a:lvl1pPr algn="r">
              <a:defRPr sz="800">
                <a:solidFill>
                  <a:srgbClr val="273896"/>
                </a:solidFill>
                <a:latin typeface="Futura Book"/>
                <a:cs typeface="Futura Book"/>
              </a:defRPr>
            </a:lvl1pPr>
          </a:lstStyle>
          <a:p>
            <a:fld id="{5ABA0000-C02D-A944-A823-890FD7956F71}" type="slidenum">
              <a:rPr lang="en-US" smtClean="0"/>
              <a:pPr/>
              <a:t>‹#›</a:t>
            </a:fld>
            <a:endParaRPr lang="en-US" dirty="0"/>
          </a:p>
        </p:txBody>
      </p:sp>
    </p:spTree>
    <p:extLst>
      <p:ext uri="{BB962C8B-B14F-4D97-AF65-F5344CB8AC3E}">
        <p14:creationId xmlns:p14="http://schemas.microsoft.com/office/powerpoint/2010/main" val="2119304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able/Chart">
    <p:spTree>
      <p:nvGrpSpPr>
        <p:cNvPr id="1" name=""/>
        <p:cNvGrpSpPr/>
        <p:nvPr/>
      </p:nvGrpSpPr>
      <p:grpSpPr>
        <a:xfrm>
          <a:off x="0" y="0"/>
          <a:ext cx="0" cy="0"/>
          <a:chOff x="0" y="0"/>
          <a:chExt cx="0" cy="0"/>
        </a:xfrm>
      </p:grpSpPr>
      <p:pic>
        <p:nvPicPr>
          <p:cNvPr id="10" name="Content Placeholder 14" descr="LMR_CenterOnlyLogo.eps"/>
          <p:cNvPicPr>
            <a:picLocks noChangeAspect="1"/>
          </p:cNvPicPr>
          <p:nvPr userDrawn="1"/>
        </p:nvPicPr>
        <p:blipFill>
          <a:blip r:embed="rId2">
            <a:extLst>
              <a:ext uri="{28A0092B-C50C-407E-A947-70E740481C1C}">
                <a14:useLocalDpi xmlns:a14="http://schemas.microsoft.com/office/drawing/2010/main" val="0"/>
              </a:ext>
            </a:extLst>
          </a:blip>
          <a:srcRect t="-38840" b="-38840"/>
          <a:stretch>
            <a:fillRect/>
          </a:stretch>
        </p:blipFill>
        <p:spPr>
          <a:xfrm>
            <a:off x="688655" y="40705"/>
            <a:ext cx="2771103" cy="1143000"/>
          </a:xfrm>
          <a:prstGeom prst="rect">
            <a:avLst/>
          </a:prstGeom>
        </p:spPr>
      </p:pic>
      <p:sp>
        <p:nvSpPr>
          <p:cNvPr id="11" name="Title 1"/>
          <p:cNvSpPr>
            <a:spLocks noGrp="1"/>
          </p:cNvSpPr>
          <p:nvPr>
            <p:ph type="title" hasCustomPrompt="1"/>
          </p:nvPr>
        </p:nvSpPr>
        <p:spPr>
          <a:xfrm>
            <a:off x="4175427" y="267105"/>
            <a:ext cx="7406973" cy="690201"/>
          </a:xfrm>
        </p:spPr>
        <p:txBody>
          <a:bodyPr>
            <a:noAutofit/>
          </a:bodyPr>
          <a:lstStyle>
            <a:lvl1pPr algn="l">
              <a:defRPr sz="2500" cap="all" baseline="0">
                <a:solidFill>
                  <a:srgbClr val="273896"/>
                </a:solidFill>
                <a:latin typeface="Futura Book"/>
                <a:cs typeface="Futura Book"/>
              </a:defRPr>
            </a:lvl1pPr>
          </a:lstStyle>
          <a:p>
            <a:r>
              <a:rPr lang="en-US" dirty="0"/>
              <a:t>Title MASTER—TABLE/Chart</a:t>
            </a:r>
          </a:p>
        </p:txBody>
      </p:sp>
      <p:sp>
        <p:nvSpPr>
          <p:cNvPr id="14" name="Content Placeholder 2"/>
          <p:cNvSpPr>
            <a:spLocks noGrp="1"/>
          </p:cNvSpPr>
          <p:nvPr>
            <p:ph idx="13" hasCustomPrompt="1"/>
          </p:nvPr>
        </p:nvSpPr>
        <p:spPr>
          <a:xfrm>
            <a:off x="609600" y="1183706"/>
            <a:ext cx="10972800" cy="4642937"/>
          </a:xfrm>
        </p:spPr>
        <p:txBody>
          <a:bodyPr>
            <a:normAutofit/>
          </a:bodyPr>
          <a:lstStyle>
            <a:lvl1pPr marL="0" indent="0">
              <a:buClr>
                <a:srgbClr val="39AFB5"/>
              </a:buClr>
              <a:buSzPct val="120000"/>
              <a:buFont typeface="Lucida Grande"/>
              <a:buNone/>
              <a:defRPr sz="3200">
                <a:latin typeface="Garamond"/>
                <a:cs typeface="Garamond"/>
              </a:defRPr>
            </a:lvl1pPr>
            <a:lvl2pPr marL="285750" indent="0">
              <a:buClr>
                <a:srgbClr val="39AFB5"/>
              </a:buClr>
              <a:buSzPct val="120000"/>
              <a:buFont typeface="Lucida Grande"/>
              <a:buNone/>
              <a:defRPr sz="1700">
                <a:latin typeface="Garamond"/>
                <a:cs typeface="Garamond"/>
              </a:defRPr>
            </a:lvl2pPr>
            <a:lvl3pPr marL="571500" indent="0">
              <a:buClr>
                <a:srgbClr val="39AFB5"/>
              </a:buClr>
              <a:buSzPct val="120000"/>
              <a:buFont typeface="Lucida Grande"/>
              <a:buNone/>
              <a:defRPr sz="1700">
                <a:latin typeface="Garamond"/>
                <a:cs typeface="Garamond"/>
              </a:defRPr>
            </a:lvl3pPr>
            <a:lvl4pPr marL="1600200" indent="-228600">
              <a:buFont typeface="Arial" pitchFamily="34" charset="0"/>
              <a:buChar char="•"/>
              <a:defRPr sz="2000"/>
            </a:lvl4pPr>
            <a:lvl5pPr marL="2057400" indent="-228600">
              <a:buFont typeface="Arial" pitchFamily="34" charset="0"/>
              <a:buChar char="•"/>
              <a:defRPr sz="2000"/>
            </a:lvl5pPr>
          </a:lstStyle>
          <a:p>
            <a:pPr lvl="0"/>
            <a:r>
              <a:rPr lang="en-US" dirty="0"/>
              <a:t>Table/Chart Master</a:t>
            </a:r>
          </a:p>
        </p:txBody>
      </p:sp>
      <p:pic>
        <p:nvPicPr>
          <p:cNvPr id="7" name="Picture 6" descr="LMR Wav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0" y="6067021"/>
            <a:ext cx="12192000" cy="903033"/>
          </a:xfrm>
          <a:prstGeom prst="rect">
            <a:avLst/>
          </a:prstGeom>
        </p:spPr>
      </p:pic>
      <p:sp>
        <p:nvSpPr>
          <p:cNvPr id="15" name="Slide Number Placeholder 5"/>
          <p:cNvSpPr>
            <a:spLocks noGrp="1"/>
          </p:cNvSpPr>
          <p:nvPr>
            <p:ph type="sldNum" sz="quarter" idx="12"/>
          </p:nvPr>
        </p:nvSpPr>
        <p:spPr>
          <a:xfrm>
            <a:off x="609601" y="6611352"/>
            <a:ext cx="10972799" cy="246649"/>
          </a:xfrm>
        </p:spPr>
        <p:txBody>
          <a:bodyPr/>
          <a:lstStyle>
            <a:lvl1pPr algn="r">
              <a:defRPr sz="800">
                <a:solidFill>
                  <a:srgbClr val="273896"/>
                </a:solidFill>
                <a:latin typeface="Futura Book"/>
                <a:cs typeface="Futura Book"/>
              </a:defRPr>
            </a:lvl1pPr>
          </a:lstStyle>
          <a:p>
            <a:fld id="{5ABA0000-C02D-A944-A823-890FD7956F71}" type="slidenum">
              <a:rPr lang="en-US" smtClean="0"/>
              <a:pPr/>
              <a:t>‹#›</a:t>
            </a:fld>
            <a:endParaRPr lang="en-US" dirty="0"/>
          </a:p>
        </p:txBody>
      </p:sp>
    </p:spTree>
    <p:extLst>
      <p:ext uri="{BB962C8B-B14F-4D97-AF65-F5344CB8AC3E}">
        <p14:creationId xmlns:p14="http://schemas.microsoft.com/office/powerpoint/2010/main" val="3308321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10493" y="234531"/>
            <a:ext cx="7371907" cy="755348"/>
          </a:xfrm>
        </p:spPr>
        <p:txBody>
          <a:bodyPr>
            <a:noAutofit/>
          </a:bodyPr>
          <a:lstStyle>
            <a:lvl1pPr algn="l">
              <a:defRPr sz="2500" cap="all">
                <a:solidFill>
                  <a:srgbClr val="273896"/>
                </a:solidFill>
                <a:latin typeface="Futura Book"/>
                <a:cs typeface="Futura Book"/>
              </a:defRPr>
            </a:lvl1pPr>
          </a:lstStyle>
          <a:p>
            <a:r>
              <a:rPr lang="en-US" dirty="0"/>
              <a:t>Title Master—TEXT</a:t>
            </a:r>
          </a:p>
        </p:txBody>
      </p:sp>
      <p:sp>
        <p:nvSpPr>
          <p:cNvPr id="3" name="Content Placeholder 2"/>
          <p:cNvSpPr>
            <a:spLocks noGrp="1"/>
          </p:cNvSpPr>
          <p:nvPr>
            <p:ph idx="1" hasCustomPrompt="1"/>
          </p:nvPr>
        </p:nvSpPr>
        <p:spPr>
          <a:xfrm>
            <a:off x="609600" y="1183706"/>
            <a:ext cx="10972800" cy="4701153"/>
          </a:xfrm>
        </p:spPr>
        <p:txBody>
          <a:bodyPr>
            <a:normAutofit/>
          </a:bodyPr>
          <a:lstStyle>
            <a:lvl1pPr marL="0" indent="0">
              <a:buClr>
                <a:srgbClr val="39AFB5"/>
              </a:buClr>
              <a:buSzPct val="120000"/>
              <a:buFont typeface="Lucida Grande"/>
              <a:buNone/>
              <a:defRPr sz="1700">
                <a:latin typeface="Garamond"/>
                <a:cs typeface="Garamond"/>
              </a:defRPr>
            </a:lvl1pPr>
            <a:lvl2pPr marL="285750" indent="0">
              <a:buClr>
                <a:srgbClr val="39AFB5"/>
              </a:buClr>
              <a:buSzPct val="120000"/>
              <a:buFont typeface="Lucida Grande"/>
              <a:buNone/>
              <a:defRPr sz="1700">
                <a:latin typeface="Garamond"/>
                <a:cs typeface="Garamond"/>
              </a:defRPr>
            </a:lvl2pPr>
            <a:lvl3pPr marL="571500" indent="0">
              <a:buClr>
                <a:srgbClr val="39AFB5"/>
              </a:buClr>
              <a:buSzPct val="120000"/>
              <a:buFont typeface="Lucida Grande"/>
              <a:buNone/>
              <a:defRPr sz="1700">
                <a:latin typeface="Garamond"/>
                <a:cs typeface="Garamond"/>
              </a:defRPr>
            </a:lvl3pPr>
            <a:lvl4pPr marL="1600200" indent="-228600">
              <a:buFont typeface="Arial" pitchFamily="34" charset="0"/>
              <a:buChar char="•"/>
              <a:defRPr sz="2000"/>
            </a:lvl4pPr>
            <a:lvl5pPr marL="2057400" indent="-228600">
              <a:buFont typeface="Arial" pitchFamily="34" charset="0"/>
              <a:buChar char="•"/>
              <a:defRPr sz="2000"/>
            </a:lvl5pPr>
          </a:lstStyle>
          <a:p>
            <a:pPr lvl="0"/>
            <a:r>
              <a:rPr lang="en-US" dirty="0"/>
              <a:t>Text Master</a:t>
            </a:r>
          </a:p>
        </p:txBody>
      </p:sp>
      <p:pic>
        <p:nvPicPr>
          <p:cNvPr id="12" name="Content Placeholder 14" descr="LMR_CenterOnlyLogo.eps"/>
          <p:cNvPicPr>
            <a:picLocks noChangeAspect="1"/>
          </p:cNvPicPr>
          <p:nvPr userDrawn="1"/>
        </p:nvPicPr>
        <p:blipFill>
          <a:blip r:embed="rId2">
            <a:extLst>
              <a:ext uri="{28A0092B-C50C-407E-A947-70E740481C1C}">
                <a14:useLocalDpi xmlns:a14="http://schemas.microsoft.com/office/drawing/2010/main" val="0"/>
              </a:ext>
            </a:extLst>
          </a:blip>
          <a:srcRect t="-38840" b="-38840"/>
          <a:stretch>
            <a:fillRect/>
          </a:stretch>
        </p:blipFill>
        <p:spPr>
          <a:xfrm>
            <a:off x="688655" y="40705"/>
            <a:ext cx="2771103" cy="1143000"/>
          </a:xfrm>
          <a:prstGeom prst="rect">
            <a:avLst/>
          </a:prstGeom>
        </p:spPr>
      </p:pic>
      <p:pic>
        <p:nvPicPr>
          <p:cNvPr id="7" name="Picture 6" descr="LMR Wav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0" y="6067021"/>
            <a:ext cx="12192000" cy="903033"/>
          </a:xfrm>
          <a:prstGeom prst="rect">
            <a:avLst/>
          </a:prstGeom>
        </p:spPr>
      </p:pic>
      <p:sp>
        <p:nvSpPr>
          <p:cNvPr id="10" name="Slide Number Placeholder 5"/>
          <p:cNvSpPr>
            <a:spLocks noGrp="1"/>
          </p:cNvSpPr>
          <p:nvPr>
            <p:ph type="sldNum" sz="quarter" idx="12"/>
          </p:nvPr>
        </p:nvSpPr>
        <p:spPr>
          <a:xfrm>
            <a:off x="609601" y="6611352"/>
            <a:ext cx="10972799" cy="246649"/>
          </a:xfrm>
        </p:spPr>
        <p:txBody>
          <a:bodyPr/>
          <a:lstStyle>
            <a:lvl1pPr algn="r">
              <a:defRPr sz="800">
                <a:solidFill>
                  <a:srgbClr val="273896"/>
                </a:solidFill>
                <a:latin typeface="Futura Book"/>
                <a:cs typeface="Futura Book"/>
              </a:defRPr>
            </a:lvl1pPr>
          </a:lstStyle>
          <a:p>
            <a:fld id="{5ABA0000-C02D-A944-A823-890FD7956F71}" type="slidenum">
              <a:rPr lang="en-US" smtClean="0"/>
              <a:pPr/>
              <a:t>‹#›</a:t>
            </a:fld>
            <a:endParaRPr lang="en-US" dirty="0"/>
          </a:p>
        </p:txBody>
      </p:sp>
    </p:spTree>
    <p:extLst>
      <p:ext uri="{BB962C8B-B14F-4D97-AF65-F5344CB8AC3E}">
        <p14:creationId xmlns:p14="http://schemas.microsoft.com/office/powerpoint/2010/main" val="1717317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9" name="Content Placeholder 14" descr="LMR_CenterOnlyLogo.eps"/>
          <p:cNvPicPr>
            <a:picLocks noChangeAspect="1"/>
          </p:cNvPicPr>
          <p:nvPr userDrawn="1"/>
        </p:nvPicPr>
        <p:blipFill>
          <a:blip r:embed="rId2">
            <a:extLst>
              <a:ext uri="{28A0092B-C50C-407E-A947-70E740481C1C}">
                <a14:useLocalDpi xmlns:a14="http://schemas.microsoft.com/office/drawing/2010/main" val="0"/>
              </a:ext>
            </a:extLst>
          </a:blip>
          <a:srcRect t="-38840" b="-38840"/>
          <a:stretch>
            <a:fillRect/>
          </a:stretch>
        </p:blipFill>
        <p:spPr>
          <a:xfrm>
            <a:off x="688655" y="40705"/>
            <a:ext cx="2771103" cy="1143000"/>
          </a:xfrm>
          <a:prstGeom prst="rect">
            <a:avLst/>
          </a:prstGeom>
        </p:spPr>
      </p:pic>
      <p:sp>
        <p:nvSpPr>
          <p:cNvPr id="12" name="Content Placeholder 2"/>
          <p:cNvSpPr>
            <a:spLocks noGrp="1"/>
          </p:cNvSpPr>
          <p:nvPr>
            <p:ph idx="1" hasCustomPrompt="1"/>
          </p:nvPr>
        </p:nvSpPr>
        <p:spPr>
          <a:xfrm>
            <a:off x="609600" y="1304099"/>
            <a:ext cx="10972800" cy="3945804"/>
          </a:xfrm>
        </p:spPr>
        <p:txBody>
          <a:bodyPr>
            <a:normAutofit/>
          </a:bodyPr>
          <a:lstStyle>
            <a:lvl1pPr marL="0" indent="0">
              <a:buClr>
                <a:srgbClr val="39AFB5"/>
              </a:buClr>
              <a:buSzPct val="120000"/>
              <a:buFont typeface="Lucida Grande"/>
              <a:buNone/>
              <a:defRPr sz="3200">
                <a:latin typeface="Garamond"/>
                <a:cs typeface="Garamond"/>
              </a:defRPr>
            </a:lvl1pPr>
            <a:lvl2pPr marL="285750" indent="0">
              <a:buClr>
                <a:srgbClr val="39AFB5"/>
              </a:buClr>
              <a:buSzPct val="120000"/>
              <a:buFont typeface="Lucida Grande"/>
              <a:buNone/>
              <a:defRPr sz="1700">
                <a:latin typeface="Garamond"/>
                <a:cs typeface="Garamond"/>
              </a:defRPr>
            </a:lvl2pPr>
            <a:lvl3pPr marL="571500" indent="0">
              <a:buClr>
                <a:srgbClr val="39AFB5"/>
              </a:buClr>
              <a:buSzPct val="120000"/>
              <a:buFont typeface="Lucida Grande"/>
              <a:buNone/>
              <a:defRPr sz="1700">
                <a:latin typeface="Garamond"/>
                <a:cs typeface="Garamond"/>
              </a:defRPr>
            </a:lvl3pPr>
            <a:lvl4pPr marL="1600200" indent="-228600">
              <a:buFont typeface="Arial" pitchFamily="34" charset="0"/>
              <a:buChar char="•"/>
              <a:defRPr sz="2000"/>
            </a:lvl4pPr>
            <a:lvl5pPr marL="2057400" indent="-228600">
              <a:buFont typeface="Arial" pitchFamily="34" charset="0"/>
              <a:buChar char="•"/>
              <a:defRPr sz="2000"/>
            </a:lvl5pPr>
          </a:lstStyle>
          <a:p>
            <a:pPr lvl="0"/>
            <a:r>
              <a:rPr lang="en-US" dirty="0"/>
              <a:t>Blank Master</a:t>
            </a:r>
          </a:p>
        </p:txBody>
      </p:sp>
      <p:pic>
        <p:nvPicPr>
          <p:cNvPr id="6" name="Picture 5" descr="LMR Wav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0" y="6067021"/>
            <a:ext cx="12192000" cy="903033"/>
          </a:xfrm>
          <a:prstGeom prst="rect">
            <a:avLst/>
          </a:prstGeom>
        </p:spPr>
      </p:pic>
      <p:sp>
        <p:nvSpPr>
          <p:cNvPr id="13" name="Slide Number Placeholder 5"/>
          <p:cNvSpPr>
            <a:spLocks noGrp="1"/>
          </p:cNvSpPr>
          <p:nvPr>
            <p:ph type="sldNum" sz="quarter" idx="12"/>
          </p:nvPr>
        </p:nvSpPr>
        <p:spPr>
          <a:xfrm>
            <a:off x="609601" y="6611352"/>
            <a:ext cx="10972799" cy="246649"/>
          </a:xfrm>
        </p:spPr>
        <p:txBody>
          <a:bodyPr/>
          <a:lstStyle>
            <a:lvl1pPr algn="r">
              <a:defRPr sz="800">
                <a:solidFill>
                  <a:srgbClr val="273896"/>
                </a:solidFill>
                <a:latin typeface="Futura Book"/>
                <a:cs typeface="Futura Book"/>
              </a:defRPr>
            </a:lvl1pPr>
          </a:lstStyle>
          <a:p>
            <a:fld id="{5ABA0000-C02D-A944-A823-890FD7956F71}" type="slidenum">
              <a:rPr lang="en-US" smtClean="0"/>
              <a:pPr/>
              <a:t>‹#›</a:t>
            </a:fld>
            <a:endParaRPr lang="en-US" dirty="0"/>
          </a:p>
        </p:txBody>
      </p:sp>
    </p:spTree>
    <p:extLst>
      <p:ext uri="{BB962C8B-B14F-4D97-AF65-F5344CB8AC3E}">
        <p14:creationId xmlns:p14="http://schemas.microsoft.com/office/powerpoint/2010/main" val="2900381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Background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Picture 10" descr="LMR Wav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0" y="5952208"/>
            <a:ext cx="12192000" cy="1019411"/>
          </a:xfrm>
          <a:prstGeom prst="rect">
            <a:avLst/>
          </a:prstGeom>
        </p:spPr>
      </p:pic>
      <p:pic>
        <p:nvPicPr>
          <p:cNvPr id="2" name="Picture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55365" y="0"/>
            <a:ext cx="2009682" cy="2082800"/>
          </a:xfrm>
          <a:prstGeom prst="rect">
            <a:avLst/>
          </a:prstGeom>
        </p:spPr>
      </p:pic>
    </p:spTree>
    <p:extLst>
      <p:ext uri="{BB962C8B-B14F-4D97-AF65-F5344CB8AC3E}">
        <p14:creationId xmlns:p14="http://schemas.microsoft.com/office/powerpoint/2010/main" val="453784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D49F60-91C0-CF41-BB90-21F6E98655D1}" type="datetimeFigureOut">
              <a:rPr lang="en-US" smtClean="0"/>
              <a:pPr/>
              <a:t>10/31/22</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BA0000-C02D-A944-A823-890FD7956F71}" type="slidenum">
              <a:rPr lang="en-US" smtClean="0"/>
              <a:pPr/>
              <a:t>‹#›</a:t>
            </a:fld>
            <a:endParaRPr lang="en-US" dirty="0"/>
          </a:p>
        </p:txBody>
      </p:sp>
    </p:spTree>
    <p:extLst>
      <p:ext uri="{BB962C8B-B14F-4D97-AF65-F5344CB8AC3E}">
        <p14:creationId xmlns:p14="http://schemas.microsoft.com/office/powerpoint/2010/main" val="3308520082"/>
      </p:ext>
    </p:extLst>
  </p:cSld>
  <p:clrMap bg1="lt1" tx1="dk1" bg2="lt2" tx2="dk2" accent1="accent1" accent2="accent2" accent3="accent3" accent4="accent4" accent5="accent5" accent6="accent6" hlink="hlink" folHlink="folHlink"/>
  <p:sldLayoutIdLst>
    <p:sldLayoutId id="2147483667" r:id="rId1"/>
    <p:sldLayoutId id="2147483669" r:id="rId2"/>
    <p:sldLayoutId id="2147483671" r:id="rId3"/>
    <p:sldLayoutId id="2147483670" r:id="rId4"/>
    <p:sldLayoutId id="2147483673" r:id="rId5"/>
    <p:sldLayoutId id="2147483674" r:id="rId6"/>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60" name="Rectangle 8"/>
          <p:cNvSpPr>
            <a:spLocks noGrp="1" noChangeArrowheads="1"/>
          </p:cNvSpPr>
          <p:nvPr>
            <p:ph type="title"/>
          </p:nvPr>
        </p:nvSpPr>
        <p:spPr/>
        <p:txBody>
          <a:bodyPr/>
          <a:lstStyle/>
          <a:p>
            <a:pPr eaLnBrk="1" hangingPunct="1">
              <a:defRPr/>
            </a:pPr>
            <a:r>
              <a:rPr lang="en-US" dirty="0"/>
              <a:t>Technical progress: Task 3c</a:t>
            </a:r>
          </a:p>
        </p:txBody>
      </p:sp>
      <p:sp>
        <p:nvSpPr>
          <p:cNvPr id="5" name="Slide Number Placeholder 5"/>
          <p:cNvSpPr>
            <a:spLocks noGrp="1"/>
          </p:cNvSpPr>
          <p:nvPr>
            <p:ph type="sldNum" sz="quarter" idx="12"/>
          </p:nvPr>
        </p:nvSpPr>
        <p:spPr/>
        <p:txBody>
          <a:bodyPr/>
          <a:lstStyle>
            <a:lvl1pPr algn="r">
              <a:defRPr sz="800">
                <a:solidFill>
                  <a:srgbClr val="273896"/>
                </a:solidFill>
                <a:latin typeface="Futura Book"/>
                <a:cs typeface="Futura Book"/>
              </a:defRPr>
            </a:lvl1pPr>
          </a:lstStyle>
          <a:p>
            <a:fld id="{5ABA0000-C02D-A944-A823-890FD7956F71}" type="slidenum">
              <a:rPr lang="en-US" smtClean="0"/>
              <a:pPr/>
              <a:t>1</a:t>
            </a:fld>
            <a:endParaRPr lang="en-US" dirty="0"/>
          </a:p>
        </p:txBody>
      </p:sp>
      <p:sp>
        <p:nvSpPr>
          <p:cNvPr id="3" name="Content Placeholder 2">
            <a:extLst>
              <a:ext uri="{FF2B5EF4-FFF2-40B4-BE49-F238E27FC236}">
                <a16:creationId xmlns:a16="http://schemas.microsoft.com/office/drawing/2014/main" id="{ED4F0BC8-3221-17C9-30F7-101D080C9E45}"/>
              </a:ext>
            </a:extLst>
          </p:cNvPr>
          <p:cNvSpPr>
            <a:spLocks noGrp="1"/>
          </p:cNvSpPr>
          <p:nvPr>
            <p:ph idx="1"/>
          </p:nvPr>
        </p:nvSpPr>
        <p:spPr/>
        <p:txBody>
          <a:bodyPr/>
          <a:lstStyle/>
          <a:p>
            <a:r>
              <a:rPr lang="en-US" b="1" dirty="0"/>
              <a:t>Goal</a:t>
            </a:r>
            <a:r>
              <a:rPr lang="en-US" dirty="0"/>
              <a:t> is to investigate statistical power to detect trends in metapopulations of marine mammals where disturbance and sampling may not be uniformly distributed.</a:t>
            </a:r>
          </a:p>
          <a:p>
            <a:r>
              <a:rPr lang="en-US" dirty="0"/>
              <a:t>We have developed a </a:t>
            </a:r>
            <a:r>
              <a:rPr lang="en-US" b="1" dirty="0"/>
              <a:t>simulation tool </a:t>
            </a:r>
            <a:r>
              <a:rPr lang="en-US" dirty="0"/>
              <a:t>to evaluate statistical power under different scenarios</a:t>
            </a:r>
          </a:p>
        </p:txBody>
      </p:sp>
      <p:sp>
        <p:nvSpPr>
          <p:cNvPr id="6" name="TextBox 5">
            <a:extLst>
              <a:ext uri="{FF2B5EF4-FFF2-40B4-BE49-F238E27FC236}">
                <a16:creationId xmlns:a16="http://schemas.microsoft.com/office/drawing/2014/main" id="{8086410A-37D5-F860-6739-8FC67F7179A2}"/>
              </a:ext>
            </a:extLst>
          </p:cNvPr>
          <p:cNvSpPr txBox="1"/>
          <p:nvPr/>
        </p:nvSpPr>
        <p:spPr>
          <a:xfrm>
            <a:off x="1307939" y="2874512"/>
            <a:ext cx="2476983" cy="369332"/>
          </a:xfrm>
          <a:prstGeom prst="rect">
            <a:avLst/>
          </a:prstGeom>
          <a:noFill/>
        </p:spPr>
        <p:txBody>
          <a:bodyPr wrap="square" rtlCol="0">
            <a:spAutoFit/>
          </a:bodyPr>
          <a:lstStyle/>
          <a:p>
            <a:r>
              <a:rPr lang="en-US" dirty="0"/>
              <a:t>Population Simulation </a:t>
            </a:r>
          </a:p>
        </p:txBody>
      </p:sp>
      <p:sp>
        <p:nvSpPr>
          <p:cNvPr id="7" name="TextBox 6">
            <a:extLst>
              <a:ext uri="{FF2B5EF4-FFF2-40B4-BE49-F238E27FC236}">
                <a16:creationId xmlns:a16="http://schemas.microsoft.com/office/drawing/2014/main" id="{16191CA4-B4DE-3E0A-1E6E-ECFF1B7BC1E9}"/>
              </a:ext>
            </a:extLst>
          </p:cNvPr>
          <p:cNvSpPr txBox="1"/>
          <p:nvPr/>
        </p:nvSpPr>
        <p:spPr>
          <a:xfrm>
            <a:off x="4585503" y="2874512"/>
            <a:ext cx="2476983" cy="369332"/>
          </a:xfrm>
          <a:prstGeom prst="rect">
            <a:avLst/>
          </a:prstGeom>
          <a:noFill/>
        </p:spPr>
        <p:txBody>
          <a:bodyPr wrap="square" rtlCol="0">
            <a:spAutoFit/>
          </a:bodyPr>
          <a:lstStyle/>
          <a:p>
            <a:r>
              <a:rPr lang="en-US" dirty="0"/>
              <a:t>Survey Simulation</a:t>
            </a:r>
          </a:p>
        </p:txBody>
      </p:sp>
      <p:sp>
        <p:nvSpPr>
          <p:cNvPr id="8" name="TextBox 7">
            <a:extLst>
              <a:ext uri="{FF2B5EF4-FFF2-40B4-BE49-F238E27FC236}">
                <a16:creationId xmlns:a16="http://schemas.microsoft.com/office/drawing/2014/main" id="{EA357FA2-3D3A-7C49-6B3F-5EE2BE0CB3A8}"/>
              </a:ext>
            </a:extLst>
          </p:cNvPr>
          <p:cNvSpPr txBox="1"/>
          <p:nvPr/>
        </p:nvSpPr>
        <p:spPr>
          <a:xfrm>
            <a:off x="7600020" y="2884211"/>
            <a:ext cx="2476983" cy="369332"/>
          </a:xfrm>
          <a:prstGeom prst="rect">
            <a:avLst/>
          </a:prstGeom>
          <a:noFill/>
        </p:spPr>
        <p:txBody>
          <a:bodyPr wrap="square" rtlCol="0">
            <a:spAutoFit/>
          </a:bodyPr>
          <a:lstStyle/>
          <a:p>
            <a:r>
              <a:rPr lang="en-US" dirty="0"/>
              <a:t>Model Simulation</a:t>
            </a:r>
          </a:p>
        </p:txBody>
      </p:sp>
      <p:pic>
        <p:nvPicPr>
          <p:cNvPr id="1026" name="Picture 2">
            <a:extLst>
              <a:ext uri="{FF2B5EF4-FFF2-40B4-BE49-F238E27FC236}">
                <a16:creationId xmlns:a16="http://schemas.microsoft.com/office/drawing/2014/main" id="{53C830A0-0A6E-1F3F-E85D-DCF39AF3C1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2856" y="3421278"/>
            <a:ext cx="1606530" cy="47401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a:extLst>
              <a:ext uri="{FF2B5EF4-FFF2-40B4-BE49-F238E27FC236}">
                <a16:creationId xmlns:a16="http://schemas.microsoft.com/office/drawing/2014/main" id="{5EEB9A8D-0025-16B3-5E90-D845A17819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1204" y="3930449"/>
            <a:ext cx="1606530" cy="47401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3D5F39EF-9B49-1572-DC40-FE75623A5B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939" y="4422624"/>
            <a:ext cx="1606530" cy="47401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ap of study area, survey effort, and beaked whale sightings. Study area ( A &lt; 1.142 6 10 6 km 2 ) demarcated by extent of on-effort transect lines, US EEZ boundary (dotted line), and sighting locations of Cuvier’s beaked whale ( Z. cavirostris ), Baird’s beaked whale ( B. bairdii ), and Mesoplodon spp., from 1991–2008 (from US Marine Mammal Stock assessments [16]). doi:10.1371/journal.pone.0052770.g002 ">
            <a:extLst>
              <a:ext uri="{FF2B5EF4-FFF2-40B4-BE49-F238E27FC236}">
                <a16:creationId xmlns:a16="http://schemas.microsoft.com/office/drawing/2014/main" id="{F2AB1FCA-765F-C381-075A-2CB3C53984C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64930"/>
          <a:stretch/>
        </p:blipFill>
        <p:spPr bwMode="auto">
          <a:xfrm>
            <a:off x="4585503" y="3421278"/>
            <a:ext cx="1781073" cy="2443706"/>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Arrow Connector 11">
            <a:extLst>
              <a:ext uri="{FF2B5EF4-FFF2-40B4-BE49-F238E27FC236}">
                <a16:creationId xmlns:a16="http://schemas.microsoft.com/office/drawing/2014/main" id="{67C22885-EA99-6853-7A19-06BA7FF56293}"/>
              </a:ext>
            </a:extLst>
          </p:cNvPr>
          <p:cNvCxnSpPr>
            <a:endCxn id="7" idx="1"/>
          </p:cNvCxnSpPr>
          <p:nvPr/>
        </p:nvCxnSpPr>
        <p:spPr>
          <a:xfrm flipV="1">
            <a:off x="3784922" y="3059178"/>
            <a:ext cx="800581" cy="9699"/>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F7FD6FC5-C7ED-ABB7-877D-A3C3C679C04A}"/>
              </a:ext>
            </a:extLst>
          </p:cNvPr>
          <p:cNvCxnSpPr/>
          <p:nvPr/>
        </p:nvCxnSpPr>
        <p:spPr>
          <a:xfrm flipV="1">
            <a:off x="6680824" y="3071307"/>
            <a:ext cx="800581" cy="9699"/>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pic>
        <p:nvPicPr>
          <p:cNvPr id="14" name="Picture 13">
            <a:extLst>
              <a:ext uri="{FF2B5EF4-FFF2-40B4-BE49-F238E27FC236}">
                <a16:creationId xmlns:a16="http://schemas.microsoft.com/office/drawing/2014/main" id="{D4FE360F-FCE8-1A87-5622-844405E3FDED}"/>
              </a:ext>
            </a:extLst>
          </p:cNvPr>
          <p:cNvPicPr>
            <a:picLocks noChangeAspect="1"/>
          </p:cNvPicPr>
          <p:nvPr/>
        </p:nvPicPr>
        <p:blipFill>
          <a:blip r:embed="rId5"/>
          <a:stretch>
            <a:fillRect/>
          </a:stretch>
        </p:blipFill>
        <p:spPr>
          <a:xfrm>
            <a:off x="7292956" y="3507711"/>
            <a:ext cx="2725535" cy="1887650"/>
          </a:xfrm>
          <a:prstGeom prst="rect">
            <a:avLst/>
          </a:prstGeom>
        </p:spPr>
      </p:pic>
    </p:spTree>
    <p:extLst>
      <p:ext uri="{BB962C8B-B14F-4D97-AF65-F5344CB8AC3E}">
        <p14:creationId xmlns:p14="http://schemas.microsoft.com/office/powerpoint/2010/main" val="3337327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60" name="Rectangle 8"/>
          <p:cNvSpPr>
            <a:spLocks noGrp="1" noChangeArrowheads="1"/>
          </p:cNvSpPr>
          <p:nvPr>
            <p:ph type="title"/>
          </p:nvPr>
        </p:nvSpPr>
        <p:spPr/>
        <p:txBody>
          <a:bodyPr/>
          <a:lstStyle/>
          <a:p>
            <a:pPr eaLnBrk="1" hangingPunct="1">
              <a:defRPr/>
            </a:pPr>
            <a:r>
              <a:rPr lang="en-US" dirty="0"/>
              <a:t>Technical Progress: Task 3c</a:t>
            </a:r>
          </a:p>
        </p:txBody>
      </p:sp>
      <p:sp>
        <p:nvSpPr>
          <p:cNvPr id="5" name="Slide Number Placeholder 5"/>
          <p:cNvSpPr>
            <a:spLocks noGrp="1"/>
          </p:cNvSpPr>
          <p:nvPr>
            <p:ph type="sldNum" sz="quarter" idx="12"/>
          </p:nvPr>
        </p:nvSpPr>
        <p:spPr/>
        <p:txBody>
          <a:bodyPr/>
          <a:lstStyle>
            <a:lvl1pPr algn="r">
              <a:defRPr sz="800">
                <a:solidFill>
                  <a:srgbClr val="273896"/>
                </a:solidFill>
                <a:latin typeface="Futura Book"/>
                <a:cs typeface="Futura Book"/>
              </a:defRPr>
            </a:lvl1pPr>
          </a:lstStyle>
          <a:p>
            <a:fld id="{5ABA0000-C02D-A944-A823-890FD7956F71}" type="slidenum">
              <a:rPr lang="en-US" smtClean="0"/>
              <a:pPr/>
              <a:t>2</a:t>
            </a:fld>
            <a:endParaRPr lang="en-US" dirty="0"/>
          </a:p>
        </p:txBody>
      </p:sp>
      <p:sp>
        <p:nvSpPr>
          <p:cNvPr id="3" name="Content Placeholder 2">
            <a:extLst>
              <a:ext uri="{FF2B5EF4-FFF2-40B4-BE49-F238E27FC236}">
                <a16:creationId xmlns:a16="http://schemas.microsoft.com/office/drawing/2014/main" id="{49F12343-3837-3325-8347-56E185C7D713}"/>
              </a:ext>
            </a:extLst>
          </p:cNvPr>
          <p:cNvSpPr>
            <a:spLocks noGrp="1"/>
          </p:cNvSpPr>
          <p:nvPr>
            <p:ph idx="1"/>
          </p:nvPr>
        </p:nvSpPr>
        <p:spPr>
          <a:xfrm>
            <a:off x="609600" y="1447800"/>
            <a:ext cx="10972800" cy="4379425"/>
          </a:xfrm>
        </p:spPr>
        <p:txBody>
          <a:bodyPr>
            <a:normAutofit/>
          </a:bodyPr>
          <a:lstStyle/>
          <a:p>
            <a:r>
              <a:rPr lang="en-US" b="1" dirty="0"/>
              <a:t>Population Simulation</a:t>
            </a:r>
          </a:p>
          <a:p>
            <a:pPr lvl="1"/>
            <a:r>
              <a:rPr lang="en-US" dirty="0"/>
              <a:t>Two areas, one disturbed and one undisturbed</a:t>
            </a:r>
          </a:p>
          <a:p>
            <a:pPr lvl="1"/>
            <a:r>
              <a:rPr lang="en-US" dirty="0"/>
              <a:t>Matrix population model</a:t>
            </a:r>
          </a:p>
          <a:p>
            <a:pPr lvl="1"/>
            <a:r>
              <a:rPr lang="en-US" dirty="0"/>
              <a:t>Animals can move between areas</a:t>
            </a:r>
          </a:p>
          <a:p>
            <a:pPr lvl="1"/>
            <a:r>
              <a:rPr lang="en-US" dirty="0"/>
              <a:t>Disturbance affects carrying capacity, but animals do not perceive this change</a:t>
            </a:r>
          </a:p>
          <a:p>
            <a:pPr marL="285750" lvl="1" indent="0">
              <a:buNone/>
            </a:pPr>
            <a:endParaRPr lang="en-US" dirty="0"/>
          </a:p>
        </p:txBody>
      </p:sp>
      <p:sp>
        <p:nvSpPr>
          <p:cNvPr id="6" name="Rectangle 5">
            <a:extLst>
              <a:ext uri="{FF2B5EF4-FFF2-40B4-BE49-F238E27FC236}">
                <a16:creationId xmlns:a16="http://schemas.microsoft.com/office/drawing/2014/main" id="{69CEAB45-9FA5-5904-BF21-8CAE66A31D97}"/>
              </a:ext>
            </a:extLst>
          </p:cNvPr>
          <p:cNvSpPr/>
          <p:nvPr/>
        </p:nvSpPr>
        <p:spPr>
          <a:xfrm>
            <a:off x="3056350" y="3084025"/>
            <a:ext cx="2743200" cy="2743200"/>
          </a:xfrm>
          <a:prstGeom prst="rect">
            <a:avLst/>
          </a:prstGeom>
          <a:noFill/>
          <a:ln w="12700">
            <a:solidFill>
              <a:srgbClr val="FF0000"/>
            </a:solidFill>
            <a:prstDash val="dash"/>
            <a:extLst>
              <a:ext uri="{C807C97D-BFC1-408E-A445-0C87EB9F89A2}">
                <ask:lineSketchStyleProps xmlns:ask="http://schemas.microsoft.com/office/drawing/2018/sketchyshapes">
                  <ask:type>
                    <ask:lineSketchNone/>
                  </ask:type>
                </ask:lineSketchStyleProps>
              </a:ext>
            </a:extLs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DE94FC7-9AB4-9880-7906-CC3431422CBE}"/>
              </a:ext>
            </a:extLst>
          </p:cNvPr>
          <p:cNvSpPr/>
          <p:nvPr/>
        </p:nvSpPr>
        <p:spPr>
          <a:xfrm>
            <a:off x="6096000" y="3084025"/>
            <a:ext cx="2743200" cy="2743200"/>
          </a:xfrm>
          <a:prstGeom prst="rect">
            <a:avLst/>
          </a:prstGeom>
          <a:noFill/>
          <a:ln w="12700">
            <a:solidFill>
              <a:schemeClr val="tx1"/>
            </a:solidFill>
            <a:prstDash val="dash"/>
            <a:extLst>
              <a:ext uri="{C807C97D-BFC1-408E-A445-0C87EB9F89A2}">
                <ask:lineSketchStyleProps xmlns:ask="http://schemas.microsoft.com/office/drawing/2018/sketchyshapes">
                  <ask:type>
                    <ask:lineSketchNone/>
                  </ask:type>
                </ask:lineSketchStyleProps>
              </a:ext>
            </a:extLs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2">
            <a:extLst>
              <a:ext uri="{FF2B5EF4-FFF2-40B4-BE49-F238E27FC236}">
                <a16:creationId xmlns:a16="http://schemas.microsoft.com/office/drawing/2014/main" id="{2310D2D2-0332-CC98-B400-2FA1D6CEFA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7717" y="3335165"/>
            <a:ext cx="922986" cy="27232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a:extLst>
              <a:ext uri="{FF2B5EF4-FFF2-40B4-BE49-F238E27FC236}">
                <a16:creationId xmlns:a16="http://schemas.microsoft.com/office/drawing/2014/main" id="{7FB54AD0-04A0-0366-9A0A-401A37DA98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1267" y="3607494"/>
            <a:ext cx="922986" cy="27232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E84A423A-548B-8B27-EB83-564768875D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3296" y="4790272"/>
            <a:ext cx="922986" cy="27232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a:extLst>
              <a:ext uri="{FF2B5EF4-FFF2-40B4-BE49-F238E27FC236}">
                <a16:creationId xmlns:a16="http://schemas.microsoft.com/office/drawing/2014/main" id="{1C7816B2-6B53-F4C9-302D-7EFF97990F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164" y="3882294"/>
            <a:ext cx="922986" cy="27232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a:extLst>
              <a:ext uri="{FF2B5EF4-FFF2-40B4-BE49-F238E27FC236}">
                <a16:creationId xmlns:a16="http://schemas.microsoft.com/office/drawing/2014/main" id="{C857CE37-F549-D67D-380F-77155B43B2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4614" y="4209741"/>
            <a:ext cx="922986" cy="27232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a:extLst>
              <a:ext uri="{FF2B5EF4-FFF2-40B4-BE49-F238E27FC236}">
                <a16:creationId xmlns:a16="http://schemas.microsoft.com/office/drawing/2014/main" id="{06DE42ED-0934-A68C-6136-92AF8D541F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6107" y="3665246"/>
            <a:ext cx="922986" cy="27232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a:extLst>
              <a:ext uri="{FF2B5EF4-FFF2-40B4-BE49-F238E27FC236}">
                <a16:creationId xmlns:a16="http://schemas.microsoft.com/office/drawing/2014/main" id="{973BEA07-7CBB-7FC0-158D-EC25C33044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1150" y="5092784"/>
            <a:ext cx="922986" cy="27232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a:extLst>
              <a:ext uri="{FF2B5EF4-FFF2-40B4-BE49-F238E27FC236}">
                <a16:creationId xmlns:a16="http://schemas.microsoft.com/office/drawing/2014/main" id="{4BF5FFEF-659E-AA93-9D62-45C2F75186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7253" y="4820455"/>
            <a:ext cx="922986" cy="272329"/>
          </a:xfrm>
          <a:prstGeom prst="rect">
            <a:avLst/>
          </a:prstGeom>
          <a:noFill/>
          <a:extLst>
            <a:ext uri="{909E8E84-426E-40DD-AFC4-6F175D3DCCD1}">
              <a14:hiddenFill xmlns:a14="http://schemas.microsoft.com/office/drawing/2010/main">
                <a:solidFill>
                  <a:srgbClr val="FFFFFF"/>
                </a:solidFill>
              </a14:hiddenFill>
            </a:ext>
          </a:extLst>
        </p:spPr>
      </p:pic>
      <p:sp>
        <p:nvSpPr>
          <p:cNvPr id="18" name="Oval 17">
            <a:extLst>
              <a:ext uri="{FF2B5EF4-FFF2-40B4-BE49-F238E27FC236}">
                <a16:creationId xmlns:a16="http://schemas.microsoft.com/office/drawing/2014/main" id="{F4BE7FB0-DBF9-7147-4E37-1AF1E420CA33}"/>
              </a:ext>
            </a:extLst>
          </p:cNvPr>
          <p:cNvSpPr/>
          <p:nvPr/>
        </p:nvSpPr>
        <p:spPr>
          <a:xfrm>
            <a:off x="7121046" y="5012497"/>
            <a:ext cx="1058450" cy="461377"/>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963C0682-047A-62E4-FFA3-8DDF0CBB72B3}"/>
              </a:ext>
            </a:extLst>
          </p:cNvPr>
          <p:cNvCxnSpPr>
            <a:cxnSpLocks/>
          </p:cNvCxnSpPr>
          <p:nvPr/>
        </p:nvCxnSpPr>
        <p:spPr>
          <a:xfrm flipH="1">
            <a:off x="5273458" y="5239247"/>
            <a:ext cx="1847588" cy="0"/>
          </a:xfrm>
          <a:prstGeom prst="straightConnector1">
            <a:avLst/>
          </a:prstGeom>
          <a:ln w="3175">
            <a:solidFill>
              <a:schemeClr val="tx1"/>
            </a:solidFill>
            <a:tailEnd type="triangle"/>
          </a:ln>
          <a:effectLst/>
        </p:spPr>
        <p:style>
          <a:lnRef idx="2">
            <a:schemeClr val="dk1"/>
          </a:lnRef>
          <a:fillRef idx="0">
            <a:schemeClr val="dk1"/>
          </a:fillRef>
          <a:effectRef idx="1">
            <a:schemeClr val="dk1"/>
          </a:effectRef>
          <a:fontRef idx="minor">
            <a:schemeClr val="tx1"/>
          </a:fontRef>
        </p:style>
      </p:cxnSp>
      <p:sp>
        <p:nvSpPr>
          <p:cNvPr id="21" name="TextBox 20">
            <a:extLst>
              <a:ext uri="{FF2B5EF4-FFF2-40B4-BE49-F238E27FC236}">
                <a16:creationId xmlns:a16="http://schemas.microsoft.com/office/drawing/2014/main" id="{BD1953F5-069C-9AE3-DD5D-46D4CE1D209E}"/>
              </a:ext>
            </a:extLst>
          </p:cNvPr>
          <p:cNvSpPr txBox="1"/>
          <p:nvPr/>
        </p:nvSpPr>
        <p:spPr>
          <a:xfrm>
            <a:off x="3972416" y="5516048"/>
            <a:ext cx="956574" cy="276999"/>
          </a:xfrm>
          <a:prstGeom prst="rect">
            <a:avLst/>
          </a:prstGeom>
          <a:noFill/>
        </p:spPr>
        <p:txBody>
          <a:bodyPr wrap="square" rtlCol="0">
            <a:spAutoFit/>
          </a:bodyPr>
          <a:lstStyle/>
          <a:p>
            <a:r>
              <a:rPr lang="en-US" sz="1200" dirty="0"/>
              <a:t>Disturbed</a:t>
            </a:r>
          </a:p>
        </p:txBody>
      </p:sp>
      <p:sp>
        <p:nvSpPr>
          <p:cNvPr id="22" name="TextBox 21">
            <a:extLst>
              <a:ext uri="{FF2B5EF4-FFF2-40B4-BE49-F238E27FC236}">
                <a16:creationId xmlns:a16="http://schemas.microsoft.com/office/drawing/2014/main" id="{1BFE076B-299A-131D-CE7D-88120874CE94}"/>
              </a:ext>
            </a:extLst>
          </p:cNvPr>
          <p:cNvSpPr txBox="1"/>
          <p:nvPr/>
        </p:nvSpPr>
        <p:spPr>
          <a:xfrm>
            <a:off x="6938375" y="5535255"/>
            <a:ext cx="1058450" cy="276999"/>
          </a:xfrm>
          <a:prstGeom prst="rect">
            <a:avLst/>
          </a:prstGeom>
          <a:noFill/>
        </p:spPr>
        <p:txBody>
          <a:bodyPr wrap="square" rtlCol="0">
            <a:spAutoFit/>
          </a:bodyPr>
          <a:lstStyle/>
          <a:p>
            <a:r>
              <a:rPr lang="en-US" sz="1200" dirty="0"/>
              <a:t>Undisturbed</a:t>
            </a:r>
          </a:p>
        </p:txBody>
      </p:sp>
    </p:spTree>
    <p:extLst>
      <p:ext uri="{BB962C8B-B14F-4D97-AF65-F5344CB8AC3E}">
        <p14:creationId xmlns:p14="http://schemas.microsoft.com/office/powerpoint/2010/main" val="845851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60" name="Rectangle 8"/>
          <p:cNvSpPr>
            <a:spLocks noGrp="1" noChangeArrowheads="1"/>
          </p:cNvSpPr>
          <p:nvPr>
            <p:ph type="title"/>
          </p:nvPr>
        </p:nvSpPr>
        <p:spPr/>
        <p:txBody>
          <a:bodyPr/>
          <a:lstStyle/>
          <a:p>
            <a:pPr eaLnBrk="1" hangingPunct="1">
              <a:defRPr/>
            </a:pPr>
            <a:r>
              <a:rPr lang="en-US" dirty="0"/>
              <a:t>Technical Progress: Task 3c</a:t>
            </a:r>
          </a:p>
        </p:txBody>
      </p:sp>
      <p:sp>
        <p:nvSpPr>
          <p:cNvPr id="5" name="Slide Number Placeholder 5"/>
          <p:cNvSpPr>
            <a:spLocks noGrp="1"/>
          </p:cNvSpPr>
          <p:nvPr>
            <p:ph type="sldNum" sz="quarter" idx="12"/>
          </p:nvPr>
        </p:nvSpPr>
        <p:spPr/>
        <p:txBody>
          <a:bodyPr/>
          <a:lstStyle>
            <a:lvl1pPr algn="r">
              <a:defRPr sz="800">
                <a:solidFill>
                  <a:srgbClr val="273896"/>
                </a:solidFill>
                <a:latin typeface="Futura Book"/>
                <a:cs typeface="Futura Book"/>
              </a:defRPr>
            </a:lvl1pPr>
          </a:lstStyle>
          <a:p>
            <a:fld id="{5ABA0000-C02D-A944-A823-890FD7956F71}" type="slidenum">
              <a:rPr lang="en-US" smtClean="0"/>
              <a:pPr/>
              <a:t>3</a:t>
            </a:fld>
            <a:endParaRPr lang="en-US" dirty="0"/>
          </a:p>
        </p:txBody>
      </p:sp>
      <p:sp>
        <p:nvSpPr>
          <p:cNvPr id="3" name="Content Placeholder 2">
            <a:extLst>
              <a:ext uri="{FF2B5EF4-FFF2-40B4-BE49-F238E27FC236}">
                <a16:creationId xmlns:a16="http://schemas.microsoft.com/office/drawing/2014/main" id="{49F12343-3837-3325-8347-56E185C7D713}"/>
              </a:ext>
            </a:extLst>
          </p:cNvPr>
          <p:cNvSpPr>
            <a:spLocks noGrp="1"/>
          </p:cNvSpPr>
          <p:nvPr>
            <p:ph idx="1"/>
          </p:nvPr>
        </p:nvSpPr>
        <p:spPr/>
        <p:txBody>
          <a:bodyPr/>
          <a:lstStyle/>
          <a:p>
            <a:r>
              <a:rPr lang="en-US" b="1" dirty="0"/>
              <a:t>Population Simulation</a:t>
            </a:r>
          </a:p>
        </p:txBody>
      </p:sp>
      <p:pic>
        <p:nvPicPr>
          <p:cNvPr id="7" name="Picture 6" descr="Chart, line chart&#10;&#10;Description automatically generated">
            <a:extLst>
              <a:ext uri="{FF2B5EF4-FFF2-40B4-BE49-F238E27FC236}">
                <a16:creationId xmlns:a16="http://schemas.microsoft.com/office/drawing/2014/main" id="{5B7A0D5A-F053-7EFA-8969-9BFE6FF608E8}"/>
              </a:ext>
            </a:extLst>
          </p:cNvPr>
          <p:cNvPicPr>
            <a:picLocks noChangeAspect="1"/>
          </p:cNvPicPr>
          <p:nvPr/>
        </p:nvPicPr>
        <p:blipFill>
          <a:blip r:embed="rId3"/>
          <a:stretch>
            <a:fillRect/>
          </a:stretch>
        </p:blipFill>
        <p:spPr>
          <a:xfrm>
            <a:off x="2921000" y="2078524"/>
            <a:ext cx="6350000" cy="3810000"/>
          </a:xfrm>
          <a:prstGeom prst="rect">
            <a:avLst/>
          </a:prstGeom>
        </p:spPr>
      </p:pic>
    </p:spTree>
    <p:extLst>
      <p:ext uri="{BB962C8B-B14F-4D97-AF65-F5344CB8AC3E}">
        <p14:creationId xmlns:p14="http://schemas.microsoft.com/office/powerpoint/2010/main" val="1736850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6" descr="Microphone outline Images | Free Vectors, Stock Photos &amp; PSD | Page 12">
            <a:extLst>
              <a:ext uri="{FF2B5EF4-FFF2-40B4-BE49-F238E27FC236}">
                <a16:creationId xmlns:a16="http://schemas.microsoft.com/office/drawing/2014/main" id="{21EE58C7-64C8-0493-161C-250C65891B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3765" y="3172444"/>
            <a:ext cx="947182" cy="94718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Microphone outline Images | Free Vectors, Stock Photos &amp; PSD | Page 12">
            <a:extLst>
              <a:ext uri="{FF2B5EF4-FFF2-40B4-BE49-F238E27FC236}">
                <a16:creationId xmlns:a16="http://schemas.microsoft.com/office/drawing/2014/main" id="{B343FAA6-E0B4-F1BF-EAA6-64BA213D1B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1290" y="4430261"/>
            <a:ext cx="947182" cy="947182"/>
          </a:xfrm>
          <a:prstGeom prst="rect">
            <a:avLst/>
          </a:prstGeom>
          <a:noFill/>
          <a:extLst>
            <a:ext uri="{909E8E84-426E-40DD-AFC4-6F175D3DCCD1}">
              <a14:hiddenFill xmlns:a14="http://schemas.microsoft.com/office/drawing/2010/main">
                <a:solidFill>
                  <a:srgbClr val="FFFFFF"/>
                </a:solidFill>
              </a14:hiddenFill>
            </a:ext>
          </a:extLst>
        </p:spPr>
      </p:pic>
      <p:sp>
        <p:nvSpPr>
          <p:cNvPr id="49160" name="Rectangle 8"/>
          <p:cNvSpPr>
            <a:spLocks noGrp="1" noChangeArrowheads="1"/>
          </p:cNvSpPr>
          <p:nvPr>
            <p:ph type="title"/>
          </p:nvPr>
        </p:nvSpPr>
        <p:spPr/>
        <p:txBody>
          <a:bodyPr/>
          <a:lstStyle/>
          <a:p>
            <a:pPr eaLnBrk="1" hangingPunct="1">
              <a:defRPr/>
            </a:pPr>
            <a:r>
              <a:rPr lang="en-US" dirty="0"/>
              <a:t>Technical Progress: Task 3c</a:t>
            </a:r>
          </a:p>
        </p:txBody>
      </p:sp>
      <p:sp>
        <p:nvSpPr>
          <p:cNvPr id="5" name="Slide Number Placeholder 5"/>
          <p:cNvSpPr>
            <a:spLocks noGrp="1"/>
          </p:cNvSpPr>
          <p:nvPr>
            <p:ph type="sldNum" sz="quarter" idx="12"/>
          </p:nvPr>
        </p:nvSpPr>
        <p:spPr/>
        <p:txBody>
          <a:bodyPr/>
          <a:lstStyle>
            <a:lvl1pPr algn="r">
              <a:defRPr sz="800">
                <a:solidFill>
                  <a:srgbClr val="273896"/>
                </a:solidFill>
                <a:latin typeface="Futura Book"/>
                <a:cs typeface="Futura Book"/>
              </a:defRPr>
            </a:lvl1pPr>
          </a:lstStyle>
          <a:p>
            <a:fld id="{5ABA0000-C02D-A944-A823-890FD7956F71}" type="slidenum">
              <a:rPr lang="en-US" smtClean="0"/>
              <a:pPr/>
              <a:t>4</a:t>
            </a:fld>
            <a:endParaRPr lang="en-US" dirty="0"/>
          </a:p>
        </p:txBody>
      </p:sp>
      <p:sp>
        <p:nvSpPr>
          <p:cNvPr id="3" name="Content Placeholder 2">
            <a:extLst>
              <a:ext uri="{FF2B5EF4-FFF2-40B4-BE49-F238E27FC236}">
                <a16:creationId xmlns:a16="http://schemas.microsoft.com/office/drawing/2014/main" id="{49F12343-3837-3325-8347-56E185C7D713}"/>
              </a:ext>
            </a:extLst>
          </p:cNvPr>
          <p:cNvSpPr>
            <a:spLocks noGrp="1"/>
          </p:cNvSpPr>
          <p:nvPr>
            <p:ph idx="1"/>
          </p:nvPr>
        </p:nvSpPr>
        <p:spPr/>
        <p:txBody>
          <a:bodyPr/>
          <a:lstStyle/>
          <a:p>
            <a:r>
              <a:rPr lang="en-US" b="1" dirty="0"/>
              <a:t>Survey Simulation</a:t>
            </a:r>
          </a:p>
          <a:p>
            <a:pPr lvl="1"/>
            <a:r>
              <a:rPr lang="en-US" dirty="0"/>
              <a:t>Line-transect visual surveys</a:t>
            </a:r>
          </a:p>
          <a:p>
            <a:pPr lvl="1"/>
            <a:r>
              <a:rPr lang="en-US" dirty="0"/>
              <a:t>Photographic capture-recapture surveys</a:t>
            </a:r>
          </a:p>
          <a:p>
            <a:pPr lvl="1"/>
            <a:r>
              <a:rPr lang="en-US" dirty="0"/>
              <a:t>Passive acoustic monitoring of trends</a:t>
            </a:r>
          </a:p>
        </p:txBody>
      </p:sp>
      <p:sp>
        <p:nvSpPr>
          <p:cNvPr id="2" name="Rectangle 1">
            <a:extLst>
              <a:ext uri="{FF2B5EF4-FFF2-40B4-BE49-F238E27FC236}">
                <a16:creationId xmlns:a16="http://schemas.microsoft.com/office/drawing/2014/main" id="{E7073344-758D-1AF2-B588-ABB2C93577D1}"/>
              </a:ext>
            </a:extLst>
          </p:cNvPr>
          <p:cNvSpPr/>
          <p:nvPr/>
        </p:nvSpPr>
        <p:spPr>
          <a:xfrm>
            <a:off x="3056350" y="3021395"/>
            <a:ext cx="2743200" cy="2743200"/>
          </a:xfrm>
          <a:prstGeom prst="rect">
            <a:avLst/>
          </a:prstGeom>
          <a:noFill/>
          <a:ln w="12700">
            <a:solidFill>
              <a:srgbClr val="FF0000"/>
            </a:solidFill>
            <a:prstDash val="dash"/>
            <a:extLst>
              <a:ext uri="{C807C97D-BFC1-408E-A445-0C87EB9F89A2}">
                <ask:lineSketchStyleProps xmlns:ask="http://schemas.microsoft.com/office/drawing/2018/sketchyshapes">
                  <ask:type>
                    <ask:lineSketchNone/>
                  </ask:type>
                </ask:lineSketchStyleProps>
              </a:ext>
            </a:extLs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8924E340-A144-7C25-912F-1EDD3E96FF60}"/>
              </a:ext>
            </a:extLst>
          </p:cNvPr>
          <p:cNvSpPr/>
          <p:nvPr/>
        </p:nvSpPr>
        <p:spPr>
          <a:xfrm>
            <a:off x="6096000" y="3021395"/>
            <a:ext cx="2743200" cy="2743200"/>
          </a:xfrm>
          <a:prstGeom prst="rect">
            <a:avLst/>
          </a:prstGeom>
          <a:noFill/>
          <a:ln w="12700">
            <a:solidFill>
              <a:schemeClr val="tx1"/>
            </a:solidFill>
            <a:prstDash val="dash"/>
            <a:extLst>
              <a:ext uri="{C807C97D-BFC1-408E-A445-0C87EB9F89A2}">
                <ask:lineSketchStyleProps xmlns:ask="http://schemas.microsoft.com/office/drawing/2018/sketchyshapes">
                  <ask:type>
                    <ask:lineSketchNone/>
                  </ask:type>
                </ask:lineSketchStyleProps>
              </a:ext>
            </a:extLs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2">
            <a:extLst>
              <a:ext uri="{FF2B5EF4-FFF2-40B4-BE49-F238E27FC236}">
                <a16:creationId xmlns:a16="http://schemas.microsoft.com/office/drawing/2014/main" id="{A1044A02-3B9B-76F5-D693-71BA5ADD62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27717" y="3272535"/>
            <a:ext cx="922986" cy="27232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0F0399DD-DA0F-017E-C6BB-474C7E7BE2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1267" y="3544864"/>
            <a:ext cx="922986" cy="27232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4CFD48D2-A4E6-BE46-BA33-03291D27DA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3296" y="4727642"/>
            <a:ext cx="922986" cy="27232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a:extLst>
              <a:ext uri="{FF2B5EF4-FFF2-40B4-BE49-F238E27FC236}">
                <a16:creationId xmlns:a16="http://schemas.microsoft.com/office/drawing/2014/main" id="{A2BD319E-8FA8-26E2-F18C-7A83C5EFFE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164" y="3819664"/>
            <a:ext cx="922986" cy="27232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2CDEE71F-9D6B-F341-1EB8-C0E9675DA8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4614" y="4147111"/>
            <a:ext cx="922986" cy="27232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a:extLst>
              <a:ext uri="{FF2B5EF4-FFF2-40B4-BE49-F238E27FC236}">
                <a16:creationId xmlns:a16="http://schemas.microsoft.com/office/drawing/2014/main" id="{8937673E-A4F7-8B8F-A568-FAA1F076C5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06107" y="3602616"/>
            <a:ext cx="922986" cy="27232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13335EC8-CAFB-2FA5-85A3-95918C32C5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71150" y="5030154"/>
            <a:ext cx="922986" cy="27232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a:extLst>
              <a:ext uri="{FF2B5EF4-FFF2-40B4-BE49-F238E27FC236}">
                <a16:creationId xmlns:a16="http://schemas.microsoft.com/office/drawing/2014/main" id="{4FDDBA06-72B0-2B10-29D3-4603C478B0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27253" y="4757825"/>
            <a:ext cx="922986" cy="27232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69D7B13F-6BBB-295A-D87C-E6B9778444FD}"/>
              </a:ext>
            </a:extLst>
          </p:cNvPr>
          <p:cNvSpPr txBox="1"/>
          <p:nvPr/>
        </p:nvSpPr>
        <p:spPr>
          <a:xfrm>
            <a:off x="3972416" y="5453418"/>
            <a:ext cx="956574" cy="276999"/>
          </a:xfrm>
          <a:prstGeom prst="rect">
            <a:avLst/>
          </a:prstGeom>
          <a:noFill/>
        </p:spPr>
        <p:txBody>
          <a:bodyPr wrap="square" rtlCol="0">
            <a:spAutoFit/>
          </a:bodyPr>
          <a:lstStyle/>
          <a:p>
            <a:r>
              <a:rPr lang="en-US" sz="1200" dirty="0"/>
              <a:t>Disturbed</a:t>
            </a:r>
          </a:p>
        </p:txBody>
      </p:sp>
      <p:sp>
        <p:nvSpPr>
          <p:cNvPr id="17" name="TextBox 16">
            <a:extLst>
              <a:ext uri="{FF2B5EF4-FFF2-40B4-BE49-F238E27FC236}">
                <a16:creationId xmlns:a16="http://schemas.microsoft.com/office/drawing/2014/main" id="{7D58D71C-A88A-2352-9E64-456F922E26FC}"/>
              </a:ext>
            </a:extLst>
          </p:cNvPr>
          <p:cNvSpPr txBox="1"/>
          <p:nvPr/>
        </p:nvSpPr>
        <p:spPr>
          <a:xfrm>
            <a:off x="6938375" y="5472625"/>
            <a:ext cx="1058450" cy="276999"/>
          </a:xfrm>
          <a:prstGeom prst="rect">
            <a:avLst/>
          </a:prstGeom>
          <a:noFill/>
        </p:spPr>
        <p:txBody>
          <a:bodyPr wrap="square" rtlCol="0">
            <a:spAutoFit/>
          </a:bodyPr>
          <a:lstStyle/>
          <a:p>
            <a:r>
              <a:rPr lang="en-US" sz="1200" dirty="0"/>
              <a:t>Undisturbed</a:t>
            </a:r>
          </a:p>
        </p:txBody>
      </p:sp>
      <p:sp>
        <p:nvSpPr>
          <p:cNvPr id="18" name="Rectangle 17">
            <a:extLst>
              <a:ext uri="{FF2B5EF4-FFF2-40B4-BE49-F238E27FC236}">
                <a16:creationId xmlns:a16="http://schemas.microsoft.com/office/drawing/2014/main" id="{BEE447F0-70C4-74E3-4294-F283BBDD61E4}"/>
              </a:ext>
            </a:extLst>
          </p:cNvPr>
          <p:cNvSpPr/>
          <p:nvPr/>
        </p:nvSpPr>
        <p:spPr>
          <a:xfrm>
            <a:off x="2329841" y="4127749"/>
            <a:ext cx="7177414" cy="302512"/>
          </a:xfrm>
          <a:prstGeom prst="rect">
            <a:avLst/>
          </a:prstGeom>
          <a:noFill/>
          <a:ln>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074" name="Picture 2" descr="Ship icon outline style Royalty Free Vector Image">
            <a:extLst>
              <a:ext uri="{FF2B5EF4-FFF2-40B4-BE49-F238E27FC236}">
                <a16:creationId xmlns:a16="http://schemas.microsoft.com/office/drawing/2014/main" id="{5107F2C6-904F-567C-47B6-E7986F0292B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2855" b="21438"/>
          <a:stretch/>
        </p:blipFill>
        <p:spPr bwMode="auto">
          <a:xfrm>
            <a:off x="9659419" y="3595964"/>
            <a:ext cx="1388419" cy="98409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136,964 Camera Outline Images, Stock Photos &amp; Vectors | Shutterstock">
            <a:extLst>
              <a:ext uri="{FF2B5EF4-FFF2-40B4-BE49-F238E27FC236}">
                <a16:creationId xmlns:a16="http://schemas.microsoft.com/office/drawing/2014/main" id="{EFA248A2-314F-8FA8-5659-12FAC718CA41}"/>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7837"/>
          <a:stretch/>
        </p:blipFill>
        <p:spPr bwMode="auto">
          <a:xfrm>
            <a:off x="4471619" y="3353557"/>
            <a:ext cx="463186" cy="45972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136,964 Camera Outline Images, Stock Photos &amp; Vectors | Shutterstock">
            <a:extLst>
              <a:ext uri="{FF2B5EF4-FFF2-40B4-BE49-F238E27FC236}">
                <a16:creationId xmlns:a16="http://schemas.microsoft.com/office/drawing/2014/main" id="{2739CF5E-23AE-B248-8335-7014392DE8D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7837"/>
          <a:stretch/>
        </p:blipFill>
        <p:spPr bwMode="auto">
          <a:xfrm>
            <a:off x="4077073" y="4626746"/>
            <a:ext cx="463186" cy="459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2738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60" name="Rectangle 8"/>
          <p:cNvSpPr>
            <a:spLocks noGrp="1" noChangeArrowheads="1"/>
          </p:cNvSpPr>
          <p:nvPr>
            <p:ph type="title"/>
          </p:nvPr>
        </p:nvSpPr>
        <p:spPr/>
        <p:txBody>
          <a:bodyPr/>
          <a:lstStyle/>
          <a:p>
            <a:pPr eaLnBrk="1" hangingPunct="1">
              <a:defRPr/>
            </a:pPr>
            <a:r>
              <a:rPr lang="en-US" dirty="0"/>
              <a:t>Technical Progress: Task 3c</a:t>
            </a:r>
          </a:p>
        </p:txBody>
      </p:sp>
      <p:sp>
        <p:nvSpPr>
          <p:cNvPr id="5" name="Slide Number Placeholder 5"/>
          <p:cNvSpPr>
            <a:spLocks noGrp="1"/>
          </p:cNvSpPr>
          <p:nvPr>
            <p:ph type="sldNum" sz="quarter" idx="12"/>
          </p:nvPr>
        </p:nvSpPr>
        <p:spPr/>
        <p:txBody>
          <a:bodyPr/>
          <a:lstStyle>
            <a:lvl1pPr algn="r">
              <a:defRPr sz="800">
                <a:solidFill>
                  <a:srgbClr val="273896"/>
                </a:solidFill>
                <a:latin typeface="Futura Book"/>
                <a:cs typeface="Futura Book"/>
              </a:defRPr>
            </a:lvl1pPr>
          </a:lstStyle>
          <a:p>
            <a:fld id="{5ABA0000-C02D-A944-A823-890FD7956F71}" type="slidenum">
              <a:rPr lang="en-US" smtClean="0"/>
              <a:pPr/>
              <a:t>5</a:t>
            </a:fld>
            <a:endParaRPr lang="en-US" dirty="0"/>
          </a:p>
        </p:txBody>
      </p:sp>
      <p:sp>
        <p:nvSpPr>
          <p:cNvPr id="3" name="Content Placeholder 2">
            <a:extLst>
              <a:ext uri="{FF2B5EF4-FFF2-40B4-BE49-F238E27FC236}">
                <a16:creationId xmlns:a16="http://schemas.microsoft.com/office/drawing/2014/main" id="{CE052692-8087-89AA-3BAA-AFB6E934601D}"/>
              </a:ext>
            </a:extLst>
          </p:cNvPr>
          <p:cNvSpPr>
            <a:spLocks noGrp="1"/>
          </p:cNvSpPr>
          <p:nvPr>
            <p:ph idx="1"/>
          </p:nvPr>
        </p:nvSpPr>
        <p:spPr/>
        <p:txBody>
          <a:bodyPr/>
          <a:lstStyle/>
          <a:p>
            <a:r>
              <a:rPr lang="en-US" b="1" dirty="0"/>
              <a:t>Model Simulation</a:t>
            </a:r>
          </a:p>
          <a:p>
            <a:pPr lvl="1"/>
            <a:r>
              <a:rPr lang="en-US" dirty="0"/>
              <a:t>State-space Bayesian integrated population model</a:t>
            </a:r>
          </a:p>
          <a:p>
            <a:pPr lvl="1"/>
            <a:r>
              <a:rPr lang="en-US" dirty="0"/>
              <a:t>Central population process model is linked to three observational </a:t>
            </a:r>
            <a:r>
              <a:rPr lang="en-US" dirty="0" err="1"/>
              <a:t>submodels</a:t>
            </a:r>
            <a:endParaRPr lang="en-US" dirty="0"/>
          </a:p>
        </p:txBody>
      </p:sp>
      <p:pic>
        <p:nvPicPr>
          <p:cNvPr id="49" name="Picture 48">
            <a:extLst>
              <a:ext uri="{FF2B5EF4-FFF2-40B4-BE49-F238E27FC236}">
                <a16:creationId xmlns:a16="http://schemas.microsoft.com/office/drawing/2014/main" id="{A2E16E80-4FE6-D0CC-90A6-AD5A2C0CABF5}"/>
              </a:ext>
            </a:extLst>
          </p:cNvPr>
          <p:cNvPicPr>
            <a:picLocks noChangeAspect="1"/>
          </p:cNvPicPr>
          <p:nvPr/>
        </p:nvPicPr>
        <p:blipFill>
          <a:blip r:embed="rId3"/>
          <a:stretch>
            <a:fillRect/>
          </a:stretch>
        </p:blipFill>
        <p:spPr>
          <a:xfrm>
            <a:off x="3918123" y="2604399"/>
            <a:ext cx="4741208" cy="328366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60" name="Rectangle 8"/>
          <p:cNvSpPr>
            <a:spLocks noGrp="1" noChangeArrowheads="1"/>
          </p:cNvSpPr>
          <p:nvPr>
            <p:ph type="title"/>
          </p:nvPr>
        </p:nvSpPr>
        <p:spPr/>
        <p:txBody>
          <a:bodyPr/>
          <a:lstStyle/>
          <a:p>
            <a:pPr eaLnBrk="1" hangingPunct="1">
              <a:defRPr/>
            </a:pPr>
            <a:r>
              <a:rPr lang="en-US" dirty="0"/>
              <a:t>Technical progress: Task 3c</a:t>
            </a:r>
          </a:p>
        </p:txBody>
      </p:sp>
      <p:sp>
        <p:nvSpPr>
          <p:cNvPr id="5" name="Slide Number Placeholder 5"/>
          <p:cNvSpPr>
            <a:spLocks noGrp="1"/>
          </p:cNvSpPr>
          <p:nvPr>
            <p:ph type="sldNum" sz="quarter" idx="12"/>
          </p:nvPr>
        </p:nvSpPr>
        <p:spPr/>
        <p:txBody>
          <a:bodyPr/>
          <a:lstStyle>
            <a:lvl1pPr algn="r">
              <a:defRPr sz="800">
                <a:solidFill>
                  <a:srgbClr val="273896"/>
                </a:solidFill>
                <a:latin typeface="Futura Book"/>
                <a:cs typeface="Futura Book"/>
              </a:defRPr>
            </a:lvl1pPr>
          </a:lstStyle>
          <a:p>
            <a:fld id="{5ABA0000-C02D-A944-A823-890FD7956F71}" type="slidenum">
              <a:rPr lang="en-US" smtClean="0"/>
              <a:pPr/>
              <a:t>6</a:t>
            </a:fld>
            <a:endParaRPr lang="en-US" dirty="0"/>
          </a:p>
        </p:txBody>
      </p:sp>
      <p:sp>
        <p:nvSpPr>
          <p:cNvPr id="3" name="Content Placeholder 2">
            <a:extLst>
              <a:ext uri="{FF2B5EF4-FFF2-40B4-BE49-F238E27FC236}">
                <a16:creationId xmlns:a16="http://schemas.microsoft.com/office/drawing/2014/main" id="{ED4F0BC8-3221-17C9-30F7-101D080C9E45}"/>
              </a:ext>
            </a:extLst>
          </p:cNvPr>
          <p:cNvSpPr>
            <a:spLocks noGrp="1"/>
          </p:cNvSpPr>
          <p:nvPr>
            <p:ph idx="1"/>
          </p:nvPr>
        </p:nvSpPr>
        <p:spPr/>
        <p:txBody>
          <a:bodyPr/>
          <a:lstStyle/>
          <a:p>
            <a:r>
              <a:rPr lang="en-US" dirty="0"/>
              <a:t>Process will be repeated for </a:t>
            </a:r>
            <a:r>
              <a:rPr lang="en-US" b="1" dirty="0"/>
              <a:t>different scenarios </a:t>
            </a:r>
            <a:r>
              <a:rPr lang="en-US" dirty="0"/>
              <a:t>of carrying capacity, disturbance, survey types and survey intensities</a:t>
            </a:r>
          </a:p>
          <a:p>
            <a:r>
              <a:rPr lang="en-US" dirty="0"/>
              <a:t>Each scenario will be repeated many times to </a:t>
            </a:r>
            <a:r>
              <a:rPr lang="en-US" b="1" dirty="0"/>
              <a:t>estimate expected power </a:t>
            </a:r>
            <a:r>
              <a:rPr lang="en-US" dirty="0"/>
              <a:t>to detect trends</a:t>
            </a:r>
          </a:p>
          <a:p>
            <a:r>
              <a:rPr lang="en-US" dirty="0"/>
              <a:t>Process will be applicable to other species </a:t>
            </a:r>
            <a:r>
              <a:rPr lang="en-US"/>
              <a:t>and scenarios</a:t>
            </a:r>
            <a:endParaRPr lang="en-US" dirty="0"/>
          </a:p>
        </p:txBody>
      </p:sp>
      <p:sp>
        <p:nvSpPr>
          <p:cNvPr id="6" name="TextBox 5">
            <a:extLst>
              <a:ext uri="{FF2B5EF4-FFF2-40B4-BE49-F238E27FC236}">
                <a16:creationId xmlns:a16="http://schemas.microsoft.com/office/drawing/2014/main" id="{8086410A-37D5-F860-6739-8FC67F7179A2}"/>
              </a:ext>
            </a:extLst>
          </p:cNvPr>
          <p:cNvSpPr txBox="1"/>
          <p:nvPr/>
        </p:nvSpPr>
        <p:spPr>
          <a:xfrm>
            <a:off x="1307939" y="2874512"/>
            <a:ext cx="2476983" cy="369332"/>
          </a:xfrm>
          <a:prstGeom prst="rect">
            <a:avLst/>
          </a:prstGeom>
          <a:noFill/>
        </p:spPr>
        <p:txBody>
          <a:bodyPr wrap="square" rtlCol="0">
            <a:spAutoFit/>
          </a:bodyPr>
          <a:lstStyle/>
          <a:p>
            <a:r>
              <a:rPr lang="en-US" dirty="0"/>
              <a:t>Population Simulation </a:t>
            </a:r>
          </a:p>
        </p:txBody>
      </p:sp>
      <p:sp>
        <p:nvSpPr>
          <p:cNvPr id="7" name="TextBox 6">
            <a:extLst>
              <a:ext uri="{FF2B5EF4-FFF2-40B4-BE49-F238E27FC236}">
                <a16:creationId xmlns:a16="http://schemas.microsoft.com/office/drawing/2014/main" id="{16191CA4-B4DE-3E0A-1E6E-ECFF1B7BC1E9}"/>
              </a:ext>
            </a:extLst>
          </p:cNvPr>
          <p:cNvSpPr txBox="1"/>
          <p:nvPr/>
        </p:nvSpPr>
        <p:spPr>
          <a:xfrm>
            <a:off x="4585503" y="2874512"/>
            <a:ext cx="2476983" cy="369332"/>
          </a:xfrm>
          <a:prstGeom prst="rect">
            <a:avLst/>
          </a:prstGeom>
          <a:noFill/>
        </p:spPr>
        <p:txBody>
          <a:bodyPr wrap="square" rtlCol="0">
            <a:spAutoFit/>
          </a:bodyPr>
          <a:lstStyle/>
          <a:p>
            <a:r>
              <a:rPr lang="en-US" dirty="0"/>
              <a:t>Survey Simulation</a:t>
            </a:r>
          </a:p>
        </p:txBody>
      </p:sp>
      <p:sp>
        <p:nvSpPr>
          <p:cNvPr id="8" name="TextBox 7">
            <a:extLst>
              <a:ext uri="{FF2B5EF4-FFF2-40B4-BE49-F238E27FC236}">
                <a16:creationId xmlns:a16="http://schemas.microsoft.com/office/drawing/2014/main" id="{EA357FA2-3D3A-7C49-6B3F-5EE2BE0CB3A8}"/>
              </a:ext>
            </a:extLst>
          </p:cNvPr>
          <p:cNvSpPr txBox="1"/>
          <p:nvPr/>
        </p:nvSpPr>
        <p:spPr>
          <a:xfrm>
            <a:off x="7600020" y="2884211"/>
            <a:ext cx="2476983" cy="369332"/>
          </a:xfrm>
          <a:prstGeom prst="rect">
            <a:avLst/>
          </a:prstGeom>
          <a:noFill/>
        </p:spPr>
        <p:txBody>
          <a:bodyPr wrap="square" rtlCol="0">
            <a:spAutoFit/>
          </a:bodyPr>
          <a:lstStyle/>
          <a:p>
            <a:r>
              <a:rPr lang="en-US" dirty="0"/>
              <a:t>Model Simulation</a:t>
            </a:r>
          </a:p>
        </p:txBody>
      </p:sp>
      <p:pic>
        <p:nvPicPr>
          <p:cNvPr id="1026" name="Picture 2">
            <a:extLst>
              <a:ext uri="{FF2B5EF4-FFF2-40B4-BE49-F238E27FC236}">
                <a16:creationId xmlns:a16="http://schemas.microsoft.com/office/drawing/2014/main" id="{53C830A0-0A6E-1F3F-E85D-DCF39AF3C1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2856" y="3421278"/>
            <a:ext cx="1606530" cy="47401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a:extLst>
              <a:ext uri="{FF2B5EF4-FFF2-40B4-BE49-F238E27FC236}">
                <a16:creationId xmlns:a16="http://schemas.microsoft.com/office/drawing/2014/main" id="{5EEB9A8D-0025-16B3-5E90-D845A17819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1204" y="3930449"/>
            <a:ext cx="1606530" cy="47401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3D5F39EF-9B49-1572-DC40-FE75623A5B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939" y="4422624"/>
            <a:ext cx="1606530" cy="47401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ap of study area, survey effort, and beaked whale sightings. Study area ( A &lt; 1.142 6 10 6 km 2 ) demarcated by extent of on-effort transect lines, US EEZ boundary (dotted line), and sighting locations of Cuvier’s beaked whale ( Z. cavirostris ), Baird’s beaked whale ( B. bairdii ), and Mesoplodon spp., from 1991–2008 (from US Marine Mammal Stock assessments [16]). doi:10.1371/journal.pone.0052770.g002 ">
            <a:extLst>
              <a:ext uri="{FF2B5EF4-FFF2-40B4-BE49-F238E27FC236}">
                <a16:creationId xmlns:a16="http://schemas.microsoft.com/office/drawing/2014/main" id="{F2AB1FCA-765F-C381-075A-2CB3C53984C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64930"/>
          <a:stretch/>
        </p:blipFill>
        <p:spPr bwMode="auto">
          <a:xfrm>
            <a:off x="4585503" y="3421278"/>
            <a:ext cx="1781073" cy="2443706"/>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Arrow Connector 11">
            <a:extLst>
              <a:ext uri="{FF2B5EF4-FFF2-40B4-BE49-F238E27FC236}">
                <a16:creationId xmlns:a16="http://schemas.microsoft.com/office/drawing/2014/main" id="{67C22885-EA99-6853-7A19-06BA7FF56293}"/>
              </a:ext>
            </a:extLst>
          </p:cNvPr>
          <p:cNvCxnSpPr>
            <a:endCxn id="7" idx="1"/>
          </p:cNvCxnSpPr>
          <p:nvPr/>
        </p:nvCxnSpPr>
        <p:spPr>
          <a:xfrm flipV="1">
            <a:off x="3784922" y="3059178"/>
            <a:ext cx="800581" cy="9699"/>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F7FD6FC5-C7ED-ABB7-877D-A3C3C679C04A}"/>
              </a:ext>
            </a:extLst>
          </p:cNvPr>
          <p:cNvCxnSpPr/>
          <p:nvPr/>
        </p:nvCxnSpPr>
        <p:spPr>
          <a:xfrm flipV="1">
            <a:off x="6680824" y="3071307"/>
            <a:ext cx="800581" cy="9699"/>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pic>
        <p:nvPicPr>
          <p:cNvPr id="14" name="Picture 13">
            <a:extLst>
              <a:ext uri="{FF2B5EF4-FFF2-40B4-BE49-F238E27FC236}">
                <a16:creationId xmlns:a16="http://schemas.microsoft.com/office/drawing/2014/main" id="{D4FE360F-FCE8-1A87-5622-844405E3FDED}"/>
              </a:ext>
            </a:extLst>
          </p:cNvPr>
          <p:cNvPicPr>
            <a:picLocks noChangeAspect="1"/>
          </p:cNvPicPr>
          <p:nvPr/>
        </p:nvPicPr>
        <p:blipFill>
          <a:blip r:embed="rId5"/>
          <a:stretch>
            <a:fillRect/>
          </a:stretch>
        </p:blipFill>
        <p:spPr>
          <a:xfrm>
            <a:off x="7292956" y="3507711"/>
            <a:ext cx="2725535" cy="1887650"/>
          </a:xfrm>
          <a:prstGeom prst="rect">
            <a:avLst/>
          </a:prstGeom>
        </p:spPr>
      </p:pic>
    </p:spTree>
    <p:extLst>
      <p:ext uri="{BB962C8B-B14F-4D97-AF65-F5344CB8AC3E}">
        <p14:creationId xmlns:p14="http://schemas.microsoft.com/office/powerpoint/2010/main" val="3726891857"/>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4059</TotalTime>
  <Words>301</Words>
  <Application>Microsoft Macintosh PowerPoint</Application>
  <PresentationFormat>Widescreen</PresentationFormat>
  <Paragraphs>49</Paragraphs>
  <Slides>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Adobe Garamond Pro</vt:lpstr>
      <vt:lpstr>Arial</vt:lpstr>
      <vt:lpstr>Calibri</vt:lpstr>
      <vt:lpstr>Futura Book</vt:lpstr>
      <vt:lpstr>Garamond</vt:lpstr>
      <vt:lpstr>Lucida Grande</vt:lpstr>
      <vt:lpstr>1_Office Theme</vt:lpstr>
      <vt:lpstr>Technical progress: Task 3c</vt:lpstr>
      <vt:lpstr>Technical Progress: Task 3c</vt:lpstr>
      <vt:lpstr>Technical Progress: Task 3c</vt:lpstr>
      <vt:lpstr>Technical Progress: Task 3c</vt:lpstr>
      <vt:lpstr>Technical Progress: Task 3c</vt:lpstr>
      <vt:lpstr>Technical progress: Task 3c</vt:lpstr>
    </vt:vector>
  </TitlesOfParts>
  <Company>AOA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Nancy Horvat</dc:creator>
  <cp:lastModifiedBy>Eiren Kate Jacobson</cp:lastModifiedBy>
  <cp:revision>181</cp:revision>
  <dcterms:created xsi:type="dcterms:W3CDTF">2012-08-07T19:48:45Z</dcterms:created>
  <dcterms:modified xsi:type="dcterms:W3CDTF">2022-10-31T12:15:29Z</dcterms:modified>
</cp:coreProperties>
</file>