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84" r:id="rId4"/>
    <p:sldId id="286" r:id="rId5"/>
    <p:sldId id="290" r:id="rId6"/>
    <p:sldId id="268" r:id="rId7"/>
    <p:sldId id="287" r:id="rId8"/>
    <p:sldId id="291" r:id="rId9"/>
    <p:sldId id="283" r:id="rId10"/>
    <p:sldId id="280" r:id="rId11"/>
    <p:sldId id="292" r:id="rId12"/>
    <p:sldId id="275" r:id="rId13"/>
    <p:sldId id="272" r:id="rId14"/>
    <p:sldId id="289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3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bber, Cynthia K" initials="WC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896"/>
    <a:srgbClr val="DAF4F2"/>
    <a:srgbClr val="39AFB5"/>
    <a:srgbClr val="4BACC6"/>
    <a:srgbClr val="E3DB66"/>
    <a:srgbClr val="051D68"/>
    <a:srgbClr val="121256"/>
    <a:srgbClr val="E3DC70"/>
    <a:srgbClr val="E3D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17" autoAdjust="0"/>
  </p:normalViewPr>
  <p:slideViewPr>
    <p:cSldViewPr snapToGrid="0" snapToObjects="1">
      <p:cViewPr>
        <p:scale>
          <a:sx n="90" d="100"/>
          <a:sy n="90" d="100"/>
        </p:scale>
        <p:origin x="624" y="350"/>
      </p:cViewPr>
      <p:guideLst>
        <p:guide orient="horz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3A7C7-AB78-4C5D-9D53-F4A238DBC77B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5E8A9-2071-44C0-9187-0EF7B2BB40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9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A75B3-08D3-4215-80FA-CFE79F696F9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ADB5-F94C-4C71-9BEB-5576099311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8ADB5-F94C-4C71-9BEB-5576099311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29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C15A1-C9B4-4343-BDF1-FA2897AB3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If your project is dealing with financial issues that you would rather not include here, please make a note that we need to discuss separately.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should not be treated as an opportunity to propose new work, but to identify unanticipated problems that have arisen within this project that may require additional funding.</a:t>
            </a:r>
          </a:p>
        </p:txBody>
      </p:sp>
    </p:spTree>
    <p:extLst>
      <p:ext uri="{BB962C8B-B14F-4D97-AF65-F5344CB8AC3E}">
        <p14:creationId xmlns:p14="http://schemas.microsoft.com/office/powerpoint/2010/main" val="178685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6182D-795A-46EE-95BB-D9C5FE53A1A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55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A2EA7-AC04-4E3B-B536-13462E5E7AF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12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E053E3-374A-44E4-BFE7-03F7963608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870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Starts or early ongoing</a:t>
            </a:r>
            <a:r>
              <a:rPr lang="en-US" baseline="0" dirty="0" smtClean="0"/>
              <a:t> projects may only have the planned completion column filled in, which is fine.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8ADB5-F94C-4C71-9BEB-5576099311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0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E053E3-374A-44E4-BFE7-03F7963608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49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0B6BFD-44D4-42AF-A235-94B1643707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58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F726D7-F353-44DF-BD2D-2C865A1AB6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66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C0BF30-35A2-431E-BB3A-D79373F665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44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B27F6-5F6F-4B68-BCD6-DE2A28CFC870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61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4B3AF0-67F1-4C93-83CC-7589DA4B3C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30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C15A1-C9B4-4343-BDF1-FA2897AB3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08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B3AF0-67F1-4C93-83CC-7589DA4B3CFA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73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idx="4294967295"/>
          </p:nvPr>
        </p:nvSpPr>
        <p:spPr>
          <a:xfrm>
            <a:off x="961813" y="2142945"/>
            <a:ext cx="10193867" cy="12588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500" cap="all" dirty="0" smtClean="0">
                <a:solidFill>
                  <a:srgbClr val="62EBF9"/>
                </a:solidFill>
                <a:latin typeface="Futura Book"/>
                <a:cs typeface="Futura Book"/>
              </a:rPr>
              <a:t>PROJECT NAME &amp;</a:t>
            </a:r>
            <a:br>
              <a:rPr lang="en-US" sz="3500" cap="all" dirty="0" smtClean="0">
                <a:solidFill>
                  <a:srgbClr val="62EBF9"/>
                </a:solidFill>
                <a:latin typeface="Futura Book"/>
                <a:cs typeface="Futura Book"/>
              </a:rPr>
            </a:br>
            <a:r>
              <a:rPr lang="en-US" sz="3500" cap="all" dirty="0" smtClean="0">
                <a:solidFill>
                  <a:srgbClr val="62EBF9"/>
                </a:solidFill>
                <a:latin typeface="Futura Book"/>
                <a:cs typeface="Futura Book"/>
              </a:rPr>
              <a:t>NUMBER HERE</a:t>
            </a:r>
            <a:endParaRPr lang="en-US" sz="3500" cap="all" dirty="0">
              <a:solidFill>
                <a:srgbClr val="62EBF9"/>
              </a:solidFill>
              <a:latin typeface="Futura Book"/>
              <a:cs typeface="Futura Book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961814" y="3584609"/>
            <a:ext cx="8430684" cy="18240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33363" indent="-233363" algn="l">
              <a:defRPr/>
            </a:lvl1pPr>
          </a:lstStyle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Name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Organization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Phone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</a:t>
            </a:r>
            <a:r>
              <a:rPr lang="en-US" dirty="0" smtClean="0">
                <a:solidFill>
                  <a:schemeClr val="bg1"/>
                </a:solidFill>
                <a:latin typeface="Adobe Garamond Pro"/>
                <a:cs typeface="Adobe Garamond Pro"/>
              </a:rPr>
              <a:t>E</a:t>
            </a: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m</a:t>
            </a:r>
            <a:r>
              <a:rPr lang="en-US" dirty="0" smtClean="0">
                <a:solidFill>
                  <a:schemeClr val="bg1"/>
                </a:solidFill>
                <a:latin typeface="Adobe Garamond Pro"/>
                <a:cs typeface="Adobe Garamond Pro"/>
              </a:rPr>
              <a:t>ail </a:t>
            </a: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Address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Event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Date</a:t>
            </a:r>
          </a:p>
          <a:p>
            <a:pPr marL="233363" indent="-233363"/>
            <a:endParaRPr lang="en-US" dirty="0"/>
          </a:p>
        </p:txBody>
      </p:sp>
      <p:pic>
        <p:nvPicPr>
          <p:cNvPr id="12" name="Picture 11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41" y="-1"/>
            <a:ext cx="2067717" cy="214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32" y="570178"/>
            <a:ext cx="4010348" cy="10025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514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1378" y="296602"/>
            <a:ext cx="7301023" cy="755348"/>
          </a:xfrm>
        </p:spPr>
        <p:txBody>
          <a:bodyPr>
            <a:noAutofit/>
          </a:bodyPr>
          <a:lstStyle>
            <a:lvl1pPr algn="l">
              <a:defRPr sz="2500" cap="all" baseline="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r>
              <a:rPr lang="en-US" dirty="0" smtClean="0"/>
              <a:t>Title Master—BULLETS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47800"/>
            <a:ext cx="10972800" cy="4619220"/>
          </a:xfrm>
        </p:spPr>
        <p:txBody>
          <a:bodyPr>
            <a:normAutofit/>
          </a:bodyPr>
          <a:lstStyle>
            <a:lvl1pPr marL="285750" indent="-285750">
              <a:buClr>
                <a:srgbClr val="39AFB5"/>
              </a:buClr>
              <a:buSzPct val="120000"/>
              <a:buFont typeface="Lucida Grande"/>
              <a:buChar char="●"/>
              <a:defRPr sz="1700">
                <a:latin typeface="Garamond"/>
                <a:cs typeface="Garamond"/>
              </a:defRPr>
            </a:lvl1pPr>
            <a:lvl2pPr marL="571500" indent="-285750">
              <a:buClr>
                <a:srgbClr val="39AFB5"/>
              </a:buClr>
              <a:buSzPct val="120000"/>
              <a:buFont typeface="Lucida Grande"/>
              <a:buChar char="●"/>
              <a:defRPr sz="1700">
                <a:latin typeface="Garamond"/>
                <a:cs typeface="Garamond"/>
              </a:defRPr>
            </a:lvl2pPr>
            <a:lvl3pPr marL="857250" indent="-285750">
              <a:buClr>
                <a:srgbClr val="39AFB5"/>
              </a:buClr>
              <a:buSzPct val="120000"/>
              <a:buFont typeface="Lucida Grande"/>
              <a:buChar char="●"/>
              <a:defRPr sz="1700">
                <a:latin typeface="Garamond"/>
                <a:cs typeface="Garamond"/>
              </a:defRPr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Bullets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2" name="Content Placeholder 14" descr="LMR_CenterOnly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0" b="-38840"/>
          <a:stretch>
            <a:fillRect/>
          </a:stretch>
        </p:blipFill>
        <p:spPr>
          <a:xfrm>
            <a:off x="688655" y="40705"/>
            <a:ext cx="2771103" cy="1143000"/>
          </a:xfrm>
          <a:prstGeom prst="rect">
            <a:avLst/>
          </a:prstGeom>
        </p:spPr>
      </p:pic>
      <p:pic>
        <p:nvPicPr>
          <p:cNvPr id="7" name="Picture 6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611352"/>
            <a:ext cx="10972799" cy="246649"/>
          </a:xfrm>
        </p:spPr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4" descr="LMR_CenterOnly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0" b="-38840"/>
          <a:stretch>
            <a:fillRect/>
          </a:stretch>
        </p:blipFill>
        <p:spPr>
          <a:xfrm>
            <a:off x="688655" y="40705"/>
            <a:ext cx="2771103" cy="1143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5427" y="267105"/>
            <a:ext cx="7406973" cy="690201"/>
          </a:xfrm>
        </p:spPr>
        <p:txBody>
          <a:bodyPr>
            <a:noAutofit/>
          </a:bodyPr>
          <a:lstStyle>
            <a:lvl1pPr algn="l">
              <a:defRPr sz="2500" cap="all" baseline="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r>
              <a:rPr lang="en-US" dirty="0" smtClean="0"/>
              <a:t>Title MASTER—TABLE/Chart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1183706"/>
            <a:ext cx="10972800" cy="4642937"/>
          </a:xfrm>
        </p:spPr>
        <p:txBody>
          <a:bodyPr>
            <a:normAutofit/>
          </a:bodyPr>
          <a:lstStyle>
            <a:lvl1pPr marL="0" indent="0">
              <a:buClr>
                <a:srgbClr val="39AFB5"/>
              </a:buClr>
              <a:buSzPct val="120000"/>
              <a:buFont typeface="Lucida Grande"/>
              <a:buNone/>
              <a:defRPr sz="3200">
                <a:latin typeface="Garamond"/>
                <a:cs typeface="Garamond"/>
              </a:defRPr>
            </a:lvl1pPr>
            <a:lvl2pPr marL="28575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2pPr>
            <a:lvl3pPr marL="57150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Table/Chart Master</a:t>
            </a:r>
          </a:p>
        </p:txBody>
      </p:sp>
      <p:pic>
        <p:nvPicPr>
          <p:cNvPr id="7" name="Picture 6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611352"/>
            <a:ext cx="10972799" cy="246649"/>
          </a:xfrm>
        </p:spPr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2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10493" y="234531"/>
            <a:ext cx="7371907" cy="755348"/>
          </a:xfrm>
        </p:spPr>
        <p:txBody>
          <a:bodyPr>
            <a:noAutofit/>
          </a:bodyPr>
          <a:lstStyle>
            <a:lvl1pPr algn="l">
              <a:defRPr sz="2500" cap="all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r>
              <a:rPr lang="en-US" dirty="0" smtClean="0"/>
              <a:t>Title Master—TEXT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83706"/>
            <a:ext cx="10972800" cy="4701153"/>
          </a:xfrm>
        </p:spPr>
        <p:txBody>
          <a:bodyPr>
            <a:normAutofit/>
          </a:bodyPr>
          <a:lstStyle>
            <a:lvl1pPr marL="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1pPr>
            <a:lvl2pPr marL="28575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2pPr>
            <a:lvl3pPr marL="57150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Text Master</a:t>
            </a:r>
          </a:p>
        </p:txBody>
      </p:sp>
      <p:pic>
        <p:nvPicPr>
          <p:cNvPr id="12" name="Content Placeholder 14" descr="LMR_CenterOnly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0" b="-38840"/>
          <a:stretch>
            <a:fillRect/>
          </a:stretch>
        </p:blipFill>
        <p:spPr>
          <a:xfrm>
            <a:off x="688655" y="40705"/>
            <a:ext cx="2771103" cy="1143000"/>
          </a:xfrm>
          <a:prstGeom prst="rect">
            <a:avLst/>
          </a:prstGeom>
        </p:spPr>
      </p:pic>
      <p:pic>
        <p:nvPicPr>
          <p:cNvPr id="7" name="Picture 6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611352"/>
            <a:ext cx="10972799" cy="246649"/>
          </a:xfrm>
        </p:spPr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4" descr="LMR_CenterOnly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0" b="-38840"/>
          <a:stretch>
            <a:fillRect/>
          </a:stretch>
        </p:blipFill>
        <p:spPr>
          <a:xfrm>
            <a:off x="688655" y="40705"/>
            <a:ext cx="2771103" cy="1143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04099"/>
            <a:ext cx="10972800" cy="3945804"/>
          </a:xfrm>
        </p:spPr>
        <p:txBody>
          <a:bodyPr>
            <a:normAutofit/>
          </a:bodyPr>
          <a:lstStyle>
            <a:lvl1pPr marL="0" indent="0">
              <a:buClr>
                <a:srgbClr val="39AFB5"/>
              </a:buClr>
              <a:buSzPct val="120000"/>
              <a:buFont typeface="Lucida Grande"/>
              <a:buNone/>
              <a:defRPr sz="3200">
                <a:latin typeface="Garamond"/>
                <a:cs typeface="Garamond"/>
              </a:defRPr>
            </a:lvl1pPr>
            <a:lvl2pPr marL="28575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2pPr>
            <a:lvl3pPr marL="57150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Blank Master</a:t>
            </a:r>
          </a:p>
        </p:txBody>
      </p:sp>
      <p:pic>
        <p:nvPicPr>
          <p:cNvPr id="6" name="Picture 5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611352"/>
            <a:ext cx="10972799" cy="246649"/>
          </a:xfrm>
        </p:spPr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52208"/>
            <a:ext cx="12192000" cy="10194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" y="0"/>
            <a:ext cx="2009682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9F60-91C0-CF41-BB90-21F6E98655D1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2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1" r:id="rId3"/>
    <p:sldLayoutId id="2147483670" r:id="rId4"/>
    <p:sldLayoutId id="2147483673" r:id="rId5"/>
    <p:sldLayoutId id="214748367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idx="4294967295"/>
          </p:nvPr>
        </p:nvSpPr>
        <p:spPr>
          <a:xfrm>
            <a:off x="1068491" y="2181933"/>
            <a:ext cx="10124441" cy="12588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500" cap="all" dirty="0">
                <a:solidFill>
                  <a:srgbClr val="62EBF9"/>
                </a:solidFill>
                <a:effectLst>
                  <a:outerShdw blurRad="101600" dist="63500" dir="2700000" algn="tl" rotWithShape="0">
                    <a:srgbClr val="000000">
                      <a:alpha val="25000"/>
                    </a:srgbClr>
                  </a:outerShdw>
                </a:effectLst>
                <a:latin typeface="Futura Book"/>
                <a:cs typeface="Futura Book"/>
              </a:rPr>
              <a:t>PROJECT NAME &amp;</a:t>
            </a:r>
            <a:br>
              <a:rPr lang="en-US" sz="3500" cap="all" dirty="0">
                <a:solidFill>
                  <a:srgbClr val="62EBF9"/>
                </a:solidFill>
                <a:effectLst>
                  <a:outerShdw blurRad="101600" dist="63500" dir="2700000" algn="tl" rotWithShape="0">
                    <a:srgbClr val="000000">
                      <a:alpha val="25000"/>
                    </a:srgbClr>
                  </a:outerShdw>
                </a:effectLst>
                <a:latin typeface="Futura Book"/>
                <a:cs typeface="Futura Book"/>
              </a:rPr>
            </a:br>
            <a:r>
              <a:rPr lang="en-US" sz="3500" cap="all" dirty="0">
                <a:solidFill>
                  <a:srgbClr val="62EBF9"/>
                </a:solidFill>
                <a:effectLst>
                  <a:outerShdw blurRad="101600" dist="63500" dir="2700000" algn="tl" rotWithShape="0">
                    <a:srgbClr val="000000">
                      <a:alpha val="25000"/>
                    </a:srgbClr>
                  </a:outerShdw>
                </a:effectLst>
                <a:latin typeface="Futura Book"/>
                <a:cs typeface="Futura Book"/>
              </a:rPr>
              <a:t>NUMBER HERE</a:t>
            </a:r>
            <a:endParaRPr lang="en-US" sz="3500" cap="all" dirty="0">
              <a:solidFill>
                <a:srgbClr val="62EBF9"/>
              </a:solidFill>
              <a:effectLst>
                <a:outerShdw blurRad="101600" dist="63500" dir="2700000" algn="tl" rotWithShape="0">
                  <a:srgbClr val="000000">
                    <a:alpha val="25000"/>
                  </a:srgbClr>
                </a:outerShdw>
              </a:effectLst>
              <a:latin typeface="Futura Book"/>
              <a:cs typeface="Futura Book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1051556" y="3648077"/>
            <a:ext cx="6323013" cy="182403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Name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Organization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Phone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</a:t>
            </a:r>
            <a:r>
              <a:rPr lang="en-US" dirty="0" smtClean="0">
                <a:solidFill>
                  <a:schemeClr val="bg1"/>
                </a:solidFill>
                <a:latin typeface="Adobe Garamond Pro"/>
                <a:cs typeface="Adobe Garamond Pro"/>
              </a:rPr>
              <a:t>E</a:t>
            </a: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m</a:t>
            </a:r>
            <a:r>
              <a:rPr lang="en-US" dirty="0" smtClean="0">
                <a:solidFill>
                  <a:schemeClr val="bg1"/>
                </a:solidFill>
                <a:latin typeface="Adobe Garamond Pro"/>
                <a:cs typeface="Adobe Garamond Pro"/>
              </a:rPr>
              <a:t>ail </a:t>
            </a: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Address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Event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Date</a:t>
            </a:r>
          </a:p>
          <a:p>
            <a:pPr marL="233363" indent="-233363"/>
            <a:endParaRPr lang="en-US" dirty="0">
              <a:solidFill>
                <a:srgbClr val="27389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667" y="5472114"/>
            <a:ext cx="9838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100" b="1" i="1" dirty="0">
                <a:solidFill>
                  <a:schemeClr val="bg2"/>
                </a:solidFill>
              </a:rPr>
              <a:t>Pre-</a:t>
            </a:r>
            <a:r>
              <a:rPr lang="en-US" sz="1100" b="1" i="1" dirty="0">
                <a:solidFill>
                  <a:schemeClr val="bg2"/>
                </a:solidFill>
              </a:rPr>
              <a:t>d</a:t>
            </a:r>
            <a:r>
              <a:rPr lang="x-none" sz="1100" b="1" i="1" dirty="0">
                <a:solidFill>
                  <a:schemeClr val="bg2"/>
                </a:solidFill>
              </a:rPr>
              <a:t>ecisional  </a:t>
            </a:r>
            <a:r>
              <a:rPr lang="en-US" sz="1100" b="1" i="1" dirty="0">
                <a:solidFill>
                  <a:schemeClr val="bg2"/>
                </a:solidFill>
              </a:rPr>
              <a:t>d</a:t>
            </a:r>
            <a:r>
              <a:rPr lang="x-none" sz="1100" b="1" i="1" dirty="0">
                <a:solidFill>
                  <a:schemeClr val="bg2"/>
                </a:solidFill>
              </a:rPr>
              <a:t>ocument </a:t>
            </a:r>
            <a:r>
              <a:rPr lang="x-none" sz="1100" b="1" i="1" dirty="0">
                <a:solidFill>
                  <a:schemeClr val="bg2"/>
                </a:solidFill>
              </a:rPr>
              <a:t>For Discussion Purposes Only and Is Privileged from Release in Whole or in Part without the Personal and Specific Approval of</a:t>
            </a:r>
            <a:r>
              <a:rPr lang="en-US" sz="1100" b="1" i="1" dirty="0">
                <a:solidFill>
                  <a:schemeClr val="bg2"/>
                </a:solidFill>
              </a:rPr>
              <a:t>  </a:t>
            </a:r>
            <a:r>
              <a:rPr lang="en-US" sz="1100" b="1" i="1" dirty="0">
                <a:solidFill>
                  <a:schemeClr val="bg2"/>
                </a:solidFill>
              </a:rPr>
              <a:t>the LMR Program</a:t>
            </a:r>
            <a:r>
              <a:rPr lang="x-none" sz="1100" b="1" i="1" dirty="0">
                <a:solidFill>
                  <a:schemeClr val="bg2"/>
                </a:solidFill>
              </a:rPr>
              <a:t>. </a:t>
            </a:r>
            <a:r>
              <a:rPr lang="x-none" sz="1100" b="1" i="1" dirty="0">
                <a:solidFill>
                  <a:schemeClr val="bg2"/>
                </a:solidFill>
              </a:rPr>
              <a:t>Not subject to discovery or release under P.L. 93-502 (5 U.S.C. § 552).</a:t>
            </a:r>
            <a:endParaRPr lang="en-US" sz="1100" i="1" dirty="0">
              <a:solidFill>
                <a:schemeClr val="bg2"/>
              </a:solidFill>
            </a:endParaRPr>
          </a:p>
          <a:p>
            <a:r>
              <a:rPr lang="en-US" sz="1400" i="1" dirty="0">
                <a:solidFill>
                  <a:schemeClr val="bg2"/>
                </a:solidFill>
              </a:rPr>
              <a:t> </a:t>
            </a:r>
          </a:p>
          <a:p>
            <a:r>
              <a:rPr lang="en-US" sz="1400" i="1" dirty="0"/>
              <a:t>.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804860" y="3968635"/>
            <a:ext cx="130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logo 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0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needs related to this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any future needs related to this research effort as it pertains to the Navy. Is there more work to be done on this topic?</a:t>
            </a:r>
          </a:p>
          <a:p>
            <a:r>
              <a:rPr lang="en-US" dirty="0" smtClean="0"/>
              <a:t>Discuss any future maintenance or upgrade requirements that will be necessary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This slide is for FINAL BRIEFs only. Please delete if you are a new start or ongoing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Issues</a:t>
            </a:r>
          </a:p>
        </p:txBody>
      </p:sp>
      <p:sp>
        <p:nvSpPr>
          <p:cNvPr id="51205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 your project on schedule &amp; within </a:t>
            </a:r>
            <a:r>
              <a:rPr lang="en-US" dirty="0" smtClean="0"/>
              <a:t>budget? </a:t>
            </a:r>
          </a:p>
          <a:p>
            <a:pPr>
              <a:defRPr/>
            </a:pPr>
            <a:r>
              <a:rPr lang="en-US" dirty="0" smtClean="0"/>
              <a:t>Describe </a:t>
            </a:r>
            <a:r>
              <a:rPr lang="en-US" dirty="0"/>
              <a:t>the potential limitations or technical risks that may pose a challenge to the </a:t>
            </a:r>
            <a:r>
              <a:rPr lang="en-US" dirty="0" smtClean="0"/>
              <a:t>successful completion </a:t>
            </a:r>
            <a:r>
              <a:rPr lang="en-US" dirty="0"/>
              <a:t>of the </a:t>
            </a:r>
            <a:r>
              <a:rPr lang="en-US" dirty="0" smtClean="0"/>
              <a:t>project tasks. Include issues that may cause your schedule to slip this year.</a:t>
            </a:r>
          </a:p>
          <a:p>
            <a:pPr>
              <a:defRPr/>
            </a:pPr>
            <a:r>
              <a:rPr lang="en-US" dirty="0" smtClean="0"/>
              <a:t>What can the LMR program do to help you overcome the issue and make this project more successful?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This slide is for NEW and ONGOING BRIEFs only. Please delete if your project is a FINAL BRIEF (we are assuming your project is complete or close to complete and there are no remaining issue). 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Publications &amp; Conference Presentations</a:t>
            </a:r>
          </a:p>
        </p:txBody>
      </p:sp>
      <p:sp>
        <p:nvSpPr>
          <p:cNvPr id="58375" name="Rectangle 7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Provide a list of all publications, oral presentations, patents, awards, etc. </a:t>
            </a:r>
            <a:r>
              <a:rPr lang="en-US" sz="2000" b="1" dirty="0"/>
              <a:t>that have resulted from this specific project.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Provide a list of publications that are in progress or planned (including venue for publication) and oral presentations that are scheduled.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2894" y="290571"/>
            <a:ext cx="6103088" cy="75534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Additional Materials (if needed)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1" y="1488013"/>
            <a:ext cx="109727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rgbClr val="39AFB5"/>
              </a:buClr>
              <a:buSzPct val="120000"/>
              <a:buFont typeface="Lucida Grande"/>
              <a:buChar char="●"/>
              <a:defRPr/>
            </a:pPr>
            <a:r>
              <a:rPr lang="en-US" sz="1700" b="1" dirty="0" smtClean="0">
                <a:solidFill>
                  <a:srgbClr val="FF0000"/>
                </a:solidFill>
                <a:latin typeface="Garamond"/>
              </a:rPr>
              <a:t>Delete this slide if not needed. </a:t>
            </a:r>
            <a:endParaRPr lang="en-US" sz="1700" b="1" dirty="0">
              <a:solidFill>
                <a:srgbClr val="FF0000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additional </a:t>
            </a:r>
            <a:r>
              <a:rPr lang="en-US" dirty="0" smtClean="0"/>
              <a:t>support/Co-Funding</a:t>
            </a:r>
            <a:endParaRPr lang="en-US" dirty="0"/>
          </a:p>
        </p:txBody>
      </p:sp>
      <p:sp>
        <p:nvSpPr>
          <p:cNvPr id="39941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List </a:t>
            </a:r>
            <a:r>
              <a:rPr lang="en-US" dirty="0"/>
              <a:t>the organizations </a:t>
            </a:r>
            <a:r>
              <a:rPr lang="en-US" dirty="0" smtClean="0"/>
              <a:t>(other than LMR) that are providing support to this project and estimate $ amount of support. Support can be in the form of:</a:t>
            </a:r>
          </a:p>
          <a:p>
            <a:pPr lvl="1">
              <a:defRPr/>
            </a:pPr>
            <a:r>
              <a:rPr lang="en-US" dirty="0"/>
              <a:t>C</a:t>
            </a:r>
            <a:r>
              <a:rPr lang="en-US" dirty="0" smtClean="0"/>
              <a:t>o-funding for this specific project</a:t>
            </a:r>
          </a:p>
          <a:p>
            <a:pPr lvl="1">
              <a:defRPr/>
            </a:pPr>
            <a:r>
              <a:rPr lang="en-US" dirty="0" smtClean="0"/>
              <a:t>Leveraged funding of other projects that are providing a benefit to this project</a:t>
            </a:r>
          </a:p>
          <a:p>
            <a:pPr lvl="1">
              <a:defRPr/>
            </a:pPr>
            <a:r>
              <a:rPr lang="en-US" dirty="0" smtClean="0"/>
              <a:t>In-kind support (equipment, ship time, labor, etc.).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If LMR is only sponsor, you can delete this slide. </a:t>
            </a: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Technical Tasks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8641" y="21886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04253"/>
              </p:ext>
            </p:extLst>
          </p:nvPr>
        </p:nvGraphicFramePr>
        <p:xfrm>
          <a:off x="694267" y="1259204"/>
          <a:ext cx="10761133" cy="433070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631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5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ook"/>
                          <a:cs typeface="Futura Book"/>
                        </a:rPr>
                        <a:t>Tasks</a:t>
                      </a:r>
                    </a:p>
                  </a:txBody>
                  <a:tcPr anchor="ctr" anchorCtr="1" horzOverflow="overflow">
                    <a:solidFill>
                      <a:srgbClr val="2738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ook"/>
                          <a:cs typeface="Futura Book"/>
                        </a:rPr>
                        <a:t>Planned COMPLETION</a:t>
                      </a:r>
                    </a:p>
                  </a:txBody>
                  <a:tcPr anchor="ctr" anchorCtr="1" horzOverflow="overflow">
                    <a:solidFill>
                      <a:srgbClr val="2738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ook"/>
                          <a:cs typeface="Futura Book"/>
                        </a:rPr>
                        <a:t>Revised COMPLETION</a:t>
                      </a:r>
                    </a:p>
                  </a:txBody>
                  <a:tcPr anchor="ctr" anchorCtr="1" horzOverflow="overflow">
                    <a:solidFill>
                      <a:srgbClr val="2738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ook"/>
                          <a:cs typeface="Futura Book"/>
                        </a:rPr>
                        <a:t>Actual Completion</a:t>
                      </a:r>
                    </a:p>
                  </a:txBody>
                  <a:tcPr anchor="ctr" anchorCtr="1" horzOverflow="overflow">
                    <a:solidFill>
                      <a:srgbClr val="2738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1. Ex. Field Work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1-April-21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15-April-21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30-April-21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2. Ex. Complete data analysis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3. Ex. Prepare manuscript for submission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4.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5.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6.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7.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8.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9.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10.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/>
                        <a:cs typeface="Garamond"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/>
                        <a:cs typeface="Garamond"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/>
                        <a:cs typeface="Garamond"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4267" y="5589909"/>
            <a:ext cx="10761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*For projects that are co-funded with other agencies, clearly </a:t>
            </a:r>
            <a:r>
              <a:rPr lang="en-US" sz="1600" dirty="0">
                <a:solidFill>
                  <a:srgbClr val="FF0000"/>
                </a:solidFill>
              </a:rPr>
              <a:t>identify </a:t>
            </a:r>
            <a:r>
              <a:rPr lang="en-US" sz="1600" dirty="0">
                <a:solidFill>
                  <a:srgbClr val="FF0000"/>
                </a:solidFill>
              </a:rPr>
              <a:t>any tasks that were </a:t>
            </a:r>
            <a:r>
              <a:rPr lang="en-US" sz="1600" dirty="0">
                <a:solidFill>
                  <a:srgbClr val="FF0000"/>
                </a:solidFill>
              </a:rPr>
              <a:t>not funded by </a:t>
            </a:r>
            <a:r>
              <a:rPr lang="en-US" sz="1600" dirty="0">
                <a:solidFill>
                  <a:srgbClr val="FF0000"/>
                </a:solidFill>
              </a:rPr>
              <a:t>LMR. 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12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Project Team &amp; SPONSORS</a:t>
            </a:r>
          </a:p>
        </p:txBody>
      </p:sp>
      <p:sp>
        <p:nvSpPr>
          <p:cNvPr id="39941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This slide should list the names of the PI(s) and co-performer(s), and their organization(s). </a:t>
            </a:r>
          </a:p>
          <a:p>
            <a:pPr>
              <a:defRPr/>
            </a:pPr>
            <a:r>
              <a:rPr lang="en-US" dirty="0" smtClean="0"/>
              <a:t>Also list any other co-sponsors other than LMR.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Introduction</a:t>
            </a:r>
          </a:p>
        </p:txBody>
      </p:sp>
      <p:sp>
        <p:nvSpPr>
          <p:cNvPr id="40965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608"/>
              </a:spcBef>
              <a:buNone/>
            </a:pPr>
            <a:r>
              <a:rPr lang="en-US" cap="all" dirty="0" smtClean="0">
                <a:solidFill>
                  <a:srgbClr val="273896"/>
                </a:solidFill>
                <a:latin typeface="Futura Book"/>
                <a:cs typeface="Futura Book"/>
              </a:rPr>
              <a:t>NEED TOPIC</a:t>
            </a:r>
            <a:endParaRPr lang="en-US" cap="all" dirty="0">
              <a:solidFill>
                <a:srgbClr val="273896"/>
              </a:solidFill>
              <a:latin typeface="Futura Book"/>
              <a:cs typeface="Futura Book"/>
            </a:endParaRPr>
          </a:p>
          <a:p>
            <a:pPr eaLnBrk="1" hangingPunct="1">
              <a:defRPr/>
            </a:pPr>
            <a:r>
              <a:rPr lang="en-US" dirty="0" smtClean="0"/>
              <a:t>Identify/describe the Need Topic that your project addresses. </a:t>
            </a:r>
          </a:p>
          <a:p>
            <a:pPr marL="0" indent="0">
              <a:spcBef>
                <a:spcPts val="1608"/>
              </a:spcBef>
              <a:buNone/>
            </a:pPr>
            <a:r>
              <a:rPr lang="en-US" cap="all" dirty="0" smtClean="0">
                <a:solidFill>
                  <a:srgbClr val="273896"/>
                </a:solidFill>
                <a:latin typeface="Futura Book"/>
                <a:cs typeface="Futura Book"/>
              </a:rPr>
              <a:t>Project Timeline</a:t>
            </a:r>
            <a:endParaRPr lang="en-US" cap="all" dirty="0">
              <a:solidFill>
                <a:srgbClr val="273896"/>
              </a:solidFill>
              <a:latin typeface="Futura Book"/>
              <a:cs typeface="Futura Book"/>
            </a:endParaRPr>
          </a:p>
          <a:p>
            <a:pPr>
              <a:defRPr/>
            </a:pPr>
            <a:r>
              <a:rPr lang="en-US" dirty="0" smtClean="0"/>
              <a:t>Specify time period  covered by this project (20xx – 20xx).</a:t>
            </a:r>
            <a:r>
              <a:rPr lang="en-US" u="sng" dirty="0"/>
              <a:t> </a:t>
            </a:r>
            <a:endParaRPr lang="en-US" u="sng" dirty="0" smtClean="0"/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2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Technical Objectives</a:t>
            </a:r>
          </a:p>
        </p:txBody>
      </p:sp>
      <p:sp>
        <p:nvSpPr>
          <p:cNvPr id="41987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Briefly state the overall technical objective(s) of the project. </a:t>
            </a:r>
          </a:p>
          <a:p>
            <a:r>
              <a:rPr lang="en-US" dirty="0" smtClean="0"/>
              <a:t>Make sure it is clear how your project addresses the need topic.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Technical Approach</a:t>
            </a:r>
          </a:p>
        </p:txBody>
      </p:sp>
      <p:sp>
        <p:nvSpPr>
          <p:cNvPr id="65540" name="Rectangle 4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u="sng" dirty="0" smtClean="0"/>
              <a:t>Briefly summarize</a:t>
            </a:r>
            <a:r>
              <a:rPr lang="en-US" dirty="0" smtClean="0"/>
              <a:t> your technical approach or methods used in the project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Include any background on scientific principles if necessary. </a:t>
            </a:r>
          </a:p>
          <a:p>
            <a:r>
              <a:rPr lang="en-US" dirty="0" smtClean="0"/>
              <a:t>Indicate </a:t>
            </a:r>
            <a:r>
              <a:rPr lang="en-US" dirty="0"/>
              <a:t>any permits that </a:t>
            </a:r>
            <a:r>
              <a:rPr lang="en-US" dirty="0" smtClean="0"/>
              <a:t>are/were required.</a:t>
            </a:r>
          </a:p>
          <a:p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Technical Progress</a:t>
            </a:r>
          </a:p>
        </p:txBody>
      </p:sp>
      <p:sp>
        <p:nvSpPr>
          <p:cNvPr id="49161" name="Rectangle 9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For each task, </a:t>
            </a:r>
            <a:r>
              <a:rPr lang="en-US" sz="1600" u="sng" dirty="0"/>
              <a:t>summarize</a:t>
            </a:r>
            <a:r>
              <a:rPr lang="en-US" sz="1600" dirty="0"/>
              <a:t> technical progress from project inception (e.g.. a timeline).</a:t>
            </a:r>
          </a:p>
          <a:p>
            <a:pPr eaLnBrk="1" hangingPunct="1">
              <a:defRPr/>
            </a:pPr>
            <a:r>
              <a:rPr lang="en-US" sz="1600" dirty="0"/>
              <a:t>Describe any significant results.</a:t>
            </a:r>
          </a:p>
          <a:p>
            <a:pPr>
              <a:defRPr/>
            </a:pPr>
            <a:r>
              <a:rPr lang="en-US" sz="1600" dirty="0"/>
              <a:t>For projects that are co-funded with other agencies, clearly </a:t>
            </a:r>
            <a:r>
              <a:rPr lang="en-US" sz="1600" dirty="0"/>
              <a:t>identify </a:t>
            </a:r>
            <a:r>
              <a:rPr lang="en-US" sz="1600" dirty="0"/>
              <a:t>if any tasks were </a:t>
            </a:r>
            <a:r>
              <a:rPr lang="en-US" sz="1600" dirty="0"/>
              <a:t>not funded by LMR. </a:t>
            </a:r>
            <a:r>
              <a:rPr lang="en-US" sz="1600" dirty="0"/>
              <a:t>We do not want to accidentally take credit for work that was funded by another organization. </a:t>
            </a:r>
          </a:p>
          <a:p>
            <a:pPr>
              <a:defRPr/>
            </a:pPr>
            <a:r>
              <a:rPr lang="en-US" sz="1600" dirty="0"/>
              <a:t>For </a:t>
            </a:r>
            <a:r>
              <a:rPr lang="en-US" sz="1600" b="1" dirty="0"/>
              <a:t>FINAL</a:t>
            </a:r>
            <a:r>
              <a:rPr lang="en-US" sz="1600" dirty="0"/>
              <a:t> briefs, describe your overall </a:t>
            </a:r>
            <a:r>
              <a:rPr lang="en-US" sz="1600" u="sng" dirty="0"/>
              <a:t>successes and lessons learned</a:t>
            </a:r>
            <a:r>
              <a:rPr lang="en-US" sz="1600" dirty="0"/>
              <a:t>.</a:t>
            </a:r>
          </a:p>
          <a:p>
            <a:pPr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1600" b="1" dirty="0"/>
              <a:t>NOTES: </a:t>
            </a:r>
            <a:r>
              <a:rPr lang="en-US" sz="1600" u="sng" dirty="0"/>
              <a:t>NEW START</a:t>
            </a:r>
            <a:r>
              <a:rPr lang="en-US" sz="1600" dirty="0"/>
              <a:t> projects may not have anything to report with regards to progress on specific tasks, which is fine (just delete this slide).</a:t>
            </a:r>
          </a:p>
          <a:p>
            <a:pPr marL="0" indent="0">
              <a:buNone/>
              <a:defRPr/>
            </a:pPr>
            <a:r>
              <a:rPr lang="en-US" sz="1600" dirty="0"/>
              <a:t>The </a:t>
            </a:r>
            <a:r>
              <a:rPr lang="en-US" sz="1600" dirty="0"/>
              <a:t>use of graphics/pictures/graphs/tables is strongly encouraged. Ensure font size on graphics/tables/graphs is large enough to be easily read by the audience and include captions, table headings, axis labels, or legends as applicable.</a:t>
            </a:r>
          </a:p>
          <a:p>
            <a:pPr marL="0" indent="0">
              <a:buNone/>
              <a:defRPr/>
            </a:pPr>
            <a:r>
              <a:rPr lang="en-US" sz="1600" dirty="0"/>
              <a:t>Ensure that any quantitative results are accompanied by a description of appropriate statistical analyses. </a:t>
            </a:r>
            <a:r>
              <a:rPr lang="en-US" sz="1600" b="1" dirty="0"/>
              <a:t>For ongoing or final projects, this </a:t>
            </a:r>
            <a:r>
              <a:rPr lang="en-US" sz="1600" b="1" dirty="0"/>
              <a:t>section is expected to make up the majority of your presentation</a:t>
            </a:r>
            <a:r>
              <a:rPr lang="en-US" sz="1600" dirty="0"/>
              <a:t>.</a:t>
            </a:r>
          </a:p>
          <a:p>
            <a:pPr marL="0" indent="0">
              <a:buNone/>
              <a:defRPr/>
            </a:pPr>
            <a:endParaRPr lang="en-US" sz="1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product implementation</a:t>
            </a:r>
          </a:p>
        </p:txBody>
      </p:sp>
      <p:sp>
        <p:nvSpPr>
          <p:cNvPr id="52231" name="Rectangle 7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rgbClr val="273896"/>
                </a:solidFill>
                <a:latin typeface="Futura Book"/>
                <a:cs typeface="Futura Book"/>
              </a:rPr>
              <a:t>products and deliverables</a:t>
            </a:r>
          </a:p>
          <a:p>
            <a:r>
              <a:rPr lang="en-US" dirty="0" smtClean="0"/>
              <a:t>Describe </a:t>
            </a:r>
            <a:r>
              <a:rPr lang="en-US" dirty="0"/>
              <a:t>the </a:t>
            </a:r>
            <a:r>
              <a:rPr lang="en-US" dirty="0" smtClean="0"/>
              <a:t>product(s</a:t>
            </a:r>
            <a:r>
              <a:rPr lang="en-US" dirty="0"/>
              <a:t>) and all associated </a:t>
            </a:r>
            <a:r>
              <a:rPr lang="en-US" dirty="0" smtClean="0"/>
              <a:t>deliverables, including publications, user manuals, technologies, hardware, and software.</a:t>
            </a:r>
          </a:p>
          <a:p>
            <a:pPr marL="0" indent="0">
              <a:spcBef>
                <a:spcPts val="1608"/>
              </a:spcBef>
              <a:buNone/>
            </a:pPr>
            <a:r>
              <a:rPr lang="en-US" cap="all" dirty="0" smtClean="0">
                <a:solidFill>
                  <a:srgbClr val="273896"/>
                </a:solidFill>
                <a:latin typeface="Futura Book"/>
                <a:cs typeface="Futura Book"/>
              </a:rPr>
              <a:t>end </a:t>
            </a:r>
            <a:r>
              <a:rPr lang="en-US" cap="all" dirty="0">
                <a:solidFill>
                  <a:srgbClr val="273896"/>
                </a:solidFill>
                <a:latin typeface="Futura Book"/>
                <a:cs typeface="Futura Book"/>
              </a:rPr>
              <a:t>users</a:t>
            </a:r>
          </a:p>
          <a:p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 smtClean="0"/>
              <a:t>end </a:t>
            </a:r>
            <a:r>
              <a:rPr lang="en-US" dirty="0"/>
              <a:t>user of the product </a:t>
            </a:r>
            <a:r>
              <a:rPr lang="en-US" dirty="0" smtClean="0"/>
              <a:t>(i.e. Navy marine species monitoring program, Navy environmental compliance community [MMPA, ESA, NEPA, etc.], general scientific community, etc.).</a:t>
            </a:r>
          </a:p>
          <a:p>
            <a:r>
              <a:rPr lang="en-US" dirty="0" smtClean="0"/>
              <a:t>Describe the method by which the product will be transitioned to the end users (i.e. information available to public, training workshops, working directly with individuals, lease program for technology, etc.).</a:t>
            </a:r>
          </a:p>
          <a:p>
            <a:pPr marL="0" indent="0">
              <a:spcBef>
                <a:spcPts val="1608"/>
              </a:spcBef>
              <a:buNone/>
            </a:pPr>
            <a:r>
              <a:rPr lang="en-US" cap="all" dirty="0">
                <a:solidFill>
                  <a:srgbClr val="273896"/>
                </a:solidFill>
                <a:latin typeface="Futura Book"/>
                <a:cs typeface="Futura Book"/>
              </a:rPr>
              <a:t>Technical Risks</a:t>
            </a:r>
          </a:p>
          <a:p>
            <a:r>
              <a:rPr lang="en-US" dirty="0" smtClean="0"/>
              <a:t>Describe </a:t>
            </a:r>
            <a:r>
              <a:rPr lang="en-US" dirty="0"/>
              <a:t>the potential technical risks that may pose a challenge to successful </a:t>
            </a:r>
            <a:r>
              <a:rPr lang="en-US" dirty="0" smtClean="0"/>
              <a:t>implementation of </a:t>
            </a:r>
            <a:r>
              <a:rPr lang="en-US" dirty="0"/>
              <a:t>the product(s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Project benefit</a:t>
            </a:r>
          </a:p>
        </p:txBody>
      </p:sp>
      <p:sp>
        <p:nvSpPr>
          <p:cNvPr id="51205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Describe in general how your project benefits the </a:t>
            </a:r>
            <a:r>
              <a:rPr lang="en-US" dirty="0" smtClean="0"/>
              <a:t>Navy and any other applicable sponsors.</a:t>
            </a:r>
            <a:endParaRPr lang="en-US" dirty="0"/>
          </a:p>
          <a:p>
            <a:pPr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This </a:t>
            </a:r>
            <a:r>
              <a:rPr lang="en-US" b="1" dirty="0">
                <a:solidFill>
                  <a:srgbClr val="FF0000"/>
                </a:solidFill>
              </a:rPr>
              <a:t>slide is for NEW and ONGOING BRIEFs only. Please delete if your project is a FINAL BRIEF (you address this on the </a:t>
            </a:r>
            <a:r>
              <a:rPr lang="en-US" b="1" dirty="0" smtClean="0">
                <a:solidFill>
                  <a:srgbClr val="FF0000"/>
                </a:solidFill>
              </a:rPr>
              <a:t>next slide pertaining to ROI). </a:t>
            </a: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1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Return on investment (ROI)</a:t>
            </a:r>
          </a:p>
        </p:txBody>
      </p:sp>
      <p:sp>
        <p:nvSpPr>
          <p:cNvPr id="52231" name="Rectangle 7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how you think your project provided a return on investment for the Navy. </a:t>
            </a:r>
          </a:p>
          <a:p>
            <a:pPr lvl="1"/>
            <a:r>
              <a:rPr lang="en-US" dirty="0" smtClean="0"/>
              <a:t>Did your research result in making a process more efficient (saving time), less expensive (saving money), or both? </a:t>
            </a:r>
          </a:p>
          <a:p>
            <a:pPr lvl="1"/>
            <a:r>
              <a:rPr lang="en-US" dirty="0" smtClean="0"/>
              <a:t>Did your research provide a new capability? </a:t>
            </a:r>
          </a:p>
          <a:p>
            <a:pPr lvl="1"/>
            <a:r>
              <a:rPr lang="en-US" dirty="0" smtClean="0"/>
              <a:t>Did your research result in more intangible benefits (e.g. environmental improvement, more accurate data, consolidation of information)</a:t>
            </a:r>
          </a:p>
          <a:p>
            <a:r>
              <a:rPr lang="en-US" dirty="0" smtClean="0"/>
              <a:t>Be quantitative if possible. Example: Your project developed an automated detector/classifier for right whales. Before the project it took 3 </a:t>
            </a:r>
            <a:r>
              <a:rPr lang="en-US" dirty="0" err="1" smtClean="0"/>
              <a:t>hrs</a:t>
            </a:r>
            <a:r>
              <a:rPr lang="en-US" dirty="0" smtClean="0"/>
              <a:t> for an analyst to go through 1 </a:t>
            </a:r>
            <a:r>
              <a:rPr lang="en-US" dirty="0" err="1" smtClean="0"/>
              <a:t>hr</a:t>
            </a:r>
            <a:r>
              <a:rPr lang="en-US" dirty="0" smtClean="0"/>
              <a:t> of acoustic data to analyze for right whale calls. Now with your detector/classifier an analyst can complete the same analysis in 1.5 hr. This results in the required effort taking 1/2 the time. This is a time and money savings on labor.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This slide is for FINAL BRIEFs only. Please delete if you are a new start or ongoing project.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</TotalTime>
  <Words>1172</Words>
  <Application>Microsoft Office PowerPoint</Application>
  <PresentationFormat>Widescreen</PresentationFormat>
  <Paragraphs>134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Adobe Garamond Pro</vt:lpstr>
      <vt:lpstr>Arial</vt:lpstr>
      <vt:lpstr>Calibri</vt:lpstr>
      <vt:lpstr>Futura Book</vt:lpstr>
      <vt:lpstr>Garamond</vt:lpstr>
      <vt:lpstr>Lucida Grande</vt:lpstr>
      <vt:lpstr>Times New Roman</vt:lpstr>
      <vt:lpstr>1_Office Theme</vt:lpstr>
      <vt:lpstr>PROJECT NAME &amp; NUMBER HERE</vt:lpstr>
      <vt:lpstr>Project Team &amp; SPONSORS</vt:lpstr>
      <vt:lpstr>Introduction</vt:lpstr>
      <vt:lpstr>Technical Objectives</vt:lpstr>
      <vt:lpstr>Technical Approach</vt:lpstr>
      <vt:lpstr>Technical Progress</vt:lpstr>
      <vt:lpstr>product implementation</vt:lpstr>
      <vt:lpstr>Project benefit</vt:lpstr>
      <vt:lpstr>Return on investment (ROI)</vt:lpstr>
      <vt:lpstr>Future needs related to this research</vt:lpstr>
      <vt:lpstr>Issues</vt:lpstr>
      <vt:lpstr>Publications &amp; Conference Presentations</vt:lpstr>
      <vt:lpstr>Additional Materials (if needed)</vt:lpstr>
      <vt:lpstr>additional support/Co-Funding</vt:lpstr>
      <vt:lpstr>Overview of Technical Tasks</vt:lpstr>
      <vt:lpstr>PowerPoint Presentation</vt:lpstr>
    </vt:vector>
  </TitlesOfParts>
  <Company>AOA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Horvat</dc:creator>
  <cp:lastModifiedBy>Shoemaker, Mandy L CIV USN NFEXWC PHE CA (USA)</cp:lastModifiedBy>
  <cp:revision>173</cp:revision>
  <dcterms:created xsi:type="dcterms:W3CDTF">2012-08-07T19:48:45Z</dcterms:created>
  <dcterms:modified xsi:type="dcterms:W3CDTF">2022-10-18T16:42:26Z</dcterms:modified>
</cp:coreProperties>
</file>