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28"/>
  </p:notesMasterIdLst>
  <p:sldIdLst>
    <p:sldId id="256" r:id="rId2"/>
    <p:sldId id="257" r:id="rId3"/>
    <p:sldId id="258" r:id="rId4"/>
    <p:sldId id="259" r:id="rId5"/>
    <p:sldId id="265" r:id="rId6"/>
    <p:sldId id="260" r:id="rId7"/>
    <p:sldId id="261" r:id="rId8"/>
    <p:sldId id="271" r:id="rId9"/>
    <p:sldId id="272" r:id="rId10"/>
    <p:sldId id="273" r:id="rId11"/>
    <p:sldId id="266" r:id="rId12"/>
    <p:sldId id="262" r:id="rId13"/>
    <p:sldId id="267" r:id="rId14"/>
    <p:sldId id="263" r:id="rId15"/>
    <p:sldId id="270" r:id="rId16"/>
    <p:sldId id="269" r:id="rId17"/>
    <p:sldId id="268" r:id="rId18"/>
    <p:sldId id="264"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2" d="100"/>
          <a:sy n="62" d="100"/>
        </p:scale>
        <p:origin x="102"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B87B1-BE0D-457A-B96D-0CECF2EB4251}" type="doc">
      <dgm:prSet loTypeId="urn:microsoft.com/office/officeart/2005/8/layout/process4" loCatId="process" qsTypeId="urn:microsoft.com/office/officeart/2005/8/quickstyle/simple4" qsCatId="simple" csTypeId="urn:microsoft.com/office/officeart/2005/8/colors/colorful5" csCatId="colorful"/>
      <dgm:spPr/>
      <dgm:t>
        <a:bodyPr/>
        <a:lstStyle/>
        <a:p>
          <a:endParaRPr lang="en-US"/>
        </a:p>
      </dgm:t>
    </dgm:pt>
    <dgm:pt modelId="{2C38E30F-A659-4F5D-BFA9-DA667F13B393}">
      <dgm:prSet/>
      <dgm:spPr/>
      <dgm:t>
        <a:bodyPr/>
        <a:lstStyle/>
        <a:p>
          <a:r>
            <a:rPr lang="en-US"/>
            <a:t>Patients have the right to no disclosure of any personal information,</a:t>
          </a:r>
        </a:p>
      </dgm:t>
    </dgm:pt>
    <dgm:pt modelId="{8D54817B-E626-4581-B17C-C1B891F2D670}" type="parTrans" cxnId="{61405B5A-8DA9-4969-A133-27FBE3E8C735}">
      <dgm:prSet/>
      <dgm:spPr/>
      <dgm:t>
        <a:bodyPr/>
        <a:lstStyle/>
        <a:p>
          <a:endParaRPr lang="en-US"/>
        </a:p>
      </dgm:t>
    </dgm:pt>
    <dgm:pt modelId="{52715C8C-7A9E-4164-AA4B-A4D37B887D39}" type="sibTrans" cxnId="{61405B5A-8DA9-4969-A133-27FBE3E8C735}">
      <dgm:prSet/>
      <dgm:spPr/>
      <dgm:t>
        <a:bodyPr/>
        <a:lstStyle/>
        <a:p>
          <a:endParaRPr lang="en-US"/>
        </a:p>
      </dgm:t>
    </dgm:pt>
    <dgm:pt modelId="{56859B86-EC39-470F-AC5C-3863FDCDE889}">
      <dgm:prSet/>
      <dgm:spPr/>
      <dgm:t>
        <a:bodyPr/>
        <a:lstStyle/>
        <a:p>
          <a:r>
            <a:rPr lang="en-MY"/>
            <a:t>unless they give consent.</a:t>
          </a:r>
          <a:endParaRPr lang="en-US"/>
        </a:p>
      </dgm:t>
    </dgm:pt>
    <dgm:pt modelId="{1BCFCC88-9482-43C4-A575-B3046E14A080}" type="parTrans" cxnId="{07DDD592-3133-4E8C-BEE6-C2A21B20D447}">
      <dgm:prSet/>
      <dgm:spPr/>
      <dgm:t>
        <a:bodyPr/>
        <a:lstStyle/>
        <a:p>
          <a:endParaRPr lang="en-US"/>
        </a:p>
      </dgm:t>
    </dgm:pt>
    <dgm:pt modelId="{6D8F1BFC-8900-4BD5-BA99-BF1CBC761BF7}" type="sibTrans" cxnId="{07DDD592-3133-4E8C-BEE6-C2A21B20D447}">
      <dgm:prSet/>
      <dgm:spPr/>
      <dgm:t>
        <a:bodyPr/>
        <a:lstStyle/>
        <a:p>
          <a:endParaRPr lang="en-US"/>
        </a:p>
      </dgm:t>
    </dgm:pt>
    <dgm:pt modelId="{07E396CA-D83D-473E-B2E4-29BB3538A610}">
      <dgm:prSet/>
      <dgm:spPr/>
      <dgm:t>
        <a:bodyPr/>
        <a:lstStyle/>
        <a:p>
          <a:r>
            <a:rPr lang="en-US"/>
            <a:t>Covers</a:t>
          </a:r>
        </a:p>
      </dgm:t>
    </dgm:pt>
    <dgm:pt modelId="{2BDBCEB5-430C-4929-A7F3-4F1541767D94}" type="parTrans" cxnId="{DBA402D0-CFCC-478E-B5E5-F5247895139A}">
      <dgm:prSet/>
      <dgm:spPr/>
      <dgm:t>
        <a:bodyPr/>
        <a:lstStyle/>
        <a:p>
          <a:endParaRPr lang="en-US"/>
        </a:p>
      </dgm:t>
    </dgm:pt>
    <dgm:pt modelId="{C731FDA1-D320-44FF-8B71-08FE24867394}" type="sibTrans" cxnId="{DBA402D0-CFCC-478E-B5E5-F5247895139A}">
      <dgm:prSet/>
      <dgm:spPr/>
      <dgm:t>
        <a:bodyPr/>
        <a:lstStyle/>
        <a:p>
          <a:endParaRPr lang="en-US"/>
        </a:p>
      </dgm:t>
    </dgm:pt>
    <dgm:pt modelId="{F57B0F91-5F6F-415E-81EB-11E1D0900157}">
      <dgm:prSet/>
      <dgm:spPr/>
      <dgm:t>
        <a:bodyPr/>
        <a:lstStyle/>
        <a:p>
          <a:r>
            <a:rPr lang="en-US"/>
            <a:t>what a patient may reveal </a:t>
          </a:r>
        </a:p>
      </dgm:t>
    </dgm:pt>
    <dgm:pt modelId="{193DBC19-E2A1-436D-A5B6-06AB94F14F3A}" type="parTrans" cxnId="{9D5BC08C-D9B8-4671-BD49-0D2740445520}">
      <dgm:prSet/>
      <dgm:spPr/>
      <dgm:t>
        <a:bodyPr/>
        <a:lstStyle/>
        <a:p>
          <a:endParaRPr lang="en-US"/>
        </a:p>
      </dgm:t>
    </dgm:pt>
    <dgm:pt modelId="{13E7C838-491D-4236-B75C-A4C7741FEE97}" type="sibTrans" cxnId="{9D5BC08C-D9B8-4671-BD49-0D2740445520}">
      <dgm:prSet/>
      <dgm:spPr/>
      <dgm:t>
        <a:bodyPr/>
        <a:lstStyle/>
        <a:p>
          <a:endParaRPr lang="en-US"/>
        </a:p>
      </dgm:t>
    </dgm:pt>
    <dgm:pt modelId="{FCB5C07C-49C1-469D-8F82-A2FCAD434C15}">
      <dgm:prSet/>
      <dgm:spPr/>
      <dgm:t>
        <a:bodyPr/>
        <a:lstStyle/>
        <a:p>
          <a:r>
            <a:rPr lang="en-US"/>
            <a:t>what the practitioner may independently conclude or form an opinion </a:t>
          </a:r>
          <a:r>
            <a:rPr lang="en-MY"/>
            <a:t>about.</a:t>
          </a:r>
          <a:endParaRPr lang="en-US"/>
        </a:p>
      </dgm:t>
    </dgm:pt>
    <dgm:pt modelId="{335E88C1-82F8-464C-95D3-A11F8090622C}" type="parTrans" cxnId="{9939E1C2-5698-4CDF-AEEE-F2F4CB712BB0}">
      <dgm:prSet/>
      <dgm:spPr/>
      <dgm:t>
        <a:bodyPr/>
        <a:lstStyle/>
        <a:p>
          <a:endParaRPr lang="en-US"/>
        </a:p>
      </dgm:t>
    </dgm:pt>
    <dgm:pt modelId="{E5CFF3A8-F804-4390-B59C-2B17F67FF3E9}" type="sibTrans" cxnId="{9939E1C2-5698-4CDF-AEEE-F2F4CB712BB0}">
      <dgm:prSet/>
      <dgm:spPr/>
      <dgm:t>
        <a:bodyPr/>
        <a:lstStyle/>
        <a:p>
          <a:endParaRPr lang="en-US"/>
        </a:p>
      </dgm:t>
    </dgm:pt>
    <dgm:pt modelId="{B0F9EB76-454E-49E4-8423-E6B8EF58C32B}" type="pres">
      <dgm:prSet presAssocID="{1B2B87B1-BE0D-457A-B96D-0CECF2EB4251}" presName="Name0" presStyleCnt="0">
        <dgm:presLayoutVars>
          <dgm:dir/>
          <dgm:animLvl val="lvl"/>
          <dgm:resizeHandles val="exact"/>
        </dgm:presLayoutVars>
      </dgm:prSet>
      <dgm:spPr/>
    </dgm:pt>
    <dgm:pt modelId="{09A2B63B-FE35-4DD7-A6A4-A55CB9FC88D0}" type="pres">
      <dgm:prSet presAssocID="{07E396CA-D83D-473E-B2E4-29BB3538A610}" presName="boxAndChildren" presStyleCnt="0"/>
      <dgm:spPr/>
    </dgm:pt>
    <dgm:pt modelId="{170A3A1E-1CB2-430C-8C29-5671C128BE3F}" type="pres">
      <dgm:prSet presAssocID="{07E396CA-D83D-473E-B2E4-29BB3538A610}" presName="parentTextBox" presStyleLbl="node1" presStyleIdx="0" presStyleCnt="3"/>
      <dgm:spPr/>
    </dgm:pt>
    <dgm:pt modelId="{DAF700F2-D819-48B5-9B86-F78A47E81981}" type="pres">
      <dgm:prSet presAssocID="{07E396CA-D83D-473E-B2E4-29BB3538A610}" presName="entireBox" presStyleLbl="node1" presStyleIdx="0" presStyleCnt="3"/>
      <dgm:spPr/>
    </dgm:pt>
    <dgm:pt modelId="{E2A3DE7C-E781-43A3-811E-256FB449F0AD}" type="pres">
      <dgm:prSet presAssocID="{07E396CA-D83D-473E-B2E4-29BB3538A610}" presName="descendantBox" presStyleCnt="0"/>
      <dgm:spPr/>
    </dgm:pt>
    <dgm:pt modelId="{C123C735-E548-421F-AC2D-FF1F2F64DD05}" type="pres">
      <dgm:prSet presAssocID="{F57B0F91-5F6F-415E-81EB-11E1D0900157}" presName="childTextBox" presStyleLbl="fgAccFollowNode1" presStyleIdx="0" presStyleCnt="2">
        <dgm:presLayoutVars>
          <dgm:bulletEnabled val="1"/>
        </dgm:presLayoutVars>
      </dgm:prSet>
      <dgm:spPr/>
    </dgm:pt>
    <dgm:pt modelId="{EEE05CD9-A875-45D8-831B-D0DECE9A2F80}" type="pres">
      <dgm:prSet presAssocID="{FCB5C07C-49C1-469D-8F82-A2FCAD434C15}" presName="childTextBox" presStyleLbl="fgAccFollowNode1" presStyleIdx="1" presStyleCnt="2">
        <dgm:presLayoutVars>
          <dgm:bulletEnabled val="1"/>
        </dgm:presLayoutVars>
      </dgm:prSet>
      <dgm:spPr/>
    </dgm:pt>
    <dgm:pt modelId="{61974376-64E5-4661-8804-1520AA235EF1}" type="pres">
      <dgm:prSet presAssocID="{6D8F1BFC-8900-4BD5-BA99-BF1CBC761BF7}" presName="sp" presStyleCnt="0"/>
      <dgm:spPr/>
    </dgm:pt>
    <dgm:pt modelId="{71BA24A4-20A8-424B-BF42-D5DE81F607FB}" type="pres">
      <dgm:prSet presAssocID="{56859B86-EC39-470F-AC5C-3863FDCDE889}" presName="arrowAndChildren" presStyleCnt="0"/>
      <dgm:spPr/>
    </dgm:pt>
    <dgm:pt modelId="{229080C1-51BA-4726-87EF-289482FF047D}" type="pres">
      <dgm:prSet presAssocID="{56859B86-EC39-470F-AC5C-3863FDCDE889}" presName="parentTextArrow" presStyleLbl="node1" presStyleIdx="1" presStyleCnt="3"/>
      <dgm:spPr/>
    </dgm:pt>
    <dgm:pt modelId="{57FDAA1A-BDB1-4979-A289-FCB6A1550447}" type="pres">
      <dgm:prSet presAssocID="{52715C8C-7A9E-4164-AA4B-A4D37B887D39}" presName="sp" presStyleCnt="0"/>
      <dgm:spPr/>
    </dgm:pt>
    <dgm:pt modelId="{5DBECE79-6805-4CC6-A6B2-FD06FC8A6690}" type="pres">
      <dgm:prSet presAssocID="{2C38E30F-A659-4F5D-BFA9-DA667F13B393}" presName="arrowAndChildren" presStyleCnt="0"/>
      <dgm:spPr/>
    </dgm:pt>
    <dgm:pt modelId="{BE6131F7-254A-48E2-BCDD-9572B741A952}" type="pres">
      <dgm:prSet presAssocID="{2C38E30F-A659-4F5D-BFA9-DA667F13B393}" presName="parentTextArrow" presStyleLbl="node1" presStyleIdx="2" presStyleCnt="3"/>
      <dgm:spPr/>
    </dgm:pt>
  </dgm:ptLst>
  <dgm:cxnLst>
    <dgm:cxn modelId="{E876B165-FF9D-45C7-874D-6EF35B65A630}" type="presOf" srcId="{2C38E30F-A659-4F5D-BFA9-DA667F13B393}" destId="{BE6131F7-254A-48E2-BCDD-9572B741A952}" srcOrd="0" destOrd="0" presId="urn:microsoft.com/office/officeart/2005/8/layout/process4"/>
    <dgm:cxn modelId="{893BFB70-0EAD-4A1F-AE51-E5494C00B8C0}" type="presOf" srcId="{56859B86-EC39-470F-AC5C-3863FDCDE889}" destId="{229080C1-51BA-4726-87EF-289482FF047D}" srcOrd="0" destOrd="0" presId="urn:microsoft.com/office/officeart/2005/8/layout/process4"/>
    <dgm:cxn modelId="{61405B5A-8DA9-4969-A133-27FBE3E8C735}" srcId="{1B2B87B1-BE0D-457A-B96D-0CECF2EB4251}" destId="{2C38E30F-A659-4F5D-BFA9-DA667F13B393}" srcOrd="0" destOrd="0" parTransId="{8D54817B-E626-4581-B17C-C1B891F2D670}" sibTransId="{52715C8C-7A9E-4164-AA4B-A4D37B887D39}"/>
    <dgm:cxn modelId="{F881517F-AA80-495F-BB64-5BB917BDCF92}" type="presOf" srcId="{07E396CA-D83D-473E-B2E4-29BB3538A610}" destId="{170A3A1E-1CB2-430C-8C29-5671C128BE3F}" srcOrd="0" destOrd="0" presId="urn:microsoft.com/office/officeart/2005/8/layout/process4"/>
    <dgm:cxn modelId="{90A3CC81-C11E-4B3C-B558-C000DFF1FF64}" type="presOf" srcId="{07E396CA-D83D-473E-B2E4-29BB3538A610}" destId="{DAF700F2-D819-48B5-9B86-F78A47E81981}" srcOrd="1" destOrd="0" presId="urn:microsoft.com/office/officeart/2005/8/layout/process4"/>
    <dgm:cxn modelId="{F2E85D8C-D1D9-401B-8088-924004B75272}" type="presOf" srcId="{F57B0F91-5F6F-415E-81EB-11E1D0900157}" destId="{C123C735-E548-421F-AC2D-FF1F2F64DD05}" srcOrd="0" destOrd="0" presId="urn:microsoft.com/office/officeart/2005/8/layout/process4"/>
    <dgm:cxn modelId="{9D5BC08C-D9B8-4671-BD49-0D2740445520}" srcId="{07E396CA-D83D-473E-B2E4-29BB3538A610}" destId="{F57B0F91-5F6F-415E-81EB-11E1D0900157}" srcOrd="0" destOrd="0" parTransId="{193DBC19-E2A1-436D-A5B6-06AB94F14F3A}" sibTransId="{13E7C838-491D-4236-B75C-A4C7741FEE97}"/>
    <dgm:cxn modelId="{07DDD592-3133-4E8C-BEE6-C2A21B20D447}" srcId="{1B2B87B1-BE0D-457A-B96D-0CECF2EB4251}" destId="{56859B86-EC39-470F-AC5C-3863FDCDE889}" srcOrd="1" destOrd="0" parTransId="{1BCFCC88-9482-43C4-A575-B3046E14A080}" sibTransId="{6D8F1BFC-8900-4BD5-BA99-BF1CBC761BF7}"/>
    <dgm:cxn modelId="{987AD399-CB3D-4570-A906-8FF8EF1E35BA}" type="presOf" srcId="{FCB5C07C-49C1-469D-8F82-A2FCAD434C15}" destId="{EEE05CD9-A875-45D8-831B-D0DECE9A2F80}" srcOrd="0" destOrd="0" presId="urn:microsoft.com/office/officeart/2005/8/layout/process4"/>
    <dgm:cxn modelId="{5702549E-71F4-44A9-B993-6B2DBF77E1D1}" type="presOf" srcId="{1B2B87B1-BE0D-457A-B96D-0CECF2EB4251}" destId="{B0F9EB76-454E-49E4-8423-E6B8EF58C32B}" srcOrd="0" destOrd="0" presId="urn:microsoft.com/office/officeart/2005/8/layout/process4"/>
    <dgm:cxn modelId="{9939E1C2-5698-4CDF-AEEE-F2F4CB712BB0}" srcId="{07E396CA-D83D-473E-B2E4-29BB3538A610}" destId="{FCB5C07C-49C1-469D-8F82-A2FCAD434C15}" srcOrd="1" destOrd="0" parTransId="{335E88C1-82F8-464C-95D3-A11F8090622C}" sibTransId="{E5CFF3A8-F804-4390-B59C-2B17F67FF3E9}"/>
    <dgm:cxn modelId="{DBA402D0-CFCC-478E-B5E5-F5247895139A}" srcId="{1B2B87B1-BE0D-457A-B96D-0CECF2EB4251}" destId="{07E396CA-D83D-473E-B2E4-29BB3538A610}" srcOrd="2" destOrd="0" parTransId="{2BDBCEB5-430C-4929-A7F3-4F1541767D94}" sibTransId="{C731FDA1-D320-44FF-8B71-08FE24867394}"/>
    <dgm:cxn modelId="{A4B0350E-53A3-4907-B619-1A935136A1BF}" type="presParOf" srcId="{B0F9EB76-454E-49E4-8423-E6B8EF58C32B}" destId="{09A2B63B-FE35-4DD7-A6A4-A55CB9FC88D0}" srcOrd="0" destOrd="0" presId="urn:microsoft.com/office/officeart/2005/8/layout/process4"/>
    <dgm:cxn modelId="{E9B8F559-A0AD-46E4-BD3A-E5E6695676D7}" type="presParOf" srcId="{09A2B63B-FE35-4DD7-A6A4-A55CB9FC88D0}" destId="{170A3A1E-1CB2-430C-8C29-5671C128BE3F}" srcOrd="0" destOrd="0" presId="urn:microsoft.com/office/officeart/2005/8/layout/process4"/>
    <dgm:cxn modelId="{DED1F4B0-CAE7-4CBA-90B0-F5E46BA0089F}" type="presParOf" srcId="{09A2B63B-FE35-4DD7-A6A4-A55CB9FC88D0}" destId="{DAF700F2-D819-48B5-9B86-F78A47E81981}" srcOrd="1" destOrd="0" presId="urn:microsoft.com/office/officeart/2005/8/layout/process4"/>
    <dgm:cxn modelId="{4833EF3A-FFEA-4BEA-98D1-95D14F6D533E}" type="presParOf" srcId="{09A2B63B-FE35-4DD7-A6A4-A55CB9FC88D0}" destId="{E2A3DE7C-E781-43A3-811E-256FB449F0AD}" srcOrd="2" destOrd="0" presId="urn:microsoft.com/office/officeart/2005/8/layout/process4"/>
    <dgm:cxn modelId="{F789F5E2-F347-4647-B5A1-BDC0748B10FE}" type="presParOf" srcId="{E2A3DE7C-E781-43A3-811E-256FB449F0AD}" destId="{C123C735-E548-421F-AC2D-FF1F2F64DD05}" srcOrd="0" destOrd="0" presId="urn:microsoft.com/office/officeart/2005/8/layout/process4"/>
    <dgm:cxn modelId="{4F5BC969-A6A3-4E6E-85C9-AFA37D8E4A4E}" type="presParOf" srcId="{E2A3DE7C-E781-43A3-811E-256FB449F0AD}" destId="{EEE05CD9-A875-45D8-831B-D0DECE9A2F80}" srcOrd="1" destOrd="0" presId="urn:microsoft.com/office/officeart/2005/8/layout/process4"/>
    <dgm:cxn modelId="{7C70DAF7-469D-4CB5-A1D1-0621008D37B3}" type="presParOf" srcId="{B0F9EB76-454E-49E4-8423-E6B8EF58C32B}" destId="{61974376-64E5-4661-8804-1520AA235EF1}" srcOrd="1" destOrd="0" presId="urn:microsoft.com/office/officeart/2005/8/layout/process4"/>
    <dgm:cxn modelId="{54B550C5-3BA3-4543-ADD0-B88876976127}" type="presParOf" srcId="{B0F9EB76-454E-49E4-8423-E6B8EF58C32B}" destId="{71BA24A4-20A8-424B-BF42-D5DE81F607FB}" srcOrd="2" destOrd="0" presId="urn:microsoft.com/office/officeart/2005/8/layout/process4"/>
    <dgm:cxn modelId="{8DE0AFEA-2633-45C7-A125-172EEDA04172}" type="presParOf" srcId="{71BA24A4-20A8-424B-BF42-D5DE81F607FB}" destId="{229080C1-51BA-4726-87EF-289482FF047D}" srcOrd="0" destOrd="0" presId="urn:microsoft.com/office/officeart/2005/8/layout/process4"/>
    <dgm:cxn modelId="{968CDABC-2E30-4150-BBEC-D3EB652930DB}" type="presParOf" srcId="{B0F9EB76-454E-49E4-8423-E6B8EF58C32B}" destId="{57FDAA1A-BDB1-4979-A289-FCB6A1550447}" srcOrd="3" destOrd="0" presId="urn:microsoft.com/office/officeart/2005/8/layout/process4"/>
    <dgm:cxn modelId="{C2121526-B129-4FB0-8AD3-710D1EEE555D}" type="presParOf" srcId="{B0F9EB76-454E-49E4-8423-E6B8EF58C32B}" destId="{5DBECE79-6805-4CC6-A6B2-FD06FC8A6690}" srcOrd="4" destOrd="0" presId="urn:microsoft.com/office/officeart/2005/8/layout/process4"/>
    <dgm:cxn modelId="{D54FC1DB-0EAF-4D30-9191-3F45B94FAA33}" type="presParOf" srcId="{5DBECE79-6805-4CC6-A6B2-FD06FC8A6690}" destId="{BE6131F7-254A-48E2-BCDD-9572B741A952}"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A09D00-C5A2-49B5-8D42-A0FDC754C991}" type="doc">
      <dgm:prSet loTypeId="urn:microsoft.com/office/officeart/2005/8/layout/hList1" loCatId="list" qsTypeId="urn:microsoft.com/office/officeart/2005/8/quickstyle/simple4" qsCatId="simple" csTypeId="urn:microsoft.com/office/officeart/2005/8/colors/accent4_2" csCatId="accent4" phldr="1"/>
      <dgm:spPr/>
      <dgm:t>
        <a:bodyPr/>
        <a:lstStyle/>
        <a:p>
          <a:endParaRPr lang="en-US"/>
        </a:p>
      </dgm:t>
    </dgm:pt>
    <dgm:pt modelId="{AC247D78-9411-4B69-9F2F-301048314EAA}">
      <dgm:prSet/>
      <dgm:spPr/>
      <dgm:t>
        <a:bodyPr/>
        <a:lstStyle/>
        <a:p>
          <a:r>
            <a:rPr lang="en-US" dirty="0"/>
            <a:t>Confidentiality is an important duty, </a:t>
          </a:r>
        </a:p>
      </dgm:t>
    </dgm:pt>
    <dgm:pt modelId="{B0BD4860-B25A-480D-BD3C-94561BEEBA62}" type="parTrans" cxnId="{A9E0676C-DC9C-4256-8530-6FB42B817344}">
      <dgm:prSet/>
      <dgm:spPr/>
      <dgm:t>
        <a:bodyPr/>
        <a:lstStyle/>
        <a:p>
          <a:endParaRPr lang="en-US"/>
        </a:p>
      </dgm:t>
    </dgm:pt>
    <dgm:pt modelId="{1466F7B5-7135-4E30-9CF5-5EE64EE187DB}" type="sibTrans" cxnId="{A9E0676C-DC9C-4256-8530-6FB42B817344}">
      <dgm:prSet/>
      <dgm:spPr/>
      <dgm:t>
        <a:bodyPr/>
        <a:lstStyle/>
        <a:p>
          <a:endParaRPr lang="en-US"/>
        </a:p>
      </dgm:t>
    </dgm:pt>
    <dgm:pt modelId="{2EE5CBA8-0F56-4B65-8CFE-E0952A283A84}">
      <dgm:prSet/>
      <dgm:spPr/>
      <dgm:t>
        <a:bodyPr/>
        <a:lstStyle/>
        <a:p>
          <a:r>
            <a:rPr lang="en-US"/>
            <a:t>A practitioner can disclose </a:t>
          </a:r>
          <a:r>
            <a:rPr lang="en-MY"/>
            <a:t>personal information if:</a:t>
          </a:r>
          <a:endParaRPr lang="en-US"/>
        </a:p>
      </dgm:t>
    </dgm:pt>
    <dgm:pt modelId="{C8F58BD2-A9A2-4CDB-998C-18D33018EB45}" type="parTrans" cxnId="{1CCA7BA3-68D4-4DA5-83D2-B96B42182677}">
      <dgm:prSet/>
      <dgm:spPr/>
      <dgm:t>
        <a:bodyPr/>
        <a:lstStyle/>
        <a:p>
          <a:endParaRPr lang="en-US"/>
        </a:p>
      </dgm:t>
    </dgm:pt>
    <dgm:pt modelId="{70147F7A-DB34-4BDE-B1AC-60EDF6C16369}" type="sibTrans" cxnId="{1CCA7BA3-68D4-4DA5-83D2-B96B42182677}">
      <dgm:prSet/>
      <dgm:spPr/>
      <dgm:t>
        <a:bodyPr/>
        <a:lstStyle/>
        <a:p>
          <a:endParaRPr lang="en-US"/>
        </a:p>
      </dgm:t>
    </dgm:pt>
    <dgm:pt modelId="{DA5A52AF-3EA6-43DB-B42A-FA94FCA63327}">
      <dgm:prSet/>
      <dgm:spPr/>
      <dgm:t>
        <a:bodyPr/>
        <a:lstStyle/>
        <a:p>
          <a:r>
            <a:rPr lang="en-US"/>
            <a:t>(a) it is required by law (paragraphs 15-20);</a:t>
          </a:r>
        </a:p>
      </dgm:t>
    </dgm:pt>
    <dgm:pt modelId="{F682813D-AAE6-4346-B225-4FB6E4DFB060}" type="parTrans" cxnId="{5439E18E-6F2E-4F54-976D-A4FF001CA9A7}">
      <dgm:prSet/>
      <dgm:spPr/>
      <dgm:t>
        <a:bodyPr/>
        <a:lstStyle/>
        <a:p>
          <a:endParaRPr lang="en-US"/>
        </a:p>
      </dgm:t>
    </dgm:pt>
    <dgm:pt modelId="{269445C1-F131-49CB-A6F3-2DCD2B7E6AE7}" type="sibTrans" cxnId="{5439E18E-6F2E-4F54-976D-A4FF001CA9A7}">
      <dgm:prSet/>
      <dgm:spPr/>
      <dgm:t>
        <a:bodyPr/>
        <a:lstStyle/>
        <a:p>
          <a:endParaRPr lang="en-US"/>
        </a:p>
      </dgm:t>
    </dgm:pt>
    <dgm:pt modelId="{30E119C8-10DC-4252-88B7-26D7E27BDFF7}">
      <dgm:prSet/>
      <dgm:spPr/>
      <dgm:t>
        <a:bodyPr/>
        <a:lstStyle/>
        <a:p>
          <a:r>
            <a:rPr lang="en-US"/>
            <a:t>(b) the patient consents – either implicitly for the sake of their own care or expressly for </a:t>
          </a:r>
          <a:r>
            <a:rPr lang="en-MY"/>
            <a:t>other purposes; or</a:t>
          </a:r>
          <a:endParaRPr lang="en-US"/>
        </a:p>
      </dgm:t>
    </dgm:pt>
    <dgm:pt modelId="{CF8CC662-FE29-46F8-97C1-8C3240451154}" type="parTrans" cxnId="{93D4C8FB-C95B-4E4D-820F-CC984D3B5C2D}">
      <dgm:prSet/>
      <dgm:spPr/>
      <dgm:t>
        <a:bodyPr/>
        <a:lstStyle/>
        <a:p>
          <a:endParaRPr lang="en-US"/>
        </a:p>
      </dgm:t>
    </dgm:pt>
    <dgm:pt modelId="{F0F59A58-40EE-49D5-BA05-BAB0AA3A95F7}" type="sibTrans" cxnId="{93D4C8FB-C95B-4E4D-820F-CC984D3B5C2D}">
      <dgm:prSet/>
      <dgm:spPr/>
      <dgm:t>
        <a:bodyPr/>
        <a:lstStyle/>
        <a:p>
          <a:endParaRPr lang="en-US"/>
        </a:p>
      </dgm:t>
    </dgm:pt>
    <dgm:pt modelId="{0C41F5F7-9EFD-40EE-914C-A44BF357DF22}">
      <dgm:prSet/>
      <dgm:spPr/>
      <dgm:t>
        <a:bodyPr/>
        <a:lstStyle/>
        <a:p>
          <a:r>
            <a:rPr lang="en-US"/>
            <a:t>(c) it is justified in the public interest (paragraphs 34-48).</a:t>
          </a:r>
        </a:p>
      </dgm:t>
    </dgm:pt>
    <dgm:pt modelId="{698FA5BD-F1CC-44B4-8361-F6FB412C890F}" type="parTrans" cxnId="{6D4C3DC3-DEF1-4420-AABA-EEC945445197}">
      <dgm:prSet/>
      <dgm:spPr/>
      <dgm:t>
        <a:bodyPr/>
        <a:lstStyle/>
        <a:p>
          <a:endParaRPr lang="en-US"/>
        </a:p>
      </dgm:t>
    </dgm:pt>
    <dgm:pt modelId="{72521B60-A27C-413E-BF71-E058DD4A36E6}" type="sibTrans" cxnId="{6D4C3DC3-DEF1-4420-AABA-EEC945445197}">
      <dgm:prSet/>
      <dgm:spPr/>
      <dgm:t>
        <a:bodyPr/>
        <a:lstStyle/>
        <a:p>
          <a:endParaRPr lang="en-US"/>
        </a:p>
      </dgm:t>
    </dgm:pt>
    <dgm:pt modelId="{0BA3F00B-68F5-4B34-9A13-23AB803585BF}">
      <dgm:prSet/>
      <dgm:spPr/>
      <dgm:t>
        <a:bodyPr/>
        <a:lstStyle/>
        <a:p>
          <a:r>
            <a:rPr lang="en-US"/>
            <a:t>but it is not absolute. </a:t>
          </a:r>
        </a:p>
      </dgm:t>
    </dgm:pt>
    <dgm:pt modelId="{FECD718B-389A-453B-A500-DF811F0C42C0}" type="parTrans" cxnId="{5621E7B0-B229-41BE-8253-4F8027E717F4}">
      <dgm:prSet/>
      <dgm:spPr/>
      <dgm:t>
        <a:bodyPr/>
        <a:lstStyle/>
        <a:p>
          <a:endParaRPr lang="en-MY"/>
        </a:p>
      </dgm:t>
    </dgm:pt>
    <dgm:pt modelId="{D7AD3C5D-BC55-4E36-A2A3-BCF2C7442F4E}" type="sibTrans" cxnId="{5621E7B0-B229-41BE-8253-4F8027E717F4}">
      <dgm:prSet/>
      <dgm:spPr/>
      <dgm:t>
        <a:bodyPr/>
        <a:lstStyle/>
        <a:p>
          <a:endParaRPr lang="en-MY"/>
        </a:p>
      </dgm:t>
    </dgm:pt>
    <dgm:pt modelId="{7B4C04D0-4208-4A96-B717-B12E7D035C10}" type="pres">
      <dgm:prSet presAssocID="{63A09D00-C5A2-49B5-8D42-A0FDC754C991}" presName="Name0" presStyleCnt="0">
        <dgm:presLayoutVars>
          <dgm:dir/>
          <dgm:animLvl val="lvl"/>
          <dgm:resizeHandles val="exact"/>
        </dgm:presLayoutVars>
      </dgm:prSet>
      <dgm:spPr/>
    </dgm:pt>
    <dgm:pt modelId="{F9C697AF-AEFB-400E-87B2-6E27B86BA71C}" type="pres">
      <dgm:prSet presAssocID="{AC247D78-9411-4B69-9F2F-301048314EAA}" presName="composite" presStyleCnt="0"/>
      <dgm:spPr/>
    </dgm:pt>
    <dgm:pt modelId="{4EED2CBB-D9B0-42BD-861F-695C07E44405}" type="pres">
      <dgm:prSet presAssocID="{AC247D78-9411-4B69-9F2F-301048314EAA}" presName="parTx" presStyleLbl="alignNode1" presStyleIdx="0" presStyleCnt="2">
        <dgm:presLayoutVars>
          <dgm:chMax val="0"/>
          <dgm:chPref val="0"/>
          <dgm:bulletEnabled val="1"/>
        </dgm:presLayoutVars>
      </dgm:prSet>
      <dgm:spPr/>
    </dgm:pt>
    <dgm:pt modelId="{E3419355-F37D-47DD-A9AF-831FA110902A}" type="pres">
      <dgm:prSet presAssocID="{AC247D78-9411-4B69-9F2F-301048314EAA}" presName="desTx" presStyleLbl="alignAccFollowNode1" presStyleIdx="0" presStyleCnt="2">
        <dgm:presLayoutVars>
          <dgm:bulletEnabled val="1"/>
        </dgm:presLayoutVars>
      </dgm:prSet>
      <dgm:spPr/>
    </dgm:pt>
    <dgm:pt modelId="{559E38DB-E1B0-4730-9B64-0A8B725FFDAE}" type="pres">
      <dgm:prSet presAssocID="{1466F7B5-7135-4E30-9CF5-5EE64EE187DB}" presName="space" presStyleCnt="0"/>
      <dgm:spPr/>
    </dgm:pt>
    <dgm:pt modelId="{50FD85F7-B371-4BF2-8EDC-DC7778A193FC}" type="pres">
      <dgm:prSet presAssocID="{2EE5CBA8-0F56-4B65-8CFE-E0952A283A84}" presName="composite" presStyleCnt="0"/>
      <dgm:spPr/>
    </dgm:pt>
    <dgm:pt modelId="{38B0D84A-76D1-4BE1-BAE6-FCD79C5C210C}" type="pres">
      <dgm:prSet presAssocID="{2EE5CBA8-0F56-4B65-8CFE-E0952A283A84}" presName="parTx" presStyleLbl="alignNode1" presStyleIdx="1" presStyleCnt="2">
        <dgm:presLayoutVars>
          <dgm:chMax val="0"/>
          <dgm:chPref val="0"/>
          <dgm:bulletEnabled val="1"/>
        </dgm:presLayoutVars>
      </dgm:prSet>
      <dgm:spPr/>
    </dgm:pt>
    <dgm:pt modelId="{ADE98424-CEAB-457F-BA6F-A0662117351A}" type="pres">
      <dgm:prSet presAssocID="{2EE5CBA8-0F56-4B65-8CFE-E0952A283A84}" presName="desTx" presStyleLbl="alignAccFollowNode1" presStyleIdx="1" presStyleCnt="2">
        <dgm:presLayoutVars>
          <dgm:bulletEnabled val="1"/>
        </dgm:presLayoutVars>
      </dgm:prSet>
      <dgm:spPr/>
    </dgm:pt>
  </dgm:ptLst>
  <dgm:cxnLst>
    <dgm:cxn modelId="{84E13E13-2432-4F90-8AE1-E17D6F1C8A6D}" type="presOf" srcId="{0C41F5F7-9EFD-40EE-914C-A44BF357DF22}" destId="{ADE98424-CEAB-457F-BA6F-A0662117351A}" srcOrd="0" destOrd="2" presId="urn:microsoft.com/office/officeart/2005/8/layout/hList1"/>
    <dgm:cxn modelId="{4B1AF514-D388-4959-A38C-9D895F685406}" type="presOf" srcId="{DA5A52AF-3EA6-43DB-B42A-FA94FCA63327}" destId="{ADE98424-CEAB-457F-BA6F-A0662117351A}" srcOrd="0" destOrd="0" presId="urn:microsoft.com/office/officeart/2005/8/layout/hList1"/>
    <dgm:cxn modelId="{A9E0676C-DC9C-4256-8530-6FB42B817344}" srcId="{63A09D00-C5A2-49B5-8D42-A0FDC754C991}" destId="{AC247D78-9411-4B69-9F2F-301048314EAA}" srcOrd="0" destOrd="0" parTransId="{B0BD4860-B25A-480D-BD3C-94561BEEBA62}" sibTransId="{1466F7B5-7135-4E30-9CF5-5EE64EE187DB}"/>
    <dgm:cxn modelId="{B635107D-0117-4E46-A36C-2F6780C55CCB}" type="presOf" srcId="{AC247D78-9411-4B69-9F2F-301048314EAA}" destId="{4EED2CBB-D9B0-42BD-861F-695C07E44405}" srcOrd="0" destOrd="0" presId="urn:microsoft.com/office/officeart/2005/8/layout/hList1"/>
    <dgm:cxn modelId="{5439E18E-6F2E-4F54-976D-A4FF001CA9A7}" srcId="{2EE5CBA8-0F56-4B65-8CFE-E0952A283A84}" destId="{DA5A52AF-3EA6-43DB-B42A-FA94FCA63327}" srcOrd="0" destOrd="0" parTransId="{F682813D-AAE6-4346-B225-4FB6E4DFB060}" sibTransId="{269445C1-F131-49CB-A6F3-2DCD2B7E6AE7}"/>
    <dgm:cxn modelId="{1CCA7BA3-68D4-4DA5-83D2-B96B42182677}" srcId="{63A09D00-C5A2-49B5-8D42-A0FDC754C991}" destId="{2EE5CBA8-0F56-4B65-8CFE-E0952A283A84}" srcOrd="1" destOrd="0" parTransId="{C8F58BD2-A9A2-4CDB-998C-18D33018EB45}" sibTransId="{70147F7A-DB34-4BDE-B1AC-60EDF6C16369}"/>
    <dgm:cxn modelId="{5621E7B0-B229-41BE-8253-4F8027E717F4}" srcId="{AC247D78-9411-4B69-9F2F-301048314EAA}" destId="{0BA3F00B-68F5-4B34-9A13-23AB803585BF}" srcOrd="0" destOrd="0" parTransId="{FECD718B-389A-453B-A500-DF811F0C42C0}" sibTransId="{D7AD3C5D-BC55-4E36-A2A3-BCF2C7442F4E}"/>
    <dgm:cxn modelId="{6D4C3DC3-DEF1-4420-AABA-EEC945445197}" srcId="{2EE5CBA8-0F56-4B65-8CFE-E0952A283A84}" destId="{0C41F5F7-9EFD-40EE-914C-A44BF357DF22}" srcOrd="2" destOrd="0" parTransId="{698FA5BD-F1CC-44B4-8361-F6FB412C890F}" sibTransId="{72521B60-A27C-413E-BF71-E058DD4A36E6}"/>
    <dgm:cxn modelId="{2960DFC5-AD8C-4823-AD56-A658C40274F0}" type="presOf" srcId="{0BA3F00B-68F5-4B34-9A13-23AB803585BF}" destId="{E3419355-F37D-47DD-A9AF-831FA110902A}" srcOrd="0" destOrd="0" presId="urn:microsoft.com/office/officeart/2005/8/layout/hList1"/>
    <dgm:cxn modelId="{4F27A4E2-5504-4F48-BC2E-49231FCF591C}" type="presOf" srcId="{30E119C8-10DC-4252-88B7-26D7E27BDFF7}" destId="{ADE98424-CEAB-457F-BA6F-A0662117351A}" srcOrd="0" destOrd="1" presId="urn:microsoft.com/office/officeart/2005/8/layout/hList1"/>
    <dgm:cxn modelId="{42D244E5-DE71-43ED-B4E3-E97330CCADA2}" type="presOf" srcId="{63A09D00-C5A2-49B5-8D42-A0FDC754C991}" destId="{7B4C04D0-4208-4A96-B717-B12E7D035C10}" srcOrd="0" destOrd="0" presId="urn:microsoft.com/office/officeart/2005/8/layout/hList1"/>
    <dgm:cxn modelId="{EA61F5F3-C947-4864-A76D-FB3AF0A3601F}" type="presOf" srcId="{2EE5CBA8-0F56-4B65-8CFE-E0952A283A84}" destId="{38B0D84A-76D1-4BE1-BAE6-FCD79C5C210C}" srcOrd="0" destOrd="0" presId="urn:microsoft.com/office/officeart/2005/8/layout/hList1"/>
    <dgm:cxn modelId="{93D4C8FB-C95B-4E4D-820F-CC984D3B5C2D}" srcId="{2EE5CBA8-0F56-4B65-8CFE-E0952A283A84}" destId="{30E119C8-10DC-4252-88B7-26D7E27BDFF7}" srcOrd="1" destOrd="0" parTransId="{CF8CC662-FE29-46F8-97C1-8C3240451154}" sibTransId="{F0F59A58-40EE-49D5-BA05-BAB0AA3A95F7}"/>
    <dgm:cxn modelId="{BCDC0F96-4957-49EE-8B59-B29F4A3C248D}" type="presParOf" srcId="{7B4C04D0-4208-4A96-B717-B12E7D035C10}" destId="{F9C697AF-AEFB-400E-87B2-6E27B86BA71C}" srcOrd="0" destOrd="0" presId="urn:microsoft.com/office/officeart/2005/8/layout/hList1"/>
    <dgm:cxn modelId="{1C1074D3-C571-483F-9510-D43DBF8F640D}" type="presParOf" srcId="{F9C697AF-AEFB-400E-87B2-6E27B86BA71C}" destId="{4EED2CBB-D9B0-42BD-861F-695C07E44405}" srcOrd="0" destOrd="0" presId="urn:microsoft.com/office/officeart/2005/8/layout/hList1"/>
    <dgm:cxn modelId="{C332B8D3-7FDD-416B-AAE7-9050163DB083}" type="presParOf" srcId="{F9C697AF-AEFB-400E-87B2-6E27B86BA71C}" destId="{E3419355-F37D-47DD-A9AF-831FA110902A}" srcOrd="1" destOrd="0" presId="urn:microsoft.com/office/officeart/2005/8/layout/hList1"/>
    <dgm:cxn modelId="{DAADF61F-7099-48BC-82EF-2BD0C17697ED}" type="presParOf" srcId="{7B4C04D0-4208-4A96-B717-B12E7D035C10}" destId="{559E38DB-E1B0-4730-9B64-0A8B725FFDAE}" srcOrd="1" destOrd="0" presId="urn:microsoft.com/office/officeart/2005/8/layout/hList1"/>
    <dgm:cxn modelId="{4AFE01B1-6456-463F-BF90-8FEDB2E3223E}" type="presParOf" srcId="{7B4C04D0-4208-4A96-B717-B12E7D035C10}" destId="{50FD85F7-B371-4BF2-8EDC-DC7778A193FC}" srcOrd="2" destOrd="0" presId="urn:microsoft.com/office/officeart/2005/8/layout/hList1"/>
    <dgm:cxn modelId="{0BA565D4-060B-40EC-B14C-3B7EC11931E3}" type="presParOf" srcId="{50FD85F7-B371-4BF2-8EDC-DC7778A193FC}" destId="{38B0D84A-76D1-4BE1-BAE6-FCD79C5C210C}" srcOrd="0" destOrd="0" presId="urn:microsoft.com/office/officeart/2005/8/layout/hList1"/>
    <dgm:cxn modelId="{44BE7866-9809-47E5-A1C9-63C376F692BB}" type="presParOf" srcId="{50FD85F7-B371-4BF2-8EDC-DC7778A193FC}" destId="{ADE98424-CEAB-457F-BA6F-A0662117351A}"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3663DA-977B-42B5-AB32-9633085ECD14}" type="doc">
      <dgm:prSet loTypeId="urn:microsoft.com/office/officeart/2016/7/layout/VerticalDownArrowProcess" loCatId="process" qsTypeId="urn:microsoft.com/office/officeart/2005/8/quickstyle/simple5" qsCatId="simple" csTypeId="urn:microsoft.com/office/officeart/2005/8/colors/accent1_2" csCatId="accent1" phldr="1"/>
      <dgm:spPr/>
      <dgm:t>
        <a:bodyPr/>
        <a:lstStyle/>
        <a:p>
          <a:endParaRPr lang="en-US"/>
        </a:p>
      </dgm:t>
    </dgm:pt>
    <dgm:pt modelId="{85CFF7F6-0F65-4427-A51B-AFB821F88119}">
      <dgm:prSet/>
      <dgm:spPr/>
      <dgm:t>
        <a:bodyPr/>
        <a:lstStyle/>
        <a:p>
          <a:r>
            <a:rPr lang="en-US"/>
            <a:t>Get</a:t>
          </a:r>
        </a:p>
      </dgm:t>
    </dgm:pt>
    <dgm:pt modelId="{C02AE3CE-0CDC-49E9-BCD5-7C9272859DB0}" type="parTrans" cxnId="{534EA99C-E7F1-4756-81E5-F7D0AA973BE0}">
      <dgm:prSet/>
      <dgm:spPr/>
      <dgm:t>
        <a:bodyPr/>
        <a:lstStyle/>
        <a:p>
          <a:endParaRPr lang="en-US"/>
        </a:p>
      </dgm:t>
    </dgm:pt>
    <dgm:pt modelId="{9E6F7392-2D47-4954-83AB-B52B69E74B2D}" type="sibTrans" cxnId="{534EA99C-E7F1-4756-81E5-F7D0AA973BE0}">
      <dgm:prSet/>
      <dgm:spPr/>
      <dgm:t>
        <a:bodyPr/>
        <a:lstStyle/>
        <a:p>
          <a:endParaRPr lang="en-US"/>
        </a:p>
      </dgm:t>
    </dgm:pt>
    <dgm:pt modelId="{62E58E1A-F2E1-47BD-9E23-1B017605D2E9}">
      <dgm:prSet custT="1"/>
      <dgm:spPr/>
      <dgm:t>
        <a:bodyPr/>
        <a:lstStyle/>
        <a:p>
          <a:r>
            <a:rPr lang="en-US" sz="1800" dirty="0"/>
            <a:t>get the patient’s expressed consent if identifiable information is to be disclosed for purposes other than their care or clinical audit, unless the disclosure is required by law or can be justified in the public interest</a:t>
          </a:r>
        </a:p>
      </dgm:t>
    </dgm:pt>
    <dgm:pt modelId="{D40DA7C0-3726-4966-9967-1041FA185554}" type="parTrans" cxnId="{7AFF16D8-B676-48F7-81DC-9F88816394B0}">
      <dgm:prSet/>
      <dgm:spPr/>
      <dgm:t>
        <a:bodyPr/>
        <a:lstStyle/>
        <a:p>
          <a:endParaRPr lang="en-US"/>
        </a:p>
      </dgm:t>
    </dgm:pt>
    <dgm:pt modelId="{9977CD5A-268E-4D13-874E-7342A9C01609}" type="sibTrans" cxnId="{7AFF16D8-B676-48F7-81DC-9F88816394B0}">
      <dgm:prSet/>
      <dgm:spPr/>
      <dgm:t>
        <a:bodyPr/>
        <a:lstStyle/>
        <a:p>
          <a:endParaRPr lang="en-US"/>
        </a:p>
      </dgm:t>
    </dgm:pt>
    <dgm:pt modelId="{7BB93941-C2D6-46BB-93A2-A78641BAE0C3}">
      <dgm:prSet/>
      <dgm:spPr/>
      <dgm:t>
        <a:bodyPr/>
        <a:lstStyle/>
        <a:p>
          <a:r>
            <a:rPr lang="en-US"/>
            <a:t>Keep</a:t>
          </a:r>
        </a:p>
      </dgm:t>
    </dgm:pt>
    <dgm:pt modelId="{F5B337AE-1846-4120-8B1F-1C46293C6E8E}" type="parTrans" cxnId="{D88C71B4-F0CA-42A5-99D5-2DFC573D89EA}">
      <dgm:prSet/>
      <dgm:spPr/>
      <dgm:t>
        <a:bodyPr/>
        <a:lstStyle/>
        <a:p>
          <a:endParaRPr lang="en-US"/>
        </a:p>
      </dgm:t>
    </dgm:pt>
    <dgm:pt modelId="{98979CE9-B614-42FC-9C06-8183767D3454}" type="sibTrans" cxnId="{D88C71B4-F0CA-42A5-99D5-2DFC573D89EA}">
      <dgm:prSet/>
      <dgm:spPr/>
      <dgm:t>
        <a:bodyPr/>
        <a:lstStyle/>
        <a:p>
          <a:endParaRPr lang="en-US"/>
        </a:p>
      </dgm:t>
    </dgm:pt>
    <dgm:pt modelId="{748F446C-954E-4DB6-9B38-B1A0E041158F}">
      <dgm:prSet/>
      <dgm:spPr/>
      <dgm:t>
        <a:bodyPr/>
        <a:lstStyle/>
        <a:p>
          <a:r>
            <a:rPr lang="en-US" dirty="0"/>
            <a:t>keep disclosures to the minimum necessary,</a:t>
          </a:r>
        </a:p>
      </dgm:t>
    </dgm:pt>
    <dgm:pt modelId="{8D6E4B79-1491-4CD5-806D-2B44A1BACECB}" type="parTrans" cxnId="{8D97C8F4-E37B-4B1F-AD8C-59F6B6319CB0}">
      <dgm:prSet/>
      <dgm:spPr/>
      <dgm:t>
        <a:bodyPr/>
        <a:lstStyle/>
        <a:p>
          <a:endParaRPr lang="en-US"/>
        </a:p>
      </dgm:t>
    </dgm:pt>
    <dgm:pt modelId="{0326922C-1ADC-4D0B-A24E-7746E258D989}" type="sibTrans" cxnId="{8D97C8F4-E37B-4B1F-AD8C-59F6B6319CB0}">
      <dgm:prSet/>
      <dgm:spPr/>
      <dgm:t>
        <a:bodyPr/>
        <a:lstStyle/>
        <a:p>
          <a:endParaRPr lang="en-US"/>
        </a:p>
      </dgm:t>
    </dgm:pt>
    <dgm:pt modelId="{269A3D88-3D18-42BF-9A18-5D38C780BE3E}">
      <dgm:prSet/>
      <dgm:spPr/>
      <dgm:t>
        <a:bodyPr/>
        <a:lstStyle/>
        <a:p>
          <a:r>
            <a:rPr lang="en-US"/>
            <a:t>Keep up</a:t>
          </a:r>
        </a:p>
      </dgm:t>
    </dgm:pt>
    <dgm:pt modelId="{F9D7E096-2B97-49FF-B4D1-CA53EB98E575}" type="parTrans" cxnId="{A2521FEE-0A12-48AF-8D4A-D488C0FA12A5}">
      <dgm:prSet/>
      <dgm:spPr/>
      <dgm:t>
        <a:bodyPr/>
        <a:lstStyle/>
        <a:p>
          <a:endParaRPr lang="en-US"/>
        </a:p>
      </dgm:t>
    </dgm:pt>
    <dgm:pt modelId="{5EB79C6E-C2CA-4A96-A5E3-E7885E0088C0}" type="sibTrans" cxnId="{A2521FEE-0A12-48AF-8D4A-D488C0FA12A5}">
      <dgm:prSet/>
      <dgm:spPr/>
      <dgm:t>
        <a:bodyPr/>
        <a:lstStyle/>
        <a:p>
          <a:endParaRPr lang="en-US"/>
        </a:p>
      </dgm:t>
    </dgm:pt>
    <dgm:pt modelId="{7E45169B-217C-4E93-9F67-072F27BD7CC1}">
      <dgm:prSet/>
      <dgm:spPr/>
      <dgm:t>
        <a:bodyPr/>
        <a:lstStyle/>
        <a:p>
          <a:r>
            <a:rPr lang="en-US" dirty="0"/>
            <a:t>to date with, and observe, all relevant legal requirements, including the common law and data protection legislation.</a:t>
          </a:r>
        </a:p>
      </dgm:t>
    </dgm:pt>
    <dgm:pt modelId="{8F04162F-F818-4596-A72C-CF45CC2FA7B6}" type="parTrans" cxnId="{B292B308-9B16-42CF-AFE9-F2DE04C7D71B}">
      <dgm:prSet/>
      <dgm:spPr/>
      <dgm:t>
        <a:bodyPr/>
        <a:lstStyle/>
        <a:p>
          <a:endParaRPr lang="en-US"/>
        </a:p>
      </dgm:t>
    </dgm:pt>
    <dgm:pt modelId="{99173B2D-E077-4231-8F7B-EF45E7A95FFD}" type="sibTrans" cxnId="{B292B308-9B16-42CF-AFE9-F2DE04C7D71B}">
      <dgm:prSet/>
      <dgm:spPr/>
      <dgm:t>
        <a:bodyPr/>
        <a:lstStyle/>
        <a:p>
          <a:endParaRPr lang="en-US"/>
        </a:p>
      </dgm:t>
    </dgm:pt>
    <dgm:pt modelId="{56A9533F-1856-4A27-93DF-81BB4622EC61}" type="pres">
      <dgm:prSet presAssocID="{0F3663DA-977B-42B5-AB32-9633085ECD14}" presName="Name0" presStyleCnt="0">
        <dgm:presLayoutVars>
          <dgm:dir/>
          <dgm:animLvl val="lvl"/>
          <dgm:resizeHandles val="exact"/>
        </dgm:presLayoutVars>
      </dgm:prSet>
      <dgm:spPr/>
    </dgm:pt>
    <dgm:pt modelId="{BD51138A-AEAE-4989-8315-4EDDFB3A995E}" type="pres">
      <dgm:prSet presAssocID="{269A3D88-3D18-42BF-9A18-5D38C780BE3E}" presName="boxAndChildren" presStyleCnt="0"/>
      <dgm:spPr/>
    </dgm:pt>
    <dgm:pt modelId="{D0F0E681-FE4C-45D8-9841-0A86E4166422}" type="pres">
      <dgm:prSet presAssocID="{269A3D88-3D18-42BF-9A18-5D38C780BE3E}" presName="parentTextBox" presStyleLbl="alignNode1" presStyleIdx="0" presStyleCnt="3"/>
      <dgm:spPr/>
    </dgm:pt>
    <dgm:pt modelId="{4E4963DF-BA9D-4310-8077-E5DCD3D2C396}" type="pres">
      <dgm:prSet presAssocID="{269A3D88-3D18-42BF-9A18-5D38C780BE3E}" presName="descendantBox" presStyleLbl="bgAccFollowNode1" presStyleIdx="0" presStyleCnt="3"/>
      <dgm:spPr/>
    </dgm:pt>
    <dgm:pt modelId="{F534ACF4-7A9A-4136-8079-0F242BD0A4CC}" type="pres">
      <dgm:prSet presAssocID="{98979CE9-B614-42FC-9C06-8183767D3454}" presName="sp" presStyleCnt="0"/>
      <dgm:spPr/>
    </dgm:pt>
    <dgm:pt modelId="{3C7F7B97-CBA5-4D72-9F1F-5CCC5EFCF458}" type="pres">
      <dgm:prSet presAssocID="{7BB93941-C2D6-46BB-93A2-A78641BAE0C3}" presName="arrowAndChildren" presStyleCnt="0"/>
      <dgm:spPr/>
    </dgm:pt>
    <dgm:pt modelId="{4E23A1EE-77F0-4080-A52D-DFD9F3CDE1B3}" type="pres">
      <dgm:prSet presAssocID="{7BB93941-C2D6-46BB-93A2-A78641BAE0C3}" presName="parentTextArrow" presStyleLbl="node1" presStyleIdx="0" presStyleCnt="0"/>
      <dgm:spPr/>
    </dgm:pt>
    <dgm:pt modelId="{278621C5-63FB-4091-8BA3-415897979F00}" type="pres">
      <dgm:prSet presAssocID="{7BB93941-C2D6-46BB-93A2-A78641BAE0C3}" presName="arrow" presStyleLbl="alignNode1" presStyleIdx="1" presStyleCnt="3"/>
      <dgm:spPr/>
    </dgm:pt>
    <dgm:pt modelId="{A9C88BC0-4A62-4CE1-913F-A91FAF5F4B33}" type="pres">
      <dgm:prSet presAssocID="{7BB93941-C2D6-46BB-93A2-A78641BAE0C3}" presName="descendantArrow" presStyleLbl="bgAccFollowNode1" presStyleIdx="1" presStyleCnt="3"/>
      <dgm:spPr/>
    </dgm:pt>
    <dgm:pt modelId="{409FE8B3-CB86-46DF-8EFE-EF0F0D172C92}" type="pres">
      <dgm:prSet presAssocID="{9E6F7392-2D47-4954-83AB-B52B69E74B2D}" presName="sp" presStyleCnt="0"/>
      <dgm:spPr/>
    </dgm:pt>
    <dgm:pt modelId="{3524080C-DE32-4E9D-901E-F6396D59B032}" type="pres">
      <dgm:prSet presAssocID="{85CFF7F6-0F65-4427-A51B-AFB821F88119}" presName="arrowAndChildren" presStyleCnt="0"/>
      <dgm:spPr/>
    </dgm:pt>
    <dgm:pt modelId="{E1548B19-8201-4A0E-914D-71F28E486EEE}" type="pres">
      <dgm:prSet presAssocID="{85CFF7F6-0F65-4427-A51B-AFB821F88119}" presName="parentTextArrow" presStyleLbl="node1" presStyleIdx="0" presStyleCnt="0"/>
      <dgm:spPr/>
    </dgm:pt>
    <dgm:pt modelId="{683469DA-4476-4985-A582-3115D2467570}" type="pres">
      <dgm:prSet presAssocID="{85CFF7F6-0F65-4427-A51B-AFB821F88119}" presName="arrow" presStyleLbl="alignNode1" presStyleIdx="2" presStyleCnt="3"/>
      <dgm:spPr/>
    </dgm:pt>
    <dgm:pt modelId="{04A98778-BB8D-4A4B-919C-B5B9C79C833E}" type="pres">
      <dgm:prSet presAssocID="{85CFF7F6-0F65-4427-A51B-AFB821F88119}" presName="descendantArrow" presStyleLbl="bgAccFollowNode1" presStyleIdx="2" presStyleCnt="3"/>
      <dgm:spPr/>
    </dgm:pt>
  </dgm:ptLst>
  <dgm:cxnLst>
    <dgm:cxn modelId="{B8E6C004-CF2E-40E7-955D-38135BDFDDE1}" type="presOf" srcId="{748F446C-954E-4DB6-9B38-B1A0E041158F}" destId="{A9C88BC0-4A62-4CE1-913F-A91FAF5F4B33}" srcOrd="0" destOrd="0" presId="urn:microsoft.com/office/officeart/2016/7/layout/VerticalDownArrowProcess"/>
    <dgm:cxn modelId="{ED915D06-175B-43A2-895F-1EB031544C1B}" type="presOf" srcId="{269A3D88-3D18-42BF-9A18-5D38C780BE3E}" destId="{D0F0E681-FE4C-45D8-9841-0A86E4166422}" srcOrd="0" destOrd="0" presId="urn:microsoft.com/office/officeart/2016/7/layout/VerticalDownArrowProcess"/>
    <dgm:cxn modelId="{B292B308-9B16-42CF-AFE9-F2DE04C7D71B}" srcId="{269A3D88-3D18-42BF-9A18-5D38C780BE3E}" destId="{7E45169B-217C-4E93-9F67-072F27BD7CC1}" srcOrd="0" destOrd="0" parTransId="{8F04162F-F818-4596-A72C-CF45CC2FA7B6}" sibTransId="{99173B2D-E077-4231-8F7B-EF45E7A95FFD}"/>
    <dgm:cxn modelId="{69C24B0B-7534-436F-A71C-FD4912A3650A}" type="presOf" srcId="{0F3663DA-977B-42B5-AB32-9633085ECD14}" destId="{56A9533F-1856-4A27-93DF-81BB4622EC61}" srcOrd="0" destOrd="0" presId="urn:microsoft.com/office/officeart/2016/7/layout/VerticalDownArrowProcess"/>
    <dgm:cxn modelId="{89F90640-07D4-4336-8FCC-77C50A7159A8}" type="presOf" srcId="{7BB93941-C2D6-46BB-93A2-A78641BAE0C3}" destId="{278621C5-63FB-4091-8BA3-415897979F00}" srcOrd="1" destOrd="0" presId="urn:microsoft.com/office/officeart/2016/7/layout/VerticalDownArrowProcess"/>
    <dgm:cxn modelId="{24030563-B497-4158-8111-9DB4D5EEDE21}" type="presOf" srcId="{7BB93941-C2D6-46BB-93A2-A78641BAE0C3}" destId="{4E23A1EE-77F0-4080-A52D-DFD9F3CDE1B3}" srcOrd="0" destOrd="0" presId="urn:microsoft.com/office/officeart/2016/7/layout/VerticalDownArrowProcess"/>
    <dgm:cxn modelId="{5A803664-5F07-4E9B-906F-26C1590F9917}" type="presOf" srcId="{62E58E1A-F2E1-47BD-9E23-1B017605D2E9}" destId="{04A98778-BB8D-4A4B-919C-B5B9C79C833E}" srcOrd="0" destOrd="0" presId="urn:microsoft.com/office/officeart/2016/7/layout/VerticalDownArrowProcess"/>
    <dgm:cxn modelId="{534EA99C-E7F1-4756-81E5-F7D0AA973BE0}" srcId="{0F3663DA-977B-42B5-AB32-9633085ECD14}" destId="{85CFF7F6-0F65-4427-A51B-AFB821F88119}" srcOrd="0" destOrd="0" parTransId="{C02AE3CE-0CDC-49E9-BCD5-7C9272859DB0}" sibTransId="{9E6F7392-2D47-4954-83AB-B52B69E74B2D}"/>
    <dgm:cxn modelId="{A2FC36A6-4B64-4277-A2EB-B22D75A4753C}" type="presOf" srcId="{85CFF7F6-0F65-4427-A51B-AFB821F88119}" destId="{E1548B19-8201-4A0E-914D-71F28E486EEE}" srcOrd="0" destOrd="0" presId="urn:microsoft.com/office/officeart/2016/7/layout/VerticalDownArrowProcess"/>
    <dgm:cxn modelId="{D88C71B4-F0CA-42A5-99D5-2DFC573D89EA}" srcId="{0F3663DA-977B-42B5-AB32-9633085ECD14}" destId="{7BB93941-C2D6-46BB-93A2-A78641BAE0C3}" srcOrd="1" destOrd="0" parTransId="{F5B337AE-1846-4120-8B1F-1C46293C6E8E}" sibTransId="{98979CE9-B614-42FC-9C06-8183767D3454}"/>
    <dgm:cxn modelId="{7AFF16D8-B676-48F7-81DC-9F88816394B0}" srcId="{85CFF7F6-0F65-4427-A51B-AFB821F88119}" destId="{62E58E1A-F2E1-47BD-9E23-1B017605D2E9}" srcOrd="0" destOrd="0" parTransId="{D40DA7C0-3726-4966-9967-1041FA185554}" sibTransId="{9977CD5A-268E-4D13-874E-7342A9C01609}"/>
    <dgm:cxn modelId="{A2521FEE-0A12-48AF-8D4A-D488C0FA12A5}" srcId="{0F3663DA-977B-42B5-AB32-9633085ECD14}" destId="{269A3D88-3D18-42BF-9A18-5D38C780BE3E}" srcOrd="2" destOrd="0" parTransId="{F9D7E096-2B97-49FF-B4D1-CA53EB98E575}" sibTransId="{5EB79C6E-C2CA-4A96-A5E3-E7885E0088C0}"/>
    <dgm:cxn modelId="{3B613CF1-823D-4CBB-8543-68054CB37A0A}" type="presOf" srcId="{85CFF7F6-0F65-4427-A51B-AFB821F88119}" destId="{683469DA-4476-4985-A582-3115D2467570}" srcOrd="1" destOrd="0" presId="urn:microsoft.com/office/officeart/2016/7/layout/VerticalDownArrowProcess"/>
    <dgm:cxn modelId="{8D97C8F4-E37B-4B1F-AD8C-59F6B6319CB0}" srcId="{7BB93941-C2D6-46BB-93A2-A78641BAE0C3}" destId="{748F446C-954E-4DB6-9B38-B1A0E041158F}" srcOrd="0" destOrd="0" parTransId="{8D6E4B79-1491-4CD5-806D-2B44A1BACECB}" sibTransId="{0326922C-1ADC-4D0B-A24E-7746E258D989}"/>
    <dgm:cxn modelId="{1F0C2BF9-AA6F-4350-9EB0-87B5C0A3716A}" type="presOf" srcId="{7E45169B-217C-4E93-9F67-072F27BD7CC1}" destId="{4E4963DF-BA9D-4310-8077-E5DCD3D2C396}" srcOrd="0" destOrd="0" presId="urn:microsoft.com/office/officeart/2016/7/layout/VerticalDownArrowProcess"/>
    <dgm:cxn modelId="{B59939BF-C4AA-42A4-9FA6-51ADCEBCC71D}" type="presParOf" srcId="{56A9533F-1856-4A27-93DF-81BB4622EC61}" destId="{BD51138A-AEAE-4989-8315-4EDDFB3A995E}" srcOrd="0" destOrd="0" presId="urn:microsoft.com/office/officeart/2016/7/layout/VerticalDownArrowProcess"/>
    <dgm:cxn modelId="{99000145-72FD-42FC-B2A3-71FC323E5014}" type="presParOf" srcId="{BD51138A-AEAE-4989-8315-4EDDFB3A995E}" destId="{D0F0E681-FE4C-45D8-9841-0A86E4166422}" srcOrd="0" destOrd="0" presId="urn:microsoft.com/office/officeart/2016/7/layout/VerticalDownArrowProcess"/>
    <dgm:cxn modelId="{0BB5B788-ECEA-4925-8562-1C3158B541A6}" type="presParOf" srcId="{BD51138A-AEAE-4989-8315-4EDDFB3A995E}" destId="{4E4963DF-BA9D-4310-8077-E5DCD3D2C396}" srcOrd="1" destOrd="0" presId="urn:microsoft.com/office/officeart/2016/7/layout/VerticalDownArrowProcess"/>
    <dgm:cxn modelId="{36CE1F08-1DE6-4E48-B040-6E05DB0DEDCD}" type="presParOf" srcId="{56A9533F-1856-4A27-93DF-81BB4622EC61}" destId="{F534ACF4-7A9A-4136-8079-0F242BD0A4CC}" srcOrd="1" destOrd="0" presId="urn:microsoft.com/office/officeart/2016/7/layout/VerticalDownArrowProcess"/>
    <dgm:cxn modelId="{70357131-51EC-4794-B388-652C6ADFDB9E}" type="presParOf" srcId="{56A9533F-1856-4A27-93DF-81BB4622EC61}" destId="{3C7F7B97-CBA5-4D72-9F1F-5CCC5EFCF458}" srcOrd="2" destOrd="0" presId="urn:microsoft.com/office/officeart/2016/7/layout/VerticalDownArrowProcess"/>
    <dgm:cxn modelId="{8B47E86B-5880-4154-859E-F531746A8C32}" type="presParOf" srcId="{3C7F7B97-CBA5-4D72-9F1F-5CCC5EFCF458}" destId="{4E23A1EE-77F0-4080-A52D-DFD9F3CDE1B3}" srcOrd="0" destOrd="0" presId="urn:microsoft.com/office/officeart/2016/7/layout/VerticalDownArrowProcess"/>
    <dgm:cxn modelId="{884B67F2-6222-43ED-B0A2-CDB4BA89307B}" type="presParOf" srcId="{3C7F7B97-CBA5-4D72-9F1F-5CCC5EFCF458}" destId="{278621C5-63FB-4091-8BA3-415897979F00}" srcOrd="1" destOrd="0" presId="urn:microsoft.com/office/officeart/2016/7/layout/VerticalDownArrowProcess"/>
    <dgm:cxn modelId="{021E7945-336A-4C7F-B8E5-0051F3B4AC32}" type="presParOf" srcId="{3C7F7B97-CBA5-4D72-9F1F-5CCC5EFCF458}" destId="{A9C88BC0-4A62-4CE1-913F-A91FAF5F4B33}" srcOrd="2" destOrd="0" presId="urn:microsoft.com/office/officeart/2016/7/layout/VerticalDownArrowProcess"/>
    <dgm:cxn modelId="{D32E6798-0005-4145-913F-661A023233D8}" type="presParOf" srcId="{56A9533F-1856-4A27-93DF-81BB4622EC61}" destId="{409FE8B3-CB86-46DF-8EFE-EF0F0D172C92}" srcOrd="3" destOrd="0" presId="urn:microsoft.com/office/officeart/2016/7/layout/VerticalDownArrowProcess"/>
    <dgm:cxn modelId="{CD9F3EEA-677F-4374-AA7A-7B0A089F5EE1}" type="presParOf" srcId="{56A9533F-1856-4A27-93DF-81BB4622EC61}" destId="{3524080C-DE32-4E9D-901E-F6396D59B032}" srcOrd="4" destOrd="0" presId="urn:microsoft.com/office/officeart/2016/7/layout/VerticalDownArrowProcess"/>
    <dgm:cxn modelId="{F37EC1A1-7BBD-45E4-BD92-A48436274BCE}" type="presParOf" srcId="{3524080C-DE32-4E9D-901E-F6396D59B032}" destId="{E1548B19-8201-4A0E-914D-71F28E486EEE}" srcOrd="0" destOrd="0" presId="urn:microsoft.com/office/officeart/2016/7/layout/VerticalDownArrowProcess"/>
    <dgm:cxn modelId="{BA182B00-7FC0-4BBC-8A53-3CC9F56F0A3F}" type="presParOf" srcId="{3524080C-DE32-4E9D-901E-F6396D59B032}" destId="{683469DA-4476-4985-A582-3115D2467570}" srcOrd="1" destOrd="0" presId="urn:microsoft.com/office/officeart/2016/7/layout/VerticalDownArrowProcess"/>
    <dgm:cxn modelId="{CA44E4BD-7311-4EE6-B63A-3EBAAC57B8B8}" type="presParOf" srcId="{3524080C-DE32-4E9D-901E-F6396D59B032}" destId="{04A98778-BB8D-4A4B-919C-B5B9C79C833E}"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2549F-2FE0-44CB-B302-D6FDD741EBA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6F9D6A7-5749-4870-80D3-0DAA656093F8}">
      <dgm:prSet/>
      <dgm:spPr/>
      <dgm:t>
        <a:bodyPr/>
        <a:lstStyle/>
        <a:p>
          <a:r>
            <a:rPr lang="en-US" baseline="0"/>
            <a:t>A practitioner shall respect, and help patients to exercise, their rights to:</a:t>
          </a:r>
          <a:endParaRPr lang="en-US"/>
        </a:p>
      </dgm:t>
    </dgm:pt>
    <dgm:pt modelId="{39B8D4F6-C564-462D-80E6-41DF3C301B3C}" type="parTrans" cxnId="{5116DA3A-53D4-4C28-B425-5FB07843F533}">
      <dgm:prSet/>
      <dgm:spPr/>
      <dgm:t>
        <a:bodyPr/>
        <a:lstStyle/>
        <a:p>
          <a:endParaRPr lang="en-US"/>
        </a:p>
      </dgm:t>
    </dgm:pt>
    <dgm:pt modelId="{2111D63B-D9DC-438C-8809-29E527604D1A}" type="sibTrans" cxnId="{5116DA3A-53D4-4C28-B425-5FB07843F533}">
      <dgm:prSet/>
      <dgm:spPr/>
      <dgm:t>
        <a:bodyPr/>
        <a:lstStyle/>
        <a:p>
          <a:endParaRPr lang="en-US"/>
        </a:p>
      </dgm:t>
    </dgm:pt>
    <dgm:pt modelId="{17E61EDA-C624-45E2-A225-8A3C4E99FFEF}">
      <dgm:prSet/>
      <dgm:spPr/>
      <dgm:t>
        <a:bodyPr/>
        <a:lstStyle/>
        <a:p>
          <a:r>
            <a:rPr lang="en-US" baseline="0"/>
            <a:t>(a) be informed about how their information will be used, and</a:t>
          </a:r>
          <a:endParaRPr lang="en-US"/>
        </a:p>
      </dgm:t>
    </dgm:pt>
    <dgm:pt modelId="{07A34C54-0FDE-421A-9576-7C30F60344B6}" type="parTrans" cxnId="{A42DEE30-76C9-4E45-B690-1D11F73039AB}">
      <dgm:prSet/>
      <dgm:spPr/>
      <dgm:t>
        <a:bodyPr/>
        <a:lstStyle/>
        <a:p>
          <a:endParaRPr lang="en-US"/>
        </a:p>
      </dgm:t>
    </dgm:pt>
    <dgm:pt modelId="{2FF20872-9F47-43EC-9B98-7E8F082A8DBB}" type="sibTrans" cxnId="{A42DEE30-76C9-4E45-B690-1D11F73039AB}">
      <dgm:prSet/>
      <dgm:spPr/>
      <dgm:t>
        <a:bodyPr/>
        <a:lstStyle/>
        <a:p>
          <a:endParaRPr lang="en-US"/>
        </a:p>
      </dgm:t>
    </dgm:pt>
    <dgm:pt modelId="{A40C2B0F-418C-4BB5-985F-689E5152B424}">
      <dgm:prSet/>
      <dgm:spPr/>
      <dgm:t>
        <a:bodyPr/>
        <a:lstStyle/>
        <a:p>
          <a:r>
            <a:rPr lang="en-US" baseline="0"/>
            <a:t>(b) have access to, or copies of, their health records.</a:t>
          </a:r>
          <a:endParaRPr lang="en-US"/>
        </a:p>
      </dgm:t>
    </dgm:pt>
    <dgm:pt modelId="{6073656A-4E9F-4B20-BDD4-F2316B62DE0C}" type="parTrans" cxnId="{2BA20567-8EED-4C7E-AB42-A3F96005771A}">
      <dgm:prSet/>
      <dgm:spPr/>
      <dgm:t>
        <a:bodyPr/>
        <a:lstStyle/>
        <a:p>
          <a:endParaRPr lang="en-US"/>
        </a:p>
      </dgm:t>
    </dgm:pt>
    <dgm:pt modelId="{0FDF1CC6-F0FD-4F85-AFDF-F0C2123ED30E}" type="sibTrans" cxnId="{2BA20567-8EED-4C7E-AB42-A3F96005771A}">
      <dgm:prSet/>
      <dgm:spPr/>
      <dgm:t>
        <a:bodyPr/>
        <a:lstStyle/>
        <a:p>
          <a:endParaRPr lang="en-US"/>
        </a:p>
      </dgm:t>
    </dgm:pt>
    <dgm:pt modelId="{F934F376-1341-4DDF-B157-4796FA96A68C}" type="pres">
      <dgm:prSet presAssocID="{7E52549F-2FE0-44CB-B302-D6FDD741EBA9}" presName="outerComposite" presStyleCnt="0">
        <dgm:presLayoutVars>
          <dgm:chMax val="5"/>
          <dgm:dir/>
          <dgm:resizeHandles val="exact"/>
        </dgm:presLayoutVars>
      </dgm:prSet>
      <dgm:spPr/>
    </dgm:pt>
    <dgm:pt modelId="{EFCE1E0E-7302-462E-BAB1-E8319F57DFEB}" type="pres">
      <dgm:prSet presAssocID="{7E52549F-2FE0-44CB-B302-D6FDD741EBA9}" presName="dummyMaxCanvas" presStyleCnt="0">
        <dgm:presLayoutVars/>
      </dgm:prSet>
      <dgm:spPr/>
    </dgm:pt>
    <dgm:pt modelId="{A3A9E6B7-9B43-4DF5-AC5A-9E678BCE92CD}" type="pres">
      <dgm:prSet presAssocID="{7E52549F-2FE0-44CB-B302-D6FDD741EBA9}" presName="ThreeNodes_1" presStyleLbl="node1" presStyleIdx="0" presStyleCnt="3">
        <dgm:presLayoutVars>
          <dgm:bulletEnabled val="1"/>
        </dgm:presLayoutVars>
      </dgm:prSet>
      <dgm:spPr/>
    </dgm:pt>
    <dgm:pt modelId="{54CA5586-4E78-471E-BFFE-BF5236AE0154}" type="pres">
      <dgm:prSet presAssocID="{7E52549F-2FE0-44CB-B302-D6FDD741EBA9}" presName="ThreeNodes_2" presStyleLbl="node1" presStyleIdx="1" presStyleCnt="3">
        <dgm:presLayoutVars>
          <dgm:bulletEnabled val="1"/>
        </dgm:presLayoutVars>
      </dgm:prSet>
      <dgm:spPr/>
    </dgm:pt>
    <dgm:pt modelId="{E203DC1A-1366-41FE-9A97-F7DD92CFACC2}" type="pres">
      <dgm:prSet presAssocID="{7E52549F-2FE0-44CB-B302-D6FDD741EBA9}" presName="ThreeNodes_3" presStyleLbl="node1" presStyleIdx="2" presStyleCnt="3">
        <dgm:presLayoutVars>
          <dgm:bulletEnabled val="1"/>
        </dgm:presLayoutVars>
      </dgm:prSet>
      <dgm:spPr/>
    </dgm:pt>
    <dgm:pt modelId="{4D0A5974-BA4D-4595-8CAC-7AAF27D11C8C}" type="pres">
      <dgm:prSet presAssocID="{7E52549F-2FE0-44CB-B302-D6FDD741EBA9}" presName="ThreeConn_1-2" presStyleLbl="fgAccFollowNode1" presStyleIdx="0" presStyleCnt="2">
        <dgm:presLayoutVars>
          <dgm:bulletEnabled val="1"/>
        </dgm:presLayoutVars>
      </dgm:prSet>
      <dgm:spPr/>
    </dgm:pt>
    <dgm:pt modelId="{929F1B7E-D37A-4567-8501-9B4143E84D30}" type="pres">
      <dgm:prSet presAssocID="{7E52549F-2FE0-44CB-B302-D6FDD741EBA9}" presName="ThreeConn_2-3" presStyleLbl="fgAccFollowNode1" presStyleIdx="1" presStyleCnt="2">
        <dgm:presLayoutVars>
          <dgm:bulletEnabled val="1"/>
        </dgm:presLayoutVars>
      </dgm:prSet>
      <dgm:spPr/>
    </dgm:pt>
    <dgm:pt modelId="{0D8F9BC7-B892-4B84-85DD-44EF2F49C78E}" type="pres">
      <dgm:prSet presAssocID="{7E52549F-2FE0-44CB-B302-D6FDD741EBA9}" presName="ThreeNodes_1_text" presStyleLbl="node1" presStyleIdx="2" presStyleCnt="3">
        <dgm:presLayoutVars>
          <dgm:bulletEnabled val="1"/>
        </dgm:presLayoutVars>
      </dgm:prSet>
      <dgm:spPr/>
    </dgm:pt>
    <dgm:pt modelId="{DC15B92B-6194-43CC-9B93-07AC637D96EA}" type="pres">
      <dgm:prSet presAssocID="{7E52549F-2FE0-44CB-B302-D6FDD741EBA9}" presName="ThreeNodes_2_text" presStyleLbl="node1" presStyleIdx="2" presStyleCnt="3">
        <dgm:presLayoutVars>
          <dgm:bulletEnabled val="1"/>
        </dgm:presLayoutVars>
      </dgm:prSet>
      <dgm:spPr/>
    </dgm:pt>
    <dgm:pt modelId="{76804A73-6D15-4790-A195-4FB2DE7D8A92}" type="pres">
      <dgm:prSet presAssocID="{7E52549F-2FE0-44CB-B302-D6FDD741EBA9}" presName="ThreeNodes_3_text" presStyleLbl="node1" presStyleIdx="2" presStyleCnt="3">
        <dgm:presLayoutVars>
          <dgm:bulletEnabled val="1"/>
        </dgm:presLayoutVars>
      </dgm:prSet>
      <dgm:spPr/>
    </dgm:pt>
  </dgm:ptLst>
  <dgm:cxnLst>
    <dgm:cxn modelId="{A42DEE30-76C9-4E45-B690-1D11F73039AB}" srcId="{7E52549F-2FE0-44CB-B302-D6FDD741EBA9}" destId="{17E61EDA-C624-45E2-A225-8A3C4E99FFEF}" srcOrd="1" destOrd="0" parTransId="{07A34C54-0FDE-421A-9576-7C30F60344B6}" sibTransId="{2FF20872-9F47-43EC-9B98-7E8F082A8DBB}"/>
    <dgm:cxn modelId="{5116DA3A-53D4-4C28-B425-5FB07843F533}" srcId="{7E52549F-2FE0-44CB-B302-D6FDD741EBA9}" destId="{C6F9D6A7-5749-4870-80D3-0DAA656093F8}" srcOrd="0" destOrd="0" parTransId="{39B8D4F6-C564-462D-80E6-41DF3C301B3C}" sibTransId="{2111D63B-D9DC-438C-8809-29E527604D1A}"/>
    <dgm:cxn modelId="{2BA20567-8EED-4C7E-AB42-A3F96005771A}" srcId="{7E52549F-2FE0-44CB-B302-D6FDD741EBA9}" destId="{A40C2B0F-418C-4BB5-985F-689E5152B424}" srcOrd="2" destOrd="0" parTransId="{6073656A-4E9F-4B20-BDD4-F2316B62DE0C}" sibTransId="{0FDF1CC6-F0FD-4F85-AFDF-F0C2123ED30E}"/>
    <dgm:cxn modelId="{2CB7D854-12A1-4BE2-B0BA-84DBABB2E655}" type="presOf" srcId="{2FF20872-9F47-43EC-9B98-7E8F082A8DBB}" destId="{929F1B7E-D37A-4567-8501-9B4143E84D30}" srcOrd="0" destOrd="0" presId="urn:microsoft.com/office/officeart/2005/8/layout/vProcess5"/>
    <dgm:cxn modelId="{6000337E-47B3-4CCF-92CE-8C7845B86416}" type="presOf" srcId="{17E61EDA-C624-45E2-A225-8A3C4E99FFEF}" destId="{54CA5586-4E78-471E-BFFE-BF5236AE0154}" srcOrd="0" destOrd="0" presId="urn:microsoft.com/office/officeart/2005/8/layout/vProcess5"/>
    <dgm:cxn modelId="{685BDC93-1B54-4563-B6BB-981F74BE1E78}" type="presOf" srcId="{7E52549F-2FE0-44CB-B302-D6FDD741EBA9}" destId="{F934F376-1341-4DDF-B157-4796FA96A68C}" srcOrd="0" destOrd="0" presId="urn:microsoft.com/office/officeart/2005/8/layout/vProcess5"/>
    <dgm:cxn modelId="{0237BBA3-D0AF-49BF-8B1A-27E905D82FB7}" type="presOf" srcId="{C6F9D6A7-5749-4870-80D3-0DAA656093F8}" destId="{A3A9E6B7-9B43-4DF5-AC5A-9E678BCE92CD}" srcOrd="0" destOrd="0" presId="urn:microsoft.com/office/officeart/2005/8/layout/vProcess5"/>
    <dgm:cxn modelId="{4C85E6A5-DD3F-4066-A741-F71A18F82B52}" type="presOf" srcId="{A40C2B0F-418C-4BB5-985F-689E5152B424}" destId="{E203DC1A-1366-41FE-9A97-F7DD92CFACC2}" srcOrd="0" destOrd="0" presId="urn:microsoft.com/office/officeart/2005/8/layout/vProcess5"/>
    <dgm:cxn modelId="{379714B2-F4AC-4DD4-8A36-3A02DE874A63}" type="presOf" srcId="{A40C2B0F-418C-4BB5-985F-689E5152B424}" destId="{76804A73-6D15-4790-A195-4FB2DE7D8A92}" srcOrd="1" destOrd="0" presId="urn:microsoft.com/office/officeart/2005/8/layout/vProcess5"/>
    <dgm:cxn modelId="{E2F0E6B6-D250-4882-A8EA-FEB5D3C20F0A}" type="presOf" srcId="{C6F9D6A7-5749-4870-80D3-0DAA656093F8}" destId="{0D8F9BC7-B892-4B84-85DD-44EF2F49C78E}" srcOrd="1" destOrd="0" presId="urn:microsoft.com/office/officeart/2005/8/layout/vProcess5"/>
    <dgm:cxn modelId="{089112EF-771D-4E35-AB0B-178612ECB942}" type="presOf" srcId="{17E61EDA-C624-45E2-A225-8A3C4E99FFEF}" destId="{DC15B92B-6194-43CC-9B93-07AC637D96EA}" srcOrd="1" destOrd="0" presId="urn:microsoft.com/office/officeart/2005/8/layout/vProcess5"/>
    <dgm:cxn modelId="{1D7591FF-B898-4515-AA8B-E7CB3F5A36CE}" type="presOf" srcId="{2111D63B-D9DC-438C-8809-29E527604D1A}" destId="{4D0A5974-BA4D-4595-8CAC-7AAF27D11C8C}" srcOrd="0" destOrd="0" presId="urn:microsoft.com/office/officeart/2005/8/layout/vProcess5"/>
    <dgm:cxn modelId="{BDBAAE2D-2F87-447F-ADEA-0ED9DE9C3C61}" type="presParOf" srcId="{F934F376-1341-4DDF-B157-4796FA96A68C}" destId="{EFCE1E0E-7302-462E-BAB1-E8319F57DFEB}" srcOrd="0" destOrd="0" presId="urn:microsoft.com/office/officeart/2005/8/layout/vProcess5"/>
    <dgm:cxn modelId="{84DE5ED7-364C-4754-8E3D-B5C3D0DDD60F}" type="presParOf" srcId="{F934F376-1341-4DDF-B157-4796FA96A68C}" destId="{A3A9E6B7-9B43-4DF5-AC5A-9E678BCE92CD}" srcOrd="1" destOrd="0" presId="urn:microsoft.com/office/officeart/2005/8/layout/vProcess5"/>
    <dgm:cxn modelId="{3F29ED25-2814-4420-92E9-2E054934504B}" type="presParOf" srcId="{F934F376-1341-4DDF-B157-4796FA96A68C}" destId="{54CA5586-4E78-471E-BFFE-BF5236AE0154}" srcOrd="2" destOrd="0" presId="urn:microsoft.com/office/officeart/2005/8/layout/vProcess5"/>
    <dgm:cxn modelId="{5BCC7018-F015-42A2-B662-90AC4B03CAEF}" type="presParOf" srcId="{F934F376-1341-4DDF-B157-4796FA96A68C}" destId="{E203DC1A-1366-41FE-9A97-F7DD92CFACC2}" srcOrd="3" destOrd="0" presId="urn:microsoft.com/office/officeart/2005/8/layout/vProcess5"/>
    <dgm:cxn modelId="{6F10A808-C130-434A-B27D-649FF41D462C}" type="presParOf" srcId="{F934F376-1341-4DDF-B157-4796FA96A68C}" destId="{4D0A5974-BA4D-4595-8CAC-7AAF27D11C8C}" srcOrd="4" destOrd="0" presId="urn:microsoft.com/office/officeart/2005/8/layout/vProcess5"/>
    <dgm:cxn modelId="{903FF30B-C920-4FDD-86DE-E68387385E61}" type="presParOf" srcId="{F934F376-1341-4DDF-B157-4796FA96A68C}" destId="{929F1B7E-D37A-4567-8501-9B4143E84D30}" srcOrd="5" destOrd="0" presId="urn:microsoft.com/office/officeart/2005/8/layout/vProcess5"/>
    <dgm:cxn modelId="{26AFB4E4-7E02-4A5A-AA93-1A67DBC643DC}" type="presParOf" srcId="{F934F376-1341-4DDF-B157-4796FA96A68C}" destId="{0D8F9BC7-B892-4B84-85DD-44EF2F49C78E}" srcOrd="6" destOrd="0" presId="urn:microsoft.com/office/officeart/2005/8/layout/vProcess5"/>
    <dgm:cxn modelId="{DA4058C3-E404-44FD-8E31-B1D7A06E402A}" type="presParOf" srcId="{F934F376-1341-4DDF-B157-4796FA96A68C}" destId="{DC15B92B-6194-43CC-9B93-07AC637D96EA}" srcOrd="7" destOrd="0" presId="urn:microsoft.com/office/officeart/2005/8/layout/vProcess5"/>
    <dgm:cxn modelId="{A74A9887-8E1B-42AA-A66C-16774CA7253C}" type="presParOf" srcId="{F934F376-1341-4DDF-B157-4796FA96A68C}" destId="{76804A73-6D15-4790-A195-4FB2DE7D8A9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99C83C-B909-4379-A583-703EC3540990}" type="doc">
      <dgm:prSet loTypeId="urn:microsoft.com/office/officeart/2005/8/layout/vProcess5" loCatId="process" qsTypeId="urn:microsoft.com/office/officeart/2005/8/quickstyle/simple5" qsCatId="simple" csTypeId="urn:microsoft.com/office/officeart/2005/8/colors/colorful2" csCatId="colorful"/>
      <dgm:spPr/>
      <dgm:t>
        <a:bodyPr/>
        <a:lstStyle/>
        <a:p>
          <a:endParaRPr lang="en-US"/>
        </a:p>
      </dgm:t>
    </dgm:pt>
    <dgm:pt modelId="{ABC927E3-E2E2-4CEF-A36E-3C10BD877B02}">
      <dgm:prSet/>
      <dgm:spPr/>
      <dgm:t>
        <a:bodyPr/>
        <a:lstStyle/>
        <a:p>
          <a:r>
            <a:rPr lang="en-MY" b="1" i="1"/>
            <a:t>Disclosures required by statute</a:t>
          </a:r>
          <a:endParaRPr lang="en-US"/>
        </a:p>
      </dgm:t>
    </dgm:pt>
    <dgm:pt modelId="{1BEE9C33-76A0-4ECF-B316-A553550F15AF}" type="parTrans" cxnId="{4FA24728-BFF8-463B-9212-F0302649ECBE}">
      <dgm:prSet/>
      <dgm:spPr/>
      <dgm:t>
        <a:bodyPr/>
        <a:lstStyle/>
        <a:p>
          <a:endParaRPr lang="en-US"/>
        </a:p>
      </dgm:t>
    </dgm:pt>
    <dgm:pt modelId="{033BAD58-E740-4415-B459-61A89F88487B}" type="sibTrans" cxnId="{4FA24728-BFF8-463B-9212-F0302649ECBE}">
      <dgm:prSet/>
      <dgm:spPr/>
      <dgm:t>
        <a:bodyPr/>
        <a:lstStyle/>
        <a:p>
          <a:endParaRPr lang="en-US"/>
        </a:p>
      </dgm:t>
    </dgm:pt>
    <dgm:pt modelId="{FDAF50B2-885D-4637-B532-0BBF04FAF5E2}">
      <dgm:prSet/>
      <dgm:spPr/>
      <dgm:t>
        <a:bodyPr/>
        <a:lstStyle/>
        <a:p>
          <a:r>
            <a:rPr lang="en-US"/>
            <a:t>a known or suspected case of certain </a:t>
          </a:r>
          <a:r>
            <a:rPr lang="en-US" b="1"/>
            <a:t>infectious diseases</a:t>
          </a:r>
          <a:r>
            <a:rPr lang="en-US"/>
            <a:t>.</a:t>
          </a:r>
        </a:p>
      </dgm:t>
    </dgm:pt>
    <dgm:pt modelId="{9311FE97-0CFE-4B2A-B7ED-A78EE14B857D}" type="parTrans" cxnId="{93CC4747-DE18-47CE-A8EA-C7BA7FB76EB7}">
      <dgm:prSet/>
      <dgm:spPr/>
      <dgm:t>
        <a:bodyPr/>
        <a:lstStyle/>
        <a:p>
          <a:endParaRPr lang="en-US"/>
        </a:p>
      </dgm:t>
    </dgm:pt>
    <dgm:pt modelId="{EAC31C5D-BF88-48FE-8DED-10305B237858}" type="sibTrans" cxnId="{93CC4747-DE18-47CE-A8EA-C7BA7FB76EB7}">
      <dgm:prSet/>
      <dgm:spPr/>
      <dgm:t>
        <a:bodyPr/>
        <a:lstStyle/>
        <a:p>
          <a:endParaRPr lang="en-US"/>
        </a:p>
      </dgm:t>
    </dgm:pt>
    <dgm:pt modelId="{9D38641D-37E6-4231-86A2-247DDE5FADD3}">
      <dgm:prSet/>
      <dgm:spPr/>
      <dgm:t>
        <a:bodyPr/>
        <a:lstStyle/>
        <a:p>
          <a:r>
            <a:rPr lang="en-US"/>
            <a:t>to investigate complaints, accidents or health professionals’ </a:t>
          </a:r>
          <a:r>
            <a:rPr lang="en-US" b="1"/>
            <a:t>fitness to practise</a:t>
          </a:r>
          <a:r>
            <a:rPr lang="en-US"/>
            <a:t>. or can be justified in the public interest</a:t>
          </a:r>
        </a:p>
      </dgm:t>
    </dgm:pt>
    <dgm:pt modelId="{A1EE4EA4-CBB4-4CEC-85A6-3735112FE972}" type="parTrans" cxnId="{100B4C0B-9C00-4EE3-9EAD-24CCAE0A0166}">
      <dgm:prSet/>
      <dgm:spPr/>
      <dgm:t>
        <a:bodyPr/>
        <a:lstStyle/>
        <a:p>
          <a:endParaRPr lang="en-US"/>
        </a:p>
      </dgm:t>
    </dgm:pt>
    <dgm:pt modelId="{B3563AEB-7ADD-4F1E-97C7-BFFB9E5D53E5}" type="sibTrans" cxnId="{100B4C0B-9C00-4EE3-9EAD-24CCAE0A0166}">
      <dgm:prSet/>
      <dgm:spPr/>
      <dgm:t>
        <a:bodyPr/>
        <a:lstStyle/>
        <a:p>
          <a:endParaRPr lang="en-US"/>
        </a:p>
      </dgm:t>
    </dgm:pt>
    <dgm:pt modelId="{5F50FF31-C2C9-491C-9158-1ED15370A7FA}" type="pres">
      <dgm:prSet presAssocID="{6299C83C-B909-4379-A583-703EC3540990}" presName="outerComposite" presStyleCnt="0">
        <dgm:presLayoutVars>
          <dgm:chMax val="5"/>
          <dgm:dir/>
          <dgm:resizeHandles val="exact"/>
        </dgm:presLayoutVars>
      </dgm:prSet>
      <dgm:spPr/>
    </dgm:pt>
    <dgm:pt modelId="{7EE3428F-9575-4D21-B6A7-F9F7099E467C}" type="pres">
      <dgm:prSet presAssocID="{6299C83C-B909-4379-A583-703EC3540990}" presName="dummyMaxCanvas" presStyleCnt="0">
        <dgm:presLayoutVars/>
      </dgm:prSet>
      <dgm:spPr/>
    </dgm:pt>
    <dgm:pt modelId="{2C70D67D-FEDF-429D-87AC-06C5C1DBD208}" type="pres">
      <dgm:prSet presAssocID="{6299C83C-B909-4379-A583-703EC3540990}" presName="ThreeNodes_1" presStyleLbl="node1" presStyleIdx="0" presStyleCnt="3">
        <dgm:presLayoutVars>
          <dgm:bulletEnabled val="1"/>
        </dgm:presLayoutVars>
      </dgm:prSet>
      <dgm:spPr/>
    </dgm:pt>
    <dgm:pt modelId="{869DF7AB-0BD7-47F3-8935-D6E7ED7E0032}" type="pres">
      <dgm:prSet presAssocID="{6299C83C-B909-4379-A583-703EC3540990}" presName="ThreeNodes_2" presStyleLbl="node1" presStyleIdx="1" presStyleCnt="3">
        <dgm:presLayoutVars>
          <dgm:bulletEnabled val="1"/>
        </dgm:presLayoutVars>
      </dgm:prSet>
      <dgm:spPr/>
    </dgm:pt>
    <dgm:pt modelId="{51E9786E-906D-4BF3-ACC5-79C54E1A6909}" type="pres">
      <dgm:prSet presAssocID="{6299C83C-B909-4379-A583-703EC3540990}" presName="ThreeNodes_3" presStyleLbl="node1" presStyleIdx="2" presStyleCnt="3">
        <dgm:presLayoutVars>
          <dgm:bulletEnabled val="1"/>
        </dgm:presLayoutVars>
      </dgm:prSet>
      <dgm:spPr/>
    </dgm:pt>
    <dgm:pt modelId="{B4AA0F2A-CFDB-4B07-9150-419BB1FDF8CC}" type="pres">
      <dgm:prSet presAssocID="{6299C83C-B909-4379-A583-703EC3540990}" presName="ThreeConn_1-2" presStyleLbl="fgAccFollowNode1" presStyleIdx="0" presStyleCnt="2">
        <dgm:presLayoutVars>
          <dgm:bulletEnabled val="1"/>
        </dgm:presLayoutVars>
      </dgm:prSet>
      <dgm:spPr/>
    </dgm:pt>
    <dgm:pt modelId="{A7BCFC06-9335-4CD5-82B4-7666D58A8AC8}" type="pres">
      <dgm:prSet presAssocID="{6299C83C-B909-4379-A583-703EC3540990}" presName="ThreeConn_2-3" presStyleLbl="fgAccFollowNode1" presStyleIdx="1" presStyleCnt="2">
        <dgm:presLayoutVars>
          <dgm:bulletEnabled val="1"/>
        </dgm:presLayoutVars>
      </dgm:prSet>
      <dgm:spPr/>
    </dgm:pt>
    <dgm:pt modelId="{34D8BDA3-989D-438D-A44C-7D83158449AB}" type="pres">
      <dgm:prSet presAssocID="{6299C83C-B909-4379-A583-703EC3540990}" presName="ThreeNodes_1_text" presStyleLbl="node1" presStyleIdx="2" presStyleCnt="3">
        <dgm:presLayoutVars>
          <dgm:bulletEnabled val="1"/>
        </dgm:presLayoutVars>
      </dgm:prSet>
      <dgm:spPr/>
    </dgm:pt>
    <dgm:pt modelId="{79E6412C-2C38-41B1-917E-8BE20EE58293}" type="pres">
      <dgm:prSet presAssocID="{6299C83C-B909-4379-A583-703EC3540990}" presName="ThreeNodes_2_text" presStyleLbl="node1" presStyleIdx="2" presStyleCnt="3">
        <dgm:presLayoutVars>
          <dgm:bulletEnabled val="1"/>
        </dgm:presLayoutVars>
      </dgm:prSet>
      <dgm:spPr/>
    </dgm:pt>
    <dgm:pt modelId="{3072950E-599D-4C1D-B1DE-BB68D3BFF0EA}" type="pres">
      <dgm:prSet presAssocID="{6299C83C-B909-4379-A583-703EC3540990}" presName="ThreeNodes_3_text" presStyleLbl="node1" presStyleIdx="2" presStyleCnt="3">
        <dgm:presLayoutVars>
          <dgm:bulletEnabled val="1"/>
        </dgm:presLayoutVars>
      </dgm:prSet>
      <dgm:spPr/>
    </dgm:pt>
  </dgm:ptLst>
  <dgm:cxnLst>
    <dgm:cxn modelId="{100B4C0B-9C00-4EE3-9EAD-24CCAE0A0166}" srcId="{6299C83C-B909-4379-A583-703EC3540990}" destId="{9D38641D-37E6-4231-86A2-247DDE5FADD3}" srcOrd="2" destOrd="0" parTransId="{A1EE4EA4-CBB4-4CEC-85A6-3735112FE972}" sibTransId="{B3563AEB-7ADD-4F1E-97C7-BFFB9E5D53E5}"/>
    <dgm:cxn modelId="{B7E3C320-8E27-45A9-A668-AEB5DEE7A93E}" type="presOf" srcId="{9D38641D-37E6-4231-86A2-247DDE5FADD3}" destId="{51E9786E-906D-4BF3-ACC5-79C54E1A6909}" srcOrd="0" destOrd="0" presId="urn:microsoft.com/office/officeart/2005/8/layout/vProcess5"/>
    <dgm:cxn modelId="{4FA24728-BFF8-463B-9212-F0302649ECBE}" srcId="{6299C83C-B909-4379-A583-703EC3540990}" destId="{ABC927E3-E2E2-4CEF-A36E-3C10BD877B02}" srcOrd="0" destOrd="0" parTransId="{1BEE9C33-76A0-4ECF-B316-A553550F15AF}" sibTransId="{033BAD58-E740-4415-B459-61A89F88487B}"/>
    <dgm:cxn modelId="{594E242E-A1EC-4CA6-9F6D-E7003A612792}" type="presOf" srcId="{ABC927E3-E2E2-4CEF-A36E-3C10BD877B02}" destId="{2C70D67D-FEDF-429D-87AC-06C5C1DBD208}" srcOrd="0" destOrd="0" presId="urn:microsoft.com/office/officeart/2005/8/layout/vProcess5"/>
    <dgm:cxn modelId="{93CC4747-DE18-47CE-A8EA-C7BA7FB76EB7}" srcId="{6299C83C-B909-4379-A583-703EC3540990}" destId="{FDAF50B2-885D-4637-B532-0BBF04FAF5E2}" srcOrd="1" destOrd="0" parTransId="{9311FE97-0CFE-4B2A-B7ED-A78EE14B857D}" sibTransId="{EAC31C5D-BF88-48FE-8DED-10305B237858}"/>
    <dgm:cxn modelId="{1C64D96D-85CE-4782-809D-41CC5DF6601A}" type="presOf" srcId="{9D38641D-37E6-4231-86A2-247DDE5FADD3}" destId="{3072950E-599D-4C1D-B1DE-BB68D3BFF0EA}" srcOrd="1" destOrd="0" presId="urn:microsoft.com/office/officeart/2005/8/layout/vProcess5"/>
    <dgm:cxn modelId="{B81E6690-0516-4C1E-8129-6E47C6B586AE}" type="presOf" srcId="{033BAD58-E740-4415-B459-61A89F88487B}" destId="{B4AA0F2A-CFDB-4B07-9150-419BB1FDF8CC}" srcOrd="0" destOrd="0" presId="urn:microsoft.com/office/officeart/2005/8/layout/vProcess5"/>
    <dgm:cxn modelId="{B7A3D0BA-4796-4E24-8854-5AE38E6BDEB0}" type="presOf" srcId="{FDAF50B2-885D-4637-B532-0BBF04FAF5E2}" destId="{79E6412C-2C38-41B1-917E-8BE20EE58293}" srcOrd="1" destOrd="0" presId="urn:microsoft.com/office/officeart/2005/8/layout/vProcess5"/>
    <dgm:cxn modelId="{082E42C1-1287-4F04-ADC3-86628DA91D36}" type="presOf" srcId="{ABC927E3-E2E2-4CEF-A36E-3C10BD877B02}" destId="{34D8BDA3-989D-438D-A44C-7D83158449AB}" srcOrd="1" destOrd="0" presId="urn:microsoft.com/office/officeart/2005/8/layout/vProcess5"/>
    <dgm:cxn modelId="{D7924EC2-DF94-49AE-80E0-8C8CAD72EF50}" type="presOf" srcId="{6299C83C-B909-4379-A583-703EC3540990}" destId="{5F50FF31-C2C9-491C-9158-1ED15370A7FA}" srcOrd="0" destOrd="0" presId="urn:microsoft.com/office/officeart/2005/8/layout/vProcess5"/>
    <dgm:cxn modelId="{22DF2BD0-BD2F-4EFE-BFDE-4514E2BAACD5}" type="presOf" srcId="{EAC31C5D-BF88-48FE-8DED-10305B237858}" destId="{A7BCFC06-9335-4CD5-82B4-7666D58A8AC8}" srcOrd="0" destOrd="0" presId="urn:microsoft.com/office/officeart/2005/8/layout/vProcess5"/>
    <dgm:cxn modelId="{BCC848EB-6FD1-4503-9A47-F29A2D06610F}" type="presOf" srcId="{FDAF50B2-885D-4637-B532-0BBF04FAF5E2}" destId="{869DF7AB-0BD7-47F3-8935-D6E7ED7E0032}" srcOrd="0" destOrd="0" presId="urn:microsoft.com/office/officeart/2005/8/layout/vProcess5"/>
    <dgm:cxn modelId="{5D69D7F2-A066-4A61-8EFC-35BF16DC88D5}" type="presParOf" srcId="{5F50FF31-C2C9-491C-9158-1ED15370A7FA}" destId="{7EE3428F-9575-4D21-B6A7-F9F7099E467C}" srcOrd="0" destOrd="0" presId="urn:microsoft.com/office/officeart/2005/8/layout/vProcess5"/>
    <dgm:cxn modelId="{DD822B4E-ECD4-4353-99E2-F07E66B7A1EE}" type="presParOf" srcId="{5F50FF31-C2C9-491C-9158-1ED15370A7FA}" destId="{2C70D67D-FEDF-429D-87AC-06C5C1DBD208}" srcOrd="1" destOrd="0" presId="urn:microsoft.com/office/officeart/2005/8/layout/vProcess5"/>
    <dgm:cxn modelId="{D47EE31A-9D4C-4EED-B674-A85D696BBA39}" type="presParOf" srcId="{5F50FF31-C2C9-491C-9158-1ED15370A7FA}" destId="{869DF7AB-0BD7-47F3-8935-D6E7ED7E0032}" srcOrd="2" destOrd="0" presId="urn:microsoft.com/office/officeart/2005/8/layout/vProcess5"/>
    <dgm:cxn modelId="{8E5A54AA-73E7-4715-8E46-8721848761A6}" type="presParOf" srcId="{5F50FF31-C2C9-491C-9158-1ED15370A7FA}" destId="{51E9786E-906D-4BF3-ACC5-79C54E1A6909}" srcOrd="3" destOrd="0" presId="urn:microsoft.com/office/officeart/2005/8/layout/vProcess5"/>
    <dgm:cxn modelId="{94681C04-61B7-4C97-836B-9DB377D85B1A}" type="presParOf" srcId="{5F50FF31-C2C9-491C-9158-1ED15370A7FA}" destId="{B4AA0F2A-CFDB-4B07-9150-419BB1FDF8CC}" srcOrd="4" destOrd="0" presId="urn:microsoft.com/office/officeart/2005/8/layout/vProcess5"/>
    <dgm:cxn modelId="{DBD4A9A3-1585-4865-BF4A-5794C2AA5171}" type="presParOf" srcId="{5F50FF31-C2C9-491C-9158-1ED15370A7FA}" destId="{A7BCFC06-9335-4CD5-82B4-7666D58A8AC8}" srcOrd="5" destOrd="0" presId="urn:microsoft.com/office/officeart/2005/8/layout/vProcess5"/>
    <dgm:cxn modelId="{D8C11965-9280-4725-B47D-B2213695DF7C}" type="presParOf" srcId="{5F50FF31-C2C9-491C-9158-1ED15370A7FA}" destId="{34D8BDA3-989D-438D-A44C-7D83158449AB}" srcOrd="6" destOrd="0" presId="urn:microsoft.com/office/officeart/2005/8/layout/vProcess5"/>
    <dgm:cxn modelId="{DC9DBB9C-4308-47A5-9C57-8B31A17B9E43}" type="presParOf" srcId="{5F50FF31-C2C9-491C-9158-1ED15370A7FA}" destId="{79E6412C-2C38-41B1-917E-8BE20EE58293}" srcOrd="7" destOrd="0" presId="urn:microsoft.com/office/officeart/2005/8/layout/vProcess5"/>
    <dgm:cxn modelId="{FE3FA32D-0EBC-4113-84B4-5EBDFA8F2026}" type="presParOf" srcId="{5F50FF31-C2C9-491C-9158-1ED15370A7FA}" destId="{3072950E-599D-4C1D-B1DE-BB68D3BFF0E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528A97-FEBD-4286-A66D-7DE4E9DFF502}" type="doc">
      <dgm:prSet loTypeId="urn:microsoft.com/office/officeart/2016/7/layout/BasicLinearProcessNumbered" loCatId="process" qsTypeId="urn:microsoft.com/office/officeart/2005/8/quickstyle/simple3" qsCatId="simple" csTypeId="urn:microsoft.com/office/officeart/2005/8/colors/accent5_2" csCatId="accent5"/>
      <dgm:spPr/>
      <dgm:t>
        <a:bodyPr/>
        <a:lstStyle/>
        <a:p>
          <a:endParaRPr lang="en-US"/>
        </a:p>
      </dgm:t>
    </dgm:pt>
    <dgm:pt modelId="{E00411C7-D742-488A-BF92-D84FEBCF7AE6}">
      <dgm:prSet custT="1"/>
      <dgm:spPr/>
      <dgm:t>
        <a:bodyPr/>
        <a:lstStyle/>
        <a:p>
          <a:r>
            <a:rPr lang="en-US" sz="1400" dirty="0"/>
            <a:t>Whenever </a:t>
          </a:r>
          <a:r>
            <a:rPr lang="en-US" sz="1400" b="1" dirty="0"/>
            <a:t>practicable, the practitioner shall inform </a:t>
          </a:r>
          <a:r>
            <a:rPr lang="en-US" sz="1400" dirty="0"/>
            <a:t>patients about such disclosures, even if their </a:t>
          </a:r>
          <a:r>
            <a:rPr lang="en-US" sz="1400" b="1" dirty="0"/>
            <a:t>consent is not required</a:t>
          </a:r>
          <a:r>
            <a:rPr lang="en-US" sz="1400" dirty="0"/>
            <a:t> unless that would undermine the purpose.</a:t>
          </a:r>
        </a:p>
      </dgm:t>
    </dgm:pt>
    <dgm:pt modelId="{A0EC04D5-9A75-472A-B8AA-01FFC3F0AD53}" type="parTrans" cxnId="{5195107F-47A6-4643-B7BC-8E118EEB8FC2}">
      <dgm:prSet/>
      <dgm:spPr/>
      <dgm:t>
        <a:bodyPr/>
        <a:lstStyle/>
        <a:p>
          <a:endParaRPr lang="en-US"/>
        </a:p>
      </dgm:t>
    </dgm:pt>
    <dgm:pt modelId="{91C6385C-BB8D-4CE1-8E8C-8AF94DA029F6}" type="sibTrans" cxnId="{5195107F-47A6-4643-B7BC-8E118EEB8FC2}">
      <dgm:prSet phldrT="1" phldr="0"/>
      <dgm:spPr/>
      <dgm:t>
        <a:bodyPr/>
        <a:lstStyle/>
        <a:p>
          <a:r>
            <a:rPr lang="en-US"/>
            <a:t>1</a:t>
          </a:r>
        </a:p>
      </dgm:t>
    </dgm:pt>
    <dgm:pt modelId="{EAF4DA86-8EA2-430D-B3B2-78075F2B6405}">
      <dgm:prSet custT="1"/>
      <dgm:spPr/>
      <dgm:t>
        <a:bodyPr/>
        <a:lstStyle/>
        <a:p>
          <a:r>
            <a:rPr lang="en-US" sz="1400" dirty="0"/>
            <a:t>Patient records or other personal information may be required by the MMC or other statutory regulators for an investigation into a healthcare professional’s </a:t>
          </a:r>
          <a:r>
            <a:rPr lang="en-US" sz="1400" b="1" dirty="0"/>
            <a:t>fitness to </a:t>
          </a:r>
          <a:r>
            <a:rPr lang="en-US" sz="1400" b="1" dirty="0" err="1"/>
            <a:t>practise</a:t>
          </a:r>
          <a:r>
            <a:rPr lang="en-US" sz="1400" b="1" dirty="0"/>
            <a:t>.</a:t>
          </a:r>
          <a:endParaRPr lang="en-US" sz="1400" dirty="0"/>
        </a:p>
      </dgm:t>
    </dgm:pt>
    <dgm:pt modelId="{460C15DC-8674-4BBE-B989-FAEA7F112A1B}" type="parTrans" cxnId="{B307C2C4-110A-4AD9-9A7F-62D7FD0C0A51}">
      <dgm:prSet/>
      <dgm:spPr/>
      <dgm:t>
        <a:bodyPr/>
        <a:lstStyle/>
        <a:p>
          <a:endParaRPr lang="en-US"/>
        </a:p>
      </dgm:t>
    </dgm:pt>
    <dgm:pt modelId="{5BA11E53-BA4C-4F58-90B9-135442896DCF}" type="sibTrans" cxnId="{B307C2C4-110A-4AD9-9A7F-62D7FD0C0A51}">
      <dgm:prSet phldrT="2" phldr="0"/>
      <dgm:spPr/>
      <dgm:t>
        <a:bodyPr/>
        <a:lstStyle/>
        <a:p>
          <a:r>
            <a:rPr lang="en-US"/>
            <a:t>2</a:t>
          </a:r>
        </a:p>
      </dgm:t>
    </dgm:pt>
    <dgm:pt modelId="{5246A04E-5A7C-4028-B5EE-E7674B6CE0AF}">
      <dgm:prSet custT="1"/>
      <dgm:spPr/>
      <dgm:t>
        <a:bodyPr/>
        <a:lstStyle/>
        <a:p>
          <a:r>
            <a:rPr lang="en-US" sz="1800" dirty="0"/>
            <a:t>if practicable, </a:t>
          </a:r>
          <a:r>
            <a:rPr lang="en-US" sz="1800" i="1" dirty="0"/>
            <a:t>seek the patient’s expressed consent before disclosing personal information</a:t>
          </a:r>
          <a:r>
            <a:rPr lang="en-US" sz="1800" dirty="0"/>
            <a:t>. </a:t>
          </a:r>
        </a:p>
      </dgm:t>
    </dgm:pt>
    <dgm:pt modelId="{E176D411-E73F-4453-A899-9BB28882E373}" type="parTrans" cxnId="{35FC7D81-5C94-4AB7-BD49-1125585AF227}">
      <dgm:prSet/>
      <dgm:spPr/>
      <dgm:t>
        <a:bodyPr/>
        <a:lstStyle/>
        <a:p>
          <a:endParaRPr lang="en-US"/>
        </a:p>
      </dgm:t>
    </dgm:pt>
    <dgm:pt modelId="{2A7FA5FE-15BF-436E-83EC-D61F3CBD4AB8}" type="sibTrans" cxnId="{35FC7D81-5C94-4AB7-BD49-1125585AF227}">
      <dgm:prSet phldrT="3" phldr="0"/>
      <dgm:spPr/>
      <dgm:t>
        <a:bodyPr/>
        <a:lstStyle/>
        <a:p>
          <a:r>
            <a:rPr lang="en-US"/>
            <a:t>3</a:t>
          </a:r>
        </a:p>
      </dgm:t>
    </dgm:pt>
    <dgm:pt modelId="{A7389D9C-8815-482D-9435-D4F24394E8B3}">
      <dgm:prSet custT="1"/>
      <dgm:spPr/>
      <dgm:t>
        <a:bodyPr/>
        <a:lstStyle/>
        <a:p>
          <a:r>
            <a:rPr lang="en-US" sz="1200" dirty="0"/>
            <a:t>a patient refuses to consent, or not practicable to seek consent, contact the appropriate regulatory body, to help him or her decide whether the disclosure can be </a:t>
          </a:r>
          <a:r>
            <a:rPr lang="en-US" sz="1200" b="1" dirty="0"/>
            <a:t>justified in the public interest</a:t>
          </a:r>
          <a:endParaRPr lang="en-US" sz="1200" dirty="0"/>
        </a:p>
      </dgm:t>
    </dgm:pt>
    <dgm:pt modelId="{23C10507-A11E-4404-BBE2-CE3090891197}" type="parTrans" cxnId="{F3A05E80-FE25-4D73-B353-8AF7F9C9C190}">
      <dgm:prSet/>
      <dgm:spPr/>
      <dgm:t>
        <a:bodyPr/>
        <a:lstStyle/>
        <a:p>
          <a:endParaRPr lang="en-US"/>
        </a:p>
      </dgm:t>
    </dgm:pt>
    <dgm:pt modelId="{C6CCF7EF-E95C-423A-8B8D-9A7647813DAE}" type="sibTrans" cxnId="{F3A05E80-FE25-4D73-B353-8AF7F9C9C190}">
      <dgm:prSet phldrT="4" phldr="0"/>
      <dgm:spPr/>
      <dgm:t>
        <a:bodyPr/>
        <a:lstStyle/>
        <a:p>
          <a:r>
            <a:rPr lang="en-US"/>
            <a:t>4</a:t>
          </a:r>
        </a:p>
      </dgm:t>
    </dgm:pt>
    <dgm:pt modelId="{4FF716EB-EC96-4C95-A540-36389189ABE8}" type="pres">
      <dgm:prSet presAssocID="{7C528A97-FEBD-4286-A66D-7DE4E9DFF502}" presName="Name0" presStyleCnt="0">
        <dgm:presLayoutVars>
          <dgm:animLvl val="lvl"/>
          <dgm:resizeHandles val="exact"/>
        </dgm:presLayoutVars>
      </dgm:prSet>
      <dgm:spPr/>
    </dgm:pt>
    <dgm:pt modelId="{DBC3782A-CBB2-4587-8D97-FE100BE507EC}" type="pres">
      <dgm:prSet presAssocID="{E00411C7-D742-488A-BF92-D84FEBCF7AE6}" presName="compositeNode" presStyleCnt="0">
        <dgm:presLayoutVars>
          <dgm:bulletEnabled val="1"/>
        </dgm:presLayoutVars>
      </dgm:prSet>
      <dgm:spPr/>
    </dgm:pt>
    <dgm:pt modelId="{99CFB606-9725-4678-A8F5-3E978CE7C6AF}" type="pres">
      <dgm:prSet presAssocID="{E00411C7-D742-488A-BF92-D84FEBCF7AE6}" presName="bgRect" presStyleLbl="bgAccFollowNode1" presStyleIdx="0" presStyleCnt="4"/>
      <dgm:spPr/>
    </dgm:pt>
    <dgm:pt modelId="{1DB19017-5B82-418E-8BF6-0A9C15BF12F1}" type="pres">
      <dgm:prSet presAssocID="{91C6385C-BB8D-4CE1-8E8C-8AF94DA029F6}" presName="sibTransNodeCircle" presStyleLbl="alignNode1" presStyleIdx="0" presStyleCnt="8">
        <dgm:presLayoutVars>
          <dgm:chMax val="0"/>
          <dgm:bulletEnabled/>
        </dgm:presLayoutVars>
      </dgm:prSet>
      <dgm:spPr/>
    </dgm:pt>
    <dgm:pt modelId="{651AB514-7CDF-4465-8ACD-70E652B88F77}" type="pres">
      <dgm:prSet presAssocID="{E00411C7-D742-488A-BF92-D84FEBCF7AE6}" presName="bottomLine" presStyleLbl="alignNode1" presStyleIdx="1" presStyleCnt="8">
        <dgm:presLayoutVars/>
      </dgm:prSet>
      <dgm:spPr/>
    </dgm:pt>
    <dgm:pt modelId="{18190DDE-2E83-49FA-A259-73E03CEADD59}" type="pres">
      <dgm:prSet presAssocID="{E00411C7-D742-488A-BF92-D84FEBCF7AE6}" presName="nodeText" presStyleLbl="bgAccFollowNode1" presStyleIdx="0" presStyleCnt="4">
        <dgm:presLayoutVars>
          <dgm:bulletEnabled val="1"/>
        </dgm:presLayoutVars>
      </dgm:prSet>
      <dgm:spPr/>
    </dgm:pt>
    <dgm:pt modelId="{35B94614-A0DB-4065-A77D-5A15F1552C6A}" type="pres">
      <dgm:prSet presAssocID="{91C6385C-BB8D-4CE1-8E8C-8AF94DA029F6}" presName="sibTrans" presStyleCnt="0"/>
      <dgm:spPr/>
    </dgm:pt>
    <dgm:pt modelId="{3E178E17-32E1-4FF5-92FF-13CA963DEC33}" type="pres">
      <dgm:prSet presAssocID="{EAF4DA86-8EA2-430D-B3B2-78075F2B6405}" presName="compositeNode" presStyleCnt="0">
        <dgm:presLayoutVars>
          <dgm:bulletEnabled val="1"/>
        </dgm:presLayoutVars>
      </dgm:prSet>
      <dgm:spPr/>
    </dgm:pt>
    <dgm:pt modelId="{94C903D4-F597-438F-97B6-B03AF03EE9F3}" type="pres">
      <dgm:prSet presAssocID="{EAF4DA86-8EA2-430D-B3B2-78075F2B6405}" presName="bgRect" presStyleLbl="bgAccFollowNode1" presStyleIdx="1" presStyleCnt="4"/>
      <dgm:spPr/>
    </dgm:pt>
    <dgm:pt modelId="{A82B213A-47BC-477E-877D-8C70D04ABBCA}" type="pres">
      <dgm:prSet presAssocID="{5BA11E53-BA4C-4F58-90B9-135442896DCF}" presName="sibTransNodeCircle" presStyleLbl="alignNode1" presStyleIdx="2" presStyleCnt="8">
        <dgm:presLayoutVars>
          <dgm:chMax val="0"/>
          <dgm:bulletEnabled/>
        </dgm:presLayoutVars>
      </dgm:prSet>
      <dgm:spPr/>
    </dgm:pt>
    <dgm:pt modelId="{88EC3734-B8FE-46E2-9960-805E5E4556A4}" type="pres">
      <dgm:prSet presAssocID="{EAF4DA86-8EA2-430D-B3B2-78075F2B6405}" presName="bottomLine" presStyleLbl="alignNode1" presStyleIdx="3" presStyleCnt="8">
        <dgm:presLayoutVars/>
      </dgm:prSet>
      <dgm:spPr/>
    </dgm:pt>
    <dgm:pt modelId="{153D640C-14CC-4F00-9734-4CF156BBC7C5}" type="pres">
      <dgm:prSet presAssocID="{EAF4DA86-8EA2-430D-B3B2-78075F2B6405}" presName="nodeText" presStyleLbl="bgAccFollowNode1" presStyleIdx="1" presStyleCnt="4">
        <dgm:presLayoutVars>
          <dgm:bulletEnabled val="1"/>
        </dgm:presLayoutVars>
      </dgm:prSet>
      <dgm:spPr/>
    </dgm:pt>
    <dgm:pt modelId="{0F668C77-2571-4070-A4BB-8136329431EA}" type="pres">
      <dgm:prSet presAssocID="{5BA11E53-BA4C-4F58-90B9-135442896DCF}" presName="sibTrans" presStyleCnt="0"/>
      <dgm:spPr/>
    </dgm:pt>
    <dgm:pt modelId="{609666F1-D2BD-4585-BC49-6D393EA978F2}" type="pres">
      <dgm:prSet presAssocID="{5246A04E-5A7C-4028-B5EE-E7674B6CE0AF}" presName="compositeNode" presStyleCnt="0">
        <dgm:presLayoutVars>
          <dgm:bulletEnabled val="1"/>
        </dgm:presLayoutVars>
      </dgm:prSet>
      <dgm:spPr/>
    </dgm:pt>
    <dgm:pt modelId="{C046B00D-AA77-4F5C-B3F0-B40CE13AEB98}" type="pres">
      <dgm:prSet presAssocID="{5246A04E-5A7C-4028-B5EE-E7674B6CE0AF}" presName="bgRect" presStyleLbl="bgAccFollowNode1" presStyleIdx="2" presStyleCnt="4"/>
      <dgm:spPr/>
    </dgm:pt>
    <dgm:pt modelId="{E38DEE6C-A386-47D8-A4CF-917888410912}" type="pres">
      <dgm:prSet presAssocID="{2A7FA5FE-15BF-436E-83EC-D61F3CBD4AB8}" presName="sibTransNodeCircle" presStyleLbl="alignNode1" presStyleIdx="4" presStyleCnt="8">
        <dgm:presLayoutVars>
          <dgm:chMax val="0"/>
          <dgm:bulletEnabled/>
        </dgm:presLayoutVars>
      </dgm:prSet>
      <dgm:spPr/>
    </dgm:pt>
    <dgm:pt modelId="{F3793A7B-B697-4A2D-9577-7EF7591BE11D}" type="pres">
      <dgm:prSet presAssocID="{5246A04E-5A7C-4028-B5EE-E7674B6CE0AF}" presName="bottomLine" presStyleLbl="alignNode1" presStyleIdx="5" presStyleCnt="8">
        <dgm:presLayoutVars/>
      </dgm:prSet>
      <dgm:spPr/>
    </dgm:pt>
    <dgm:pt modelId="{3B9B48FC-C020-4720-A55B-509896C68ABF}" type="pres">
      <dgm:prSet presAssocID="{5246A04E-5A7C-4028-B5EE-E7674B6CE0AF}" presName="nodeText" presStyleLbl="bgAccFollowNode1" presStyleIdx="2" presStyleCnt="4">
        <dgm:presLayoutVars>
          <dgm:bulletEnabled val="1"/>
        </dgm:presLayoutVars>
      </dgm:prSet>
      <dgm:spPr/>
    </dgm:pt>
    <dgm:pt modelId="{289BC061-1B1C-4826-8E92-0CC15A4985D6}" type="pres">
      <dgm:prSet presAssocID="{2A7FA5FE-15BF-436E-83EC-D61F3CBD4AB8}" presName="sibTrans" presStyleCnt="0"/>
      <dgm:spPr/>
    </dgm:pt>
    <dgm:pt modelId="{941500B1-9D3A-48C2-9BEF-5037720C9BD3}" type="pres">
      <dgm:prSet presAssocID="{A7389D9C-8815-482D-9435-D4F24394E8B3}" presName="compositeNode" presStyleCnt="0">
        <dgm:presLayoutVars>
          <dgm:bulletEnabled val="1"/>
        </dgm:presLayoutVars>
      </dgm:prSet>
      <dgm:spPr/>
    </dgm:pt>
    <dgm:pt modelId="{26997D7F-2ED7-4EF8-BBC3-C6FA05B79986}" type="pres">
      <dgm:prSet presAssocID="{A7389D9C-8815-482D-9435-D4F24394E8B3}" presName="bgRect" presStyleLbl="bgAccFollowNode1" presStyleIdx="3" presStyleCnt="4"/>
      <dgm:spPr/>
    </dgm:pt>
    <dgm:pt modelId="{2B095F6E-86AB-4996-997B-778D406BD3BB}" type="pres">
      <dgm:prSet presAssocID="{C6CCF7EF-E95C-423A-8B8D-9A7647813DAE}" presName="sibTransNodeCircle" presStyleLbl="alignNode1" presStyleIdx="6" presStyleCnt="8">
        <dgm:presLayoutVars>
          <dgm:chMax val="0"/>
          <dgm:bulletEnabled/>
        </dgm:presLayoutVars>
      </dgm:prSet>
      <dgm:spPr/>
    </dgm:pt>
    <dgm:pt modelId="{C3EA3717-BA4E-4830-86AB-F24BBED740BC}" type="pres">
      <dgm:prSet presAssocID="{A7389D9C-8815-482D-9435-D4F24394E8B3}" presName="bottomLine" presStyleLbl="alignNode1" presStyleIdx="7" presStyleCnt="8">
        <dgm:presLayoutVars/>
      </dgm:prSet>
      <dgm:spPr/>
    </dgm:pt>
    <dgm:pt modelId="{50C9FEA6-37AB-4A93-9904-031789A131A8}" type="pres">
      <dgm:prSet presAssocID="{A7389D9C-8815-482D-9435-D4F24394E8B3}" presName="nodeText" presStyleLbl="bgAccFollowNode1" presStyleIdx="3" presStyleCnt="4">
        <dgm:presLayoutVars>
          <dgm:bulletEnabled val="1"/>
        </dgm:presLayoutVars>
      </dgm:prSet>
      <dgm:spPr/>
    </dgm:pt>
  </dgm:ptLst>
  <dgm:cxnLst>
    <dgm:cxn modelId="{D57CBF13-2D07-470D-90ED-3E1E74D707B1}" type="presOf" srcId="{5246A04E-5A7C-4028-B5EE-E7674B6CE0AF}" destId="{3B9B48FC-C020-4720-A55B-509896C68ABF}" srcOrd="1" destOrd="0" presId="urn:microsoft.com/office/officeart/2016/7/layout/BasicLinearProcessNumbered"/>
    <dgm:cxn modelId="{976C4E22-C877-4E6E-BA65-6FEAC434F471}" type="presOf" srcId="{A7389D9C-8815-482D-9435-D4F24394E8B3}" destId="{50C9FEA6-37AB-4A93-9904-031789A131A8}" srcOrd="1" destOrd="0" presId="urn:microsoft.com/office/officeart/2016/7/layout/BasicLinearProcessNumbered"/>
    <dgm:cxn modelId="{4E579E28-CA6E-4ED8-8B49-308F4A990F2C}" type="presOf" srcId="{2A7FA5FE-15BF-436E-83EC-D61F3CBD4AB8}" destId="{E38DEE6C-A386-47D8-A4CF-917888410912}" srcOrd="0" destOrd="0" presId="urn:microsoft.com/office/officeart/2016/7/layout/BasicLinearProcessNumbered"/>
    <dgm:cxn modelId="{0ABA8661-B5CC-4A11-A11D-DEFE03909919}" type="presOf" srcId="{7C528A97-FEBD-4286-A66D-7DE4E9DFF502}" destId="{4FF716EB-EC96-4C95-A540-36389189ABE8}" srcOrd="0" destOrd="0" presId="urn:microsoft.com/office/officeart/2016/7/layout/BasicLinearProcessNumbered"/>
    <dgm:cxn modelId="{6F7F2866-A379-40F6-9059-5A6261FA5E5C}" type="presOf" srcId="{5BA11E53-BA4C-4F58-90B9-135442896DCF}" destId="{A82B213A-47BC-477E-877D-8C70D04ABBCA}" srcOrd="0" destOrd="0" presId="urn:microsoft.com/office/officeart/2016/7/layout/BasicLinearProcessNumbered"/>
    <dgm:cxn modelId="{73249648-824D-4872-B523-18B60F0F76C5}" type="presOf" srcId="{EAF4DA86-8EA2-430D-B3B2-78075F2B6405}" destId="{94C903D4-F597-438F-97B6-B03AF03EE9F3}" srcOrd="0" destOrd="0" presId="urn:microsoft.com/office/officeart/2016/7/layout/BasicLinearProcessNumbered"/>
    <dgm:cxn modelId="{F1CD394B-CD86-4E5C-A29F-609334039EB7}" type="presOf" srcId="{E00411C7-D742-488A-BF92-D84FEBCF7AE6}" destId="{99CFB606-9725-4678-A8F5-3E978CE7C6AF}" srcOrd="0" destOrd="0" presId="urn:microsoft.com/office/officeart/2016/7/layout/BasicLinearProcessNumbered"/>
    <dgm:cxn modelId="{7ECFBE4B-DB7B-481F-8563-1B113A77FBA5}" type="presOf" srcId="{E00411C7-D742-488A-BF92-D84FEBCF7AE6}" destId="{18190DDE-2E83-49FA-A259-73E03CEADD59}" srcOrd="1" destOrd="0" presId="urn:microsoft.com/office/officeart/2016/7/layout/BasicLinearProcessNumbered"/>
    <dgm:cxn modelId="{A7773758-5C18-4A81-8272-91FB5A01A67A}" type="presOf" srcId="{5246A04E-5A7C-4028-B5EE-E7674B6CE0AF}" destId="{C046B00D-AA77-4F5C-B3F0-B40CE13AEB98}" srcOrd="0" destOrd="0" presId="urn:microsoft.com/office/officeart/2016/7/layout/BasicLinearProcessNumbered"/>
    <dgm:cxn modelId="{AB294C7A-84E8-49C2-8137-0C28D98A6315}" type="presOf" srcId="{EAF4DA86-8EA2-430D-B3B2-78075F2B6405}" destId="{153D640C-14CC-4F00-9734-4CF156BBC7C5}" srcOrd="1" destOrd="0" presId="urn:microsoft.com/office/officeart/2016/7/layout/BasicLinearProcessNumbered"/>
    <dgm:cxn modelId="{5195107F-47A6-4643-B7BC-8E118EEB8FC2}" srcId="{7C528A97-FEBD-4286-A66D-7DE4E9DFF502}" destId="{E00411C7-D742-488A-BF92-D84FEBCF7AE6}" srcOrd="0" destOrd="0" parTransId="{A0EC04D5-9A75-472A-B8AA-01FFC3F0AD53}" sibTransId="{91C6385C-BB8D-4CE1-8E8C-8AF94DA029F6}"/>
    <dgm:cxn modelId="{F3A05E80-FE25-4D73-B353-8AF7F9C9C190}" srcId="{7C528A97-FEBD-4286-A66D-7DE4E9DFF502}" destId="{A7389D9C-8815-482D-9435-D4F24394E8B3}" srcOrd="3" destOrd="0" parTransId="{23C10507-A11E-4404-BBE2-CE3090891197}" sibTransId="{C6CCF7EF-E95C-423A-8B8D-9A7647813DAE}"/>
    <dgm:cxn modelId="{35FC7D81-5C94-4AB7-BD49-1125585AF227}" srcId="{7C528A97-FEBD-4286-A66D-7DE4E9DFF502}" destId="{5246A04E-5A7C-4028-B5EE-E7674B6CE0AF}" srcOrd="2" destOrd="0" parTransId="{E176D411-E73F-4453-A899-9BB28882E373}" sibTransId="{2A7FA5FE-15BF-436E-83EC-D61F3CBD4AB8}"/>
    <dgm:cxn modelId="{B482A39F-766D-4EAD-8FFC-F57E40C92FB7}" type="presOf" srcId="{C6CCF7EF-E95C-423A-8B8D-9A7647813DAE}" destId="{2B095F6E-86AB-4996-997B-778D406BD3BB}" srcOrd="0" destOrd="0" presId="urn:microsoft.com/office/officeart/2016/7/layout/BasicLinearProcessNumbered"/>
    <dgm:cxn modelId="{B307C2C4-110A-4AD9-9A7F-62D7FD0C0A51}" srcId="{7C528A97-FEBD-4286-A66D-7DE4E9DFF502}" destId="{EAF4DA86-8EA2-430D-B3B2-78075F2B6405}" srcOrd="1" destOrd="0" parTransId="{460C15DC-8674-4BBE-B989-FAEA7F112A1B}" sibTransId="{5BA11E53-BA4C-4F58-90B9-135442896DCF}"/>
    <dgm:cxn modelId="{A157C3DA-16F3-4463-8629-6E37C09F6454}" type="presOf" srcId="{A7389D9C-8815-482D-9435-D4F24394E8B3}" destId="{26997D7F-2ED7-4EF8-BBC3-C6FA05B79986}" srcOrd="0" destOrd="0" presId="urn:microsoft.com/office/officeart/2016/7/layout/BasicLinearProcessNumbered"/>
    <dgm:cxn modelId="{44F391FB-E2F4-4FD0-BCA9-EFBDF001779B}" type="presOf" srcId="{91C6385C-BB8D-4CE1-8E8C-8AF94DA029F6}" destId="{1DB19017-5B82-418E-8BF6-0A9C15BF12F1}" srcOrd="0" destOrd="0" presId="urn:microsoft.com/office/officeart/2016/7/layout/BasicLinearProcessNumbered"/>
    <dgm:cxn modelId="{360C5B1E-8D86-41FA-AF4C-83222078DD12}" type="presParOf" srcId="{4FF716EB-EC96-4C95-A540-36389189ABE8}" destId="{DBC3782A-CBB2-4587-8D97-FE100BE507EC}" srcOrd="0" destOrd="0" presId="urn:microsoft.com/office/officeart/2016/7/layout/BasicLinearProcessNumbered"/>
    <dgm:cxn modelId="{F5D530F9-255C-4785-9229-8205A909868C}" type="presParOf" srcId="{DBC3782A-CBB2-4587-8D97-FE100BE507EC}" destId="{99CFB606-9725-4678-A8F5-3E978CE7C6AF}" srcOrd="0" destOrd="0" presId="urn:microsoft.com/office/officeart/2016/7/layout/BasicLinearProcessNumbered"/>
    <dgm:cxn modelId="{A9131B9E-76BE-46F3-98FA-3874B89B84D8}" type="presParOf" srcId="{DBC3782A-CBB2-4587-8D97-FE100BE507EC}" destId="{1DB19017-5B82-418E-8BF6-0A9C15BF12F1}" srcOrd="1" destOrd="0" presId="urn:microsoft.com/office/officeart/2016/7/layout/BasicLinearProcessNumbered"/>
    <dgm:cxn modelId="{015ABF65-64C9-40F4-B020-2FFE8FA0851D}" type="presParOf" srcId="{DBC3782A-CBB2-4587-8D97-FE100BE507EC}" destId="{651AB514-7CDF-4465-8ACD-70E652B88F77}" srcOrd="2" destOrd="0" presId="urn:microsoft.com/office/officeart/2016/7/layout/BasicLinearProcessNumbered"/>
    <dgm:cxn modelId="{5F741CF2-9C7B-469F-843A-6990B09A0405}" type="presParOf" srcId="{DBC3782A-CBB2-4587-8D97-FE100BE507EC}" destId="{18190DDE-2E83-49FA-A259-73E03CEADD59}" srcOrd="3" destOrd="0" presId="urn:microsoft.com/office/officeart/2016/7/layout/BasicLinearProcessNumbered"/>
    <dgm:cxn modelId="{0BE18573-2494-43C7-A751-B628368CBA56}" type="presParOf" srcId="{4FF716EB-EC96-4C95-A540-36389189ABE8}" destId="{35B94614-A0DB-4065-A77D-5A15F1552C6A}" srcOrd="1" destOrd="0" presId="urn:microsoft.com/office/officeart/2016/7/layout/BasicLinearProcessNumbered"/>
    <dgm:cxn modelId="{CC2A0BBD-C8D4-4713-B8F6-FDAD78C1F743}" type="presParOf" srcId="{4FF716EB-EC96-4C95-A540-36389189ABE8}" destId="{3E178E17-32E1-4FF5-92FF-13CA963DEC33}" srcOrd="2" destOrd="0" presId="urn:microsoft.com/office/officeart/2016/7/layout/BasicLinearProcessNumbered"/>
    <dgm:cxn modelId="{26211881-F254-45FC-A0C6-7C2DB7A881B7}" type="presParOf" srcId="{3E178E17-32E1-4FF5-92FF-13CA963DEC33}" destId="{94C903D4-F597-438F-97B6-B03AF03EE9F3}" srcOrd="0" destOrd="0" presId="urn:microsoft.com/office/officeart/2016/7/layout/BasicLinearProcessNumbered"/>
    <dgm:cxn modelId="{B3EA48C7-F966-49C2-A433-7F08F38CE643}" type="presParOf" srcId="{3E178E17-32E1-4FF5-92FF-13CA963DEC33}" destId="{A82B213A-47BC-477E-877D-8C70D04ABBCA}" srcOrd="1" destOrd="0" presId="urn:microsoft.com/office/officeart/2016/7/layout/BasicLinearProcessNumbered"/>
    <dgm:cxn modelId="{47482603-909D-45A3-9E8A-5BA4210BBE71}" type="presParOf" srcId="{3E178E17-32E1-4FF5-92FF-13CA963DEC33}" destId="{88EC3734-B8FE-46E2-9960-805E5E4556A4}" srcOrd="2" destOrd="0" presId="urn:microsoft.com/office/officeart/2016/7/layout/BasicLinearProcessNumbered"/>
    <dgm:cxn modelId="{575C1290-FBF8-4385-8605-5A4D08CFD5B4}" type="presParOf" srcId="{3E178E17-32E1-4FF5-92FF-13CA963DEC33}" destId="{153D640C-14CC-4F00-9734-4CF156BBC7C5}" srcOrd="3" destOrd="0" presId="urn:microsoft.com/office/officeart/2016/7/layout/BasicLinearProcessNumbered"/>
    <dgm:cxn modelId="{D08FA69C-CEED-4ED3-8171-32C9E5773BD9}" type="presParOf" srcId="{4FF716EB-EC96-4C95-A540-36389189ABE8}" destId="{0F668C77-2571-4070-A4BB-8136329431EA}" srcOrd="3" destOrd="0" presId="urn:microsoft.com/office/officeart/2016/7/layout/BasicLinearProcessNumbered"/>
    <dgm:cxn modelId="{33597D9A-34D6-439F-96AA-F2C8E61A0804}" type="presParOf" srcId="{4FF716EB-EC96-4C95-A540-36389189ABE8}" destId="{609666F1-D2BD-4585-BC49-6D393EA978F2}" srcOrd="4" destOrd="0" presId="urn:microsoft.com/office/officeart/2016/7/layout/BasicLinearProcessNumbered"/>
    <dgm:cxn modelId="{7C10D371-C13B-44C1-9E75-B6465DF83E50}" type="presParOf" srcId="{609666F1-D2BD-4585-BC49-6D393EA978F2}" destId="{C046B00D-AA77-4F5C-B3F0-B40CE13AEB98}" srcOrd="0" destOrd="0" presId="urn:microsoft.com/office/officeart/2016/7/layout/BasicLinearProcessNumbered"/>
    <dgm:cxn modelId="{C093C1AE-4D46-4FD1-AFF0-67E452701A2D}" type="presParOf" srcId="{609666F1-D2BD-4585-BC49-6D393EA978F2}" destId="{E38DEE6C-A386-47D8-A4CF-917888410912}" srcOrd="1" destOrd="0" presId="urn:microsoft.com/office/officeart/2016/7/layout/BasicLinearProcessNumbered"/>
    <dgm:cxn modelId="{F5BC960C-4930-4B31-87B3-BFF8CDDA651B}" type="presParOf" srcId="{609666F1-D2BD-4585-BC49-6D393EA978F2}" destId="{F3793A7B-B697-4A2D-9577-7EF7591BE11D}" srcOrd="2" destOrd="0" presId="urn:microsoft.com/office/officeart/2016/7/layout/BasicLinearProcessNumbered"/>
    <dgm:cxn modelId="{E02694B3-009F-4961-9245-84E83414C751}" type="presParOf" srcId="{609666F1-D2BD-4585-BC49-6D393EA978F2}" destId="{3B9B48FC-C020-4720-A55B-509896C68ABF}" srcOrd="3" destOrd="0" presId="urn:microsoft.com/office/officeart/2016/7/layout/BasicLinearProcessNumbered"/>
    <dgm:cxn modelId="{2E774746-8964-46EE-9659-9F0E0291B189}" type="presParOf" srcId="{4FF716EB-EC96-4C95-A540-36389189ABE8}" destId="{289BC061-1B1C-4826-8E92-0CC15A4985D6}" srcOrd="5" destOrd="0" presId="urn:microsoft.com/office/officeart/2016/7/layout/BasicLinearProcessNumbered"/>
    <dgm:cxn modelId="{C4BC6A43-F563-4C0B-A398-9ECC7DAFDBD5}" type="presParOf" srcId="{4FF716EB-EC96-4C95-A540-36389189ABE8}" destId="{941500B1-9D3A-48C2-9BEF-5037720C9BD3}" srcOrd="6" destOrd="0" presId="urn:microsoft.com/office/officeart/2016/7/layout/BasicLinearProcessNumbered"/>
    <dgm:cxn modelId="{04400029-C8CC-42C1-AC0D-E071B27EC490}" type="presParOf" srcId="{941500B1-9D3A-48C2-9BEF-5037720C9BD3}" destId="{26997D7F-2ED7-4EF8-BBC3-C6FA05B79986}" srcOrd="0" destOrd="0" presId="urn:microsoft.com/office/officeart/2016/7/layout/BasicLinearProcessNumbered"/>
    <dgm:cxn modelId="{67FAAEEB-2B73-4B17-81E2-1C3976B48DC0}" type="presParOf" srcId="{941500B1-9D3A-48C2-9BEF-5037720C9BD3}" destId="{2B095F6E-86AB-4996-997B-778D406BD3BB}" srcOrd="1" destOrd="0" presId="urn:microsoft.com/office/officeart/2016/7/layout/BasicLinearProcessNumbered"/>
    <dgm:cxn modelId="{8C248037-07A0-4D77-ADE1-20E0A6773ADB}" type="presParOf" srcId="{941500B1-9D3A-48C2-9BEF-5037720C9BD3}" destId="{C3EA3717-BA4E-4830-86AB-F24BBED740BC}" srcOrd="2" destOrd="0" presId="urn:microsoft.com/office/officeart/2016/7/layout/BasicLinearProcessNumbered"/>
    <dgm:cxn modelId="{49DE7A66-0EAD-484E-9DB0-AF598C3E1120}" type="presParOf" srcId="{941500B1-9D3A-48C2-9BEF-5037720C9BD3}" destId="{50C9FEA6-37AB-4A93-9904-031789A131A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700F2-D819-48B5-9B86-F78A47E81981}">
      <dsp:nvSpPr>
        <dsp:cNvPr id="0" name=""/>
        <dsp:cNvSpPr/>
      </dsp:nvSpPr>
      <dsp:spPr>
        <a:xfrm>
          <a:off x="0" y="4206383"/>
          <a:ext cx="6572250" cy="1380628"/>
        </a:xfrm>
        <a:prstGeom prst="rect">
          <a:avLst/>
        </a:prstGeom>
        <a:blipFill rotWithShape="1">
          <a:blip xmlns:r="http://schemas.openxmlformats.org/officeDocument/2006/relationships" r:embed="rId1">
            <a:duotone>
              <a:schemeClr val="accent5">
                <a:hueOff val="0"/>
                <a:satOff val="0"/>
                <a:lumOff val="0"/>
                <a:alphaOff val="0"/>
                <a:shade val="36000"/>
                <a:satMod val="120000"/>
              </a:schemeClr>
              <a:schemeClr val="accent5">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Covers</a:t>
          </a:r>
        </a:p>
      </dsp:txBody>
      <dsp:txXfrm>
        <a:off x="0" y="4206383"/>
        <a:ext cx="6572250" cy="745539"/>
      </dsp:txXfrm>
    </dsp:sp>
    <dsp:sp modelId="{C123C735-E548-421F-AC2D-FF1F2F64DD05}">
      <dsp:nvSpPr>
        <dsp:cNvPr id="0" name=""/>
        <dsp:cNvSpPr/>
      </dsp:nvSpPr>
      <dsp:spPr>
        <a:xfrm>
          <a:off x="0" y="4924310"/>
          <a:ext cx="3286125" cy="635089"/>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what a patient may reveal </a:t>
          </a:r>
        </a:p>
      </dsp:txBody>
      <dsp:txXfrm>
        <a:off x="0" y="4924310"/>
        <a:ext cx="3286125" cy="635089"/>
      </dsp:txXfrm>
    </dsp:sp>
    <dsp:sp modelId="{EEE05CD9-A875-45D8-831B-D0DECE9A2F80}">
      <dsp:nvSpPr>
        <dsp:cNvPr id="0" name=""/>
        <dsp:cNvSpPr/>
      </dsp:nvSpPr>
      <dsp:spPr>
        <a:xfrm>
          <a:off x="3286125" y="4924310"/>
          <a:ext cx="3286125" cy="635089"/>
        </a:xfrm>
        <a:prstGeom prst="rect">
          <a:avLst/>
        </a:prstGeom>
        <a:solidFill>
          <a:schemeClr val="accent5">
            <a:tint val="40000"/>
            <a:alpha val="90000"/>
            <a:hueOff val="-21336812"/>
            <a:satOff val="4612"/>
            <a:lumOff val="-1874"/>
            <a:alphaOff val="0"/>
          </a:schemeClr>
        </a:solidFill>
        <a:ln w="635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what the practitioner may independently conclude or form an opinion </a:t>
          </a:r>
          <a:r>
            <a:rPr lang="en-MY" sz="1400" kern="1200"/>
            <a:t>about.</a:t>
          </a:r>
          <a:endParaRPr lang="en-US" sz="1400" kern="1200"/>
        </a:p>
      </dsp:txBody>
      <dsp:txXfrm>
        <a:off x="3286125" y="4924310"/>
        <a:ext cx="3286125" cy="635089"/>
      </dsp:txXfrm>
    </dsp:sp>
    <dsp:sp modelId="{229080C1-51BA-4726-87EF-289482FF047D}">
      <dsp:nvSpPr>
        <dsp:cNvPr id="0" name=""/>
        <dsp:cNvSpPr/>
      </dsp:nvSpPr>
      <dsp:spPr>
        <a:xfrm rot="10800000">
          <a:off x="0" y="2103685"/>
          <a:ext cx="6572250" cy="2123407"/>
        </a:xfrm>
        <a:prstGeom prst="upArrowCallout">
          <a:avLst/>
        </a:prstGeom>
        <a:blipFill rotWithShape="1">
          <a:blip xmlns:r="http://schemas.openxmlformats.org/officeDocument/2006/relationships" r:embed="rId1">
            <a:duotone>
              <a:schemeClr val="accent5">
                <a:hueOff val="-10661560"/>
                <a:satOff val="6060"/>
                <a:lumOff val="-5000"/>
                <a:alphaOff val="0"/>
                <a:shade val="36000"/>
                <a:satMod val="120000"/>
              </a:schemeClr>
              <a:schemeClr val="accent5">
                <a:hueOff val="-10661560"/>
                <a:satOff val="6060"/>
                <a:lumOff val="-500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MY" sz="2600" kern="1200"/>
            <a:t>unless they give consent.</a:t>
          </a:r>
          <a:endParaRPr lang="en-US" sz="2600" kern="1200"/>
        </a:p>
      </dsp:txBody>
      <dsp:txXfrm rot="10800000">
        <a:off x="0" y="2103685"/>
        <a:ext cx="6572250" cy="1379726"/>
      </dsp:txXfrm>
    </dsp:sp>
    <dsp:sp modelId="{BE6131F7-254A-48E2-BCDD-9572B741A952}">
      <dsp:nvSpPr>
        <dsp:cNvPr id="0" name=""/>
        <dsp:cNvSpPr/>
      </dsp:nvSpPr>
      <dsp:spPr>
        <a:xfrm rot="10800000">
          <a:off x="0" y="987"/>
          <a:ext cx="6572250" cy="2123407"/>
        </a:xfrm>
        <a:prstGeom prst="upArrowCallout">
          <a:avLst/>
        </a:prstGeom>
        <a:blipFill rotWithShape="1">
          <a:blip xmlns:r="http://schemas.openxmlformats.org/officeDocument/2006/relationships" r:embed="rId1">
            <a:duotone>
              <a:schemeClr val="accent5">
                <a:hueOff val="-21323121"/>
                <a:satOff val="12119"/>
                <a:lumOff val="-10000"/>
                <a:alphaOff val="0"/>
                <a:shade val="36000"/>
                <a:satMod val="120000"/>
              </a:schemeClr>
              <a:schemeClr val="accent5">
                <a:hueOff val="-21323121"/>
                <a:satOff val="12119"/>
                <a:lumOff val="-1000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Patients have the right to no disclosure of any personal information,</a:t>
          </a:r>
        </a:p>
      </dsp:txBody>
      <dsp:txXfrm rot="10800000">
        <a:off x="0" y="987"/>
        <a:ext cx="6572250" cy="1379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D2CBB-D9B0-42BD-861F-695C07E44405}">
      <dsp:nvSpPr>
        <dsp:cNvPr id="0" name=""/>
        <dsp:cNvSpPr/>
      </dsp:nvSpPr>
      <dsp:spPr>
        <a:xfrm>
          <a:off x="49" y="25248"/>
          <a:ext cx="4700141" cy="789407"/>
        </a:xfrm>
        <a:prstGeom prst="rect">
          <a:avLst/>
        </a:prstGeom>
        <a:blipFill rotWithShape="1">
          <a:blip xmlns:r="http://schemas.openxmlformats.org/officeDocument/2006/relationships" r:embed="rId1">
            <a:duotone>
              <a:schemeClr val="accent4">
                <a:hueOff val="0"/>
                <a:satOff val="0"/>
                <a:lumOff val="0"/>
                <a:alphaOff val="0"/>
                <a:shade val="36000"/>
                <a:satMod val="120000"/>
              </a:schemeClr>
              <a:schemeClr val="accent4">
                <a:hueOff val="0"/>
                <a:satOff val="0"/>
                <a:lumOff val="0"/>
                <a:alphaOff val="0"/>
                <a:tint val="40000"/>
              </a:schemeClr>
            </a:duotone>
          </a:blip>
          <a:tile tx="0" ty="0" sx="60000" sy="59000" flip="none" algn="tl"/>
        </a:blipFill>
        <a:ln w="6350" cap="flat" cmpd="sng" algn="ctr">
          <a:solidFill>
            <a:schemeClr val="accent4">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Confidentiality is an important duty, </a:t>
          </a:r>
        </a:p>
      </dsp:txBody>
      <dsp:txXfrm>
        <a:off x="49" y="25248"/>
        <a:ext cx="4700141" cy="789407"/>
      </dsp:txXfrm>
    </dsp:sp>
    <dsp:sp modelId="{E3419355-F37D-47DD-A9AF-831FA110902A}">
      <dsp:nvSpPr>
        <dsp:cNvPr id="0" name=""/>
        <dsp:cNvSpPr/>
      </dsp:nvSpPr>
      <dsp:spPr>
        <a:xfrm>
          <a:off x="49" y="814656"/>
          <a:ext cx="4700141" cy="2777939"/>
        </a:xfrm>
        <a:prstGeom prst="rect">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but it is not absolute. </a:t>
          </a:r>
        </a:p>
      </dsp:txBody>
      <dsp:txXfrm>
        <a:off x="49" y="814656"/>
        <a:ext cx="4700141" cy="2777939"/>
      </dsp:txXfrm>
    </dsp:sp>
    <dsp:sp modelId="{38B0D84A-76D1-4BE1-BAE6-FCD79C5C210C}">
      <dsp:nvSpPr>
        <dsp:cNvPr id="0" name=""/>
        <dsp:cNvSpPr/>
      </dsp:nvSpPr>
      <dsp:spPr>
        <a:xfrm>
          <a:off x="5358209" y="25248"/>
          <a:ext cx="4700141" cy="789407"/>
        </a:xfrm>
        <a:prstGeom prst="rect">
          <a:avLst/>
        </a:prstGeom>
        <a:blipFill rotWithShape="1">
          <a:blip xmlns:r="http://schemas.openxmlformats.org/officeDocument/2006/relationships" r:embed="rId1">
            <a:duotone>
              <a:schemeClr val="accent4">
                <a:hueOff val="0"/>
                <a:satOff val="0"/>
                <a:lumOff val="0"/>
                <a:alphaOff val="0"/>
                <a:shade val="36000"/>
                <a:satMod val="120000"/>
              </a:schemeClr>
              <a:schemeClr val="accent4">
                <a:hueOff val="0"/>
                <a:satOff val="0"/>
                <a:lumOff val="0"/>
                <a:alphaOff val="0"/>
                <a:tint val="40000"/>
              </a:schemeClr>
            </a:duotone>
          </a:blip>
          <a:tile tx="0" ty="0" sx="60000" sy="59000" flip="none" algn="tl"/>
        </a:blipFill>
        <a:ln w="6350" cap="flat" cmpd="sng" algn="ctr">
          <a:solidFill>
            <a:schemeClr val="accent4">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A practitioner can disclose </a:t>
          </a:r>
          <a:r>
            <a:rPr lang="en-MY" sz="2200" kern="1200"/>
            <a:t>personal information if:</a:t>
          </a:r>
          <a:endParaRPr lang="en-US" sz="2200" kern="1200"/>
        </a:p>
      </dsp:txBody>
      <dsp:txXfrm>
        <a:off x="5358209" y="25248"/>
        <a:ext cx="4700141" cy="789407"/>
      </dsp:txXfrm>
    </dsp:sp>
    <dsp:sp modelId="{ADE98424-CEAB-457F-BA6F-A0662117351A}">
      <dsp:nvSpPr>
        <dsp:cNvPr id="0" name=""/>
        <dsp:cNvSpPr/>
      </dsp:nvSpPr>
      <dsp:spPr>
        <a:xfrm>
          <a:off x="5358209" y="814656"/>
          <a:ext cx="4700141" cy="2777939"/>
        </a:xfrm>
        <a:prstGeom prst="rect">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(a) it is required by law (paragraphs 15-20);</a:t>
          </a:r>
        </a:p>
        <a:p>
          <a:pPr marL="228600" lvl="1" indent="-228600" algn="l" defTabSz="977900">
            <a:lnSpc>
              <a:spcPct val="90000"/>
            </a:lnSpc>
            <a:spcBef>
              <a:spcPct val="0"/>
            </a:spcBef>
            <a:spcAft>
              <a:spcPct val="15000"/>
            </a:spcAft>
            <a:buChar char="•"/>
          </a:pPr>
          <a:r>
            <a:rPr lang="en-US" sz="2200" kern="1200"/>
            <a:t>(b) the patient consents – either implicitly for the sake of their own care or expressly for </a:t>
          </a:r>
          <a:r>
            <a:rPr lang="en-MY" sz="2200" kern="1200"/>
            <a:t>other purposes; or</a:t>
          </a:r>
          <a:endParaRPr lang="en-US" sz="2200" kern="1200"/>
        </a:p>
        <a:p>
          <a:pPr marL="228600" lvl="1" indent="-228600" algn="l" defTabSz="977900">
            <a:lnSpc>
              <a:spcPct val="90000"/>
            </a:lnSpc>
            <a:spcBef>
              <a:spcPct val="0"/>
            </a:spcBef>
            <a:spcAft>
              <a:spcPct val="15000"/>
            </a:spcAft>
            <a:buChar char="•"/>
          </a:pPr>
          <a:r>
            <a:rPr lang="en-US" sz="2200" kern="1200"/>
            <a:t>(c) it is justified in the public interest (paragraphs 34-48).</a:t>
          </a:r>
        </a:p>
      </dsp:txBody>
      <dsp:txXfrm>
        <a:off x="5358209" y="814656"/>
        <a:ext cx="4700141" cy="2777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0E681-FE4C-45D8-9841-0A86E4166422}">
      <dsp:nvSpPr>
        <dsp:cNvPr id="0" name=""/>
        <dsp:cNvSpPr/>
      </dsp:nvSpPr>
      <dsp:spPr>
        <a:xfrm>
          <a:off x="0" y="2723343"/>
          <a:ext cx="2514599" cy="893862"/>
        </a:xfrm>
        <a:prstGeom prst="rect">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txBody>
        <a:bodyPr spcFirstLastPara="0" vert="horz" wrap="square" lIns="178838" tIns="227584" rIns="178838" bIns="227584" numCol="1" spcCol="1270" anchor="ctr" anchorCtr="0">
          <a:noAutofit/>
        </a:bodyPr>
        <a:lstStyle/>
        <a:p>
          <a:pPr marL="0" lvl="0" indent="0" algn="ctr" defTabSz="1422400">
            <a:lnSpc>
              <a:spcPct val="90000"/>
            </a:lnSpc>
            <a:spcBef>
              <a:spcPct val="0"/>
            </a:spcBef>
            <a:spcAft>
              <a:spcPct val="35000"/>
            </a:spcAft>
            <a:buNone/>
          </a:pPr>
          <a:r>
            <a:rPr lang="en-US" sz="3200" kern="1200"/>
            <a:t>Keep up</a:t>
          </a:r>
        </a:p>
      </dsp:txBody>
      <dsp:txXfrm>
        <a:off x="0" y="2723343"/>
        <a:ext cx="2514599" cy="893862"/>
      </dsp:txXfrm>
    </dsp:sp>
    <dsp:sp modelId="{4E4963DF-BA9D-4310-8077-E5DCD3D2C396}">
      <dsp:nvSpPr>
        <dsp:cNvPr id="0" name=""/>
        <dsp:cNvSpPr/>
      </dsp:nvSpPr>
      <dsp:spPr>
        <a:xfrm>
          <a:off x="2514599" y="2723343"/>
          <a:ext cx="7543800" cy="89386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153024" tIns="215900" rIns="153024" bIns="215900" numCol="1" spcCol="1270" anchor="ctr" anchorCtr="0">
          <a:noAutofit/>
        </a:bodyPr>
        <a:lstStyle/>
        <a:p>
          <a:pPr marL="0" lvl="0" indent="0" algn="l" defTabSz="755650">
            <a:lnSpc>
              <a:spcPct val="90000"/>
            </a:lnSpc>
            <a:spcBef>
              <a:spcPct val="0"/>
            </a:spcBef>
            <a:spcAft>
              <a:spcPct val="35000"/>
            </a:spcAft>
            <a:buNone/>
          </a:pPr>
          <a:r>
            <a:rPr lang="en-US" sz="1700" kern="1200" dirty="0"/>
            <a:t>to date with, and observe, all relevant legal requirements, including the common law and data protection legislation.</a:t>
          </a:r>
        </a:p>
      </dsp:txBody>
      <dsp:txXfrm>
        <a:off x="2514599" y="2723343"/>
        <a:ext cx="7543800" cy="893862"/>
      </dsp:txXfrm>
    </dsp:sp>
    <dsp:sp modelId="{278621C5-63FB-4091-8BA3-415897979F00}">
      <dsp:nvSpPr>
        <dsp:cNvPr id="0" name=""/>
        <dsp:cNvSpPr/>
      </dsp:nvSpPr>
      <dsp:spPr>
        <a:xfrm rot="10800000">
          <a:off x="0" y="1361991"/>
          <a:ext cx="2514599" cy="1374759"/>
        </a:xfrm>
        <a:prstGeom prst="upArrowCallout">
          <a:avLst>
            <a:gd name="adj1" fmla="val 5000"/>
            <a:gd name="adj2" fmla="val 10000"/>
            <a:gd name="adj3" fmla="val 15000"/>
            <a:gd name="adj4" fmla="val 64977"/>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txBody>
        <a:bodyPr spcFirstLastPara="0" vert="horz" wrap="square" lIns="178838" tIns="227584" rIns="178838" bIns="227584" numCol="1" spcCol="1270" anchor="ctr" anchorCtr="0">
          <a:noAutofit/>
        </a:bodyPr>
        <a:lstStyle/>
        <a:p>
          <a:pPr marL="0" lvl="0" indent="0" algn="ctr" defTabSz="1422400">
            <a:lnSpc>
              <a:spcPct val="90000"/>
            </a:lnSpc>
            <a:spcBef>
              <a:spcPct val="0"/>
            </a:spcBef>
            <a:spcAft>
              <a:spcPct val="35000"/>
            </a:spcAft>
            <a:buNone/>
          </a:pPr>
          <a:r>
            <a:rPr lang="en-US" sz="3200" kern="1200"/>
            <a:t>Keep</a:t>
          </a:r>
        </a:p>
      </dsp:txBody>
      <dsp:txXfrm rot="-10800000">
        <a:off x="0" y="1361991"/>
        <a:ext cx="2514599" cy="893593"/>
      </dsp:txXfrm>
    </dsp:sp>
    <dsp:sp modelId="{A9C88BC0-4A62-4CE1-913F-A91FAF5F4B33}">
      <dsp:nvSpPr>
        <dsp:cNvPr id="0" name=""/>
        <dsp:cNvSpPr/>
      </dsp:nvSpPr>
      <dsp:spPr>
        <a:xfrm>
          <a:off x="2514599" y="1361991"/>
          <a:ext cx="7543800" cy="89359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153024" tIns="215900" rIns="153024" bIns="215900" numCol="1" spcCol="1270" anchor="ctr" anchorCtr="0">
          <a:noAutofit/>
        </a:bodyPr>
        <a:lstStyle/>
        <a:p>
          <a:pPr marL="0" lvl="0" indent="0" algn="l" defTabSz="755650">
            <a:lnSpc>
              <a:spcPct val="90000"/>
            </a:lnSpc>
            <a:spcBef>
              <a:spcPct val="0"/>
            </a:spcBef>
            <a:spcAft>
              <a:spcPct val="35000"/>
            </a:spcAft>
            <a:buNone/>
          </a:pPr>
          <a:r>
            <a:rPr lang="en-US" sz="1700" kern="1200" dirty="0"/>
            <a:t>keep disclosures to the minimum necessary,</a:t>
          </a:r>
        </a:p>
      </dsp:txBody>
      <dsp:txXfrm>
        <a:off x="2514599" y="1361991"/>
        <a:ext cx="7543800" cy="893593"/>
      </dsp:txXfrm>
    </dsp:sp>
    <dsp:sp modelId="{683469DA-4476-4985-A582-3115D2467570}">
      <dsp:nvSpPr>
        <dsp:cNvPr id="0" name=""/>
        <dsp:cNvSpPr/>
      </dsp:nvSpPr>
      <dsp:spPr>
        <a:xfrm rot="10800000">
          <a:off x="0" y="639"/>
          <a:ext cx="2514599" cy="1374759"/>
        </a:xfrm>
        <a:prstGeom prst="upArrowCallout">
          <a:avLst>
            <a:gd name="adj1" fmla="val 5000"/>
            <a:gd name="adj2" fmla="val 10000"/>
            <a:gd name="adj3" fmla="val 15000"/>
            <a:gd name="adj4" fmla="val 64977"/>
          </a:avLst>
        </a:prstGeom>
        <a:blipFill rotWithShape="1">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txBody>
        <a:bodyPr spcFirstLastPara="0" vert="horz" wrap="square" lIns="178838" tIns="227584" rIns="178838" bIns="227584" numCol="1" spcCol="1270" anchor="ctr" anchorCtr="0">
          <a:noAutofit/>
        </a:bodyPr>
        <a:lstStyle/>
        <a:p>
          <a:pPr marL="0" lvl="0" indent="0" algn="ctr" defTabSz="1422400">
            <a:lnSpc>
              <a:spcPct val="90000"/>
            </a:lnSpc>
            <a:spcBef>
              <a:spcPct val="0"/>
            </a:spcBef>
            <a:spcAft>
              <a:spcPct val="35000"/>
            </a:spcAft>
            <a:buNone/>
          </a:pPr>
          <a:r>
            <a:rPr lang="en-US" sz="3200" kern="1200"/>
            <a:t>Get</a:t>
          </a:r>
        </a:p>
      </dsp:txBody>
      <dsp:txXfrm rot="-10800000">
        <a:off x="0" y="639"/>
        <a:ext cx="2514599" cy="893593"/>
      </dsp:txXfrm>
    </dsp:sp>
    <dsp:sp modelId="{04A98778-BB8D-4A4B-919C-B5B9C79C833E}">
      <dsp:nvSpPr>
        <dsp:cNvPr id="0" name=""/>
        <dsp:cNvSpPr/>
      </dsp:nvSpPr>
      <dsp:spPr>
        <a:xfrm>
          <a:off x="2514599" y="639"/>
          <a:ext cx="7543800" cy="89359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153024" tIns="228600" rIns="153024" bIns="228600" numCol="1" spcCol="1270" anchor="ctr" anchorCtr="0">
          <a:noAutofit/>
        </a:bodyPr>
        <a:lstStyle/>
        <a:p>
          <a:pPr marL="0" lvl="0" indent="0" algn="l" defTabSz="800100">
            <a:lnSpc>
              <a:spcPct val="90000"/>
            </a:lnSpc>
            <a:spcBef>
              <a:spcPct val="0"/>
            </a:spcBef>
            <a:spcAft>
              <a:spcPct val="35000"/>
            </a:spcAft>
            <a:buNone/>
          </a:pPr>
          <a:r>
            <a:rPr lang="en-US" sz="1800" kern="1200" dirty="0"/>
            <a:t>get the patient’s expressed consent if identifiable information is to be disclosed for purposes other than their care or clinical audit, unless the disclosure is required by law or can be justified in the public interest</a:t>
          </a:r>
        </a:p>
      </dsp:txBody>
      <dsp:txXfrm>
        <a:off x="2514599" y="639"/>
        <a:ext cx="7543800" cy="893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9E6B7-9B43-4DF5-AC5A-9E678BCE92CD}">
      <dsp:nvSpPr>
        <dsp:cNvPr id="0" name=""/>
        <dsp:cNvSpPr/>
      </dsp:nvSpPr>
      <dsp:spPr>
        <a:xfrm>
          <a:off x="0" y="0"/>
          <a:ext cx="5680868" cy="13820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A practitioner shall respect, and help patients to exercise, their rights to:</a:t>
          </a:r>
          <a:endParaRPr lang="en-US" sz="2600" kern="1200"/>
        </a:p>
      </dsp:txBody>
      <dsp:txXfrm>
        <a:off x="40480" y="40480"/>
        <a:ext cx="4189498" cy="1301117"/>
      </dsp:txXfrm>
    </dsp:sp>
    <dsp:sp modelId="{54CA5586-4E78-471E-BFFE-BF5236AE0154}">
      <dsp:nvSpPr>
        <dsp:cNvPr id="0" name=""/>
        <dsp:cNvSpPr/>
      </dsp:nvSpPr>
      <dsp:spPr>
        <a:xfrm>
          <a:off x="501253" y="1612423"/>
          <a:ext cx="5680868" cy="1382077"/>
        </a:xfrm>
        <a:prstGeom prst="roundRect">
          <a:avLst>
            <a:gd name="adj" fmla="val 10000"/>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(a) be informed about how their information will be used, and</a:t>
          </a:r>
          <a:endParaRPr lang="en-US" sz="2600" kern="1200"/>
        </a:p>
      </dsp:txBody>
      <dsp:txXfrm>
        <a:off x="541733" y="1652903"/>
        <a:ext cx="4200305" cy="1301117"/>
      </dsp:txXfrm>
    </dsp:sp>
    <dsp:sp modelId="{E203DC1A-1366-41FE-9A97-F7DD92CFACC2}">
      <dsp:nvSpPr>
        <dsp:cNvPr id="0" name=""/>
        <dsp:cNvSpPr/>
      </dsp:nvSpPr>
      <dsp:spPr>
        <a:xfrm>
          <a:off x="1002506" y="3224847"/>
          <a:ext cx="5680868" cy="1382077"/>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(b) have access to, or copies of, their health records.</a:t>
          </a:r>
          <a:endParaRPr lang="en-US" sz="2600" kern="1200"/>
        </a:p>
      </dsp:txBody>
      <dsp:txXfrm>
        <a:off x="1042986" y="3265327"/>
        <a:ext cx="4200305" cy="1301117"/>
      </dsp:txXfrm>
    </dsp:sp>
    <dsp:sp modelId="{4D0A5974-BA4D-4595-8CAC-7AAF27D11C8C}">
      <dsp:nvSpPr>
        <dsp:cNvPr id="0" name=""/>
        <dsp:cNvSpPr/>
      </dsp:nvSpPr>
      <dsp:spPr>
        <a:xfrm>
          <a:off x="4782518" y="1048075"/>
          <a:ext cx="898350" cy="89835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84647" y="1048075"/>
        <a:ext cx="494092" cy="676008"/>
      </dsp:txXfrm>
    </dsp:sp>
    <dsp:sp modelId="{929F1B7E-D37A-4567-8501-9B4143E84D30}">
      <dsp:nvSpPr>
        <dsp:cNvPr id="0" name=""/>
        <dsp:cNvSpPr/>
      </dsp:nvSpPr>
      <dsp:spPr>
        <a:xfrm>
          <a:off x="5283771" y="2651285"/>
          <a:ext cx="898350" cy="898350"/>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485900" y="2651285"/>
        <a:ext cx="494092" cy="6760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0D67D-FEDF-429D-87AC-06C5C1DBD208}">
      <dsp:nvSpPr>
        <dsp:cNvPr id="0" name=""/>
        <dsp:cNvSpPr/>
      </dsp:nvSpPr>
      <dsp:spPr>
        <a:xfrm>
          <a:off x="0" y="0"/>
          <a:ext cx="5680868" cy="1382077"/>
        </a:xfrm>
        <a:prstGeom prst="roundRect">
          <a:avLst>
            <a:gd name="adj" fmla="val 10000"/>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MY" sz="2000" b="1" i="1" kern="1200"/>
            <a:t>Disclosures required by statute</a:t>
          </a:r>
          <a:endParaRPr lang="en-US" sz="2000" kern="1200"/>
        </a:p>
      </dsp:txBody>
      <dsp:txXfrm>
        <a:off x="40480" y="40480"/>
        <a:ext cx="4189498" cy="1301117"/>
      </dsp:txXfrm>
    </dsp:sp>
    <dsp:sp modelId="{869DF7AB-0BD7-47F3-8935-D6E7ED7E0032}">
      <dsp:nvSpPr>
        <dsp:cNvPr id="0" name=""/>
        <dsp:cNvSpPr/>
      </dsp:nvSpPr>
      <dsp:spPr>
        <a:xfrm>
          <a:off x="501253" y="1612423"/>
          <a:ext cx="5680868" cy="1382077"/>
        </a:xfrm>
        <a:prstGeom prst="roundRect">
          <a:avLst>
            <a:gd name="adj" fmla="val 10000"/>
          </a:avLst>
        </a:prstGeom>
        <a:blipFill rotWithShape="1">
          <a:blip xmlns:r="http://schemas.openxmlformats.org/officeDocument/2006/relationships" r:embed="rId1">
            <a:duotone>
              <a:schemeClr val="accent2">
                <a:hueOff val="953895"/>
                <a:satOff val="-21764"/>
                <a:lumOff val="8039"/>
                <a:alphaOff val="0"/>
                <a:shade val="36000"/>
                <a:satMod val="120000"/>
              </a:schemeClr>
              <a:schemeClr val="accent2">
                <a:hueOff val="953895"/>
                <a:satOff val="-21764"/>
                <a:lumOff val="8039"/>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known or suspected case of certain </a:t>
          </a:r>
          <a:r>
            <a:rPr lang="en-US" sz="2000" b="1" kern="1200"/>
            <a:t>infectious diseases</a:t>
          </a:r>
          <a:r>
            <a:rPr lang="en-US" sz="2000" kern="1200"/>
            <a:t>.</a:t>
          </a:r>
        </a:p>
      </dsp:txBody>
      <dsp:txXfrm>
        <a:off x="541733" y="1652903"/>
        <a:ext cx="4200305" cy="1301117"/>
      </dsp:txXfrm>
    </dsp:sp>
    <dsp:sp modelId="{51E9786E-906D-4BF3-ACC5-79C54E1A6909}">
      <dsp:nvSpPr>
        <dsp:cNvPr id="0" name=""/>
        <dsp:cNvSpPr/>
      </dsp:nvSpPr>
      <dsp:spPr>
        <a:xfrm>
          <a:off x="1002506" y="3224847"/>
          <a:ext cx="5680868" cy="1382077"/>
        </a:xfrm>
        <a:prstGeom prst="roundRect">
          <a:avLst>
            <a:gd name="adj" fmla="val 10000"/>
          </a:avLst>
        </a:prstGeom>
        <a:blipFill rotWithShape="1">
          <a:blip xmlns:r="http://schemas.openxmlformats.org/officeDocument/2006/relationships" r:embed="rId1">
            <a:duotone>
              <a:schemeClr val="accent2">
                <a:hueOff val="1907789"/>
                <a:satOff val="-43528"/>
                <a:lumOff val="16079"/>
                <a:alphaOff val="0"/>
                <a:shade val="36000"/>
                <a:satMod val="120000"/>
              </a:schemeClr>
              <a:schemeClr val="accent2">
                <a:hueOff val="1907789"/>
                <a:satOff val="-43528"/>
                <a:lumOff val="16079"/>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investigate complaints, accidents or health professionals’ </a:t>
          </a:r>
          <a:r>
            <a:rPr lang="en-US" sz="2000" b="1" kern="1200"/>
            <a:t>fitness to practise</a:t>
          </a:r>
          <a:r>
            <a:rPr lang="en-US" sz="2000" kern="1200"/>
            <a:t>. or can be justified in the public interest</a:t>
          </a:r>
        </a:p>
      </dsp:txBody>
      <dsp:txXfrm>
        <a:off x="1042986" y="3265327"/>
        <a:ext cx="4200305" cy="1301117"/>
      </dsp:txXfrm>
    </dsp:sp>
    <dsp:sp modelId="{B4AA0F2A-CFDB-4B07-9150-419BB1FDF8CC}">
      <dsp:nvSpPr>
        <dsp:cNvPr id="0" name=""/>
        <dsp:cNvSpPr/>
      </dsp:nvSpPr>
      <dsp:spPr>
        <a:xfrm>
          <a:off x="4782518" y="1048075"/>
          <a:ext cx="898350" cy="898350"/>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84647" y="1048075"/>
        <a:ext cx="494092" cy="676008"/>
      </dsp:txXfrm>
    </dsp:sp>
    <dsp:sp modelId="{A7BCFC06-9335-4CD5-82B4-7666D58A8AC8}">
      <dsp:nvSpPr>
        <dsp:cNvPr id="0" name=""/>
        <dsp:cNvSpPr/>
      </dsp:nvSpPr>
      <dsp:spPr>
        <a:xfrm>
          <a:off x="5283771" y="2651285"/>
          <a:ext cx="898350" cy="898350"/>
        </a:xfrm>
        <a:prstGeom prst="downArrow">
          <a:avLst>
            <a:gd name="adj1" fmla="val 55000"/>
            <a:gd name="adj2" fmla="val 45000"/>
          </a:avLst>
        </a:prstGeom>
        <a:solidFill>
          <a:schemeClr val="accent2">
            <a:tint val="40000"/>
            <a:alpha val="90000"/>
            <a:hueOff val="1974564"/>
            <a:satOff val="-5173"/>
            <a:lumOff val="1852"/>
            <a:alphaOff val="0"/>
          </a:schemeClr>
        </a:solidFill>
        <a:ln w="6350" cap="flat" cmpd="sng" algn="ctr">
          <a:solidFill>
            <a:schemeClr val="accent2">
              <a:tint val="40000"/>
              <a:alpha val="90000"/>
              <a:hueOff val="1974564"/>
              <a:satOff val="-5173"/>
              <a:lumOff val="1852"/>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485900" y="2651285"/>
        <a:ext cx="494092" cy="676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FB606-9725-4678-A8F5-3E978CE7C6AF}">
      <dsp:nvSpPr>
        <dsp:cNvPr id="0" name=""/>
        <dsp:cNvSpPr/>
      </dsp:nvSpPr>
      <dsp:spPr>
        <a:xfrm>
          <a:off x="3036" y="0"/>
          <a:ext cx="2408634" cy="3029067"/>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622300">
            <a:lnSpc>
              <a:spcPct val="90000"/>
            </a:lnSpc>
            <a:spcBef>
              <a:spcPct val="0"/>
            </a:spcBef>
            <a:spcAft>
              <a:spcPct val="35000"/>
            </a:spcAft>
            <a:buNone/>
          </a:pPr>
          <a:r>
            <a:rPr lang="en-US" sz="1400" kern="1200" dirty="0"/>
            <a:t>Whenever </a:t>
          </a:r>
          <a:r>
            <a:rPr lang="en-US" sz="1400" b="1" kern="1200" dirty="0"/>
            <a:t>practicable, the practitioner shall inform </a:t>
          </a:r>
          <a:r>
            <a:rPr lang="en-US" sz="1400" kern="1200" dirty="0"/>
            <a:t>patients about such disclosures, even if their </a:t>
          </a:r>
          <a:r>
            <a:rPr lang="en-US" sz="1400" b="1" kern="1200" dirty="0"/>
            <a:t>consent is not required</a:t>
          </a:r>
          <a:r>
            <a:rPr lang="en-US" sz="1400" kern="1200" dirty="0"/>
            <a:t> unless that would undermine the purpose.</a:t>
          </a:r>
        </a:p>
      </dsp:txBody>
      <dsp:txXfrm>
        <a:off x="3036" y="1151045"/>
        <a:ext cx="2408634" cy="1817440"/>
      </dsp:txXfrm>
    </dsp:sp>
    <dsp:sp modelId="{1DB19017-5B82-418E-8BF6-0A9C15BF12F1}">
      <dsp:nvSpPr>
        <dsp:cNvPr id="0" name=""/>
        <dsp:cNvSpPr/>
      </dsp:nvSpPr>
      <dsp:spPr>
        <a:xfrm>
          <a:off x="752993" y="302906"/>
          <a:ext cx="908720" cy="908720"/>
        </a:xfrm>
        <a:prstGeom prst="ellipse">
          <a:avLst/>
        </a:prstGeom>
        <a:blipFill rotWithShape="1">
          <a:blip xmlns:r="http://schemas.openxmlformats.org/officeDocument/2006/relationships" r:embed="rId1">
            <a:duotone>
              <a:schemeClr val="accent5">
                <a:hueOff val="0"/>
                <a:satOff val="0"/>
                <a:lumOff val="0"/>
                <a:alphaOff val="0"/>
                <a:tint val="70000"/>
                <a:shade val="63000"/>
              </a:schemeClr>
              <a:schemeClr val="accent5">
                <a:hueOff val="0"/>
                <a:satOff val="0"/>
                <a:lumOff val="0"/>
                <a:alphaOff val="0"/>
                <a:tint val="10000"/>
                <a:satMod val="150000"/>
              </a:schemeClr>
            </a:duotone>
          </a:blip>
          <a:tile tx="0" ty="0" sx="60000" sy="59000" flip="none" algn="tl"/>
        </a:blipFill>
        <a:ln w="635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0847" tIns="12700" rIns="70847"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886072" y="435985"/>
        <a:ext cx="642562" cy="642562"/>
      </dsp:txXfrm>
    </dsp:sp>
    <dsp:sp modelId="{651AB514-7CDF-4465-8ACD-70E652B88F77}">
      <dsp:nvSpPr>
        <dsp:cNvPr id="0" name=""/>
        <dsp:cNvSpPr/>
      </dsp:nvSpPr>
      <dsp:spPr>
        <a:xfrm>
          <a:off x="3036" y="3028995"/>
          <a:ext cx="2408634" cy="72"/>
        </a:xfrm>
        <a:prstGeom prst="rect">
          <a:avLst/>
        </a:prstGeom>
        <a:blipFill rotWithShape="1">
          <a:blip xmlns:r="http://schemas.openxmlformats.org/officeDocument/2006/relationships" r:embed="rId1">
            <a:duotone>
              <a:schemeClr val="accent5">
                <a:hueOff val="0"/>
                <a:satOff val="0"/>
                <a:lumOff val="0"/>
                <a:alphaOff val="0"/>
                <a:tint val="70000"/>
                <a:shade val="63000"/>
              </a:schemeClr>
              <a:schemeClr val="accent5">
                <a:hueOff val="0"/>
                <a:satOff val="0"/>
                <a:lumOff val="0"/>
                <a:alphaOff val="0"/>
                <a:tint val="10000"/>
                <a:satMod val="150000"/>
              </a:schemeClr>
            </a:duotone>
          </a:blip>
          <a:tile tx="0" ty="0" sx="60000" sy="59000" flip="none" algn="tl"/>
        </a:blipFill>
        <a:ln w="635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4C903D4-F597-438F-97B6-B03AF03EE9F3}">
      <dsp:nvSpPr>
        <dsp:cNvPr id="0" name=""/>
        <dsp:cNvSpPr/>
      </dsp:nvSpPr>
      <dsp:spPr>
        <a:xfrm>
          <a:off x="2652533" y="0"/>
          <a:ext cx="2408634" cy="3029067"/>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622300">
            <a:lnSpc>
              <a:spcPct val="90000"/>
            </a:lnSpc>
            <a:spcBef>
              <a:spcPct val="0"/>
            </a:spcBef>
            <a:spcAft>
              <a:spcPct val="35000"/>
            </a:spcAft>
            <a:buNone/>
          </a:pPr>
          <a:r>
            <a:rPr lang="en-US" sz="1400" kern="1200" dirty="0"/>
            <a:t>Patient records or other personal information may be required by the MMC or other statutory regulators for an investigation into a healthcare professional’s </a:t>
          </a:r>
          <a:r>
            <a:rPr lang="en-US" sz="1400" b="1" kern="1200" dirty="0"/>
            <a:t>fitness to </a:t>
          </a:r>
          <a:r>
            <a:rPr lang="en-US" sz="1400" b="1" kern="1200" dirty="0" err="1"/>
            <a:t>practise</a:t>
          </a:r>
          <a:r>
            <a:rPr lang="en-US" sz="1400" b="1" kern="1200" dirty="0"/>
            <a:t>.</a:t>
          </a:r>
          <a:endParaRPr lang="en-US" sz="1400" kern="1200" dirty="0"/>
        </a:p>
      </dsp:txBody>
      <dsp:txXfrm>
        <a:off x="2652533" y="1151045"/>
        <a:ext cx="2408634" cy="1817440"/>
      </dsp:txXfrm>
    </dsp:sp>
    <dsp:sp modelId="{A82B213A-47BC-477E-877D-8C70D04ABBCA}">
      <dsp:nvSpPr>
        <dsp:cNvPr id="0" name=""/>
        <dsp:cNvSpPr/>
      </dsp:nvSpPr>
      <dsp:spPr>
        <a:xfrm>
          <a:off x="3402491" y="302906"/>
          <a:ext cx="908720" cy="908720"/>
        </a:xfrm>
        <a:prstGeom prst="ellipse">
          <a:avLst/>
        </a:prstGeom>
        <a:blipFill rotWithShape="1">
          <a:blip xmlns:r="http://schemas.openxmlformats.org/officeDocument/2006/relationships" r:embed="rId1">
            <a:duotone>
              <a:schemeClr val="accent5">
                <a:hueOff val="0"/>
                <a:satOff val="0"/>
                <a:lumOff val="0"/>
                <a:alphaOff val="0"/>
                <a:tint val="70000"/>
                <a:shade val="63000"/>
              </a:schemeClr>
              <a:schemeClr val="accent5">
                <a:hueOff val="0"/>
                <a:satOff val="0"/>
                <a:lumOff val="0"/>
                <a:alphaOff val="0"/>
                <a:tint val="10000"/>
                <a:satMod val="150000"/>
              </a:schemeClr>
            </a:duotone>
          </a:blip>
          <a:tile tx="0" ty="0" sx="60000" sy="59000" flip="none" algn="tl"/>
        </a:blipFill>
        <a:ln w="635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0847" tIns="12700" rIns="70847"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3535570" y="435985"/>
        <a:ext cx="642562" cy="642562"/>
      </dsp:txXfrm>
    </dsp:sp>
    <dsp:sp modelId="{88EC3734-B8FE-46E2-9960-805E5E4556A4}">
      <dsp:nvSpPr>
        <dsp:cNvPr id="0" name=""/>
        <dsp:cNvSpPr/>
      </dsp:nvSpPr>
      <dsp:spPr>
        <a:xfrm>
          <a:off x="2652533" y="3028995"/>
          <a:ext cx="2408634" cy="72"/>
        </a:xfrm>
        <a:prstGeom prst="rect">
          <a:avLst/>
        </a:prstGeom>
        <a:blipFill rotWithShape="1">
          <a:blip xmlns:r="http://schemas.openxmlformats.org/officeDocument/2006/relationships" r:embed="rId1">
            <a:duotone>
              <a:schemeClr val="accent5">
                <a:hueOff val="0"/>
                <a:satOff val="0"/>
                <a:lumOff val="0"/>
                <a:alphaOff val="0"/>
                <a:tint val="70000"/>
                <a:shade val="63000"/>
              </a:schemeClr>
              <a:schemeClr val="accent5">
                <a:hueOff val="0"/>
                <a:satOff val="0"/>
                <a:lumOff val="0"/>
                <a:alphaOff val="0"/>
                <a:tint val="10000"/>
                <a:satMod val="150000"/>
              </a:schemeClr>
            </a:duotone>
          </a:blip>
          <a:tile tx="0" ty="0" sx="60000" sy="59000" flip="none" algn="tl"/>
        </a:blipFill>
        <a:ln w="635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046B00D-AA77-4F5C-B3F0-B40CE13AEB98}">
      <dsp:nvSpPr>
        <dsp:cNvPr id="0" name=""/>
        <dsp:cNvSpPr/>
      </dsp:nvSpPr>
      <dsp:spPr>
        <a:xfrm>
          <a:off x="5302031" y="0"/>
          <a:ext cx="2408634" cy="3029067"/>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800100">
            <a:lnSpc>
              <a:spcPct val="90000"/>
            </a:lnSpc>
            <a:spcBef>
              <a:spcPct val="0"/>
            </a:spcBef>
            <a:spcAft>
              <a:spcPct val="35000"/>
            </a:spcAft>
            <a:buNone/>
          </a:pPr>
          <a:r>
            <a:rPr lang="en-US" sz="1800" kern="1200" dirty="0"/>
            <a:t>if practicable, </a:t>
          </a:r>
          <a:r>
            <a:rPr lang="en-US" sz="1800" i="1" kern="1200" dirty="0"/>
            <a:t>seek the patient’s expressed consent before disclosing personal information</a:t>
          </a:r>
          <a:r>
            <a:rPr lang="en-US" sz="1800" kern="1200" dirty="0"/>
            <a:t>. </a:t>
          </a:r>
        </a:p>
      </dsp:txBody>
      <dsp:txXfrm>
        <a:off x="5302031" y="1151045"/>
        <a:ext cx="2408634" cy="1817440"/>
      </dsp:txXfrm>
    </dsp:sp>
    <dsp:sp modelId="{E38DEE6C-A386-47D8-A4CF-917888410912}">
      <dsp:nvSpPr>
        <dsp:cNvPr id="0" name=""/>
        <dsp:cNvSpPr/>
      </dsp:nvSpPr>
      <dsp:spPr>
        <a:xfrm>
          <a:off x="6051988" y="302906"/>
          <a:ext cx="908720" cy="908720"/>
        </a:xfrm>
        <a:prstGeom prst="ellipse">
          <a:avLst/>
        </a:prstGeom>
        <a:blipFill rotWithShape="1">
          <a:blip xmlns:r="http://schemas.openxmlformats.org/officeDocument/2006/relationships" r:embed="rId1">
            <a:duotone>
              <a:schemeClr val="accent5">
                <a:hueOff val="0"/>
                <a:satOff val="0"/>
                <a:lumOff val="0"/>
                <a:alphaOff val="0"/>
                <a:tint val="70000"/>
                <a:shade val="63000"/>
              </a:schemeClr>
              <a:schemeClr val="accent5">
                <a:hueOff val="0"/>
                <a:satOff val="0"/>
                <a:lumOff val="0"/>
                <a:alphaOff val="0"/>
                <a:tint val="10000"/>
                <a:satMod val="150000"/>
              </a:schemeClr>
            </a:duotone>
          </a:blip>
          <a:tile tx="0" ty="0" sx="60000" sy="59000" flip="none" algn="tl"/>
        </a:blipFill>
        <a:ln w="635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0847" tIns="12700" rIns="70847"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6185067" y="435985"/>
        <a:ext cx="642562" cy="642562"/>
      </dsp:txXfrm>
    </dsp:sp>
    <dsp:sp modelId="{F3793A7B-B697-4A2D-9577-7EF7591BE11D}">
      <dsp:nvSpPr>
        <dsp:cNvPr id="0" name=""/>
        <dsp:cNvSpPr/>
      </dsp:nvSpPr>
      <dsp:spPr>
        <a:xfrm>
          <a:off x="5302031" y="3028995"/>
          <a:ext cx="2408634" cy="72"/>
        </a:xfrm>
        <a:prstGeom prst="rect">
          <a:avLst/>
        </a:prstGeom>
        <a:blipFill rotWithShape="1">
          <a:blip xmlns:r="http://schemas.openxmlformats.org/officeDocument/2006/relationships" r:embed="rId1">
            <a:duotone>
              <a:schemeClr val="accent5">
                <a:hueOff val="0"/>
                <a:satOff val="0"/>
                <a:lumOff val="0"/>
                <a:alphaOff val="0"/>
                <a:tint val="70000"/>
                <a:shade val="63000"/>
              </a:schemeClr>
              <a:schemeClr val="accent5">
                <a:hueOff val="0"/>
                <a:satOff val="0"/>
                <a:lumOff val="0"/>
                <a:alphaOff val="0"/>
                <a:tint val="10000"/>
                <a:satMod val="150000"/>
              </a:schemeClr>
            </a:duotone>
          </a:blip>
          <a:tile tx="0" ty="0" sx="60000" sy="59000" flip="none" algn="tl"/>
        </a:blipFill>
        <a:ln w="635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6997D7F-2ED7-4EF8-BBC3-C6FA05B79986}">
      <dsp:nvSpPr>
        <dsp:cNvPr id="0" name=""/>
        <dsp:cNvSpPr/>
      </dsp:nvSpPr>
      <dsp:spPr>
        <a:xfrm>
          <a:off x="7951529" y="0"/>
          <a:ext cx="2408634" cy="3029067"/>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533400">
            <a:lnSpc>
              <a:spcPct val="90000"/>
            </a:lnSpc>
            <a:spcBef>
              <a:spcPct val="0"/>
            </a:spcBef>
            <a:spcAft>
              <a:spcPct val="35000"/>
            </a:spcAft>
            <a:buNone/>
          </a:pPr>
          <a:r>
            <a:rPr lang="en-US" sz="1200" kern="1200" dirty="0"/>
            <a:t>a patient refuses to consent, or not practicable to seek consent, contact the appropriate regulatory body, to help him or her decide whether the disclosure can be </a:t>
          </a:r>
          <a:r>
            <a:rPr lang="en-US" sz="1200" b="1" kern="1200" dirty="0"/>
            <a:t>justified in the public interest</a:t>
          </a:r>
          <a:endParaRPr lang="en-US" sz="1200" kern="1200" dirty="0"/>
        </a:p>
      </dsp:txBody>
      <dsp:txXfrm>
        <a:off x="7951529" y="1151045"/>
        <a:ext cx="2408634" cy="1817440"/>
      </dsp:txXfrm>
    </dsp:sp>
    <dsp:sp modelId="{2B095F6E-86AB-4996-997B-778D406BD3BB}">
      <dsp:nvSpPr>
        <dsp:cNvPr id="0" name=""/>
        <dsp:cNvSpPr/>
      </dsp:nvSpPr>
      <dsp:spPr>
        <a:xfrm>
          <a:off x="8701486" y="302906"/>
          <a:ext cx="908720" cy="908720"/>
        </a:xfrm>
        <a:prstGeom prst="ellipse">
          <a:avLst/>
        </a:prstGeom>
        <a:blipFill rotWithShape="1">
          <a:blip xmlns:r="http://schemas.openxmlformats.org/officeDocument/2006/relationships" r:embed="rId1">
            <a:duotone>
              <a:schemeClr val="accent5">
                <a:hueOff val="0"/>
                <a:satOff val="0"/>
                <a:lumOff val="0"/>
                <a:alphaOff val="0"/>
                <a:tint val="70000"/>
                <a:shade val="63000"/>
              </a:schemeClr>
              <a:schemeClr val="accent5">
                <a:hueOff val="0"/>
                <a:satOff val="0"/>
                <a:lumOff val="0"/>
                <a:alphaOff val="0"/>
                <a:tint val="10000"/>
                <a:satMod val="150000"/>
              </a:schemeClr>
            </a:duotone>
          </a:blip>
          <a:tile tx="0" ty="0" sx="60000" sy="59000" flip="none" algn="tl"/>
        </a:blipFill>
        <a:ln w="635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0847" tIns="12700" rIns="70847" bIns="12700" numCol="1" spcCol="1270" anchor="ctr" anchorCtr="0">
          <a:noAutofit/>
        </a:bodyPr>
        <a:lstStyle/>
        <a:p>
          <a:pPr marL="0" lvl="0" indent="0" algn="ctr" defTabSz="2000250">
            <a:lnSpc>
              <a:spcPct val="90000"/>
            </a:lnSpc>
            <a:spcBef>
              <a:spcPct val="0"/>
            </a:spcBef>
            <a:spcAft>
              <a:spcPct val="35000"/>
            </a:spcAft>
            <a:buNone/>
          </a:pPr>
          <a:r>
            <a:rPr lang="en-US" sz="4500" kern="1200"/>
            <a:t>4</a:t>
          </a:r>
        </a:p>
      </dsp:txBody>
      <dsp:txXfrm>
        <a:off x="8834565" y="435985"/>
        <a:ext cx="642562" cy="642562"/>
      </dsp:txXfrm>
    </dsp:sp>
    <dsp:sp modelId="{C3EA3717-BA4E-4830-86AB-F24BBED740BC}">
      <dsp:nvSpPr>
        <dsp:cNvPr id="0" name=""/>
        <dsp:cNvSpPr/>
      </dsp:nvSpPr>
      <dsp:spPr>
        <a:xfrm>
          <a:off x="7951529" y="3028995"/>
          <a:ext cx="2408634" cy="72"/>
        </a:xfrm>
        <a:prstGeom prst="rect">
          <a:avLst/>
        </a:prstGeom>
        <a:blipFill rotWithShape="1">
          <a:blip xmlns:r="http://schemas.openxmlformats.org/officeDocument/2006/relationships" r:embed="rId1">
            <a:duotone>
              <a:schemeClr val="accent5">
                <a:hueOff val="0"/>
                <a:satOff val="0"/>
                <a:lumOff val="0"/>
                <a:alphaOff val="0"/>
                <a:tint val="70000"/>
                <a:shade val="63000"/>
              </a:schemeClr>
              <a:schemeClr val="accent5">
                <a:hueOff val="0"/>
                <a:satOff val="0"/>
                <a:lumOff val="0"/>
                <a:alphaOff val="0"/>
                <a:tint val="10000"/>
                <a:satMod val="150000"/>
              </a:schemeClr>
            </a:duotone>
          </a:blip>
          <a:tile tx="0" ty="0" sx="60000" sy="59000" flip="none" algn="tl"/>
        </a:blipFill>
        <a:ln w="6350"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CC66F-F51A-4654-9CD5-5EA7AE02095A}" type="datetimeFigureOut">
              <a:rPr lang="en-MY" smtClean="0"/>
              <a:t>11/7/2018</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5C358-F2F7-48C9-BBDA-0492B7BDC5B6}" type="slidenum">
              <a:rPr lang="en-MY" smtClean="0"/>
              <a:t>‹#›</a:t>
            </a:fld>
            <a:endParaRPr lang="en-MY"/>
          </a:p>
        </p:txBody>
      </p:sp>
    </p:spTree>
    <p:extLst>
      <p:ext uri="{BB962C8B-B14F-4D97-AF65-F5344CB8AC3E}">
        <p14:creationId xmlns:p14="http://schemas.microsoft.com/office/powerpoint/2010/main" val="62655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46F5C358-F2F7-48C9-BBDA-0492B7BDC5B6}" type="slidenum">
              <a:rPr lang="en-MY" smtClean="0"/>
              <a:t>1</a:t>
            </a:fld>
            <a:endParaRPr lang="en-MY"/>
          </a:p>
        </p:txBody>
      </p:sp>
    </p:spTree>
    <p:extLst>
      <p:ext uri="{BB962C8B-B14F-4D97-AF65-F5344CB8AC3E}">
        <p14:creationId xmlns:p14="http://schemas.microsoft.com/office/powerpoint/2010/main" val="3721840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justification for this information being kept confidential is that it enhances the </a:t>
            </a:r>
            <a:r>
              <a:rPr lang="en-US" dirty="0" err="1"/>
              <a:t>patientdoctor</a:t>
            </a:r>
            <a:endParaRPr lang="en-US" dirty="0"/>
          </a:p>
          <a:p>
            <a:r>
              <a:rPr lang="en-US" dirty="0"/>
              <a:t>relationship. Without assurances about confidentiality patients may be reluctant to</a:t>
            </a:r>
          </a:p>
          <a:p>
            <a:r>
              <a:rPr lang="en-US" dirty="0"/>
              <a:t>give doctors the information they need in order to provide good care.</a:t>
            </a:r>
            <a:endParaRPr lang="en-MY" dirty="0"/>
          </a:p>
          <a:p>
            <a:endParaRPr lang="en-MY" dirty="0"/>
          </a:p>
        </p:txBody>
      </p:sp>
      <p:sp>
        <p:nvSpPr>
          <p:cNvPr id="4" name="Slide Number Placeholder 3"/>
          <p:cNvSpPr>
            <a:spLocks noGrp="1"/>
          </p:cNvSpPr>
          <p:nvPr>
            <p:ph type="sldNum" sz="quarter" idx="10"/>
          </p:nvPr>
        </p:nvSpPr>
        <p:spPr/>
        <p:txBody>
          <a:bodyPr/>
          <a:lstStyle/>
          <a:p>
            <a:fld id="{46F5C358-F2F7-48C9-BBDA-0492B7BDC5B6}" type="slidenum">
              <a:rPr lang="en-MY" smtClean="0"/>
              <a:t>2</a:t>
            </a:fld>
            <a:endParaRPr lang="en-MY"/>
          </a:p>
        </p:txBody>
      </p:sp>
    </p:spTree>
    <p:extLst>
      <p:ext uri="{BB962C8B-B14F-4D97-AF65-F5344CB8AC3E}">
        <p14:creationId xmlns:p14="http://schemas.microsoft.com/office/powerpoint/2010/main" val="1676311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as information about a patient’s relative who is not involved in the</a:t>
            </a:r>
          </a:p>
          <a:p>
            <a:r>
              <a:rPr lang="en-MY" dirty="0"/>
              <a:t>proceedings.</a:t>
            </a:r>
          </a:p>
          <a:p>
            <a:r>
              <a:rPr lang="en-US" dirty="0"/>
              <a:t>such as an</a:t>
            </a:r>
          </a:p>
          <a:p>
            <a:r>
              <a:rPr lang="en-US" dirty="0"/>
              <a:t>advocate or solicitor, police officer or officer of a court </a:t>
            </a:r>
            <a:endParaRPr lang="en-MY" dirty="0"/>
          </a:p>
        </p:txBody>
      </p:sp>
      <p:sp>
        <p:nvSpPr>
          <p:cNvPr id="4" name="Slide Number Placeholder 3"/>
          <p:cNvSpPr>
            <a:spLocks noGrp="1"/>
          </p:cNvSpPr>
          <p:nvPr>
            <p:ph type="sldNum" sz="quarter" idx="10"/>
          </p:nvPr>
        </p:nvSpPr>
        <p:spPr/>
        <p:txBody>
          <a:bodyPr/>
          <a:lstStyle/>
          <a:p>
            <a:fld id="{46F5C358-F2F7-48C9-BBDA-0492B7BDC5B6}" type="slidenum">
              <a:rPr lang="en-MY" smtClean="0"/>
              <a:t>10</a:t>
            </a:fld>
            <a:endParaRPr lang="en-MY"/>
          </a:p>
        </p:txBody>
      </p:sp>
    </p:spTree>
    <p:extLst>
      <p:ext uri="{BB962C8B-B14F-4D97-AF65-F5344CB8AC3E}">
        <p14:creationId xmlns:p14="http://schemas.microsoft.com/office/powerpoint/2010/main" val="186569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practitioner shall establish with the patient what information they want to share,</a:t>
            </a:r>
            <a:br>
              <a:rPr lang="en-US" dirty="0"/>
            </a:br>
            <a:r>
              <a:rPr lang="en-US" dirty="0"/>
              <a:t>who with, and in what circumstances. This will be particularly important if the patient has</a:t>
            </a:r>
            <a:br>
              <a:rPr lang="en-US" dirty="0"/>
            </a:br>
            <a:r>
              <a:rPr lang="en-US" dirty="0"/>
              <a:t>fluctuating or diminished capacity or is likely to lose capacity, even temporarily. Early</a:t>
            </a:r>
            <a:br>
              <a:rPr lang="en-US" dirty="0"/>
            </a:br>
            <a:r>
              <a:rPr lang="en-US" dirty="0"/>
              <a:t>discussions of this nature can help to avoid disclosures that patients would object to. They</a:t>
            </a:r>
            <a:br>
              <a:rPr lang="en-US" dirty="0"/>
            </a:br>
            <a:r>
              <a:rPr lang="en-US" dirty="0"/>
              <a:t>can also help to avoid misunderstandings with, or causing offence to, anyone the patient</a:t>
            </a:r>
            <a:br>
              <a:rPr lang="en-US" dirty="0"/>
            </a:br>
            <a:r>
              <a:rPr lang="en-US" dirty="0"/>
              <a:t>would want information to be shared with. </a:t>
            </a:r>
            <a:br>
              <a:rPr lang="en-US" dirty="0"/>
            </a:br>
            <a:r>
              <a:rPr lang="en-US" dirty="0"/>
              <a:t>If a patient lacks capacity, the practitioner shall share relevant information in accordance</a:t>
            </a:r>
            <a:br>
              <a:rPr lang="en-US" dirty="0"/>
            </a:br>
            <a:r>
              <a:rPr lang="en-US" dirty="0"/>
              <a:t>with the advice in paragraphs 49 to 53. Unless they indicate otherwise, it is reasonable to</a:t>
            </a:r>
            <a:br>
              <a:rPr lang="en-US" dirty="0"/>
            </a:br>
            <a:r>
              <a:rPr lang="en-US" dirty="0"/>
              <a:t>assume that patients would want those close to them to be kept informed of their general</a:t>
            </a:r>
            <a:br>
              <a:rPr lang="en-US" dirty="0"/>
            </a:br>
            <a:r>
              <a:rPr lang="en-US" dirty="0"/>
              <a:t>condition and prognosis.</a:t>
            </a:r>
            <a:br>
              <a:rPr lang="en-US" dirty="0"/>
            </a:br>
            <a:r>
              <a:rPr lang="en-US" dirty="0"/>
              <a:t>56. If anyone close to the patient wants to discuss their concerns about the patient’s health,</a:t>
            </a:r>
            <a:br>
              <a:rPr lang="en-US" dirty="0"/>
            </a:br>
            <a:r>
              <a:rPr lang="en-US" dirty="0"/>
              <a:t>the practitioner shall make it clear to them that, while it is not a breach of confidentiality to</a:t>
            </a:r>
            <a:br>
              <a:rPr lang="en-US" dirty="0"/>
            </a:br>
            <a:r>
              <a:rPr lang="en-US" dirty="0"/>
              <a:t>listen to their concerns, the practitioner cannot guarantee that the practitioner will not tell</a:t>
            </a:r>
            <a:br>
              <a:rPr lang="en-US" dirty="0"/>
            </a:br>
            <a:r>
              <a:rPr lang="en-US" dirty="0"/>
              <a:t>the patient about the conversation. The practitioner might need to share with a patient,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Their views or the information they provide might be helpful in the care of the patient. The</a:t>
            </a:r>
            <a:br>
              <a:rPr lang="en-US" dirty="0"/>
            </a:br>
            <a:r>
              <a:rPr lang="en-US" dirty="0"/>
              <a:t>practitioner will need to take cognizance of whether the patient would consider the</a:t>
            </a:r>
            <a:br>
              <a:rPr lang="en-US" dirty="0"/>
            </a:br>
            <a:r>
              <a:rPr lang="en-US" dirty="0"/>
              <a:t>practitioner’s listening to the concerns of others about the patient’s health or care to be a</a:t>
            </a:r>
            <a:br>
              <a:rPr lang="en-US" dirty="0"/>
            </a:br>
            <a:r>
              <a:rPr lang="en-US" dirty="0"/>
              <a:t>breach of trust, particularly if they have requested the practitioner not to listen to certain</a:t>
            </a:r>
            <a:br>
              <a:rPr lang="en-US" dirty="0"/>
            </a:br>
            <a:r>
              <a:rPr lang="en-US" dirty="0"/>
              <a:t>people. </a:t>
            </a:r>
            <a:endParaRPr lang="en-MY" dirty="0"/>
          </a:p>
          <a:p>
            <a:endParaRPr lang="en-MY" dirty="0"/>
          </a:p>
        </p:txBody>
      </p:sp>
      <p:sp>
        <p:nvSpPr>
          <p:cNvPr id="4" name="Slide Number Placeholder 3"/>
          <p:cNvSpPr>
            <a:spLocks noGrp="1"/>
          </p:cNvSpPr>
          <p:nvPr>
            <p:ph type="sldNum" sz="quarter" idx="10"/>
          </p:nvPr>
        </p:nvSpPr>
        <p:spPr/>
        <p:txBody>
          <a:bodyPr/>
          <a:lstStyle/>
          <a:p>
            <a:fld id="{46F5C358-F2F7-48C9-BBDA-0492B7BDC5B6}" type="slidenum">
              <a:rPr lang="en-MY" smtClean="0"/>
              <a:t>19</a:t>
            </a:fld>
            <a:endParaRPr lang="en-MY"/>
          </a:p>
        </p:txBody>
      </p:sp>
    </p:spTree>
    <p:extLst>
      <p:ext uri="{BB962C8B-B14F-4D97-AF65-F5344CB8AC3E}">
        <p14:creationId xmlns:p14="http://schemas.microsoft.com/office/powerpoint/2010/main" val="17956909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55983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712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8669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102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3225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7/11/2018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9590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295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52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433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941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792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7/11/2018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627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7/11/2018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395560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6.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microsoft.com/office/2007/relationships/hdphoto" Target="../media/hdphoto2.wdp"/><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B91D-7428-434A-BE69-933A7A6148DD}"/>
              </a:ext>
            </a:extLst>
          </p:cNvPr>
          <p:cNvSpPr>
            <a:spLocks noGrp="1"/>
          </p:cNvSpPr>
          <p:nvPr>
            <p:ph type="ctrTitle"/>
          </p:nvPr>
        </p:nvSpPr>
        <p:spPr/>
        <p:txBody>
          <a:bodyPr/>
          <a:lstStyle/>
          <a:p>
            <a:r>
              <a:rPr lang="en-MY" dirty="0"/>
              <a:t>Patient’s Rights: confidentiality </a:t>
            </a:r>
          </a:p>
        </p:txBody>
      </p:sp>
      <p:sp>
        <p:nvSpPr>
          <p:cNvPr id="3" name="Subtitle 2">
            <a:extLst>
              <a:ext uri="{FF2B5EF4-FFF2-40B4-BE49-F238E27FC236}">
                <a16:creationId xmlns:a16="http://schemas.microsoft.com/office/drawing/2014/main" id="{C2E23E8A-CCD4-4F8F-84CE-EB817BAF5A23}"/>
              </a:ext>
            </a:extLst>
          </p:cNvPr>
          <p:cNvSpPr>
            <a:spLocks noGrp="1"/>
          </p:cNvSpPr>
          <p:nvPr>
            <p:ph type="subTitle" idx="1"/>
          </p:nvPr>
        </p:nvSpPr>
        <p:spPr/>
        <p:txBody>
          <a:bodyPr/>
          <a:lstStyle/>
          <a:p>
            <a:r>
              <a:rPr lang="en-MY" dirty="0"/>
              <a:t>Mohamed Hatta b Mohamed Tarmizi</a:t>
            </a:r>
          </a:p>
          <a:p>
            <a:r>
              <a:rPr lang="en-MY" dirty="0"/>
              <a:t>SWACH</a:t>
            </a:r>
          </a:p>
          <a:p>
            <a:endParaRPr lang="en-MY" dirty="0"/>
          </a:p>
        </p:txBody>
      </p:sp>
    </p:spTree>
    <p:extLst>
      <p:ext uri="{BB962C8B-B14F-4D97-AF65-F5344CB8AC3E}">
        <p14:creationId xmlns:p14="http://schemas.microsoft.com/office/powerpoint/2010/main" val="85914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5B2909-A78E-4E8D-9347-A488DEA63EC0}"/>
              </a:ext>
            </a:extLst>
          </p:cNvPr>
          <p:cNvPicPr>
            <a:picLocks noChangeAspect="1"/>
          </p:cNvPicPr>
          <p:nvPr/>
        </p:nvPicPr>
        <p:blipFill>
          <a:blip r:embed="rId3"/>
          <a:stretch>
            <a:fillRect/>
          </a:stretch>
        </p:blipFill>
        <p:spPr>
          <a:xfrm>
            <a:off x="8121445" y="2328222"/>
            <a:ext cx="3427091" cy="221047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A77E4BC8-838A-4938-9480-F0D9C0214362}"/>
              </a:ext>
            </a:extLst>
          </p:cNvPr>
          <p:cNvSpPr>
            <a:spLocks noGrp="1"/>
          </p:cNvSpPr>
          <p:nvPr>
            <p:ph type="title"/>
          </p:nvPr>
        </p:nvSpPr>
        <p:spPr>
          <a:xfrm>
            <a:off x="913776" y="640831"/>
            <a:ext cx="11139679" cy="1573863"/>
          </a:xfrm>
        </p:spPr>
        <p:txBody>
          <a:bodyPr>
            <a:normAutofit fontScale="90000"/>
          </a:bodyPr>
          <a:lstStyle/>
          <a:p>
            <a:r>
              <a:rPr lang="en-US" b="1" i="1" dirty="0"/>
              <a:t>Disclosures to courts or in connection with legal proceedings</a:t>
            </a:r>
            <a:endParaRPr lang="en-MY" dirty="0"/>
          </a:p>
        </p:txBody>
      </p:sp>
      <p:sp>
        <p:nvSpPr>
          <p:cNvPr id="3" name="Content Placeholder 2">
            <a:extLst>
              <a:ext uri="{FF2B5EF4-FFF2-40B4-BE49-F238E27FC236}">
                <a16:creationId xmlns:a16="http://schemas.microsoft.com/office/drawing/2014/main" id="{BD26B689-3F60-4A8B-9941-6BDB0B9FD074}"/>
              </a:ext>
            </a:extLst>
          </p:cNvPr>
          <p:cNvSpPr>
            <a:spLocks noGrp="1"/>
          </p:cNvSpPr>
          <p:nvPr>
            <p:ph sz="quarter" idx="13"/>
          </p:nvPr>
        </p:nvSpPr>
        <p:spPr>
          <a:xfrm>
            <a:off x="913774" y="2367092"/>
            <a:ext cx="6564207" cy="3881309"/>
          </a:xfrm>
        </p:spPr>
        <p:txBody>
          <a:bodyPr>
            <a:normAutofit/>
          </a:bodyPr>
          <a:lstStyle/>
          <a:p>
            <a:r>
              <a:rPr lang="en-US" sz="1900" dirty="0"/>
              <a:t>The practitioner shall disclose information if </a:t>
            </a:r>
            <a:r>
              <a:rPr lang="en-US" sz="1900" b="1" dirty="0"/>
              <a:t>ordered t</a:t>
            </a:r>
            <a:r>
              <a:rPr lang="en-US" sz="1900" dirty="0"/>
              <a:t>o do so by a judge or presiding officer of a court. </a:t>
            </a:r>
          </a:p>
          <a:p>
            <a:r>
              <a:rPr lang="en-US" sz="1900" dirty="0"/>
              <a:t>The practitioner shall </a:t>
            </a:r>
            <a:r>
              <a:rPr lang="en-US" sz="1900" b="1" dirty="0"/>
              <a:t>object to the judge </a:t>
            </a:r>
            <a:r>
              <a:rPr lang="en-US" sz="1900" dirty="0"/>
              <a:t>or the presiding officer if attempts are made to compel him or her to disclose what appears to be </a:t>
            </a:r>
            <a:r>
              <a:rPr lang="en-US" sz="1900" b="1" dirty="0"/>
              <a:t>irrelevant </a:t>
            </a:r>
            <a:r>
              <a:rPr lang="en-US" sz="1900" dirty="0"/>
              <a:t>information, </a:t>
            </a:r>
          </a:p>
          <a:p>
            <a:r>
              <a:rPr lang="en-US" sz="1900" b="1" dirty="0"/>
              <a:t>not disclose </a:t>
            </a:r>
            <a:r>
              <a:rPr lang="en-US" sz="1900" dirty="0"/>
              <a:t>personal information </a:t>
            </a:r>
            <a:r>
              <a:rPr lang="en-US" sz="1900" b="1" dirty="0"/>
              <a:t>to a third party </a:t>
            </a:r>
            <a:r>
              <a:rPr lang="en-US" sz="1900" dirty="0"/>
              <a:t>without the patient’s consent, unless it is required by law or can be justified in the public interest.</a:t>
            </a:r>
            <a:endParaRPr lang="en-MY" sz="1900" dirty="0"/>
          </a:p>
        </p:txBody>
      </p:sp>
    </p:spTree>
    <p:extLst>
      <p:ext uri="{BB962C8B-B14F-4D97-AF65-F5344CB8AC3E}">
        <p14:creationId xmlns:p14="http://schemas.microsoft.com/office/powerpoint/2010/main" val="90421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8810-DEA3-44ED-9691-0FA8958D68B0}"/>
              </a:ext>
            </a:extLst>
          </p:cNvPr>
          <p:cNvSpPr>
            <a:spLocks noGrp="1"/>
          </p:cNvSpPr>
          <p:nvPr>
            <p:ph type="title"/>
          </p:nvPr>
        </p:nvSpPr>
        <p:spPr>
          <a:xfrm>
            <a:off x="1146048" y="4437888"/>
            <a:ext cx="9899904" cy="1116711"/>
          </a:xfrm>
        </p:spPr>
        <p:txBody>
          <a:bodyPr vert="horz" lIns="91440" tIns="45720" rIns="91440" bIns="45720" rtlCol="0" anchor="b">
            <a:noAutofit/>
          </a:bodyPr>
          <a:lstStyle/>
          <a:p>
            <a:r>
              <a:rPr lang="en-US" sz="2000" dirty="0"/>
              <a:t>It is learnt that the doctor has been serving as a medical officer in the hospital near Taman Mount Austin here for the past three years and was known for taking selfies while at work in the operation theatre</a:t>
            </a:r>
            <a:endParaRPr lang="en-US" sz="3200" dirty="0"/>
          </a:p>
        </p:txBody>
      </p:sp>
      <p:pic>
        <p:nvPicPr>
          <p:cNvPr id="4" name="Content Placeholder 3">
            <a:extLst>
              <a:ext uri="{FF2B5EF4-FFF2-40B4-BE49-F238E27FC236}">
                <a16:creationId xmlns:a16="http://schemas.microsoft.com/office/drawing/2014/main" id="{B43675E4-E82B-48FC-A79F-2A0F85982DDE}"/>
              </a:ext>
            </a:extLst>
          </p:cNvPr>
          <p:cNvPicPr>
            <a:picLocks noGrp="1" noChangeAspect="1"/>
          </p:cNvPicPr>
          <p:nvPr>
            <p:ph sz="quarter" idx="13"/>
          </p:nvPr>
        </p:nvPicPr>
        <p:blipFill rotWithShape="1">
          <a:blip r:embed="rId2"/>
          <a:srcRect t="26475" b="12414"/>
          <a:stretch/>
        </p:blipFill>
        <p:spPr>
          <a:xfrm>
            <a:off x="20" y="10"/>
            <a:ext cx="12191980" cy="4190990"/>
          </a:xfrm>
          <a:prstGeom prst="rect">
            <a:avLst/>
          </a:prstGeom>
        </p:spPr>
      </p:pic>
    </p:spTree>
    <p:extLst>
      <p:ext uri="{BB962C8B-B14F-4D97-AF65-F5344CB8AC3E}">
        <p14:creationId xmlns:p14="http://schemas.microsoft.com/office/powerpoint/2010/main" val="112291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2CB6FF-3ED3-494D-8F74-5BAB17B94C97}"/>
              </a:ext>
            </a:extLst>
          </p:cNvPr>
          <p:cNvPicPr>
            <a:picLocks noChangeAspect="1"/>
          </p:cNvPicPr>
          <p:nvPr/>
        </p:nvPicPr>
        <p:blipFill rotWithShape="1">
          <a:blip r:embed="rId2"/>
          <a:srcRect l="20881" r="19764"/>
          <a:stretch/>
        </p:blipFill>
        <p:spPr>
          <a:xfrm>
            <a:off x="8121445" y="10"/>
            <a:ext cx="4070555" cy="6857990"/>
          </a:xfrm>
          <a:prstGeom prst="rect">
            <a:avLst/>
          </a:prstGeom>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7446D63B-4471-447C-9EF4-29137F978CD9}"/>
              </a:ext>
            </a:extLst>
          </p:cNvPr>
          <p:cNvSpPr>
            <a:spLocks noGrp="1"/>
          </p:cNvSpPr>
          <p:nvPr>
            <p:ph type="title"/>
          </p:nvPr>
        </p:nvSpPr>
        <p:spPr>
          <a:xfrm>
            <a:off x="913776" y="618517"/>
            <a:ext cx="6672886" cy="1596177"/>
          </a:xfrm>
        </p:spPr>
        <p:txBody>
          <a:bodyPr>
            <a:normAutofit/>
          </a:bodyPr>
          <a:lstStyle/>
          <a:p>
            <a:r>
              <a:rPr lang="en-MY"/>
              <a:t>PERLINDUNGAN KERAHSIAAN PESAKIT (MS)</a:t>
            </a:r>
            <a:endParaRPr lang="en-MY" dirty="0"/>
          </a:p>
        </p:txBody>
      </p:sp>
      <p:sp>
        <p:nvSpPr>
          <p:cNvPr id="3" name="Content Placeholder 2">
            <a:extLst>
              <a:ext uri="{FF2B5EF4-FFF2-40B4-BE49-F238E27FC236}">
                <a16:creationId xmlns:a16="http://schemas.microsoft.com/office/drawing/2014/main" id="{BBF96765-9D24-4141-A033-89B1DA9017E4}"/>
              </a:ext>
            </a:extLst>
          </p:cNvPr>
          <p:cNvSpPr>
            <a:spLocks noGrp="1"/>
          </p:cNvSpPr>
          <p:nvPr>
            <p:ph sz="quarter" idx="13"/>
          </p:nvPr>
        </p:nvSpPr>
        <p:spPr>
          <a:xfrm>
            <a:off x="913774" y="2367092"/>
            <a:ext cx="6672887" cy="3424107"/>
          </a:xfrm>
        </p:spPr>
        <p:txBody>
          <a:bodyPr>
            <a:normAutofit/>
          </a:bodyPr>
          <a:lstStyle/>
          <a:p>
            <a:r>
              <a:rPr lang="en-MY" sz="2800" dirty="0" err="1"/>
              <a:t>Semua</a:t>
            </a:r>
            <a:r>
              <a:rPr lang="en-MY" sz="2800" dirty="0"/>
              <a:t> </a:t>
            </a:r>
            <a:r>
              <a:rPr lang="en-MY" sz="2800" dirty="0" err="1"/>
              <a:t>maklumat</a:t>
            </a:r>
            <a:r>
              <a:rPr lang="en-MY" sz="2800" dirty="0"/>
              <a:t> dan </a:t>
            </a:r>
            <a:r>
              <a:rPr lang="en-MY" sz="2800" dirty="0" err="1"/>
              <a:t>identiti</a:t>
            </a:r>
            <a:r>
              <a:rPr lang="en-MY" sz="2800" dirty="0"/>
              <a:t> </a:t>
            </a:r>
            <a:r>
              <a:rPr lang="en-MY" sz="2800" dirty="0" err="1"/>
              <a:t>pesakit</a:t>
            </a:r>
            <a:r>
              <a:rPr lang="en-MY" sz="2800" dirty="0"/>
              <a:t> di </a:t>
            </a:r>
            <a:r>
              <a:rPr lang="en-MY" sz="2800" dirty="0" err="1"/>
              <a:t>fasiliti</a:t>
            </a:r>
            <a:r>
              <a:rPr lang="en-MY" sz="2800" dirty="0"/>
              <a:t> </a:t>
            </a:r>
            <a:r>
              <a:rPr lang="en-MY" sz="2800" dirty="0" err="1"/>
              <a:t>kesihatan</a:t>
            </a:r>
            <a:r>
              <a:rPr lang="en-MY" sz="2800" dirty="0"/>
              <a:t> </a:t>
            </a:r>
            <a:r>
              <a:rPr lang="en-MY" sz="2800" b="1" dirty="0"/>
              <a:t>TIDAK BOLEH </a:t>
            </a:r>
            <a:r>
              <a:rPr lang="en-MY" sz="2800" dirty="0" err="1"/>
              <a:t>didedahkan</a:t>
            </a:r>
            <a:r>
              <a:rPr lang="en-MY" sz="2800" dirty="0"/>
              <a:t> </a:t>
            </a:r>
            <a:r>
              <a:rPr lang="en-MY" sz="2800" dirty="0" err="1"/>
              <a:t>melalui</a:t>
            </a:r>
            <a:r>
              <a:rPr lang="en-MY" sz="2800" dirty="0"/>
              <a:t> </a:t>
            </a:r>
            <a:r>
              <a:rPr lang="en-MY" sz="2800" dirty="0" err="1"/>
              <a:t>sebarang</a:t>
            </a:r>
            <a:r>
              <a:rPr lang="en-MY" sz="2800" dirty="0"/>
              <a:t> </a:t>
            </a:r>
            <a:r>
              <a:rPr lang="en-MY" sz="2800" dirty="0" err="1"/>
              <a:t>bentuk</a:t>
            </a:r>
            <a:r>
              <a:rPr lang="en-MY" sz="2800" dirty="0"/>
              <a:t> </a:t>
            </a:r>
            <a:r>
              <a:rPr lang="en-MY" sz="2800" dirty="0" err="1"/>
              <a:t>laman</a:t>
            </a:r>
            <a:r>
              <a:rPr lang="en-MY" sz="2800" dirty="0"/>
              <a:t> media </a:t>
            </a:r>
            <a:r>
              <a:rPr lang="en-MY" sz="2800" dirty="0" err="1"/>
              <a:t>sosial</a:t>
            </a:r>
            <a:r>
              <a:rPr lang="en-MY" sz="2800" dirty="0"/>
              <a:t>. </a:t>
            </a:r>
          </a:p>
        </p:txBody>
      </p:sp>
    </p:spTree>
    <p:extLst>
      <p:ext uri="{BB962C8B-B14F-4D97-AF65-F5344CB8AC3E}">
        <p14:creationId xmlns:p14="http://schemas.microsoft.com/office/powerpoint/2010/main" val="269662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ED3AF7-C28E-4A76-83F6-C631CE94EB87}"/>
              </a:ext>
            </a:extLst>
          </p:cNvPr>
          <p:cNvPicPr>
            <a:picLocks noChangeAspect="1"/>
          </p:cNvPicPr>
          <p:nvPr/>
        </p:nvPicPr>
        <p:blipFill rotWithShape="1">
          <a:blip r:embed="rId2"/>
          <a:srcRect l="2648" r="4018"/>
          <a:stretch/>
        </p:blipFill>
        <p:spPr>
          <a:xfrm>
            <a:off x="7872307" y="3095549"/>
            <a:ext cx="3261974" cy="1834846"/>
          </a:xfrm>
          <a:prstGeom prst="rect">
            <a:avLst/>
          </a:prstGeom>
        </p:spPr>
      </p:pic>
      <p:sp>
        <p:nvSpPr>
          <p:cNvPr id="2" name="Title 1">
            <a:extLst>
              <a:ext uri="{FF2B5EF4-FFF2-40B4-BE49-F238E27FC236}">
                <a16:creationId xmlns:a16="http://schemas.microsoft.com/office/drawing/2014/main" id="{5866D9ED-5428-4C0D-9A59-9F327CE34736}"/>
              </a:ext>
            </a:extLst>
          </p:cNvPr>
          <p:cNvSpPr>
            <a:spLocks noGrp="1"/>
          </p:cNvSpPr>
          <p:nvPr>
            <p:ph type="title"/>
          </p:nvPr>
        </p:nvSpPr>
        <p:spPr>
          <a:xfrm>
            <a:off x="1069848" y="484632"/>
            <a:ext cx="10058400" cy="1609344"/>
          </a:xfrm>
        </p:spPr>
        <p:txBody>
          <a:bodyPr>
            <a:normAutofit/>
          </a:bodyPr>
          <a:lstStyle/>
          <a:p>
            <a:r>
              <a:rPr lang="en-MY" dirty="0"/>
              <a:t>Media so-</a:t>
            </a:r>
            <a:r>
              <a:rPr lang="en-MY" dirty="0" err="1"/>
              <a:t>sial</a:t>
            </a:r>
            <a:endParaRPr lang="en-MY" dirty="0"/>
          </a:p>
        </p:txBody>
      </p:sp>
      <p:sp>
        <p:nvSpPr>
          <p:cNvPr id="3" name="Content Placeholder 2">
            <a:extLst>
              <a:ext uri="{FF2B5EF4-FFF2-40B4-BE49-F238E27FC236}">
                <a16:creationId xmlns:a16="http://schemas.microsoft.com/office/drawing/2014/main" id="{512C91DE-ABB0-4D46-A1BC-3B832DFB1942}"/>
              </a:ext>
            </a:extLst>
          </p:cNvPr>
          <p:cNvSpPr>
            <a:spLocks noGrp="1"/>
          </p:cNvSpPr>
          <p:nvPr>
            <p:ph sz="quarter" idx="13"/>
          </p:nvPr>
        </p:nvSpPr>
        <p:spPr>
          <a:xfrm>
            <a:off x="1069847" y="2121408"/>
            <a:ext cx="6482419" cy="4050792"/>
          </a:xfrm>
        </p:spPr>
        <p:txBody>
          <a:bodyPr>
            <a:normAutofit fontScale="92500" lnSpcReduction="10000"/>
          </a:bodyPr>
          <a:lstStyle/>
          <a:p>
            <a:r>
              <a:rPr lang="en-MY" sz="2800" dirty="0" err="1"/>
              <a:t>memuat</a:t>
            </a:r>
            <a:r>
              <a:rPr lang="en-MY" sz="2800" dirty="0"/>
              <a:t> naik dan </a:t>
            </a:r>
            <a:r>
              <a:rPr lang="en-MY" sz="2800" dirty="0" err="1"/>
              <a:t>menyebarkan</a:t>
            </a:r>
            <a:r>
              <a:rPr lang="en-MY" sz="2800" dirty="0"/>
              <a:t> </a:t>
            </a:r>
            <a:r>
              <a:rPr lang="en-MY" sz="2800" dirty="0" err="1"/>
              <a:t>penghantar</a:t>
            </a:r>
            <a:r>
              <a:rPr lang="en-MY" sz="2800" dirty="0"/>
              <a:t> </a:t>
            </a:r>
            <a:r>
              <a:rPr lang="en-MY" sz="2800" dirty="0" err="1"/>
              <a:t>maklumat</a:t>
            </a:r>
            <a:r>
              <a:rPr lang="en-MY" sz="2800" dirty="0"/>
              <a:t>, data, </a:t>
            </a:r>
            <a:r>
              <a:rPr lang="en-MY" sz="2800" dirty="0" err="1"/>
              <a:t>rekod</a:t>
            </a:r>
            <a:r>
              <a:rPr lang="en-MY" sz="2800" dirty="0"/>
              <a:t>, audio, video dan visual yang </a:t>
            </a:r>
            <a:r>
              <a:rPr lang="en-MY" sz="2800" dirty="0" err="1"/>
              <a:t>berkaitan</a:t>
            </a:r>
            <a:r>
              <a:rPr lang="en-MY" sz="2800" dirty="0"/>
              <a:t> </a:t>
            </a:r>
            <a:r>
              <a:rPr lang="en-MY" sz="2800" dirty="0" err="1"/>
              <a:t>dengan</a:t>
            </a:r>
            <a:r>
              <a:rPr lang="en-MY" sz="2800" dirty="0"/>
              <a:t> </a:t>
            </a:r>
            <a:r>
              <a:rPr lang="en-MY" sz="2800" dirty="0" err="1"/>
              <a:t>identiti</a:t>
            </a:r>
            <a:r>
              <a:rPr lang="en-MY" sz="2800" dirty="0"/>
              <a:t> </a:t>
            </a:r>
            <a:r>
              <a:rPr lang="en-MY" sz="2800" dirty="0" err="1"/>
              <a:t>pesakit</a:t>
            </a:r>
            <a:r>
              <a:rPr lang="en-MY" sz="2800" dirty="0"/>
              <a:t> </a:t>
            </a:r>
            <a:r>
              <a:rPr lang="en-MY" sz="2800" dirty="0" err="1"/>
              <a:t>seperti</a:t>
            </a:r>
            <a:r>
              <a:rPr lang="en-MY" sz="2800" dirty="0"/>
              <a:t> </a:t>
            </a:r>
          </a:p>
          <a:p>
            <a:pPr lvl="1"/>
            <a:r>
              <a:rPr lang="en-MY" sz="2400" i="1" dirty="0" err="1"/>
              <a:t>nama</a:t>
            </a:r>
            <a:r>
              <a:rPr lang="en-MY" sz="2400" i="1" dirty="0"/>
              <a:t>, </a:t>
            </a:r>
          </a:p>
          <a:p>
            <a:pPr lvl="1"/>
            <a:r>
              <a:rPr lang="en-MY" sz="2400" i="1" dirty="0" err="1"/>
              <a:t>nombor</a:t>
            </a:r>
            <a:r>
              <a:rPr lang="en-MY" sz="2400" i="1" dirty="0"/>
              <a:t> </a:t>
            </a:r>
            <a:r>
              <a:rPr lang="en-MY" sz="2400" i="1" dirty="0" err="1"/>
              <a:t>pendaftaran</a:t>
            </a:r>
            <a:r>
              <a:rPr lang="en-MY" sz="2400" i="1" dirty="0"/>
              <a:t>, </a:t>
            </a:r>
          </a:p>
          <a:p>
            <a:pPr lvl="1"/>
            <a:r>
              <a:rPr lang="en-MY" sz="2400" i="1" dirty="0" err="1"/>
              <a:t>nombor</a:t>
            </a:r>
            <a:r>
              <a:rPr lang="en-MY" sz="2400" i="1" dirty="0"/>
              <a:t> </a:t>
            </a:r>
            <a:r>
              <a:rPr lang="en-MY" sz="2400" i="1" dirty="0" err="1"/>
              <a:t>kad</a:t>
            </a:r>
            <a:r>
              <a:rPr lang="en-MY" sz="2400" i="1" dirty="0"/>
              <a:t> </a:t>
            </a:r>
            <a:r>
              <a:rPr lang="en-MY" sz="2400" i="1" dirty="0" err="1"/>
              <a:t>pengenalan</a:t>
            </a:r>
            <a:r>
              <a:rPr lang="en-MY" sz="2400" i="1" dirty="0"/>
              <a:t> dan </a:t>
            </a:r>
            <a:r>
              <a:rPr lang="en-MY" sz="2400" i="1" dirty="0" err="1"/>
              <a:t>alamat</a:t>
            </a:r>
            <a:r>
              <a:rPr lang="en-MY" sz="2400" i="1" dirty="0"/>
              <a:t> </a:t>
            </a:r>
          </a:p>
          <a:p>
            <a:pPr lvl="1"/>
            <a:r>
              <a:rPr lang="en-MY" sz="2400" i="1" dirty="0"/>
              <a:t>(</a:t>
            </a:r>
            <a:r>
              <a:rPr lang="en-MY" sz="2400" dirty="0" err="1"/>
              <a:t>seperti</a:t>
            </a:r>
            <a:r>
              <a:rPr lang="en-MY" sz="2400" dirty="0"/>
              <a:t> yang </a:t>
            </a:r>
            <a:r>
              <a:rPr lang="en-MY" sz="2400" dirty="0" err="1"/>
              <a:t>terdapat</a:t>
            </a:r>
            <a:r>
              <a:rPr lang="en-MY" sz="2400" dirty="0"/>
              <a:t> di </a:t>
            </a:r>
            <a:r>
              <a:rPr lang="en-MY" sz="2400" dirty="0" err="1"/>
              <a:t>pengimbas</a:t>
            </a:r>
            <a:r>
              <a:rPr lang="en-MY" sz="2400" dirty="0"/>
              <a:t> ECG, </a:t>
            </a:r>
            <a:r>
              <a:rPr lang="en-MY" sz="2400" dirty="0" err="1"/>
              <a:t>keputusan</a:t>
            </a:r>
            <a:r>
              <a:rPr lang="en-MY" sz="2400" dirty="0"/>
              <a:t> </a:t>
            </a:r>
            <a:r>
              <a:rPr lang="en-MY" sz="2400" dirty="0" err="1"/>
              <a:t>makmal</a:t>
            </a:r>
            <a:r>
              <a:rPr lang="en-MY" sz="2400" dirty="0"/>
              <a:t> dan </a:t>
            </a:r>
            <a:r>
              <a:rPr lang="en-MY" sz="2400" dirty="0" err="1"/>
              <a:t>keputusan</a:t>
            </a:r>
            <a:r>
              <a:rPr lang="en-MY" sz="2400" dirty="0"/>
              <a:t> x-ray (</a:t>
            </a:r>
            <a:r>
              <a:rPr lang="en-MY" sz="2400" i="1" dirty="0"/>
              <a:t>radiological images</a:t>
            </a:r>
            <a:r>
              <a:rPr lang="en-MY" sz="2400" dirty="0"/>
              <a:t>), CTG, )</a:t>
            </a:r>
          </a:p>
          <a:p>
            <a:r>
              <a:rPr lang="en-MY" sz="2800" b="1" dirty="0" err="1"/>
              <a:t>adalah</a:t>
            </a:r>
            <a:r>
              <a:rPr lang="en-MY" sz="2800" b="1" dirty="0"/>
              <a:t> salah </a:t>
            </a:r>
            <a:r>
              <a:rPr lang="en-MY" sz="2800" dirty="0"/>
              <a:t>di </a:t>
            </a:r>
            <a:r>
              <a:rPr lang="en-MY" sz="2800" dirty="0" err="1"/>
              <a:t>sisi</a:t>
            </a:r>
            <a:r>
              <a:rPr lang="en-MY" sz="2800" dirty="0"/>
              <a:t> </a:t>
            </a:r>
            <a:r>
              <a:rPr lang="en-MY" sz="2800" dirty="0" err="1"/>
              <a:t>undang-undang</a:t>
            </a:r>
            <a:r>
              <a:rPr lang="en-MY" sz="2800" dirty="0"/>
              <a:t>.</a:t>
            </a:r>
          </a:p>
        </p:txBody>
      </p:sp>
    </p:spTree>
    <p:extLst>
      <p:ext uri="{BB962C8B-B14F-4D97-AF65-F5344CB8AC3E}">
        <p14:creationId xmlns:p14="http://schemas.microsoft.com/office/powerpoint/2010/main" val="428643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632FE7-B42D-4F94-AA0E-F862C3627A07}"/>
              </a:ext>
            </a:extLst>
          </p:cNvPr>
          <p:cNvPicPr>
            <a:picLocks noChangeAspect="1"/>
          </p:cNvPicPr>
          <p:nvPr/>
        </p:nvPicPr>
        <p:blipFill>
          <a:blip r:embed="rId2"/>
          <a:stretch>
            <a:fillRect/>
          </a:stretch>
        </p:blipFill>
        <p:spPr>
          <a:xfrm>
            <a:off x="8121445" y="2469590"/>
            <a:ext cx="3427091" cy="192773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A4B06CE2-1F1A-4018-8EBA-4EAEDFADBCAA}"/>
              </a:ext>
            </a:extLst>
          </p:cNvPr>
          <p:cNvSpPr>
            <a:spLocks noGrp="1"/>
          </p:cNvSpPr>
          <p:nvPr>
            <p:ph type="title"/>
          </p:nvPr>
        </p:nvSpPr>
        <p:spPr>
          <a:xfrm>
            <a:off x="913776" y="640831"/>
            <a:ext cx="6564205" cy="1573863"/>
          </a:xfrm>
        </p:spPr>
        <p:txBody>
          <a:bodyPr>
            <a:normAutofit/>
          </a:bodyPr>
          <a:lstStyle/>
          <a:p>
            <a:r>
              <a:rPr lang="en-MY" dirty="0"/>
              <a:t>Written consent form</a:t>
            </a:r>
          </a:p>
        </p:txBody>
      </p:sp>
      <p:sp>
        <p:nvSpPr>
          <p:cNvPr id="3" name="Content Placeholder 2">
            <a:extLst>
              <a:ext uri="{FF2B5EF4-FFF2-40B4-BE49-F238E27FC236}">
                <a16:creationId xmlns:a16="http://schemas.microsoft.com/office/drawing/2014/main" id="{24F66343-80E3-4957-8AFF-32BC13D3E7C4}"/>
              </a:ext>
            </a:extLst>
          </p:cNvPr>
          <p:cNvSpPr>
            <a:spLocks noGrp="1"/>
          </p:cNvSpPr>
          <p:nvPr>
            <p:ph sz="quarter" idx="13"/>
          </p:nvPr>
        </p:nvSpPr>
        <p:spPr>
          <a:xfrm>
            <a:off x="913774" y="2367092"/>
            <a:ext cx="6564207" cy="3881309"/>
          </a:xfrm>
        </p:spPr>
        <p:txBody>
          <a:bodyPr>
            <a:normAutofit lnSpcReduction="10000"/>
          </a:bodyPr>
          <a:lstStyle/>
          <a:p>
            <a:r>
              <a:rPr lang="en-MY" sz="2800" dirty="0" err="1"/>
              <a:t>Kebenaran</a:t>
            </a:r>
            <a:r>
              <a:rPr lang="en-MY" sz="2800" dirty="0"/>
              <a:t> </a:t>
            </a:r>
            <a:r>
              <a:rPr lang="en-MY" sz="2800" dirty="0" err="1"/>
              <a:t>bertulis</a:t>
            </a:r>
            <a:r>
              <a:rPr lang="en-MY" sz="2800" dirty="0"/>
              <a:t> (</a:t>
            </a:r>
            <a:r>
              <a:rPr lang="en-MY" sz="2800" dirty="0" err="1"/>
              <a:t>menggunakan</a:t>
            </a:r>
            <a:r>
              <a:rPr lang="en-MY" sz="2800" dirty="0"/>
              <a:t> </a:t>
            </a:r>
            <a:r>
              <a:rPr lang="en-MY" sz="2800" dirty="0" err="1"/>
              <a:t>borang</a:t>
            </a:r>
            <a:r>
              <a:rPr lang="en-MY" sz="2800" dirty="0"/>
              <a:t> </a:t>
            </a:r>
            <a:r>
              <a:rPr lang="en-MY" sz="2800" dirty="0" err="1"/>
              <a:t>kebenaran</a:t>
            </a:r>
            <a:r>
              <a:rPr lang="en-MY" sz="2800" dirty="0"/>
              <a:t>) </a:t>
            </a:r>
            <a:r>
              <a:rPr lang="en-MY" sz="2800" b="1" dirty="0"/>
              <a:t>WAJIB </a:t>
            </a:r>
            <a:r>
              <a:rPr lang="en-MY" sz="2800" dirty="0" err="1"/>
              <a:t>diperolehi</a:t>
            </a:r>
            <a:r>
              <a:rPr lang="en-MY" sz="2800" dirty="0"/>
              <a:t> </a:t>
            </a:r>
            <a:r>
              <a:rPr lang="en-MY" sz="2800" dirty="0" err="1"/>
              <a:t>daripada</a:t>
            </a:r>
            <a:r>
              <a:rPr lang="en-MY" sz="2800" dirty="0"/>
              <a:t> </a:t>
            </a:r>
            <a:r>
              <a:rPr lang="en-MY" sz="2800" dirty="0" err="1"/>
              <a:t>pesakit</a:t>
            </a:r>
            <a:r>
              <a:rPr lang="en-MY" sz="2800" dirty="0"/>
              <a:t> </a:t>
            </a:r>
            <a:r>
              <a:rPr lang="en-MY" sz="2800" dirty="0" err="1"/>
              <a:t>apabila</a:t>
            </a:r>
            <a:r>
              <a:rPr lang="en-MY" sz="2800" dirty="0"/>
              <a:t> </a:t>
            </a:r>
            <a:r>
              <a:rPr lang="en-MY" sz="2800" dirty="0" err="1"/>
              <a:t>memuat</a:t>
            </a:r>
            <a:r>
              <a:rPr lang="en-MY" sz="2800" dirty="0"/>
              <a:t> naik dan </a:t>
            </a:r>
            <a:r>
              <a:rPr lang="en-MY" sz="2800" dirty="0" err="1"/>
              <a:t>menghantar</a:t>
            </a:r>
            <a:r>
              <a:rPr lang="en-MY" sz="2800" dirty="0"/>
              <a:t> </a:t>
            </a:r>
            <a:r>
              <a:rPr lang="en-MY" sz="2800" dirty="0" err="1"/>
              <a:t>maklumat</a:t>
            </a:r>
            <a:r>
              <a:rPr lang="en-MY" sz="2800" dirty="0"/>
              <a:t>, data, </a:t>
            </a:r>
            <a:r>
              <a:rPr lang="en-MY" sz="2800" dirty="0" err="1"/>
              <a:t>rekod</a:t>
            </a:r>
            <a:r>
              <a:rPr lang="en-MY" sz="2800" dirty="0"/>
              <a:t>, audio, video dan visual </a:t>
            </a:r>
            <a:r>
              <a:rPr lang="en-MY" sz="2800" dirty="0" err="1"/>
              <a:t>berkaitan</a:t>
            </a:r>
            <a:r>
              <a:rPr lang="en-MY" sz="2800" dirty="0"/>
              <a:t> </a:t>
            </a:r>
            <a:r>
              <a:rPr lang="en-MY" sz="2800" dirty="0" err="1"/>
              <a:t>pesakit</a:t>
            </a:r>
            <a:r>
              <a:rPr lang="en-MY" sz="2800" dirty="0"/>
              <a:t>. </a:t>
            </a:r>
          </a:p>
          <a:p>
            <a:r>
              <a:rPr lang="en-MY" sz="2800" b="1" dirty="0" err="1"/>
              <a:t>Pengecualian</a:t>
            </a:r>
            <a:r>
              <a:rPr lang="en-MY" sz="2800" dirty="0"/>
              <a:t> </a:t>
            </a:r>
            <a:r>
              <a:rPr lang="en-MY" sz="2800" dirty="0" err="1"/>
              <a:t>hanya</a:t>
            </a:r>
            <a:r>
              <a:rPr lang="en-MY" sz="2800" dirty="0"/>
              <a:t> </a:t>
            </a:r>
            <a:r>
              <a:rPr lang="en-MY" sz="2800" dirty="0" err="1"/>
              <a:t>dibenarkan</a:t>
            </a:r>
            <a:r>
              <a:rPr lang="en-MY" sz="2800" dirty="0"/>
              <a:t> </a:t>
            </a:r>
            <a:r>
              <a:rPr lang="en-MY" sz="2800" dirty="0" err="1"/>
              <a:t>semasa</a:t>
            </a:r>
            <a:r>
              <a:rPr lang="en-MY" sz="2800" dirty="0"/>
              <a:t> </a:t>
            </a:r>
            <a:r>
              <a:rPr lang="en-MY" sz="2800" dirty="0" err="1"/>
              <a:t>dalam</a:t>
            </a:r>
            <a:r>
              <a:rPr lang="en-MY" sz="2800" dirty="0"/>
              <a:t> </a:t>
            </a:r>
            <a:r>
              <a:rPr lang="en-MY" sz="2800" dirty="0" err="1"/>
              <a:t>keadaan</a:t>
            </a:r>
            <a:r>
              <a:rPr lang="en-MY" sz="2800" dirty="0"/>
              <a:t> </a:t>
            </a:r>
            <a:r>
              <a:rPr lang="en-MY" sz="2800" b="1" dirty="0" err="1"/>
              <a:t>kecemasan</a:t>
            </a:r>
            <a:r>
              <a:rPr lang="en-MY" sz="2800" dirty="0"/>
              <a:t> di mana </a:t>
            </a:r>
            <a:r>
              <a:rPr lang="en-MY" sz="2800" dirty="0" err="1"/>
              <a:t>pesakit</a:t>
            </a:r>
            <a:r>
              <a:rPr lang="en-MY" sz="2800" dirty="0"/>
              <a:t> </a:t>
            </a:r>
            <a:r>
              <a:rPr lang="en-MY" sz="2800" dirty="0" err="1"/>
              <a:t>mungkin</a:t>
            </a:r>
            <a:r>
              <a:rPr lang="en-MY" sz="2800" dirty="0"/>
              <a:t> </a:t>
            </a:r>
            <a:r>
              <a:rPr lang="en-MY" sz="2800" dirty="0" err="1"/>
              <a:t>tidak</a:t>
            </a:r>
            <a:r>
              <a:rPr lang="en-MY" sz="2800" dirty="0"/>
              <a:t> </a:t>
            </a:r>
            <a:r>
              <a:rPr lang="en-MY" sz="2800" dirty="0" err="1"/>
              <a:t>dapat</a:t>
            </a:r>
            <a:r>
              <a:rPr lang="en-MY" sz="2800" dirty="0"/>
              <a:t> </a:t>
            </a:r>
            <a:r>
              <a:rPr lang="en-MY" sz="2800" dirty="0" err="1"/>
              <a:t>memberi</a:t>
            </a:r>
            <a:r>
              <a:rPr lang="en-MY" sz="2800" dirty="0"/>
              <a:t> </a:t>
            </a:r>
            <a:r>
              <a:rPr lang="en-MY" sz="2800" dirty="0" err="1"/>
              <a:t>persetujuan</a:t>
            </a:r>
            <a:r>
              <a:rPr lang="en-MY" sz="2800" dirty="0"/>
              <a:t>.</a:t>
            </a:r>
          </a:p>
        </p:txBody>
      </p:sp>
    </p:spTree>
    <p:extLst>
      <p:ext uri="{BB962C8B-B14F-4D97-AF65-F5344CB8AC3E}">
        <p14:creationId xmlns:p14="http://schemas.microsoft.com/office/powerpoint/2010/main" val="388136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5C61F-C6B4-4E22-9706-1681DAF31131}"/>
              </a:ext>
            </a:extLst>
          </p:cNvPr>
          <p:cNvPicPr>
            <a:picLocks noChangeAspect="1"/>
          </p:cNvPicPr>
          <p:nvPr/>
        </p:nvPicPr>
        <p:blipFill rotWithShape="1">
          <a:blip r:embed="rId2"/>
          <a:srcRect b="2597"/>
          <a:stretch/>
        </p:blipFill>
        <p:spPr>
          <a:xfrm>
            <a:off x="7741677" y="2458067"/>
            <a:ext cx="4319693" cy="2305958"/>
          </a:xfrm>
          <a:prstGeom prst="rect">
            <a:avLst/>
          </a:prstGeom>
        </p:spPr>
      </p:pic>
      <p:sp>
        <p:nvSpPr>
          <p:cNvPr id="2" name="Title 1">
            <a:extLst>
              <a:ext uri="{FF2B5EF4-FFF2-40B4-BE49-F238E27FC236}">
                <a16:creationId xmlns:a16="http://schemas.microsoft.com/office/drawing/2014/main" id="{347D9776-8C6E-442C-A611-FA1560F118BC}"/>
              </a:ext>
            </a:extLst>
          </p:cNvPr>
          <p:cNvSpPr>
            <a:spLocks noGrp="1"/>
          </p:cNvSpPr>
          <p:nvPr>
            <p:ph type="title"/>
          </p:nvPr>
        </p:nvSpPr>
        <p:spPr>
          <a:xfrm>
            <a:off x="1069848" y="484632"/>
            <a:ext cx="10058400" cy="1609344"/>
          </a:xfrm>
        </p:spPr>
        <p:txBody>
          <a:bodyPr>
            <a:normAutofit/>
          </a:bodyPr>
          <a:lstStyle/>
          <a:p>
            <a:r>
              <a:rPr lang="en-MY"/>
              <a:t>facebook</a:t>
            </a:r>
            <a:endParaRPr lang="en-MY" dirty="0"/>
          </a:p>
        </p:txBody>
      </p:sp>
      <p:sp>
        <p:nvSpPr>
          <p:cNvPr id="3" name="Content Placeholder 2">
            <a:extLst>
              <a:ext uri="{FF2B5EF4-FFF2-40B4-BE49-F238E27FC236}">
                <a16:creationId xmlns:a16="http://schemas.microsoft.com/office/drawing/2014/main" id="{5D686789-D25E-43A4-A104-B2AD1D03AF32}"/>
              </a:ext>
            </a:extLst>
          </p:cNvPr>
          <p:cNvSpPr>
            <a:spLocks noGrp="1"/>
          </p:cNvSpPr>
          <p:nvPr>
            <p:ph sz="quarter" idx="13"/>
          </p:nvPr>
        </p:nvSpPr>
        <p:spPr>
          <a:xfrm>
            <a:off x="1069847" y="2121408"/>
            <a:ext cx="6482419" cy="4050792"/>
          </a:xfrm>
        </p:spPr>
        <p:txBody>
          <a:bodyPr>
            <a:normAutofit/>
          </a:bodyPr>
          <a:lstStyle/>
          <a:p>
            <a:r>
              <a:rPr lang="en-MY" sz="2400" dirty="0" err="1"/>
              <a:t>Anggota</a:t>
            </a:r>
            <a:r>
              <a:rPr lang="en-MY" sz="2400" dirty="0"/>
              <a:t> </a:t>
            </a:r>
            <a:r>
              <a:rPr lang="en-MY" sz="2400" dirty="0" err="1"/>
              <a:t>penjagaan</a:t>
            </a:r>
            <a:r>
              <a:rPr lang="en-MY" sz="2400" dirty="0"/>
              <a:t> </a:t>
            </a:r>
            <a:r>
              <a:rPr lang="en-MY" sz="2400" dirty="0" err="1"/>
              <a:t>kesihatan</a:t>
            </a:r>
            <a:r>
              <a:rPr lang="en-MY" sz="2400" dirty="0"/>
              <a:t> (</a:t>
            </a:r>
            <a:r>
              <a:rPr lang="en-MY" sz="2400" i="1" dirty="0" err="1"/>
              <a:t>kedua-dua</a:t>
            </a:r>
            <a:r>
              <a:rPr lang="en-MY" sz="2400" i="1" dirty="0"/>
              <a:t> </a:t>
            </a:r>
            <a:r>
              <a:rPr lang="en-MY" sz="2400" i="1" dirty="0" err="1"/>
              <a:t>penghantar</a:t>
            </a:r>
            <a:r>
              <a:rPr lang="en-MY" sz="2400" i="1" dirty="0"/>
              <a:t> dan </a:t>
            </a:r>
            <a:r>
              <a:rPr lang="en-MY" sz="2400" i="1" dirty="0" err="1"/>
              <a:t>penerima</a:t>
            </a:r>
            <a:r>
              <a:rPr lang="en-MY" sz="2400" i="1" dirty="0"/>
              <a:t>) </a:t>
            </a:r>
            <a:r>
              <a:rPr lang="en-MY" sz="2400" b="1" dirty="0"/>
              <a:t>TIDAK BOLEH </a:t>
            </a:r>
            <a:r>
              <a:rPr lang="en-MY" sz="2400" b="1" dirty="0" err="1"/>
              <a:t>menyebarkan</a:t>
            </a:r>
            <a:r>
              <a:rPr lang="en-MY" sz="2400" b="1" dirty="0"/>
              <a:t> </a:t>
            </a:r>
            <a:r>
              <a:rPr lang="en-MY" sz="2400" dirty="0" err="1"/>
              <a:t>maklumat</a:t>
            </a:r>
            <a:r>
              <a:rPr lang="en-MY" sz="2400" dirty="0"/>
              <a:t> yang </a:t>
            </a:r>
            <a:r>
              <a:rPr lang="en-MY" sz="2400" dirty="0" err="1"/>
              <a:t>berkaitan</a:t>
            </a:r>
            <a:r>
              <a:rPr lang="en-MY" sz="2400" dirty="0"/>
              <a:t> </a:t>
            </a:r>
            <a:r>
              <a:rPr lang="en-MY" sz="2400" dirty="0" err="1"/>
              <a:t>dengan</a:t>
            </a:r>
            <a:r>
              <a:rPr lang="en-MY" sz="2400" dirty="0"/>
              <a:t> </a:t>
            </a:r>
            <a:r>
              <a:rPr lang="en-MY" sz="2400" dirty="0" err="1"/>
              <a:t>pesakit</a:t>
            </a:r>
            <a:r>
              <a:rPr lang="en-MY" sz="2400" dirty="0"/>
              <a:t> </a:t>
            </a:r>
            <a:r>
              <a:rPr lang="en-MY" sz="2400" dirty="0" err="1"/>
              <a:t>atau</a:t>
            </a:r>
            <a:r>
              <a:rPr lang="en-MY" sz="2400" dirty="0"/>
              <a:t> </a:t>
            </a:r>
            <a:r>
              <a:rPr lang="en-MY" sz="2400" dirty="0" err="1"/>
              <a:t>apa-apa</a:t>
            </a:r>
            <a:r>
              <a:rPr lang="en-MY" sz="2400" dirty="0"/>
              <a:t> </a:t>
            </a:r>
            <a:r>
              <a:rPr lang="en-MY" sz="2400" dirty="0" err="1"/>
              <a:t>maklumat</a:t>
            </a:r>
            <a:r>
              <a:rPr lang="en-MY" sz="2400" dirty="0"/>
              <a:t> </a:t>
            </a:r>
            <a:r>
              <a:rPr lang="en-MY" sz="2400" dirty="0" err="1"/>
              <a:t>kesihatan</a:t>
            </a:r>
            <a:r>
              <a:rPr lang="en-MY" sz="2400" dirty="0"/>
              <a:t> </a:t>
            </a:r>
            <a:r>
              <a:rPr lang="en-MY" sz="2400" dirty="0" err="1"/>
              <a:t>kepada</a:t>
            </a:r>
            <a:r>
              <a:rPr lang="en-MY" sz="2400" dirty="0"/>
              <a:t> orang lain </a:t>
            </a:r>
            <a:r>
              <a:rPr lang="en-MY" sz="2400" dirty="0" err="1"/>
              <a:t>atau</a:t>
            </a:r>
            <a:r>
              <a:rPr lang="en-MY" sz="2400" dirty="0"/>
              <a:t> </a:t>
            </a:r>
            <a:r>
              <a:rPr lang="en-MY" sz="2400" b="1" dirty="0" err="1"/>
              <a:t>memuat</a:t>
            </a:r>
            <a:r>
              <a:rPr lang="en-MY" sz="2400" b="1" dirty="0"/>
              <a:t> naik </a:t>
            </a:r>
            <a:r>
              <a:rPr lang="en-MY" sz="2400" dirty="0" err="1"/>
              <a:t>apa-apa</a:t>
            </a:r>
            <a:r>
              <a:rPr lang="en-MY" sz="2400" dirty="0"/>
              <a:t> </a:t>
            </a:r>
            <a:r>
              <a:rPr lang="en-MY" sz="2400" dirty="0" err="1"/>
              <a:t>maklumat</a:t>
            </a:r>
            <a:r>
              <a:rPr lang="en-MY" sz="2400" dirty="0"/>
              <a:t> di mana-mana platform media </a:t>
            </a:r>
            <a:r>
              <a:rPr lang="en-MY" sz="2400" dirty="0" err="1"/>
              <a:t>sosial</a:t>
            </a:r>
            <a:r>
              <a:rPr lang="en-MY" sz="2400" dirty="0"/>
              <a:t> yang </a:t>
            </a:r>
            <a:r>
              <a:rPr lang="en-MY" sz="2400" dirty="0" err="1"/>
              <a:t>boleh</a:t>
            </a:r>
            <a:r>
              <a:rPr lang="en-MY" sz="2400" dirty="0"/>
              <a:t> di </a:t>
            </a:r>
            <a:r>
              <a:rPr lang="en-MY" sz="2400" dirty="0" err="1"/>
              <a:t>akses</a:t>
            </a:r>
            <a:r>
              <a:rPr lang="en-MY" sz="2400" dirty="0"/>
              <a:t> orang </a:t>
            </a:r>
            <a:r>
              <a:rPr lang="en-MY" sz="2400" dirty="0" err="1"/>
              <a:t>awam</a:t>
            </a:r>
            <a:r>
              <a:rPr lang="en-MY" sz="2400" dirty="0"/>
              <a:t> </a:t>
            </a:r>
            <a:r>
              <a:rPr lang="en-MY" sz="2400" dirty="0" err="1"/>
              <a:t>atau</a:t>
            </a:r>
            <a:r>
              <a:rPr lang="en-MY" sz="2400" dirty="0"/>
              <a:t> di </a:t>
            </a:r>
            <a:r>
              <a:rPr lang="en-MY" sz="2400" dirty="0" err="1"/>
              <a:t>akses</a:t>
            </a:r>
            <a:r>
              <a:rPr lang="en-MY" sz="2400" dirty="0"/>
              <a:t> oleh orang yang </a:t>
            </a:r>
            <a:r>
              <a:rPr lang="en-MY" sz="2400" dirty="0" err="1"/>
              <a:t>tidak</a:t>
            </a:r>
            <a:r>
              <a:rPr lang="en-MY" sz="2400" dirty="0"/>
              <a:t> </a:t>
            </a:r>
            <a:r>
              <a:rPr lang="en-MY" sz="2400" dirty="0" err="1"/>
              <a:t>berkaitan</a:t>
            </a:r>
            <a:r>
              <a:rPr lang="en-MY" sz="2400" dirty="0"/>
              <a:t> </a:t>
            </a:r>
            <a:r>
              <a:rPr lang="en-MY" sz="2400" dirty="0" err="1"/>
              <a:t>seperti</a:t>
            </a:r>
            <a:r>
              <a:rPr lang="en-MY" sz="2400" dirty="0"/>
              <a:t> di </a:t>
            </a:r>
            <a:r>
              <a:rPr lang="en-MY" sz="2400" dirty="0" err="1"/>
              <a:t>laman</a:t>
            </a:r>
            <a:r>
              <a:rPr lang="en-MY" sz="2400" dirty="0"/>
              <a:t> </a:t>
            </a:r>
            <a:r>
              <a:rPr lang="en-MY" sz="2400" i="1" dirty="0" err="1"/>
              <a:t>facebook</a:t>
            </a:r>
            <a:endParaRPr lang="en-MY" sz="2400" i="1" dirty="0"/>
          </a:p>
          <a:p>
            <a:r>
              <a:rPr lang="en-MY" sz="2400" dirty="0"/>
              <a:t>kerana </a:t>
            </a:r>
            <a:r>
              <a:rPr lang="en-MY" sz="2400" dirty="0" err="1"/>
              <a:t>ia</a:t>
            </a:r>
            <a:r>
              <a:rPr lang="en-MY" sz="2400" dirty="0"/>
              <a:t> </a:t>
            </a:r>
            <a:r>
              <a:rPr lang="en-MY" sz="2400" dirty="0" err="1"/>
              <a:t>adalah</a:t>
            </a:r>
            <a:r>
              <a:rPr lang="en-MY" sz="2400" dirty="0"/>
              <a:t> </a:t>
            </a:r>
            <a:r>
              <a:rPr lang="en-MY" sz="2400" b="1" dirty="0" err="1"/>
              <a:t>rahsia</a:t>
            </a:r>
            <a:r>
              <a:rPr lang="en-MY" sz="2400" b="1" dirty="0"/>
              <a:t> </a:t>
            </a:r>
            <a:r>
              <a:rPr lang="en-MY" sz="2400" b="1" dirty="0" err="1"/>
              <a:t>pesakit</a:t>
            </a:r>
            <a:r>
              <a:rPr lang="en-MY" sz="2400" dirty="0"/>
              <a:t>.</a:t>
            </a:r>
          </a:p>
          <a:p>
            <a:endParaRPr lang="en-MY" sz="2400" dirty="0"/>
          </a:p>
        </p:txBody>
      </p:sp>
    </p:spTree>
    <p:extLst>
      <p:ext uri="{BB962C8B-B14F-4D97-AF65-F5344CB8AC3E}">
        <p14:creationId xmlns:p14="http://schemas.microsoft.com/office/powerpoint/2010/main" val="309892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CDEA68-B5A8-4C43-AB26-28C68482846C}"/>
              </a:ext>
            </a:extLst>
          </p:cNvPr>
          <p:cNvPicPr>
            <a:picLocks noChangeAspect="1"/>
          </p:cNvPicPr>
          <p:nvPr/>
        </p:nvPicPr>
        <p:blipFill>
          <a:blip r:embed="rId2"/>
          <a:stretch>
            <a:fillRect/>
          </a:stretch>
        </p:blipFill>
        <p:spPr>
          <a:xfrm>
            <a:off x="8121445" y="1719913"/>
            <a:ext cx="3427091" cy="342709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409BDD18-40F2-435F-A214-B8D80F5DEC0F}"/>
              </a:ext>
            </a:extLst>
          </p:cNvPr>
          <p:cNvSpPr>
            <a:spLocks noGrp="1"/>
          </p:cNvSpPr>
          <p:nvPr>
            <p:ph type="title"/>
          </p:nvPr>
        </p:nvSpPr>
        <p:spPr>
          <a:xfrm>
            <a:off x="913776" y="640831"/>
            <a:ext cx="6564205" cy="1573863"/>
          </a:xfrm>
        </p:spPr>
        <p:txBody>
          <a:bodyPr>
            <a:normAutofit/>
          </a:bodyPr>
          <a:lstStyle/>
          <a:p>
            <a:r>
              <a:rPr lang="en-MY" dirty="0"/>
              <a:t>Delete it</a:t>
            </a:r>
          </a:p>
        </p:txBody>
      </p:sp>
      <p:sp>
        <p:nvSpPr>
          <p:cNvPr id="3" name="Content Placeholder 2">
            <a:extLst>
              <a:ext uri="{FF2B5EF4-FFF2-40B4-BE49-F238E27FC236}">
                <a16:creationId xmlns:a16="http://schemas.microsoft.com/office/drawing/2014/main" id="{391542D7-AA59-4592-A27D-B5277B6A530C}"/>
              </a:ext>
            </a:extLst>
          </p:cNvPr>
          <p:cNvSpPr>
            <a:spLocks noGrp="1"/>
          </p:cNvSpPr>
          <p:nvPr>
            <p:ph sz="quarter" idx="13"/>
          </p:nvPr>
        </p:nvSpPr>
        <p:spPr>
          <a:xfrm>
            <a:off x="913774" y="2367092"/>
            <a:ext cx="6564207" cy="3881309"/>
          </a:xfrm>
        </p:spPr>
        <p:txBody>
          <a:bodyPr>
            <a:normAutofit/>
          </a:bodyPr>
          <a:lstStyle/>
          <a:p>
            <a:r>
              <a:rPr lang="en-MY" sz="2800" dirty="0" err="1"/>
              <a:t>Anggota</a:t>
            </a:r>
            <a:r>
              <a:rPr lang="en-MY" sz="2800" dirty="0"/>
              <a:t> </a:t>
            </a:r>
            <a:r>
              <a:rPr lang="en-MY" sz="2800" dirty="0" err="1"/>
              <a:t>penjagaan</a:t>
            </a:r>
            <a:r>
              <a:rPr lang="en-MY" sz="2800" dirty="0"/>
              <a:t> </a:t>
            </a:r>
            <a:r>
              <a:rPr lang="en-MY" sz="2800" dirty="0" err="1"/>
              <a:t>kesihatan</a:t>
            </a:r>
            <a:r>
              <a:rPr lang="en-MY" sz="2800" dirty="0"/>
              <a:t> (</a:t>
            </a:r>
            <a:r>
              <a:rPr lang="en-MY" sz="2800" dirty="0" err="1"/>
              <a:t>kedua-dua</a:t>
            </a:r>
            <a:r>
              <a:rPr lang="en-MY" sz="2800" dirty="0"/>
              <a:t> </a:t>
            </a:r>
            <a:r>
              <a:rPr lang="en-MY" sz="2800" dirty="0" err="1"/>
              <a:t>penghantar</a:t>
            </a:r>
            <a:r>
              <a:rPr lang="en-MY" sz="2800" dirty="0"/>
              <a:t> dan </a:t>
            </a:r>
            <a:r>
              <a:rPr lang="en-MY" sz="2800" dirty="0" err="1"/>
              <a:t>penerima</a:t>
            </a:r>
            <a:r>
              <a:rPr lang="en-MY" sz="2800" dirty="0"/>
              <a:t>) </a:t>
            </a:r>
            <a:r>
              <a:rPr lang="en-MY" sz="2800" dirty="0" err="1"/>
              <a:t>diminta</a:t>
            </a:r>
            <a:r>
              <a:rPr lang="en-MY" sz="2800" dirty="0"/>
              <a:t> </a:t>
            </a:r>
            <a:r>
              <a:rPr lang="en-MY" sz="2800" dirty="0" err="1"/>
              <a:t>untuk</a:t>
            </a:r>
            <a:r>
              <a:rPr lang="en-MY" sz="2800" dirty="0"/>
              <a:t> </a:t>
            </a:r>
            <a:r>
              <a:rPr lang="en-MY" sz="2800" b="1" dirty="0" err="1"/>
              <a:t>memadam</a:t>
            </a:r>
            <a:r>
              <a:rPr lang="en-MY" sz="2800" b="1" dirty="0"/>
              <a:t> </a:t>
            </a:r>
            <a:r>
              <a:rPr lang="en-MY" sz="2800" dirty="0" err="1"/>
              <a:t>semua</a:t>
            </a:r>
            <a:r>
              <a:rPr lang="en-MY" sz="2800" dirty="0"/>
              <a:t> </a:t>
            </a:r>
            <a:r>
              <a:rPr lang="en-MY" sz="2800" dirty="0" err="1"/>
              <a:t>penghantar</a:t>
            </a:r>
            <a:r>
              <a:rPr lang="en-MY" sz="2800" dirty="0"/>
              <a:t> </a:t>
            </a:r>
            <a:r>
              <a:rPr lang="en-MY" sz="2800" dirty="0" err="1"/>
              <a:t>maklumat</a:t>
            </a:r>
            <a:r>
              <a:rPr lang="en-MY" sz="2800" dirty="0"/>
              <a:t>, data, </a:t>
            </a:r>
            <a:r>
              <a:rPr lang="en-MY" sz="2800" dirty="0" err="1"/>
              <a:t>rekod</a:t>
            </a:r>
            <a:r>
              <a:rPr lang="en-MY" sz="2800" dirty="0"/>
              <a:t>, audio, video dan visual </a:t>
            </a:r>
            <a:r>
              <a:rPr lang="en-MY" sz="2800" dirty="0" err="1"/>
              <a:t>pesakit</a:t>
            </a:r>
            <a:r>
              <a:rPr lang="en-MY" sz="2800" dirty="0"/>
              <a:t> di </a:t>
            </a:r>
            <a:r>
              <a:rPr lang="en-MY" sz="2800" dirty="0" err="1"/>
              <a:t>peranti</a:t>
            </a:r>
            <a:r>
              <a:rPr lang="en-MY" sz="2800" dirty="0"/>
              <a:t> </a:t>
            </a:r>
            <a:r>
              <a:rPr lang="en-MY" sz="2800" dirty="0" err="1"/>
              <a:t>mudah</a:t>
            </a:r>
            <a:r>
              <a:rPr lang="en-MY" sz="2800" dirty="0"/>
              <a:t> </a:t>
            </a:r>
            <a:r>
              <a:rPr lang="en-MY" sz="2800" dirty="0" err="1"/>
              <a:t>alih</a:t>
            </a:r>
            <a:r>
              <a:rPr lang="en-MY" sz="2800" dirty="0"/>
              <a:t> </a:t>
            </a:r>
            <a:r>
              <a:rPr lang="en-MY" sz="2800" dirty="0" err="1"/>
              <a:t>mereka</a:t>
            </a:r>
            <a:r>
              <a:rPr lang="en-MY" sz="2800" dirty="0"/>
              <a:t> </a:t>
            </a:r>
            <a:r>
              <a:rPr lang="en-MY" sz="2800" b="1" dirty="0" err="1"/>
              <a:t>selepas</a:t>
            </a:r>
            <a:r>
              <a:rPr lang="en-MY" sz="2800" b="1" dirty="0"/>
              <a:t> </a:t>
            </a:r>
            <a:r>
              <a:rPr lang="en-MY" sz="2800" b="1" dirty="0" err="1"/>
              <a:t>rundingan</a:t>
            </a:r>
            <a:r>
              <a:rPr lang="en-MY" sz="2800" b="1" dirty="0"/>
              <a:t>/</a:t>
            </a:r>
            <a:r>
              <a:rPr lang="en-MY" sz="2800" b="1" dirty="0" err="1"/>
              <a:t>konsultasi</a:t>
            </a:r>
            <a:r>
              <a:rPr lang="en-MY" sz="2800" b="1" dirty="0"/>
              <a:t> </a:t>
            </a:r>
            <a:r>
              <a:rPr lang="en-MY" sz="2800" b="1" dirty="0" err="1"/>
              <a:t>selesai</a:t>
            </a:r>
            <a:r>
              <a:rPr lang="en-MY" sz="2800" b="1" dirty="0"/>
              <a:t>.</a:t>
            </a:r>
          </a:p>
          <a:p>
            <a:endParaRPr lang="en-MY" sz="2400" dirty="0"/>
          </a:p>
        </p:txBody>
      </p:sp>
    </p:spTree>
    <p:extLst>
      <p:ext uri="{BB962C8B-B14F-4D97-AF65-F5344CB8AC3E}">
        <p14:creationId xmlns:p14="http://schemas.microsoft.com/office/powerpoint/2010/main" val="22435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3B70-A637-4A76-ABD2-DA7273BBC557}"/>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D95ADC0-7C3E-4A75-8EBC-4FBC10DD511E}"/>
              </a:ext>
            </a:extLst>
          </p:cNvPr>
          <p:cNvSpPr>
            <a:spLocks noGrp="1"/>
          </p:cNvSpPr>
          <p:nvPr>
            <p:ph sz="quarter" idx="13"/>
          </p:nvPr>
        </p:nvSpPr>
        <p:spPr>
          <a:xfrm>
            <a:off x="913774" y="2728670"/>
            <a:ext cx="10363826" cy="3062529"/>
          </a:xfrm>
        </p:spPr>
        <p:txBody>
          <a:bodyPr>
            <a:normAutofit/>
          </a:bodyPr>
          <a:lstStyle/>
          <a:p>
            <a:r>
              <a:rPr lang="en-MY" sz="2800" dirty="0" err="1"/>
              <a:t>Perundingan</a:t>
            </a:r>
            <a:r>
              <a:rPr lang="en-MY" sz="2800" dirty="0"/>
              <a:t> / </a:t>
            </a:r>
            <a:r>
              <a:rPr lang="en-MY" sz="2800" dirty="0" err="1"/>
              <a:t>konsultasi</a:t>
            </a:r>
            <a:r>
              <a:rPr lang="en-MY" sz="2800" dirty="0"/>
              <a:t> </a:t>
            </a:r>
            <a:r>
              <a:rPr lang="en-MY" sz="2800" dirty="0" err="1"/>
              <a:t>bagi</a:t>
            </a:r>
            <a:r>
              <a:rPr lang="en-MY" sz="2800" dirty="0"/>
              <a:t> </a:t>
            </a:r>
            <a:r>
              <a:rPr lang="en-MY" sz="2800" b="1" dirty="0" err="1"/>
              <a:t>kes-kes</a:t>
            </a:r>
            <a:r>
              <a:rPr lang="en-MY" sz="2800" b="1" dirty="0"/>
              <a:t> </a:t>
            </a:r>
            <a:r>
              <a:rPr lang="en-MY" sz="2800" b="1" dirty="0" err="1"/>
              <a:t>kecemasan</a:t>
            </a:r>
            <a:r>
              <a:rPr lang="en-MY" sz="2800" b="1" dirty="0"/>
              <a:t> </a:t>
            </a:r>
            <a:r>
              <a:rPr lang="en-MY" sz="2800" dirty="0" err="1"/>
              <a:t>hendaklah</a:t>
            </a:r>
            <a:r>
              <a:rPr lang="en-MY" sz="2800" dirty="0"/>
              <a:t> </a:t>
            </a:r>
            <a:r>
              <a:rPr lang="en-MY" sz="2800" dirty="0" err="1"/>
              <a:t>dimulakan</a:t>
            </a:r>
            <a:r>
              <a:rPr lang="en-MY" sz="2800" dirty="0"/>
              <a:t> </a:t>
            </a:r>
            <a:r>
              <a:rPr lang="en-MY" sz="2800" dirty="0" err="1"/>
              <a:t>melalui</a:t>
            </a:r>
            <a:r>
              <a:rPr lang="en-MY" sz="2800" dirty="0"/>
              <a:t> </a:t>
            </a:r>
            <a:r>
              <a:rPr lang="en-MY" sz="2800" b="1" dirty="0" err="1"/>
              <a:t>telefon</a:t>
            </a:r>
            <a:r>
              <a:rPr lang="en-MY" sz="2800" dirty="0"/>
              <a:t> (</a:t>
            </a:r>
            <a:r>
              <a:rPr lang="en-MY" sz="2800" dirty="0" err="1"/>
              <a:t>jika</a:t>
            </a:r>
            <a:r>
              <a:rPr lang="en-MY" sz="2800" dirty="0"/>
              <a:t> </a:t>
            </a:r>
            <a:r>
              <a:rPr lang="en-MY" sz="2800" dirty="0" err="1"/>
              <a:t>ada</a:t>
            </a:r>
            <a:r>
              <a:rPr lang="en-MY" sz="2800" dirty="0"/>
              <a:t>) </a:t>
            </a:r>
            <a:r>
              <a:rPr lang="en-MY" sz="2800" dirty="0" err="1"/>
              <a:t>untuk</a:t>
            </a:r>
            <a:r>
              <a:rPr lang="en-MY" sz="2800" dirty="0"/>
              <a:t> </a:t>
            </a:r>
            <a:r>
              <a:rPr lang="en-MY" sz="2800" dirty="0" err="1"/>
              <a:t>anggota</a:t>
            </a:r>
            <a:r>
              <a:rPr lang="en-MY" sz="2800" dirty="0"/>
              <a:t> </a:t>
            </a:r>
            <a:r>
              <a:rPr lang="en-MY" sz="2800" dirty="0" err="1"/>
              <a:t>penjagaan</a:t>
            </a:r>
            <a:r>
              <a:rPr lang="en-MY" sz="2800" dirty="0"/>
              <a:t> </a:t>
            </a:r>
            <a:r>
              <a:rPr lang="en-MY" sz="2800" dirty="0" err="1"/>
              <a:t>kesihatan</a:t>
            </a:r>
            <a:r>
              <a:rPr lang="en-MY" sz="2800" dirty="0"/>
              <a:t> yang </a:t>
            </a:r>
            <a:r>
              <a:rPr lang="en-MY" sz="2800" dirty="0" err="1"/>
              <a:t>bertanggungjawab</a:t>
            </a:r>
            <a:r>
              <a:rPr lang="en-MY" sz="2800" dirty="0"/>
              <a:t> </a:t>
            </a:r>
            <a:r>
              <a:rPr lang="en-MY" sz="2800" b="1" dirty="0" err="1"/>
              <a:t>sebelum</a:t>
            </a:r>
            <a:r>
              <a:rPr lang="en-MY" sz="2800" b="1" dirty="0"/>
              <a:t> </a:t>
            </a:r>
            <a:r>
              <a:rPr lang="en-MY" sz="2800" dirty="0" err="1"/>
              <a:t>saluran</a:t>
            </a:r>
            <a:r>
              <a:rPr lang="en-MY" sz="2800" dirty="0"/>
              <a:t> media </a:t>
            </a:r>
            <a:r>
              <a:rPr lang="en-MY" sz="2800" dirty="0" err="1"/>
              <a:t>sosial</a:t>
            </a:r>
            <a:r>
              <a:rPr lang="en-MY" sz="2800" dirty="0"/>
              <a:t> </a:t>
            </a:r>
            <a:r>
              <a:rPr lang="en-MY" sz="2800" dirty="0" err="1"/>
              <a:t>digunakan</a:t>
            </a:r>
            <a:r>
              <a:rPr lang="en-MY" sz="2800" dirty="0"/>
              <a:t> </a:t>
            </a:r>
            <a:r>
              <a:rPr lang="en-MY" sz="2800" dirty="0" err="1"/>
              <a:t>bagi</a:t>
            </a:r>
            <a:r>
              <a:rPr lang="en-MY" sz="2800" dirty="0"/>
              <a:t> </a:t>
            </a:r>
            <a:r>
              <a:rPr lang="en-MY" sz="2800" dirty="0" err="1"/>
              <a:t>perbincangan</a:t>
            </a:r>
            <a:r>
              <a:rPr lang="en-MY" sz="2800" dirty="0"/>
              <a:t> </a:t>
            </a:r>
            <a:r>
              <a:rPr lang="en-MY" sz="2800" dirty="0" err="1"/>
              <a:t>kes</a:t>
            </a:r>
            <a:r>
              <a:rPr lang="en-MY" sz="2800" dirty="0"/>
              <a:t> </a:t>
            </a:r>
            <a:r>
              <a:rPr lang="en-MY" sz="2800" dirty="0" err="1"/>
              <a:t>selanjutnya</a:t>
            </a:r>
            <a:r>
              <a:rPr lang="en-MY" sz="2800" dirty="0"/>
              <a:t>, </a:t>
            </a:r>
            <a:r>
              <a:rPr lang="en-MY" sz="2800" dirty="0" err="1"/>
              <a:t>sekiranya</a:t>
            </a:r>
            <a:r>
              <a:rPr lang="en-MY" sz="2800" dirty="0"/>
              <a:t> </a:t>
            </a:r>
            <a:r>
              <a:rPr lang="en-MY" sz="2800" dirty="0" err="1"/>
              <a:t>perlu</a:t>
            </a:r>
            <a:r>
              <a:rPr lang="en-MY" sz="2800" dirty="0"/>
              <a:t>.</a:t>
            </a:r>
          </a:p>
          <a:p>
            <a:endParaRPr lang="en-MY" sz="2800" dirty="0"/>
          </a:p>
        </p:txBody>
      </p:sp>
      <p:pic>
        <p:nvPicPr>
          <p:cNvPr id="5" name="Picture 4">
            <a:extLst>
              <a:ext uri="{FF2B5EF4-FFF2-40B4-BE49-F238E27FC236}">
                <a16:creationId xmlns:a16="http://schemas.microsoft.com/office/drawing/2014/main" id="{20299008-5F19-44A9-B6E4-4E74E341CE8C}"/>
              </a:ext>
            </a:extLst>
          </p:cNvPr>
          <p:cNvPicPr>
            <a:picLocks noChangeAspect="1"/>
          </p:cNvPicPr>
          <p:nvPr/>
        </p:nvPicPr>
        <p:blipFill rotWithShape="1">
          <a:blip r:embed="rId2"/>
          <a:srcRect l="11769" t="13956" r="22923" b="55259"/>
          <a:stretch/>
        </p:blipFill>
        <p:spPr>
          <a:xfrm>
            <a:off x="0" y="11724"/>
            <a:ext cx="8490856" cy="2110153"/>
          </a:xfrm>
          <a:prstGeom prst="rect">
            <a:avLst/>
          </a:prstGeom>
        </p:spPr>
      </p:pic>
      <p:pic>
        <p:nvPicPr>
          <p:cNvPr id="6" name="Picture 5">
            <a:extLst>
              <a:ext uri="{FF2B5EF4-FFF2-40B4-BE49-F238E27FC236}">
                <a16:creationId xmlns:a16="http://schemas.microsoft.com/office/drawing/2014/main" id="{8D33E15C-1692-40D6-A55D-37DEDE41E196}"/>
              </a:ext>
            </a:extLst>
          </p:cNvPr>
          <p:cNvPicPr>
            <a:picLocks noChangeAspect="1"/>
          </p:cNvPicPr>
          <p:nvPr/>
        </p:nvPicPr>
        <p:blipFill>
          <a:blip r:embed="rId3"/>
          <a:stretch>
            <a:fillRect/>
          </a:stretch>
        </p:blipFill>
        <p:spPr>
          <a:xfrm>
            <a:off x="8490856" y="0"/>
            <a:ext cx="3701143" cy="2214694"/>
          </a:xfrm>
          <a:prstGeom prst="rect">
            <a:avLst/>
          </a:prstGeom>
        </p:spPr>
      </p:pic>
    </p:spTree>
    <p:extLst>
      <p:ext uri="{BB962C8B-B14F-4D97-AF65-F5344CB8AC3E}">
        <p14:creationId xmlns:p14="http://schemas.microsoft.com/office/powerpoint/2010/main" val="368909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0BC4-6B0F-46B6-99F5-172FCADE83EC}"/>
              </a:ext>
            </a:extLst>
          </p:cNvPr>
          <p:cNvSpPr>
            <a:spLocks noGrp="1"/>
          </p:cNvSpPr>
          <p:nvPr>
            <p:ph type="title"/>
          </p:nvPr>
        </p:nvSpPr>
        <p:spPr>
          <a:xfrm>
            <a:off x="1146048" y="5058888"/>
            <a:ext cx="9899904" cy="1008083"/>
          </a:xfrm>
        </p:spPr>
        <p:txBody>
          <a:bodyPr vert="horz" lIns="91440" tIns="45720" rIns="91440" bIns="45720" rtlCol="0" anchor="b">
            <a:noAutofit/>
          </a:bodyPr>
          <a:lstStyle/>
          <a:p>
            <a:pPr algn="ctr"/>
            <a:r>
              <a:rPr lang="en-MY" sz="3200" b="1" dirty="0"/>
              <a:t>LEE EWE POH v. DR LIM TEIK MAN &amp; ANOR </a:t>
            </a:r>
            <a:br>
              <a:rPr lang="en-MY" sz="3200" b="1" dirty="0"/>
            </a:br>
            <a:r>
              <a:rPr lang="en-MY" sz="3200" dirty="0"/>
              <a:t>HIGH COURT MALAYA, PULAU PINANG </a:t>
            </a:r>
            <a:br>
              <a:rPr lang="en-MY" sz="3200" dirty="0"/>
            </a:br>
            <a:r>
              <a:rPr lang="en-MY" sz="3200" dirty="0"/>
              <a:t>CHEW SOO HO JC [CIVIL SUIT NO: 22-170-2007] </a:t>
            </a:r>
            <a:endParaRPr lang="en-US" sz="2400" dirty="0"/>
          </a:p>
        </p:txBody>
      </p:sp>
      <p:pic>
        <p:nvPicPr>
          <p:cNvPr id="4" name="Content Placeholder 3">
            <a:extLst>
              <a:ext uri="{FF2B5EF4-FFF2-40B4-BE49-F238E27FC236}">
                <a16:creationId xmlns:a16="http://schemas.microsoft.com/office/drawing/2014/main" id="{FAFD98D9-78A7-4976-BCC6-A0074BF4D7D0}"/>
              </a:ext>
            </a:extLst>
          </p:cNvPr>
          <p:cNvPicPr>
            <a:picLocks noGrp="1" noChangeAspect="1"/>
          </p:cNvPicPr>
          <p:nvPr>
            <p:ph sz="quarter" idx="13"/>
          </p:nvPr>
        </p:nvPicPr>
        <p:blipFill rotWithShape="1">
          <a:blip r:embed="rId2"/>
          <a:srcRect t="11676" b="27213"/>
          <a:stretch/>
        </p:blipFill>
        <p:spPr>
          <a:xfrm>
            <a:off x="20" y="9"/>
            <a:ext cx="12323278" cy="4229085"/>
          </a:xfrm>
          <a:prstGeom prst="rect">
            <a:avLst/>
          </a:prstGeom>
        </p:spPr>
      </p:pic>
    </p:spTree>
    <p:extLst>
      <p:ext uri="{BB962C8B-B14F-4D97-AF65-F5344CB8AC3E}">
        <p14:creationId xmlns:p14="http://schemas.microsoft.com/office/powerpoint/2010/main" val="2545616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7319D-25AB-4988-8282-835545B2CC96}"/>
              </a:ext>
            </a:extLst>
          </p:cNvPr>
          <p:cNvSpPr>
            <a:spLocks noGrp="1"/>
          </p:cNvSpPr>
          <p:nvPr>
            <p:ph type="title"/>
          </p:nvPr>
        </p:nvSpPr>
        <p:spPr>
          <a:xfrm>
            <a:off x="4970109" y="484632"/>
            <a:ext cx="6730277" cy="1609344"/>
          </a:xfrm>
          <a:ln>
            <a:noFill/>
          </a:ln>
        </p:spPr>
        <p:txBody>
          <a:bodyPr>
            <a:normAutofit/>
          </a:bodyPr>
          <a:lstStyle/>
          <a:p>
            <a:r>
              <a:rPr lang="en-US" sz="3400" b="1"/>
              <a:t>SHARING INFORMATION WITH A PATIENT’S SPOUSE, PARTNER, CARERS, RELATIVES OR FRIENDS</a:t>
            </a:r>
            <a:r>
              <a:rPr lang="en-US" sz="3400"/>
              <a:t> </a:t>
            </a:r>
            <a:endParaRPr lang="en-MY" sz="3400"/>
          </a:p>
        </p:txBody>
      </p:sp>
      <p:pic>
        <p:nvPicPr>
          <p:cNvPr id="4" name="Picture 3">
            <a:extLst>
              <a:ext uri="{FF2B5EF4-FFF2-40B4-BE49-F238E27FC236}">
                <a16:creationId xmlns:a16="http://schemas.microsoft.com/office/drawing/2014/main" id="{69F4BDB6-8830-45DD-AAC1-C975029DA1F1}"/>
              </a:ext>
            </a:extLst>
          </p:cNvPr>
          <p:cNvPicPr>
            <a:picLocks noChangeAspect="1"/>
          </p:cNvPicPr>
          <p:nvPr/>
        </p:nvPicPr>
        <p:blipFill rotWithShape="1">
          <a:blip r:embed="rId5"/>
          <a:srcRect l="34095" r="32027"/>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CC87EC80-D357-44C4-B20A-B3D4DD4B6F99}"/>
              </a:ext>
            </a:extLst>
          </p:cNvPr>
          <p:cNvSpPr>
            <a:spLocks noGrp="1"/>
          </p:cNvSpPr>
          <p:nvPr>
            <p:ph sz="quarter" idx="13"/>
          </p:nvPr>
        </p:nvSpPr>
        <p:spPr>
          <a:xfrm>
            <a:off x="4970109" y="2121407"/>
            <a:ext cx="6730276" cy="4418877"/>
          </a:xfrm>
        </p:spPr>
        <p:txBody>
          <a:bodyPr>
            <a:normAutofit lnSpcReduction="10000"/>
          </a:bodyPr>
          <a:lstStyle/>
          <a:p>
            <a:r>
              <a:rPr lang="en-US" sz="2400" dirty="0"/>
              <a:t>The practitioner shall </a:t>
            </a:r>
            <a:r>
              <a:rPr lang="en-US" sz="2400" b="1" dirty="0"/>
              <a:t>establish</a:t>
            </a:r>
            <a:r>
              <a:rPr lang="en-US" sz="2400" dirty="0"/>
              <a:t> with the patient what information they want to share, who with, and in what circumstances. </a:t>
            </a:r>
          </a:p>
          <a:p>
            <a:r>
              <a:rPr lang="en-US" sz="2400" b="1" dirty="0"/>
              <a:t>Early discussions </a:t>
            </a:r>
            <a:r>
              <a:rPr lang="en-US" sz="2400" dirty="0"/>
              <a:t>of this nature can help to avoid disclosures that patients would object to. </a:t>
            </a:r>
          </a:p>
          <a:p>
            <a:r>
              <a:rPr lang="en-US" sz="2400" dirty="0"/>
              <a:t>If anyone close to the patient wants to discuss their concerns about the patient’s health, the practitioner shall make it clear to them that, while it is not a breach of confidentiality to listen to their concerns, the practitioner cannot guarantee that the practitioner </a:t>
            </a:r>
            <a:r>
              <a:rPr lang="en-US" sz="2400" b="1" dirty="0"/>
              <a:t>will not tell </a:t>
            </a:r>
            <a:r>
              <a:rPr lang="en-US" sz="2400" dirty="0"/>
              <a:t>the patient about the conversation. </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6524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978A0-7C60-4953-8FE8-38C0E8C42993}"/>
              </a:ext>
            </a:extLst>
          </p:cNvPr>
          <p:cNvSpPr>
            <a:spLocks noGrp="1"/>
          </p:cNvSpPr>
          <p:nvPr>
            <p:ph type="title"/>
          </p:nvPr>
        </p:nvSpPr>
        <p:spPr>
          <a:xfrm>
            <a:off x="8479777" y="639763"/>
            <a:ext cx="3046073" cy="5177377"/>
          </a:xfrm>
          <a:ln>
            <a:noFill/>
          </a:ln>
        </p:spPr>
        <p:txBody>
          <a:bodyPr>
            <a:normAutofit/>
          </a:bodyPr>
          <a:lstStyle/>
          <a:p>
            <a:r>
              <a:rPr lang="en-MY" sz="3700"/>
              <a:t>Confidentiality </a:t>
            </a:r>
          </a:p>
        </p:txBody>
      </p:sp>
      <p:grpSp>
        <p:nvGrpSpPr>
          <p:cNvPr id="17"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18" name="Content Placeholder 2">
            <a:extLst>
              <a:ext uri="{FF2B5EF4-FFF2-40B4-BE49-F238E27FC236}">
                <a16:creationId xmlns:a16="http://schemas.microsoft.com/office/drawing/2014/main" id="{0C00A4D9-E0EA-4C99-9E9E-E66B0757BE60}"/>
              </a:ext>
            </a:extLst>
          </p:cNvPr>
          <p:cNvGraphicFramePr>
            <a:graphicFrameLocks noGrp="1"/>
          </p:cNvGraphicFramePr>
          <p:nvPr>
            <p:ph sz="quarter" idx="13"/>
            <p:extLst>
              <p:ext uri="{D42A27DB-BD31-4B8C-83A1-F6EECF244321}">
                <p14:modId xmlns:p14="http://schemas.microsoft.com/office/powerpoint/2010/main" val="2575277900"/>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65612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C62B0353-6F81-4B39-84CF-3A6F2461EDB4}"/>
              </a:ext>
            </a:extLst>
          </p:cNvPr>
          <p:cNvSpPr>
            <a:spLocks noGrp="1"/>
          </p:cNvSpPr>
          <p:nvPr>
            <p:ph type="title"/>
          </p:nvPr>
        </p:nvSpPr>
        <p:spPr>
          <a:xfrm>
            <a:off x="643468" y="643466"/>
            <a:ext cx="3686312" cy="5528734"/>
          </a:xfrm>
        </p:spPr>
        <p:txBody>
          <a:bodyPr>
            <a:normAutofit/>
          </a:bodyPr>
          <a:lstStyle/>
          <a:p>
            <a:pPr algn="r"/>
            <a:r>
              <a:rPr lang="en-US" sz="4400" b="1">
                <a:solidFill>
                  <a:srgbClr val="FFFFFF"/>
                </a:solidFill>
              </a:rPr>
              <a:t>SHARING INFORMATION WITH A PATIENT’S SPOUSE, PARTNER, CARERS, RELATIVES OR FRIENDS</a:t>
            </a:r>
            <a:r>
              <a:rPr lang="en-US" sz="4400">
                <a:solidFill>
                  <a:srgbClr val="FFFFFF"/>
                </a:solidFill>
              </a:rPr>
              <a:t> </a:t>
            </a:r>
            <a:endParaRPr lang="en-MY" sz="4400">
              <a:solidFill>
                <a:srgbClr val="FFFFFF"/>
              </a:solidFill>
            </a:endParaRPr>
          </a:p>
        </p:txBody>
      </p:sp>
      <p:sp>
        <p:nvSpPr>
          <p:cNvPr id="3" name="Content Placeholder 2">
            <a:extLst>
              <a:ext uri="{FF2B5EF4-FFF2-40B4-BE49-F238E27FC236}">
                <a16:creationId xmlns:a16="http://schemas.microsoft.com/office/drawing/2014/main" id="{FD79848E-6836-4FB7-A967-B0C3FD237829}"/>
              </a:ext>
            </a:extLst>
          </p:cNvPr>
          <p:cNvSpPr>
            <a:spLocks noGrp="1"/>
          </p:cNvSpPr>
          <p:nvPr>
            <p:ph sz="quarter" idx="13"/>
          </p:nvPr>
        </p:nvSpPr>
        <p:spPr>
          <a:xfrm>
            <a:off x="5053780" y="599768"/>
            <a:ext cx="6074467" cy="5572432"/>
          </a:xfrm>
        </p:spPr>
        <p:txBody>
          <a:bodyPr anchor="ctr">
            <a:normAutofit/>
          </a:bodyPr>
          <a:lstStyle/>
          <a:p>
            <a:r>
              <a:rPr lang="en-US" sz="2800" dirty="0"/>
              <a:t>The practitioner might need to share with a patient, information which was received from others, for example, if it has influenced the practitioner’s assessment and treatment of the patient. </a:t>
            </a:r>
          </a:p>
          <a:p>
            <a:r>
              <a:rPr lang="en-US" sz="2800" dirty="0"/>
              <a:t>The practitioner shall not refuse to listen to a patient’s spouse, partner, </a:t>
            </a:r>
            <a:r>
              <a:rPr lang="en-US" sz="2800" dirty="0" err="1"/>
              <a:t>carers</a:t>
            </a:r>
            <a:r>
              <a:rPr lang="en-US" sz="2800" dirty="0"/>
              <a:t> or others on the basis of confidentiality. </a:t>
            </a:r>
            <a:endParaRPr lang="en-MY" sz="2800" dirty="0"/>
          </a:p>
          <a:p>
            <a:endParaRPr lang="en-MY" dirty="0"/>
          </a:p>
        </p:txBody>
      </p:sp>
    </p:spTree>
    <p:extLst>
      <p:ext uri="{BB962C8B-B14F-4D97-AF65-F5344CB8AC3E}">
        <p14:creationId xmlns:p14="http://schemas.microsoft.com/office/powerpoint/2010/main" val="221352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D28315-7F88-4568-B42C-CB023761CFF4}"/>
              </a:ext>
            </a:extLst>
          </p:cNvPr>
          <p:cNvPicPr>
            <a:picLocks noChangeAspect="1"/>
          </p:cNvPicPr>
          <p:nvPr/>
        </p:nvPicPr>
        <p:blipFill rotWithShape="1">
          <a:blip r:embed="rId2"/>
          <a:srcRect/>
          <a:stretch/>
        </p:blipFill>
        <p:spPr>
          <a:xfrm>
            <a:off x="20" y="10"/>
            <a:ext cx="12191980" cy="6857989"/>
          </a:xfrm>
          <a:prstGeom prst="rect">
            <a:avLst/>
          </a:prstGeom>
        </p:spPr>
      </p:pic>
      <p:sp>
        <p:nvSpPr>
          <p:cNvPr id="9" name="Rectangle 8">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5C701-393E-4C3F-A4BF-6EB08C50EDDE}"/>
              </a:ext>
            </a:extLst>
          </p:cNvPr>
          <p:cNvSpPr>
            <a:spLocks noGrp="1"/>
          </p:cNvSpPr>
          <p:nvPr>
            <p:ph type="title"/>
          </p:nvPr>
        </p:nvSpPr>
        <p:spPr>
          <a:xfrm>
            <a:off x="1069848" y="484632"/>
            <a:ext cx="10058400" cy="1609344"/>
          </a:xfrm>
        </p:spPr>
        <p:txBody>
          <a:bodyPr anchor="ctr">
            <a:normAutofit/>
          </a:bodyPr>
          <a:lstStyle/>
          <a:p>
            <a:r>
              <a:rPr lang="en-US" b="1">
                <a:solidFill>
                  <a:schemeClr val="tx1"/>
                </a:solidFill>
              </a:rPr>
              <a:t>DISCLOSURE AFTER A PATIENT’S DEATH</a:t>
            </a:r>
            <a:r>
              <a:rPr lang="en-US">
                <a:solidFill>
                  <a:schemeClr val="tx1"/>
                </a:solidFill>
              </a:rPr>
              <a:t> </a:t>
            </a:r>
            <a:endParaRPr lang="en-MY">
              <a:solidFill>
                <a:schemeClr val="tx1"/>
              </a:solidFill>
            </a:endParaRPr>
          </a:p>
        </p:txBody>
      </p:sp>
      <p:sp>
        <p:nvSpPr>
          <p:cNvPr id="3" name="Content Placeholder 2">
            <a:extLst>
              <a:ext uri="{FF2B5EF4-FFF2-40B4-BE49-F238E27FC236}">
                <a16:creationId xmlns:a16="http://schemas.microsoft.com/office/drawing/2014/main" id="{9ACC8C53-66DF-488B-8456-889B1D1728FE}"/>
              </a:ext>
            </a:extLst>
          </p:cNvPr>
          <p:cNvSpPr>
            <a:spLocks noGrp="1"/>
          </p:cNvSpPr>
          <p:nvPr>
            <p:ph sz="quarter" idx="13"/>
          </p:nvPr>
        </p:nvSpPr>
        <p:spPr>
          <a:xfrm>
            <a:off x="1069848" y="2121408"/>
            <a:ext cx="10058400" cy="4050792"/>
          </a:xfrm>
        </p:spPr>
        <p:txBody>
          <a:bodyPr>
            <a:normAutofit fontScale="92500" lnSpcReduction="10000"/>
          </a:bodyPr>
          <a:lstStyle/>
          <a:p>
            <a:r>
              <a:rPr lang="en-US" sz="2800" dirty="0"/>
              <a:t>keep personal information confidential after a patient dies. </a:t>
            </a:r>
          </a:p>
          <a:p>
            <a:r>
              <a:rPr lang="en-US" sz="2800" dirty="0"/>
              <a:t>should consider </a:t>
            </a:r>
            <a:r>
              <a:rPr lang="en-US" sz="2800" b="1" dirty="0"/>
              <a:t>requests</a:t>
            </a:r>
            <a:r>
              <a:rPr lang="en-US" sz="2800" dirty="0"/>
              <a:t> for information taking into account:</a:t>
            </a:r>
            <a:br>
              <a:rPr lang="en-US" sz="2800" dirty="0"/>
            </a:br>
            <a:r>
              <a:rPr lang="en-US" sz="2800" dirty="0"/>
              <a:t>(a) whether the person requesting the information has </a:t>
            </a:r>
            <a:r>
              <a:rPr lang="en-US" sz="2800" b="1" dirty="0"/>
              <a:t>locus standi</a:t>
            </a:r>
            <a:r>
              <a:rPr lang="en-US" sz="2800" dirty="0"/>
              <a:t>;</a:t>
            </a:r>
            <a:br>
              <a:rPr lang="en-US" sz="2800" dirty="0"/>
            </a:br>
            <a:r>
              <a:rPr lang="en-US" sz="2800" dirty="0"/>
              <a:t>(b) whether the disclosure of information may cause </a:t>
            </a:r>
            <a:r>
              <a:rPr lang="en-US" sz="2800" b="1" dirty="0"/>
              <a:t>distress</a:t>
            </a:r>
            <a:r>
              <a:rPr lang="en-US" sz="2800" dirty="0"/>
              <a:t> to, or be </a:t>
            </a:r>
            <a:r>
              <a:rPr lang="en-US" sz="2800" b="1" dirty="0"/>
              <a:t>of benefit </a:t>
            </a:r>
            <a:r>
              <a:rPr lang="en-US" sz="2800" dirty="0"/>
              <a:t>to, the patient’s </a:t>
            </a:r>
            <a:r>
              <a:rPr lang="en-US" sz="2800" b="1" dirty="0"/>
              <a:t>partner or family</a:t>
            </a:r>
            <a:r>
              <a:rPr lang="en-US" sz="2800" dirty="0"/>
              <a:t>;</a:t>
            </a:r>
            <a:br>
              <a:rPr lang="en-US" sz="2800" dirty="0"/>
            </a:br>
            <a:r>
              <a:rPr lang="en-US" sz="2800" dirty="0"/>
              <a:t>(c) whether disclosure of information about the patient will in effect </a:t>
            </a:r>
            <a:r>
              <a:rPr lang="en-US" sz="2800" b="1" dirty="0"/>
              <a:t>disclose information </a:t>
            </a:r>
            <a:r>
              <a:rPr lang="en-US" sz="2800" dirty="0"/>
              <a:t>about the patient’s family or other people;</a:t>
            </a:r>
            <a:br>
              <a:rPr lang="en-US" sz="2800" dirty="0"/>
            </a:br>
            <a:r>
              <a:rPr lang="en-US" sz="2800" dirty="0"/>
              <a:t>(d) whether the information is already </a:t>
            </a:r>
            <a:r>
              <a:rPr lang="en-US" sz="2800" b="1" dirty="0"/>
              <a:t>public knowledge </a:t>
            </a:r>
            <a:r>
              <a:rPr lang="en-US" sz="2800" dirty="0"/>
              <a:t>or can be </a:t>
            </a:r>
            <a:r>
              <a:rPr lang="en-US" sz="2800" dirty="0" err="1"/>
              <a:t>anonymised</a:t>
            </a:r>
            <a:r>
              <a:rPr lang="en-US" sz="2800" dirty="0"/>
              <a:t>;</a:t>
            </a:r>
            <a:br>
              <a:rPr lang="en-US" sz="2800" dirty="0"/>
            </a:br>
            <a:r>
              <a:rPr lang="en-US" sz="2800" dirty="0"/>
              <a:t>(e) </a:t>
            </a:r>
            <a:r>
              <a:rPr lang="en-US" sz="2800" b="1" dirty="0"/>
              <a:t>the purpose </a:t>
            </a:r>
            <a:r>
              <a:rPr lang="en-US" sz="2800" dirty="0"/>
              <a:t>of the disclosure.</a:t>
            </a:r>
            <a:endParaRPr lang="en-MY" dirty="0"/>
          </a:p>
        </p:txBody>
      </p:sp>
      <p:grpSp>
        <p:nvGrpSpPr>
          <p:cNvPr id="13" name="Group 12">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77985523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A6850F93-E990-456F-AD9F-7F7D8E1DCA21}"/>
              </a:ext>
            </a:extLst>
          </p:cNvPr>
          <p:cNvSpPr>
            <a:spLocks noGrp="1"/>
          </p:cNvSpPr>
          <p:nvPr>
            <p:ph type="title"/>
          </p:nvPr>
        </p:nvSpPr>
        <p:spPr>
          <a:xfrm>
            <a:off x="643468" y="643466"/>
            <a:ext cx="3686312" cy="5528734"/>
          </a:xfrm>
        </p:spPr>
        <p:txBody>
          <a:bodyPr>
            <a:normAutofit/>
          </a:bodyPr>
          <a:lstStyle/>
          <a:p>
            <a:pPr algn="r"/>
            <a:r>
              <a:rPr lang="en-US" sz="4800" b="1">
                <a:solidFill>
                  <a:srgbClr val="FFFFFF"/>
                </a:solidFill>
              </a:rPr>
              <a:t>DISCLOSURE AFTER A PATIENT’S DEATH</a:t>
            </a:r>
            <a:r>
              <a:rPr lang="en-US" sz="4800">
                <a:solidFill>
                  <a:srgbClr val="FFFFFF"/>
                </a:solidFill>
              </a:rPr>
              <a:t> </a:t>
            </a:r>
            <a:endParaRPr lang="en-MY" sz="4800">
              <a:solidFill>
                <a:srgbClr val="FFFFFF"/>
              </a:solidFill>
            </a:endParaRPr>
          </a:p>
        </p:txBody>
      </p:sp>
      <p:sp>
        <p:nvSpPr>
          <p:cNvPr id="3" name="Content Placeholder 2">
            <a:extLst>
              <a:ext uri="{FF2B5EF4-FFF2-40B4-BE49-F238E27FC236}">
                <a16:creationId xmlns:a16="http://schemas.microsoft.com/office/drawing/2014/main" id="{05D9DC96-7C04-4381-9E7C-ED48E7CA7FA2}"/>
              </a:ext>
            </a:extLst>
          </p:cNvPr>
          <p:cNvSpPr>
            <a:spLocks noGrp="1"/>
          </p:cNvSpPr>
          <p:nvPr>
            <p:ph sz="quarter" idx="13"/>
          </p:nvPr>
        </p:nvSpPr>
        <p:spPr>
          <a:xfrm>
            <a:off x="5053780" y="599768"/>
            <a:ext cx="6074467" cy="5572432"/>
          </a:xfrm>
        </p:spPr>
        <p:txBody>
          <a:bodyPr anchor="ctr">
            <a:normAutofit/>
          </a:bodyPr>
          <a:lstStyle/>
          <a:p>
            <a:r>
              <a:rPr lang="en-US" dirty="0"/>
              <a:t>There are circumstances in which a practitioner shall disclose relevant information about a patient who has died, for example:</a:t>
            </a:r>
            <a:br>
              <a:rPr lang="en-US" dirty="0"/>
            </a:br>
            <a:r>
              <a:rPr lang="en-US" dirty="0"/>
              <a:t>(a) to help a coroner or other similar officer in an inquest or fatal accident inquiry</a:t>
            </a:r>
            <a:br>
              <a:rPr lang="en-US" dirty="0"/>
            </a:br>
            <a:r>
              <a:rPr lang="en-US" dirty="0"/>
              <a:t>(b) when disclosure is required by law or is justified in the public interest, such as for</a:t>
            </a:r>
            <a:br>
              <a:rPr lang="en-US" dirty="0"/>
            </a:br>
            <a:r>
              <a:rPr lang="en-US" dirty="0"/>
              <a:t>education or research</a:t>
            </a:r>
            <a:br>
              <a:rPr lang="en-US" dirty="0"/>
            </a:br>
            <a:r>
              <a:rPr lang="en-US" dirty="0"/>
              <a:t>(c) for National Confidential Inquiries or for clinical audit</a:t>
            </a:r>
            <a:br>
              <a:rPr lang="en-US" dirty="0"/>
            </a:br>
            <a:r>
              <a:rPr lang="en-US" dirty="0"/>
              <a:t>(d) on death certificates, which the practitioner shall complete honestly and fully</a:t>
            </a:r>
            <a:br>
              <a:rPr lang="en-US" dirty="0"/>
            </a:br>
            <a:r>
              <a:rPr lang="en-US" dirty="0"/>
              <a:t>(e) for public health surveillance, in which case the information should be </a:t>
            </a:r>
            <a:r>
              <a:rPr lang="en-US" dirty="0" err="1"/>
              <a:t>anonymised</a:t>
            </a:r>
            <a:r>
              <a:rPr lang="en-US" dirty="0"/>
              <a:t> or coded, unless that would defeat the purpose</a:t>
            </a:r>
            <a:br>
              <a:rPr lang="en-US" dirty="0"/>
            </a:br>
            <a:r>
              <a:rPr lang="en-US" dirty="0"/>
              <a:t>(f) when a parent asks for information about the circumstances and causes of a child’s</a:t>
            </a:r>
            <a:br>
              <a:rPr lang="en-US" dirty="0"/>
            </a:br>
            <a:r>
              <a:rPr lang="en-US" dirty="0"/>
              <a:t>death.</a:t>
            </a:r>
            <a:br>
              <a:rPr lang="en-US" dirty="0"/>
            </a:br>
            <a:endParaRPr lang="en-MY" dirty="0"/>
          </a:p>
        </p:txBody>
      </p:sp>
    </p:spTree>
    <p:extLst>
      <p:ext uri="{BB962C8B-B14F-4D97-AF65-F5344CB8AC3E}">
        <p14:creationId xmlns:p14="http://schemas.microsoft.com/office/powerpoint/2010/main" val="3067177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A4BC-FB97-4E20-883C-6F2CED7EB48D}"/>
              </a:ext>
            </a:extLst>
          </p:cNvPr>
          <p:cNvSpPr>
            <a:spLocks noGrp="1"/>
          </p:cNvSpPr>
          <p:nvPr>
            <p:ph type="title"/>
          </p:nvPr>
        </p:nvSpPr>
        <p:spPr/>
        <p:txBody>
          <a:bodyPr/>
          <a:lstStyle/>
          <a:p>
            <a:r>
              <a:rPr lang="en-MY" dirty="0"/>
              <a:t> MEDIA INQUIRIES ABOUT PATIENTS</a:t>
            </a:r>
          </a:p>
        </p:txBody>
      </p:sp>
      <p:sp>
        <p:nvSpPr>
          <p:cNvPr id="3" name="Content Placeholder 2">
            <a:extLst>
              <a:ext uri="{FF2B5EF4-FFF2-40B4-BE49-F238E27FC236}">
                <a16:creationId xmlns:a16="http://schemas.microsoft.com/office/drawing/2014/main" id="{D3D15AB6-63F5-4F73-8A61-2CE383E7B3F2}"/>
              </a:ext>
            </a:extLst>
          </p:cNvPr>
          <p:cNvSpPr>
            <a:spLocks noGrp="1"/>
          </p:cNvSpPr>
          <p:nvPr>
            <p:ph sz="quarter" idx="13"/>
          </p:nvPr>
        </p:nvSpPr>
        <p:spPr/>
        <p:txBody>
          <a:bodyPr>
            <a:noAutofit/>
          </a:bodyPr>
          <a:lstStyle/>
          <a:p>
            <a:r>
              <a:rPr lang="en-US" dirty="0"/>
              <a:t> Where such comment includes information about patients, the practitioner shall respect the patient’s right to confidentiality. </a:t>
            </a:r>
          </a:p>
          <a:p>
            <a:r>
              <a:rPr lang="en-US" b="1" dirty="0"/>
              <a:t>Before releasing </a:t>
            </a:r>
            <a:r>
              <a:rPr lang="en-US" dirty="0"/>
              <a:t>any information, the practitioner shall:</a:t>
            </a:r>
          </a:p>
          <a:p>
            <a:r>
              <a:rPr lang="en-US" dirty="0"/>
              <a:t>(a) Remember that information which the practitioner has learnt in a professional capacity shall be regarded as confidential whether or not the information is also in the public domain</a:t>
            </a:r>
          </a:p>
          <a:p>
            <a:r>
              <a:rPr lang="en-US" dirty="0"/>
              <a:t>(b) </a:t>
            </a:r>
            <a:r>
              <a:rPr lang="en-US" b="1" dirty="0"/>
              <a:t>Expressed consent </a:t>
            </a:r>
            <a:r>
              <a:rPr lang="en-US" dirty="0"/>
              <a:t>shall be obtained from the patient before discussing matters relating to their care, with the media, whether or not the patient's name or other identifying information is to be revealed. Expressed consent shall be obtained if patient will </a:t>
            </a:r>
            <a:r>
              <a:rPr lang="en-US" b="1" dirty="0"/>
              <a:t>be identified </a:t>
            </a:r>
            <a:r>
              <a:rPr lang="en-US" dirty="0"/>
              <a:t>from the details disclosed.</a:t>
            </a:r>
            <a:br>
              <a:rPr lang="en-US" dirty="0"/>
            </a:br>
            <a:br>
              <a:rPr lang="en-US" dirty="0"/>
            </a:br>
            <a:endParaRPr lang="en-MY" dirty="0"/>
          </a:p>
        </p:txBody>
      </p:sp>
    </p:spTree>
    <p:extLst>
      <p:ext uri="{BB962C8B-B14F-4D97-AF65-F5344CB8AC3E}">
        <p14:creationId xmlns:p14="http://schemas.microsoft.com/office/powerpoint/2010/main" val="2651047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E17E-3551-4E43-8BF9-56F872FF0A5A}"/>
              </a:ext>
            </a:extLst>
          </p:cNvPr>
          <p:cNvSpPr>
            <a:spLocks noGrp="1"/>
          </p:cNvSpPr>
          <p:nvPr>
            <p:ph type="title"/>
          </p:nvPr>
        </p:nvSpPr>
        <p:spPr/>
        <p:txBody>
          <a:bodyPr/>
          <a:lstStyle/>
          <a:p>
            <a:r>
              <a:rPr lang="en-MY" dirty="0"/>
              <a:t>MEDIA INQUIRIES ABOUT PATIENTS</a:t>
            </a:r>
          </a:p>
        </p:txBody>
      </p:sp>
      <p:sp>
        <p:nvSpPr>
          <p:cNvPr id="3" name="Content Placeholder 2">
            <a:extLst>
              <a:ext uri="{FF2B5EF4-FFF2-40B4-BE49-F238E27FC236}">
                <a16:creationId xmlns:a16="http://schemas.microsoft.com/office/drawing/2014/main" id="{6DEE9528-C6E8-48A1-9089-B0AE03A867C7}"/>
              </a:ext>
            </a:extLst>
          </p:cNvPr>
          <p:cNvSpPr>
            <a:spLocks noGrp="1"/>
          </p:cNvSpPr>
          <p:nvPr>
            <p:ph sz="quarter" idx="13"/>
          </p:nvPr>
        </p:nvSpPr>
        <p:spPr/>
        <p:txBody>
          <a:bodyPr/>
          <a:lstStyle/>
          <a:p>
            <a:r>
              <a:rPr lang="en-US" dirty="0"/>
              <a:t>(c) Remember that a patient </a:t>
            </a:r>
            <a:r>
              <a:rPr lang="en-US" b="1" dirty="0"/>
              <a:t>can be identified </a:t>
            </a:r>
            <a:r>
              <a:rPr lang="en-US" dirty="0"/>
              <a:t>from information </a:t>
            </a:r>
            <a:r>
              <a:rPr lang="en-US" b="1" dirty="0"/>
              <a:t>other than </a:t>
            </a:r>
            <a:r>
              <a:rPr lang="en-US" dirty="0"/>
              <a:t>name or</a:t>
            </a:r>
            <a:br>
              <a:rPr lang="en-US" dirty="0"/>
            </a:br>
            <a:r>
              <a:rPr lang="en-US" dirty="0"/>
              <a:t>addresses. Details which in combination may reveal a patient’s identity include their</a:t>
            </a:r>
            <a:br>
              <a:rPr lang="en-US" dirty="0"/>
            </a:br>
            <a:r>
              <a:rPr lang="en-US" dirty="0"/>
              <a:t>condition or disease, age, occupation, the area where they live, medical history or the</a:t>
            </a:r>
            <a:br>
              <a:rPr lang="en-US" dirty="0"/>
            </a:br>
            <a:r>
              <a:rPr lang="en-US" dirty="0"/>
              <a:t>family.</a:t>
            </a:r>
          </a:p>
          <a:p>
            <a:r>
              <a:rPr lang="en-US" dirty="0"/>
              <a:t>(d) Always consider and act </a:t>
            </a:r>
            <a:r>
              <a:rPr lang="en-US" b="1" dirty="0"/>
              <a:t>in accordance </a:t>
            </a:r>
            <a:r>
              <a:rPr lang="en-US" dirty="0"/>
              <a:t>with the best medical interests of patients when responding to invitations to speak to the media about patients.</a:t>
            </a:r>
            <a:endParaRPr lang="en-MY" dirty="0"/>
          </a:p>
        </p:txBody>
      </p:sp>
    </p:spTree>
    <p:extLst>
      <p:ext uri="{BB962C8B-B14F-4D97-AF65-F5344CB8AC3E}">
        <p14:creationId xmlns:p14="http://schemas.microsoft.com/office/powerpoint/2010/main" val="112471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CE5EFF9-B12A-4A10-94DD-F33EDBCD2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69317" cy="3355942"/>
          </a:xfrm>
          <a:prstGeom prst="rect">
            <a:avLst/>
          </a:prstGeom>
          <a:blipFill dpi="0" rotWithShape="1">
            <a:blip r:embed="rId2">
              <a:duotone>
                <a:schemeClr val="bg2">
                  <a:shade val="45000"/>
                  <a:satMod val="135000"/>
                </a:schemeClr>
                <a:prstClr val="white"/>
              </a:duotone>
              <a:extLst/>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pic>
        <p:nvPicPr>
          <p:cNvPr id="19" name="Content Placeholder 4">
            <a:extLst>
              <a:ext uri="{FF2B5EF4-FFF2-40B4-BE49-F238E27FC236}">
                <a16:creationId xmlns:a16="http://schemas.microsoft.com/office/drawing/2014/main" id="{FACE25C4-ABB3-4DC7-A8BA-E33ABD5ADCBD}"/>
              </a:ext>
            </a:extLst>
          </p:cNvPr>
          <p:cNvPicPr>
            <a:picLocks noChangeAspect="1"/>
          </p:cNvPicPr>
          <p:nvPr/>
        </p:nvPicPr>
        <p:blipFill rotWithShape="1">
          <a:blip r:embed="rId3"/>
          <a:srcRect l="284" r="35" b="-6"/>
          <a:stretch/>
        </p:blipFill>
        <p:spPr>
          <a:xfrm>
            <a:off x="2930184" y="-2655"/>
            <a:ext cx="2996169" cy="3358597"/>
          </a:xfrm>
          <a:prstGeom prst="rect">
            <a:avLst/>
          </a:prstGeom>
        </p:spPr>
      </p:pic>
      <p:pic>
        <p:nvPicPr>
          <p:cNvPr id="7" name="Content Placeholder 3">
            <a:extLst>
              <a:ext uri="{FF2B5EF4-FFF2-40B4-BE49-F238E27FC236}">
                <a16:creationId xmlns:a16="http://schemas.microsoft.com/office/drawing/2014/main" id="{49C288B5-5696-4091-9084-EDB9A814DE46}"/>
              </a:ext>
            </a:extLst>
          </p:cNvPr>
          <p:cNvPicPr>
            <a:picLocks noChangeAspect="1"/>
          </p:cNvPicPr>
          <p:nvPr/>
        </p:nvPicPr>
        <p:blipFill rotWithShape="1">
          <a:blip r:embed="rId4"/>
          <a:srcRect t="16081" r="1" b="12751"/>
          <a:stretch/>
        </p:blipFill>
        <p:spPr>
          <a:xfrm>
            <a:off x="20" y="3504904"/>
            <a:ext cx="5926333" cy="3353096"/>
          </a:xfrm>
          <a:prstGeom prst="rect">
            <a:avLst/>
          </a:prstGeom>
        </p:spPr>
      </p:pic>
      <p:sp>
        <p:nvSpPr>
          <p:cNvPr id="26" name="Rectangle 25">
            <a:extLst>
              <a:ext uri="{FF2B5EF4-FFF2-40B4-BE49-F238E27FC236}">
                <a16:creationId xmlns:a16="http://schemas.microsoft.com/office/drawing/2014/main" id="{426EEE46-1E2E-459B-85C5-B12A77BED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220" y="0"/>
            <a:ext cx="6104779" cy="6857999"/>
          </a:xfrm>
          <a:prstGeom prst="rect">
            <a:avLst/>
          </a:prstGeom>
          <a:blipFill dpi="0" rotWithShape="1">
            <a:blip r:embed="rId5">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F627E-9798-403B-951F-72159CB6C94E}"/>
              </a:ext>
            </a:extLst>
          </p:cNvPr>
          <p:cNvSpPr>
            <a:spLocks noGrp="1"/>
          </p:cNvSpPr>
          <p:nvPr>
            <p:ph type="title"/>
          </p:nvPr>
        </p:nvSpPr>
        <p:spPr>
          <a:xfrm>
            <a:off x="6400800" y="484632"/>
            <a:ext cx="5299586" cy="1609344"/>
          </a:xfrm>
          <a:ln/>
        </p:spPr>
        <p:style>
          <a:lnRef idx="1">
            <a:schemeClr val="accent1"/>
          </a:lnRef>
          <a:fillRef idx="3">
            <a:schemeClr val="accent1"/>
          </a:fillRef>
          <a:effectRef idx="2">
            <a:schemeClr val="accent1"/>
          </a:effectRef>
          <a:fontRef idx="minor">
            <a:schemeClr val="lt1"/>
          </a:fontRef>
        </p:style>
        <p:txBody>
          <a:bodyPr>
            <a:normAutofit/>
          </a:bodyPr>
          <a:lstStyle/>
          <a:p>
            <a:r>
              <a:rPr lang="en-MY" sz="4000" dirty="0"/>
              <a:t>conclusion</a:t>
            </a:r>
          </a:p>
        </p:txBody>
      </p:sp>
      <p:sp>
        <p:nvSpPr>
          <p:cNvPr id="21" name="Content Placeholder 20">
            <a:extLst>
              <a:ext uri="{FF2B5EF4-FFF2-40B4-BE49-F238E27FC236}">
                <a16:creationId xmlns:a16="http://schemas.microsoft.com/office/drawing/2014/main" id="{8EF4894F-EAC4-4432-8655-85FB8B5E5E80}"/>
              </a:ext>
            </a:extLst>
          </p:cNvPr>
          <p:cNvSpPr>
            <a:spLocks noGrp="1"/>
          </p:cNvSpPr>
          <p:nvPr>
            <p:ph sz="quarter" idx="13"/>
          </p:nvPr>
        </p:nvSpPr>
        <p:spPr>
          <a:xfrm>
            <a:off x="6400799" y="2121408"/>
            <a:ext cx="5299585" cy="4050792"/>
          </a:xfrm>
        </p:spPr>
        <p:txBody>
          <a:bodyPr>
            <a:normAutofit/>
          </a:bodyPr>
          <a:lstStyle/>
          <a:p>
            <a:r>
              <a:rPr lang="en-US" sz="2800"/>
              <a:t>Patient’s confidentiality is a fundamental right to a person</a:t>
            </a:r>
          </a:p>
          <a:p>
            <a:r>
              <a:rPr lang="en-US" sz="2800"/>
              <a:t>Respect this right</a:t>
            </a:r>
          </a:p>
          <a:p>
            <a:r>
              <a:rPr lang="en-US" sz="2800"/>
              <a:t>Ensure patient’s safety</a:t>
            </a:r>
          </a:p>
          <a:p>
            <a:r>
              <a:rPr lang="en-US" sz="2800"/>
              <a:t>And your safety too</a:t>
            </a:r>
            <a:endParaRPr lang="en-US" sz="2800" dirty="0"/>
          </a:p>
        </p:txBody>
      </p:sp>
      <p:grpSp>
        <p:nvGrpSpPr>
          <p:cNvPr id="28" name="Group 27">
            <a:extLst>
              <a:ext uri="{FF2B5EF4-FFF2-40B4-BE49-F238E27FC236}">
                <a16:creationId xmlns:a16="http://schemas.microsoft.com/office/drawing/2014/main" id="{BB3C3B5B-B6A2-4C52-831F-3D4FBEF925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64E7942F-7C05-45E8-B6CD-0D22951E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E91AFEAF-5CBA-4B38-AFF0-10ED1F5F9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8739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22CF82-AA06-4F6D-84BD-F9A623994771}"/>
              </a:ext>
            </a:extLst>
          </p:cNvPr>
          <p:cNvSpPr>
            <a:spLocks noGrp="1"/>
          </p:cNvSpPr>
          <p:nvPr>
            <p:ph type="title"/>
          </p:nvPr>
        </p:nvSpPr>
        <p:spPr/>
        <p:txBody>
          <a:bodyPr/>
          <a:lstStyle/>
          <a:p>
            <a:r>
              <a:rPr lang="en-MY" dirty="0"/>
              <a:t>Thank you</a:t>
            </a:r>
          </a:p>
        </p:txBody>
      </p:sp>
      <p:sp>
        <p:nvSpPr>
          <p:cNvPr id="5" name="Text Placeholder 4">
            <a:extLst>
              <a:ext uri="{FF2B5EF4-FFF2-40B4-BE49-F238E27FC236}">
                <a16:creationId xmlns:a16="http://schemas.microsoft.com/office/drawing/2014/main" id="{5F182B72-1E59-4A1D-A436-396E766FCEC9}"/>
              </a:ext>
            </a:extLst>
          </p:cNvPr>
          <p:cNvSpPr>
            <a:spLocks noGrp="1"/>
          </p:cNvSpPr>
          <p:nvPr>
            <p:ph type="body" idx="1"/>
          </p:nvPr>
        </p:nvSpPr>
        <p:spPr/>
        <p:txBody>
          <a:bodyPr/>
          <a:lstStyle/>
          <a:p>
            <a:r>
              <a:rPr lang="en-MY" dirty="0"/>
              <a:t>Any questions?</a:t>
            </a:r>
          </a:p>
          <a:p>
            <a:endParaRPr lang="en-MY" dirty="0"/>
          </a:p>
        </p:txBody>
      </p:sp>
    </p:spTree>
    <p:extLst>
      <p:ext uri="{BB962C8B-B14F-4D97-AF65-F5344CB8AC3E}">
        <p14:creationId xmlns:p14="http://schemas.microsoft.com/office/powerpoint/2010/main" val="303851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F4AC-6E1B-40F3-9845-5AB3D34CEE45}"/>
              </a:ext>
            </a:extLst>
          </p:cNvPr>
          <p:cNvSpPr>
            <a:spLocks noGrp="1"/>
          </p:cNvSpPr>
          <p:nvPr>
            <p:ph type="title"/>
          </p:nvPr>
        </p:nvSpPr>
        <p:spPr>
          <a:xfrm>
            <a:off x="1069848" y="484632"/>
            <a:ext cx="10058400" cy="1609344"/>
          </a:xfrm>
        </p:spPr>
        <p:txBody>
          <a:bodyPr>
            <a:normAutofit/>
          </a:bodyPr>
          <a:lstStyle/>
          <a:p>
            <a:r>
              <a:rPr lang="en-MY"/>
              <a:t>Confidentiality</a:t>
            </a:r>
            <a:endParaRPr lang="en-MY" dirty="0"/>
          </a:p>
        </p:txBody>
      </p:sp>
      <p:sp>
        <p:nvSpPr>
          <p:cNvPr id="12"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46FE9EFD-1785-4D1C-AADB-CD2787566F7A}"/>
              </a:ext>
            </a:extLst>
          </p:cNvPr>
          <p:cNvGraphicFramePr>
            <a:graphicFrameLocks noGrp="1"/>
          </p:cNvGraphicFramePr>
          <p:nvPr>
            <p:ph sz="quarter" idx="13"/>
            <p:extLst>
              <p:ext uri="{D42A27DB-BD31-4B8C-83A1-F6EECF244321}">
                <p14:modId xmlns:p14="http://schemas.microsoft.com/office/powerpoint/2010/main" val="85427292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862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8049E1A4-D35B-429A-A843-A9C9711B9309}"/>
              </a:ext>
            </a:extLst>
          </p:cNvPr>
          <p:cNvSpPr>
            <a:spLocks noGrp="1"/>
          </p:cNvSpPr>
          <p:nvPr>
            <p:ph type="title"/>
          </p:nvPr>
        </p:nvSpPr>
        <p:spPr>
          <a:xfrm>
            <a:off x="643468" y="643466"/>
            <a:ext cx="3686312" cy="5528734"/>
          </a:xfrm>
        </p:spPr>
        <p:txBody>
          <a:bodyPr>
            <a:normAutofit/>
          </a:bodyPr>
          <a:lstStyle/>
          <a:p>
            <a:pPr algn="r"/>
            <a:r>
              <a:rPr lang="en-MY" sz="4400" dirty="0">
                <a:solidFill>
                  <a:srgbClr val="FFFFFF"/>
                </a:solidFill>
              </a:rPr>
              <a:t>Confidentiality</a:t>
            </a:r>
          </a:p>
        </p:txBody>
      </p:sp>
      <p:sp>
        <p:nvSpPr>
          <p:cNvPr id="3" name="Content Placeholder 2">
            <a:extLst>
              <a:ext uri="{FF2B5EF4-FFF2-40B4-BE49-F238E27FC236}">
                <a16:creationId xmlns:a16="http://schemas.microsoft.com/office/drawing/2014/main" id="{6462724A-F98E-438F-A08E-1756E54C03B3}"/>
              </a:ext>
            </a:extLst>
          </p:cNvPr>
          <p:cNvSpPr>
            <a:spLocks noGrp="1"/>
          </p:cNvSpPr>
          <p:nvPr>
            <p:ph sz="quarter" idx="13"/>
          </p:nvPr>
        </p:nvSpPr>
        <p:spPr>
          <a:xfrm>
            <a:off x="5053780" y="599768"/>
            <a:ext cx="6074467" cy="5572432"/>
          </a:xfrm>
        </p:spPr>
        <p:txBody>
          <a:bodyPr anchor="ctr">
            <a:normAutofit/>
          </a:bodyPr>
          <a:lstStyle/>
          <a:p>
            <a:r>
              <a:rPr lang="en-US" dirty="0"/>
              <a:t>When disclosing information about a patient, the practitioner shall:</a:t>
            </a:r>
          </a:p>
          <a:p>
            <a:r>
              <a:rPr lang="en-US" dirty="0"/>
              <a:t>(a) use </a:t>
            </a:r>
            <a:r>
              <a:rPr lang="en-US" dirty="0" err="1"/>
              <a:t>anonymised</a:t>
            </a:r>
            <a:r>
              <a:rPr lang="en-US" dirty="0"/>
              <a:t> or coded information if practicable and if it will serve the purpose</a:t>
            </a:r>
          </a:p>
          <a:p>
            <a:r>
              <a:rPr lang="en-US" dirty="0"/>
              <a:t>(b) be satisfied that the patient:</a:t>
            </a:r>
          </a:p>
          <a:p>
            <a:pPr lvl="1"/>
            <a:r>
              <a:rPr lang="en-US" dirty="0"/>
              <a:t>(</a:t>
            </a:r>
            <a:r>
              <a:rPr lang="en-US" dirty="0" err="1"/>
              <a:t>i</a:t>
            </a:r>
            <a:r>
              <a:rPr lang="en-US" dirty="0"/>
              <a:t>) has ready access to information that explains that their personal information </a:t>
            </a:r>
            <a:r>
              <a:rPr lang="en-US" b="1" dirty="0"/>
              <a:t>might be disclosed </a:t>
            </a:r>
            <a:r>
              <a:rPr lang="en-US" dirty="0"/>
              <a:t>for the sake of their own care, or for clinical audit, and that they can object;</a:t>
            </a:r>
          </a:p>
          <a:p>
            <a:pPr lvl="1"/>
            <a:r>
              <a:rPr lang="en-MY" dirty="0"/>
              <a:t>(ii) has not objected</a:t>
            </a:r>
          </a:p>
        </p:txBody>
      </p:sp>
    </p:spTree>
    <p:extLst>
      <p:ext uri="{BB962C8B-B14F-4D97-AF65-F5344CB8AC3E}">
        <p14:creationId xmlns:p14="http://schemas.microsoft.com/office/powerpoint/2010/main" val="221574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A4BD-7C9E-4DAA-B0FD-D1BD7CBEA36F}"/>
              </a:ext>
            </a:extLst>
          </p:cNvPr>
          <p:cNvSpPr>
            <a:spLocks noGrp="1"/>
          </p:cNvSpPr>
          <p:nvPr>
            <p:ph type="title"/>
          </p:nvPr>
        </p:nvSpPr>
        <p:spPr>
          <a:xfrm>
            <a:off x="1069848" y="484632"/>
            <a:ext cx="10058400" cy="1609344"/>
          </a:xfrm>
        </p:spPr>
        <p:txBody>
          <a:bodyPr>
            <a:normAutofit/>
          </a:bodyPr>
          <a:lstStyle/>
          <a:p>
            <a:r>
              <a:rPr lang="en-MY"/>
              <a:t>Confidentiality</a:t>
            </a:r>
          </a:p>
        </p:txBody>
      </p:sp>
      <p:sp>
        <p:nvSpPr>
          <p:cNvPr id="25" name="Rectangle 1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F78201F-BA28-4DD1-BAFF-1DA5D836F502}"/>
              </a:ext>
            </a:extLst>
          </p:cNvPr>
          <p:cNvGraphicFramePr>
            <a:graphicFrameLocks noGrp="1"/>
          </p:cNvGraphicFramePr>
          <p:nvPr>
            <p:ph sz="quarter" idx="13"/>
            <p:extLst>
              <p:ext uri="{D42A27DB-BD31-4B8C-83A1-F6EECF244321}">
                <p14:modId xmlns:p14="http://schemas.microsoft.com/office/powerpoint/2010/main" val="160187583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4702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2AA709-28A2-4289-A11E-FD3AA53F0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1608D5D4-689C-423B-9974-4733A30A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84C2B465-650C-4239-B07F-7F8F1E7F5017}"/>
              </a:ext>
            </a:extLst>
          </p:cNvPr>
          <p:cNvSpPr>
            <a:spLocks noGrp="1"/>
          </p:cNvSpPr>
          <p:nvPr>
            <p:ph type="title"/>
          </p:nvPr>
        </p:nvSpPr>
        <p:spPr>
          <a:xfrm>
            <a:off x="1947672" y="1060704"/>
            <a:ext cx="3630168" cy="4736592"/>
          </a:xfrm>
        </p:spPr>
        <p:txBody>
          <a:bodyPr>
            <a:normAutofit/>
          </a:bodyPr>
          <a:lstStyle/>
          <a:p>
            <a:r>
              <a:rPr lang="en-MY" sz="3600" dirty="0">
                <a:solidFill>
                  <a:schemeClr val="bg1"/>
                </a:solidFill>
              </a:rPr>
              <a:t>Discloser </a:t>
            </a:r>
          </a:p>
        </p:txBody>
      </p:sp>
      <p:sp>
        <p:nvSpPr>
          <p:cNvPr id="3" name="Content Placeholder 2">
            <a:extLst>
              <a:ext uri="{FF2B5EF4-FFF2-40B4-BE49-F238E27FC236}">
                <a16:creationId xmlns:a16="http://schemas.microsoft.com/office/drawing/2014/main" id="{D8C3CDCD-3E61-4812-90BB-6ABE2BFC0397}"/>
              </a:ext>
            </a:extLst>
          </p:cNvPr>
          <p:cNvSpPr>
            <a:spLocks noGrp="1"/>
          </p:cNvSpPr>
          <p:nvPr>
            <p:ph sz="quarter" idx="13"/>
          </p:nvPr>
        </p:nvSpPr>
        <p:spPr>
          <a:xfrm>
            <a:off x="6548284" y="1060704"/>
            <a:ext cx="5093110" cy="4736592"/>
          </a:xfrm>
        </p:spPr>
        <p:txBody>
          <a:bodyPr anchor="ctr">
            <a:normAutofit/>
          </a:bodyPr>
          <a:lstStyle/>
          <a:p>
            <a:r>
              <a:rPr lang="en-US" sz="1800"/>
              <a:t>When a practitioner is satisfied that information should be disclosed, the practitioner shall act promptly to disclose all relevant information.</a:t>
            </a:r>
            <a:endParaRPr lang="en-MY" sz="1800"/>
          </a:p>
        </p:txBody>
      </p:sp>
    </p:spTree>
    <p:extLst>
      <p:ext uri="{BB962C8B-B14F-4D97-AF65-F5344CB8AC3E}">
        <p14:creationId xmlns:p14="http://schemas.microsoft.com/office/powerpoint/2010/main" val="264963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E4E1-4E75-424D-84C6-9BC47FB21C7B}"/>
              </a:ext>
            </a:extLst>
          </p:cNvPr>
          <p:cNvSpPr>
            <a:spLocks noGrp="1"/>
          </p:cNvSpPr>
          <p:nvPr>
            <p:ph type="title"/>
          </p:nvPr>
        </p:nvSpPr>
        <p:spPr>
          <a:xfrm>
            <a:off x="641074" y="1314450"/>
            <a:ext cx="2844002" cy="3680244"/>
          </a:xfrm>
        </p:spPr>
        <p:txBody>
          <a:bodyPr>
            <a:normAutofit/>
          </a:bodyPr>
          <a:lstStyle/>
          <a:p>
            <a:pPr algn="l"/>
            <a:r>
              <a:rPr lang="en-MY" sz="4400" dirty="0"/>
              <a:t>Patient's rights</a:t>
            </a:r>
          </a:p>
        </p:txBody>
      </p:sp>
      <p:graphicFrame>
        <p:nvGraphicFramePr>
          <p:cNvPr id="5" name="Content Placeholder 2">
            <a:extLst>
              <a:ext uri="{FF2B5EF4-FFF2-40B4-BE49-F238E27FC236}">
                <a16:creationId xmlns:a16="http://schemas.microsoft.com/office/drawing/2014/main" id="{DEEEF16B-CC77-49E9-BDFC-764BC1CD59AA}"/>
              </a:ext>
            </a:extLst>
          </p:cNvPr>
          <p:cNvGraphicFramePr>
            <a:graphicFrameLocks noGrp="1"/>
          </p:cNvGraphicFramePr>
          <p:nvPr>
            <p:ph sz="quarter" idx="13"/>
            <p:extLst>
              <p:ext uri="{D42A27DB-BD31-4B8C-83A1-F6EECF244321}">
                <p14:modId xmlns:p14="http://schemas.microsoft.com/office/powerpoint/2010/main" val="382620193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126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FB60-501C-4F30-ABFB-B3CBC4B69C9B}"/>
              </a:ext>
            </a:extLst>
          </p:cNvPr>
          <p:cNvSpPr>
            <a:spLocks noGrp="1"/>
          </p:cNvSpPr>
          <p:nvPr>
            <p:ph type="title"/>
          </p:nvPr>
        </p:nvSpPr>
        <p:spPr>
          <a:xfrm>
            <a:off x="641074" y="1314450"/>
            <a:ext cx="2844002" cy="3680244"/>
          </a:xfrm>
        </p:spPr>
        <p:txBody>
          <a:bodyPr>
            <a:normAutofit/>
          </a:bodyPr>
          <a:lstStyle/>
          <a:p>
            <a:pPr algn="l"/>
            <a:r>
              <a:rPr lang="en-US" sz="3400" b="1"/>
              <a:t>DISCLOSURES REQUIRED BY LAW</a:t>
            </a:r>
            <a:endParaRPr lang="en-MY" sz="3400"/>
          </a:p>
        </p:txBody>
      </p:sp>
      <p:graphicFrame>
        <p:nvGraphicFramePr>
          <p:cNvPr id="5" name="Content Placeholder 2">
            <a:extLst>
              <a:ext uri="{FF2B5EF4-FFF2-40B4-BE49-F238E27FC236}">
                <a16:creationId xmlns:a16="http://schemas.microsoft.com/office/drawing/2014/main" id="{17398CD4-7E08-4440-BA09-1071BAB15471}"/>
              </a:ext>
            </a:extLst>
          </p:cNvPr>
          <p:cNvGraphicFramePr>
            <a:graphicFrameLocks noGrp="1"/>
          </p:cNvGraphicFramePr>
          <p:nvPr>
            <p:ph sz="quarter" idx="13"/>
            <p:extLst>
              <p:ext uri="{D42A27DB-BD31-4B8C-83A1-F6EECF244321}">
                <p14:modId xmlns:p14="http://schemas.microsoft.com/office/powerpoint/2010/main" val="1854905348"/>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060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448B-CD9B-4A77-A750-5A110E6CD1D4}"/>
              </a:ext>
            </a:extLst>
          </p:cNvPr>
          <p:cNvSpPr>
            <a:spLocks noGrp="1"/>
          </p:cNvSpPr>
          <p:nvPr>
            <p:ph type="title"/>
          </p:nvPr>
        </p:nvSpPr>
        <p:spPr/>
        <p:txBody>
          <a:bodyPr>
            <a:normAutofit/>
          </a:bodyPr>
          <a:lstStyle/>
          <a:p>
            <a:r>
              <a:rPr lang="en-US" b="1" dirty="0"/>
              <a:t>DISCLOSURES REQUIRED BY LAW</a:t>
            </a:r>
            <a:endParaRPr lang="en-MY" dirty="0"/>
          </a:p>
        </p:txBody>
      </p:sp>
      <p:graphicFrame>
        <p:nvGraphicFramePr>
          <p:cNvPr id="5" name="Content Placeholder 2">
            <a:extLst>
              <a:ext uri="{FF2B5EF4-FFF2-40B4-BE49-F238E27FC236}">
                <a16:creationId xmlns:a16="http://schemas.microsoft.com/office/drawing/2014/main" id="{05517BDB-7252-4B29-A8D5-2BD134800378}"/>
              </a:ext>
            </a:extLst>
          </p:cNvPr>
          <p:cNvGraphicFramePr>
            <a:graphicFrameLocks noGrp="1"/>
          </p:cNvGraphicFramePr>
          <p:nvPr>
            <p:ph sz="quarter" idx="13"/>
            <p:extLst>
              <p:ext uri="{D42A27DB-BD31-4B8C-83A1-F6EECF244321}">
                <p14:modId xmlns:p14="http://schemas.microsoft.com/office/powerpoint/2010/main" val="3441630441"/>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015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1357</Words>
  <Application>Microsoft Office PowerPoint</Application>
  <PresentationFormat>Widescreen</PresentationFormat>
  <Paragraphs>113</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Rockwell</vt:lpstr>
      <vt:lpstr>Rockwell Condensed</vt:lpstr>
      <vt:lpstr>Rockwell Extra Bold</vt:lpstr>
      <vt:lpstr>Wingdings</vt:lpstr>
      <vt:lpstr>Wood Type</vt:lpstr>
      <vt:lpstr>Patient’s Rights: confidentiality </vt:lpstr>
      <vt:lpstr>Confidentiality </vt:lpstr>
      <vt:lpstr>Confidentiality</vt:lpstr>
      <vt:lpstr>Confidentiality</vt:lpstr>
      <vt:lpstr>Confidentiality</vt:lpstr>
      <vt:lpstr>Discloser </vt:lpstr>
      <vt:lpstr>Patient's rights</vt:lpstr>
      <vt:lpstr>DISCLOSURES REQUIRED BY LAW</vt:lpstr>
      <vt:lpstr>DISCLOSURES REQUIRED BY LAW</vt:lpstr>
      <vt:lpstr>Disclosures to courts or in connection with legal proceedings</vt:lpstr>
      <vt:lpstr>It is learnt that the doctor has been serving as a medical officer in the hospital near Taman Mount Austin here for the past three years and was known for taking selfies while at work in the operation theatre</vt:lpstr>
      <vt:lpstr>PERLINDUNGAN KERAHSIAAN PESAKIT (MS)</vt:lpstr>
      <vt:lpstr>Media so-sial</vt:lpstr>
      <vt:lpstr>Written consent form</vt:lpstr>
      <vt:lpstr>facebook</vt:lpstr>
      <vt:lpstr>Delete it</vt:lpstr>
      <vt:lpstr>PowerPoint Presentation</vt:lpstr>
      <vt:lpstr>LEE EWE POH v. DR LIM TEIK MAN &amp; ANOR  HIGH COURT MALAYA, PULAU PINANG  CHEW SOO HO JC [CIVIL SUIT NO: 22-170-2007] </vt:lpstr>
      <vt:lpstr>SHARING INFORMATION WITH A PATIENT’S SPOUSE, PARTNER, CARERS, RELATIVES OR FRIENDS </vt:lpstr>
      <vt:lpstr>SHARING INFORMATION WITH A PATIENT’S SPOUSE, PARTNER, CARERS, RELATIVES OR FRIENDS </vt:lpstr>
      <vt:lpstr>DISCLOSURE AFTER A PATIENT’S DEATH </vt:lpstr>
      <vt:lpstr>DISCLOSURE AFTER A PATIENT’S DEATH </vt:lpstr>
      <vt:lpstr> MEDIA INQUIRIES ABOUT PATIENTS</vt:lpstr>
      <vt:lpstr>MEDIA INQUIRIES ABOUT PATIENTS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Patient’s Rights: confidentiality </dc:title>
  <dc:creator>M.T Hatta</dc:creator>
  <cp:lastModifiedBy>M.T Hatta</cp:lastModifiedBy>
  <cp:revision>5</cp:revision>
  <dcterms:created xsi:type="dcterms:W3CDTF">2018-07-11T12:02:09Z</dcterms:created>
  <dcterms:modified xsi:type="dcterms:W3CDTF">2018-07-11T14:27:42Z</dcterms:modified>
</cp:coreProperties>
</file>