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4"/>
  </p:notesMasterIdLst>
  <p:sldIdLst>
    <p:sldId id="256" r:id="rId2"/>
    <p:sldId id="285" r:id="rId3"/>
    <p:sldId id="286" r:id="rId4"/>
    <p:sldId id="318" r:id="rId5"/>
    <p:sldId id="322" r:id="rId6"/>
    <p:sldId id="315" r:id="rId7"/>
    <p:sldId id="321" r:id="rId8"/>
    <p:sldId id="316" r:id="rId9"/>
    <p:sldId id="317" r:id="rId10"/>
    <p:sldId id="291" r:id="rId11"/>
    <p:sldId id="292" r:id="rId12"/>
    <p:sldId id="293" r:id="rId13"/>
    <p:sldId id="294" r:id="rId14"/>
    <p:sldId id="295" r:id="rId15"/>
    <p:sldId id="296" r:id="rId16"/>
    <p:sldId id="297" r:id="rId17"/>
    <p:sldId id="298" r:id="rId18"/>
    <p:sldId id="299" r:id="rId19"/>
    <p:sldId id="300" r:id="rId20"/>
    <p:sldId id="302" r:id="rId21"/>
    <p:sldId id="303" r:id="rId22"/>
    <p:sldId id="304" r:id="rId23"/>
    <p:sldId id="305" r:id="rId24"/>
    <p:sldId id="314" r:id="rId25"/>
    <p:sldId id="306" r:id="rId26"/>
    <p:sldId id="307" r:id="rId27"/>
    <p:sldId id="308" r:id="rId28"/>
    <p:sldId id="309" r:id="rId29"/>
    <p:sldId id="310" r:id="rId30"/>
    <p:sldId id="311" r:id="rId31"/>
    <p:sldId id="313" r:id="rId32"/>
    <p:sldId id="279"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B17870F-618E-4E3F-8AED-3CB3F380341F}">
  <a:tblStyle styleId="{FB17870F-618E-4E3F-8AED-3CB3F380341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7" d="100"/>
          <a:sy n="97" d="100"/>
        </p:scale>
        <p:origin x="-522" y="22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g"/><Relationship Id="rId1" Type="http://schemas.openxmlformats.org/officeDocument/2006/relationships/image" Target="../media/image27.png"/><Relationship Id="rId6" Type="http://schemas.openxmlformats.org/officeDocument/2006/relationships/image" Target="../media/image32.jpg"/><Relationship Id="rId5" Type="http://schemas.openxmlformats.org/officeDocument/2006/relationships/image" Target="../media/image31.png"/><Relationship Id="rId4" Type="http://schemas.openxmlformats.org/officeDocument/2006/relationships/image" Target="../media/image3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g"/><Relationship Id="rId1" Type="http://schemas.openxmlformats.org/officeDocument/2006/relationships/image" Target="../media/image27.png"/><Relationship Id="rId6" Type="http://schemas.openxmlformats.org/officeDocument/2006/relationships/image" Target="../media/image32.jpg"/><Relationship Id="rId5" Type="http://schemas.openxmlformats.org/officeDocument/2006/relationships/image" Target="../media/image31.png"/><Relationship Id="rId4"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3EFF7C-F62A-4D76-9B4D-A332E495ED00}"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7B5E4347-E610-48B6-8616-A3AAA9DCDA1A}">
      <dgm:prSet phldrT="[Text]"/>
      <dgm:spPr/>
      <dgm:t>
        <a:bodyPr/>
        <a:lstStyle/>
        <a:p>
          <a:r>
            <a:rPr lang="en-US" b="1" dirty="0" smtClean="0"/>
            <a:t>Availability</a:t>
          </a:r>
          <a:endParaRPr lang="en-US" dirty="0"/>
        </a:p>
      </dgm:t>
    </dgm:pt>
    <dgm:pt modelId="{DE8E441A-9F96-4046-BF2C-9162DD251D93}" type="parTrans" cxnId="{73A64324-44BC-444C-8F11-60BD1EDF3286}">
      <dgm:prSet/>
      <dgm:spPr/>
      <dgm:t>
        <a:bodyPr/>
        <a:lstStyle/>
        <a:p>
          <a:endParaRPr lang="en-US"/>
        </a:p>
      </dgm:t>
    </dgm:pt>
    <dgm:pt modelId="{BD0DCBA6-55A3-4AE2-8555-6E5DD559B1E7}" type="sibTrans" cxnId="{73A64324-44BC-444C-8F11-60BD1EDF3286}">
      <dgm:prSet/>
      <dgm:spPr/>
      <dgm:t>
        <a:bodyPr/>
        <a:lstStyle/>
        <a:p>
          <a:endParaRPr lang="en-US"/>
        </a:p>
      </dgm:t>
    </dgm:pt>
    <dgm:pt modelId="{8FBDB5DF-9257-4383-9BB5-EA6B69A0FA8B}">
      <dgm:prSet phldrT="[Text]"/>
      <dgm:spPr/>
      <dgm:t>
        <a:bodyPr/>
        <a:lstStyle/>
        <a:p>
          <a:r>
            <a:rPr lang="en-US" b="1" dirty="0" smtClean="0"/>
            <a:t>Accessibility:</a:t>
          </a:r>
          <a:endParaRPr lang="en-US" dirty="0"/>
        </a:p>
      </dgm:t>
    </dgm:pt>
    <dgm:pt modelId="{4F4302F7-F175-494A-AAA2-30D03154F9F2}" type="parTrans" cxnId="{C362249C-82B1-41FD-851A-FAFCD8F88803}">
      <dgm:prSet/>
      <dgm:spPr/>
      <dgm:t>
        <a:bodyPr/>
        <a:lstStyle/>
        <a:p>
          <a:endParaRPr lang="en-US"/>
        </a:p>
      </dgm:t>
    </dgm:pt>
    <dgm:pt modelId="{99114D50-3713-471D-81D6-849474F36BBD}" type="sibTrans" cxnId="{C362249C-82B1-41FD-851A-FAFCD8F88803}">
      <dgm:prSet/>
      <dgm:spPr/>
      <dgm:t>
        <a:bodyPr/>
        <a:lstStyle/>
        <a:p>
          <a:endParaRPr lang="en-US"/>
        </a:p>
      </dgm:t>
    </dgm:pt>
    <dgm:pt modelId="{11E56359-73E9-4F13-9D92-7BBD9376E6D0}">
      <dgm:prSet phldrT="[Text]"/>
      <dgm:spPr/>
      <dgm:t>
        <a:bodyPr/>
        <a:lstStyle/>
        <a:p>
          <a:r>
            <a:rPr lang="en-US" b="1" dirty="0" smtClean="0"/>
            <a:t>Acceptability</a:t>
          </a:r>
          <a:endParaRPr lang="en-US" dirty="0"/>
        </a:p>
      </dgm:t>
    </dgm:pt>
    <dgm:pt modelId="{C12D49C1-8EF9-44BA-860B-01D6FCB57B2B}" type="parTrans" cxnId="{20E85CD0-5F97-4434-B132-557BCC851911}">
      <dgm:prSet/>
      <dgm:spPr/>
      <dgm:t>
        <a:bodyPr/>
        <a:lstStyle/>
        <a:p>
          <a:endParaRPr lang="en-US"/>
        </a:p>
      </dgm:t>
    </dgm:pt>
    <dgm:pt modelId="{EF1F1131-6C1C-4B7D-9920-C7B5DDC84C21}" type="sibTrans" cxnId="{20E85CD0-5F97-4434-B132-557BCC851911}">
      <dgm:prSet/>
      <dgm:spPr/>
      <dgm:t>
        <a:bodyPr/>
        <a:lstStyle/>
        <a:p>
          <a:endParaRPr lang="en-US"/>
        </a:p>
      </dgm:t>
    </dgm:pt>
    <dgm:pt modelId="{3F36CD75-C8A5-4B4E-92F9-4BB8DD8A2939}">
      <dgm:prSet phldrT="[Text]"/>
      <dgm:spPr/>
      <dgm:t>
        <a:bodyPr/>
        <a:lstStyle/>
        <a:p>
          <a:r>
            <a:rPr lang="en-US" b="1" dirty="0" smtClean="0"/>
            <a:t>Quality</a:t>
          </a:r>
          <a:endParaRPr lang="en-US" dirty="0"/>
        </a:p>
      </dgm:t>
    </dgm:pt>
    <dgm:pt modelId="{8C0BA953-5991-47CB-BA4F-E28B8432AD26}" type="parTrans" cxnId="{10DDFAB9-6917-4B1F-82AF-7409108323D4}">
      <dgm:prSet/>
      <dgm:spPr/>
      <dgm:t>
        <a:bodyPr/>
        <a:lstStyle/>
        <a:p>
          <a:endParaRPr lang="en-US"/>
        </a:p>
      </dgm:t>
    </dgm:pt>
    <dgm:pt modelId="{8630208D-23FE-4D1D-AE0D-CABFE49C084E}" type="sibTrans" cxnId="{10DDFAB9-6917-4B1F-82AF-7409108323D4}">
      <dgm:prSet/>
      <dgm:spPr/>
      <dgm:t>
        <a:bodyPr/>
        <a:lstStyle/>
        <a:p>
          <a:endParaRPr lang="en-US"/>
        </a:p>
      </dgm:t>
    </dgm:pt>
    <dgm:pt modelId="{26BE79B8-CCFE-4D5F-94EB-F210045A6D6B}" type="pres">
      <dgm:prSet presAssocID="{803EFF7C-F62A-4D76-9B4D-A332E495ED00}" presName="cycleMatrixDiagram" presStyleCnt="0">
        <dgm:presLayoutVars>
          <dgm:chMax val="1"/>
          <dgm:dir/>
          <dgm:animLvl val="lvl"/>
          <dgm:resizeHandles val="exact"/>
        </dgm:presLayoutVars>
      </dgm:prSet>
      <dgm:spPr/>
    </dgm:pt>
    <dgm:pt modelId="{E6DCF9D5-E476-4CFC-B310-B386BD47BCFB}" type="pres">
      <dgm:prSet presAssocID="{803EFF7C-F62A-4D76-9B4D-A332E495ED00}" presName="children" presStyleCnt="0"/>
      <dgm:spPr/>
    </dgm:pt>
    <dgm:pt modelId="{0F73C2F8-7A48-4B97-8B53-A4F8F5AB3380}" type="pres">
      <dgm:prSet presAssocID="{803EFF7C-F62A-4D76-9B4D-A332E495ED00}" presName="childPlaceholder" presStyleCnt="0"/>
      <dgm:spPr/>
    </dgm:pt>
    <dgm:pt modelId="{B4B88F53-F76D-4581-92A8-0B59A6BF4016}" type="pres">
      <dgm:prSet presAssocID="{803EFF7C-F62A-4D76-9B4D-A332E495ED00}" presName="circle" presStyleCnt="0"/>
      <dgm:spPr/>
    </dgm:pt>
    <dgm:pt modelId="{82428F15-5C77-4D01-9B94-1B49A61FE63B}" type="pres">
      <dgm:prSet presAssocID="{803EFF7C-F62A-4D76-9B4D-A332E495ED00}" presName="quadrant1" presStyleLbl="node1" presStyleIdx="0" presStyleCnt="4">
        <dgm:presLayoutVars>
          <dgm:chMax val="1"/>
          <dgm:bulletEnabled val="1"/>
        </dgm:presLayoutVars>
      </dgm:prSet>
      <dgm:spPr/>
      <dgm:t>
        <a:bodyPr/>
        <a:lstStyle/>
        <a:p>
          <a:endParaRPr lang="en-US"/>
        </a:p>
      </dgm:t>
    </dgm:pt>
    <dgm:pt modelId="{CFADAA3C-C69C-44B8-90E5-7796F6056F60}" type="pres">
      <dgm:prSet presAssocID="{803EFF7C-F62A-4D76-9B4D-A332E495ED00}" presName="quadrant2" presStyleLbl="node1" presStyleIdx="1" presStyleCnt="4">
        <dgm:presLayoutVars>
          <dgm:chMax val="1"/>
          <dgm:bulletEnabled val="1"/>
        </dgm:presLayoutVars>
      </dgm:prSet>
      <dgm:spPr/>
      <dgm:t>
        <a:bodyPr/>
        <a:lstStyle/>
        <a:p>
          <a:endParaRPr lang="en-US"/>
        </a:p>
      </dgm:t>
    </dgm:pt>
    <dgm:pt modelId="{634E5243-71E5-4A46-AE8F-BE1833AEFEB8}" type="pres">
      <dgm:prSet presAssocID="{803EFF7C-F62A-4D76-9B4D-A332E495ED00}" presName="quadrant3" presStyleLbl="node1" presStyleIdx="2" presStyleCnt="4">
        <dgm:presLayoutVars>
          <dgm:chMax val="1"/>
          <dgm:bulletEnabled val="1"/>
        </dgm:presLayoutVars>
      </dgm:prSet>
      <dgm:spPr/>
      <dgm:t>
        <a:bodyPr/>
        <a:lstStyle/>
        <a:p>
          <a:endParaRPr lang="en-US"/>
        </a:p>
      </dgm:t>
    </dgm:pt>
    <dgm:pt modelId="{ABE408AE-17BD-4901-A08C-5D9C64C97961}" type="pres">
      <dgm:prSet presAssocID="{803EFF7C-F62A-4D76-9B4D-A332E495ED00}" presName="quadrant4" presStyleLbl="node1" presStyleIdx="3" presStyleCnt="4">
        <dgm:presLayoutVars>
          <dgm:chMax val="1"/>
          <dgm:bulletEnabled val="1"/>
        </dgm:presLayoutVars>
      </dgm:prSet>
      <dgm:spPr/>
      <dgm:t>
        <a:bodyPr/>
        <a:lstStyle/>
        <a:p>
          <a:endParaRPr lang="en-US"/>
        </a:p>
      </dgm:t>
    </dgm:pt>
    <dgm:pt modelId="{D8AB7026-70D7-4CB1-89E8-711794F9EDAC}" type="pres">
      <dgm:prSet presAssocID="{803EFF7C-F62A-4D76-9B4D-A332E495ED00}" presName="quadrantPlaceholder" presStyleCnt="0"/>
      <dgm:spPr/>
    </dgm:pt>
    <dgm:pt modelId="{AB7C391E-9CDE-4FB0-91F9-05B25A40E994}" type="pres">
      <dgm:prSet presAssocID="{803EFF7C-F62A-4D76-9B4D-A332E495ED00}" presName="center1" presStyleLbl="fgShp" presStyleIdx="0" presStyleCnt="2"/>
      <dgm:spPr/>
    </dgm:pt>
    <dgm:pt modelId="{49AD1CE9-F06E-43E8-BF4A-794D47812BC8}" type="pres">
      <dgm:prSet presAssocID="{803EFF7C-F62A-4D76-9B4D-A332E495ED00}" presName="center2" presStyleLbl="fgShp" presStyleIdx="1" presStyleCnt="2"/>
      <dgm:spPr/>
    </dgm:pt>
  </dgm:ptLst>
  <dgm:cxnLst>
    <dgm:cxn modelId="{32BAE08D-E51D-41BC-A699-A01E891F4E1E}" type="presOf" srcId="{7B5E4347-E610-48B6-8616-A3AAA9DCDA1A}" destId="{82428F15-5C77-4D01-9B94-1B49A61FE63B}" srcOrd="0" destOrd="0" presId="urn:microsoft.com/office/officeart/2005/8/layout/cycle4"/>
    <dgm:cxn modelId="{73A64324-44BC-444C-8F11-60BD1EDF3286}" srcId="{803EFF7C-F62A-4D76-9B4D-A332E495ED00}" destId="{7B5E4347-E610-48B6-8616-A3AAA9DCDA1A}" srcOrd="0" destOrd="0" parTransId="{DE8E441A-9F96-4046-BF2C-9162DD251D93}" sibTransId="{BD0DCBA6-55A3-4AE2-8555-6E5DD559B1E7}"/>
    <dgm:cxn modelId="{C362249C-82B1-41FD-851A-FAFCD8F88803}" srcId="{803EFF7C-F62A-4D76-9B4D-A332E495ED00}" destId="{8FBDB5DF-9257-4383-9BB5-EA6B69A0FA8B}" srcOrd="1" destOrd="0" parTransId="{4F4302F7-F175-494A-AAA2-30D03154F9F2}" sibTransId="{99114D50-3713-471D-81D6-849474F36BBD}"/>
    <dgm:cxn modelId="{AC1AF0DC-8061-4DE0-A306-1897BE003CE2}" type="presOf" srcId="{3F36CD75-C8A5-4B4E-92F9-4BB8DD8A2939}" destId="{ABE408AE-17BD-4901-A08C-5D9C64C97961}" srcOrd="0" destOrd="0" presId="urn:microsoft.com/office/officeart/2005/8/layout/cycle4"/>
    <dgm:cxn modelId="{E8EBD9B0-0E2F-4041-98ED-88A326499120}" type="presOf" srcId="{11E56359-73E9-4F13-9D92-7BBD9376E6D0}" destId="{634E5243-71E5-4A46-AE8F-BE1833AEFEB8}" srcOrd="0" destOrd="0" presId="urn:microsoft.com/office/officeart/2005/8/layout/cycle4"/>
    <dgm:cxn modelId="{B389DA9C-B657-4A8D-BFB9-BBCEB5A6FC51}" type="presOf" srcId="{803EFF7C-F62A-4D76-9B4D-A332E495ED00}" destId="{26BE79B8-CCFE-4D5F-94EB-F210045A6D6B}" srcOrd="0" destOrd="0" presId="urn:microsoft.com/office/officeart/2005/8/layout/cycle4"/>
    <dgm:cxn modelId="{20E85CD0-5F97-4434-B132-557BCC851911}" srcId="{803EFF7C-F62A-4D76-9B4D-A332E495ED00}" destId="{11E56359-73E9-4F13-9D92-7BBD9376E6D0}" srcOrd="2" destOrd="0" parTransId="{C12D49C1-8EF9-44BA-860B-01D6FCB57B2B}" sibTransId="{EF1F1131-6C1C-4B7D-9920-C7B5DDC84C21}"/>
    <dgm:cxn modelId="{10DDFAB9-6917-4B1F-82AF-7409108323D4}" srcId="{803EFF7C-F62A-4D76-9B4D-A332E495ED00}" destId="{3F36CD75-C8A5-4B4E-92F9-4BB8DD8A2939}" srcOrd="3" destOrd="0" parTransId="{8C0BA953-5991-47CB-BA4F-E28B8432AD26}" sibTransId="{8630208D-23FE-4D1D-AE0D-CABFE49C084E}"/>
    <dgm:cxn modelId="{BD0397E8-7810-41C3-8FCB-9D3043B770DB}" type="presOf" srcId="{8FBDB5DF-9257-4383-9BB5-EA6B69A0FA8B}" destId="{CFADAA3C-C69C-44B8-90E5-7796F6056F60}" srcOrd="0" destOrd="0" presId="urn:microsoft.com/office/officeart/2005/8/layout/cycle4"/>
    <dgm:cxn modelId="{B5B8E0EE-6975-4D93-B42B-796E17E622B8}" type="presParOf" srcId="{26BE79B8-CCFE-4D5F-94EB-F210045A6D6B}" destId="{E6DCF9D5-E476-4CFC-B310-B386BD47BCFB}" srcOrd="0" destOrd="0" presId="urn:microsoft.com/office/officeart/2005/8/layout/cycle4"/>
    <dgm:cxn modelId="{68A8267F-6B4D-4FB3-B847-77C9CF594816}" type="presParOf" srcId="{E6DCF9D5-E476-4CFC-B310-B386BD47BCFB}" destId="{0F73C2F8-7A48-4B97-8B53-A4F8F5AB3380}" srcOrd="0" destOrd="0" presId="urn:microsoft.com/office/officeart/2005/8/layout/cycle4"/>
    <dgm:cxn modelId="{CD57C48C-7D5D-4921-9BEA-B50E1BE2DE59}" type="presParOf" srcId="{26BE79B8-CCFE-4D5F-94EB-F210045A6D6B}" destId="{B4B88F53-F76D-4581-92A8-0B59A6BF4016}" srcOrd="1" destOrd="0" presId="urn:microsoft.com/office/officeart/2005/8/layout/cycle4"/>
    <dgm:cxn modelId="{89313357-8F7D-4F77-8D65-FA829BB911ED}" type="presParOf" srcId="{B4B88F53-F76D-4581-92A8-0B59A6BF4016}" destId="{82428F15-5C77-4D01-9B94-1B49A61FE63B}" srcOrd="0" destOrd="0" presId="urn:microsoft.com/office/officeart/2005/8/layout/cycle4"/>
    <dgm:cxn modelId="{5C0B3796-390B-400D-9969-D2D05B1136DD}" type="presParOf" srcId="{B4B88F53-F76D-4581-92A8-0B59A6BF4016}" destId="{CFADAA3C-C69C-44B8-90E5-7796F6056F60}" srcOrd="1" destOrd="0" presId="urn:microsoft.com/office/officeart/2005/8/layout/cycle4"/>
    <dgm:cxn modelId="{21A03774-87C8-4A00-8DEC-8B1579F79749}" type="presParOf" srcId="{B4B88F53-F76D-4581-92A8-0B59A6BF4016}" destId="{634E5243-71E5-4A46-AE8F-BE1833AEFEB8}" srcOrd="2" destOrd="0" presId="urn:microsoft.com/office/officeart/2005/8/layout/cycle4"/>
    <dgm:cxn modelId="{2C349390-4114-4F21-BA90-A34ED3F618A2}" type="presParOf" srcId="{B4B88F53-F76D-4581-92A8-0B59A6BF4016}" destId="{ABE408AE-17BD-4901-A08C-5D9C64C97961}" srcOrd="3" destOrd="0" presId="urn:microsoft.com/office/officeart/2005/8/layout/cycle4"/>
    <dgm:cxn modelId="{78B55A59-4F98-483E-82E5-09D274F294FE}" type="presParOf" srcId="{B4B88F53-F76D-4581-92A8-0B59A6BF4016}" destId="{D8AB7026-70D7-4CB1-89E8-711794F9EDAC}" srcOrd="4" destOrd="0" presId="urn:microsoft.com/office/officeart/2005/8/layout/cycle4"/>
    <dgm:cxn modelId="{A221A385-3012-4B15-91C5-C904DD4AAB7F}" type="presParOf" srcId="{26BE79B8-CCFE-4D5F-94EB-F210045A6D6B}" destId="{AB7C391E-9CDE-4FB0-91F9-05B25A40E994}" srcOrd="2" destOrd="0" presId="urn:microsoft.com/office/officeart/2005/8/layout/cycle4"/>
    <dgm:cxn modelId="{F2B514BD-936E-4FCA-ADAE-99D46830399A}" type="presParOf" srcId="{26BE79B8-CCFE-4D5F-94EB-F210045A6D6B}" destId="{49AD1CE9-F06E-43E8-BF4A-794D47812BC8}"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D1DB9-2FBD-4E9B-A2DF-255621AFEE0B}"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MY"/>
        </a:p>
      </dgm:t>
    </dgm:pt>
    <dgm:pt modelId="{35088F5D-D234-4B93-B9B2-19954CE13FA0}">
      <dgm:prSet phldrT="[Text]"/>
      <dgm:spPr/>
      <dgm:t>
        <a:bodyPr/>
        <a:lstStyle/>
        <a:p>
          <a:pPr algn="ctr"/>
          <a:r>
            <a:rPr lang="en-MY" b="1" dirty="0" smtClean="0">
              <a:solidFill>
                <a:schemeClr val="bg1"/>
              </a:solidFill>
              <a:latin typeface="+mn-lt"/>
            </a:rPr>
            <a:t>CONTINUUM CARE</a:t>
          </a:r>
          <a:endParaRPr lang="en-MY" b="1" dirty="0">
            <a:solidFill>
              <a:schemeClr val="bg1"/>
            </a:solidFill>
            <a:latin typeface="+mn-lt"/>
          </a:endParaRPr>
        </a:p>
      </dgm:t>
    </dgm:pt>
    <dgm:pt modelId="{EF796A3A-10C3-4E32-806B-514E10571846}" type="parTrans" cxnId="{764C96C5-5877-4B2C-B11D-3587698D9E9F}">
      <dgm:prSet/>
      <dgm:spPr/>
      <dgm:t>
        <a:bodyPr/>
        <a:lstStyle/>
        <a:p>
          <a:endParaRPr lang="en-MY"/>
        </a:p>
      </dgm:t>
    </dgm:pt>
    <dgm:pt modelId="{E369ACF1-F9E9-44A2-A832-4E3A1F2674CC}" type="sibTrans" cxnId="{764C96C5-5877-4B2C-B11D-3587698D9E9F}">
      <dgm:prSet/>
      <dgm:spPr/>
      <dgm:t>
        <a:bodyPr/>
        <a:lstStyle/>
        <a:p>
          <a:endParaRPr lang="en-MY"/>
        </a:p>
      </dgm:t>
    </dgm:pt>
    <dgm:pt modelId="{74375B2A-50EE-4664-8D4F-DD336BA713A2}">
      <dgm:prSet phldrT="[Text]"/>
      <dgm:spPr/>
      <dgm:t>
        <a:bodyPr/>
        <a:lstStyle/>
        <a:p>
          <a:r>
            <a:rPr lang="en-MY" b="1" dirty="0" smtClean="0">
              <a:solidFill>
                <a:schemeClr val="bg1"/>
              </a:solidFill>
            </a:rPr>
            <a:t>INTERNATIONAL COOPERATION</a:t>
          </a:r>
          <a:endParaRPr lang="en-MY" b="1" dirty="0">
            <a:solidFill>
              <a:schemeClr val="bg1"/>
            </a:solidFill>
          </a:endParaRPr>
        </a:p>
      </dgm:t>
    </dgm:pt>
    <dgm:pt modelId="{5A2D07FB-8DEA-4344-B22B-E81EEEB3E2F9}" type="parTrans" cxnId="{1938934E-9086-429D-B251-1FBE84D4A033}">
      <dgm:prSet/>
      <dgm:spPr/>
      <dgm:t>
        <a:bodyPr/>
        <a:lstStyle/>
        <a:p>
          <a:endParaRPr lang="en-MY"/>
        </a:p>
      </dgm:t>
    </dgm:pt>
    <dgm:pt modelId="{A6E6D6D1-B1E3-4529-A872-D3676460DDE8}" type="sibTrans" cxnId="{1938934E-9086-429D-B251-1FBE84D4A033}">
      <dgm:prSet/>
      <dgm:spPr/>
      <dgm:t>
        <a:bodyPr/>
        <a:lstStyle/>
        <a:p>
          <a:endParaRPr lang="en-MY"/>
        </a:p>
      </dgm:t>
    </dgm:pt>
    <dgm:pt modelId="{23B539CC-3BAA-4F6B-99D1-F6EFDBCC91D3}">
      <dgm:prSet phldrT="[Text]"/>
      <dgm:spPr/>
      <dgm:t>
        <a:bodyPr/>
        <a:lstStyle/>
        <a:p>
          <a:r>
            <a:rPr lang="en-MY" b="1" dirty="0" smtClean="0">
              <a:solidFill>
                <a:schemeClr val="bg1"/>
              </a:solidFill>
            </a:rPr>
            <a:t>MONITORING AND ACCOUNTABILITY</a:t>
          </a:r>
          <a:endParaRPr lang="en-MY" b="1" dirty="0">
            <a:solidFill>
              <a:schemeClr val="bg1"/>
            </a:solidFill>
          </a:endParaRPr>
        </a:p>
      </dgm:t>
    </dgm:pt>
    <dgm:pt modelId="{ED70D4DF-3E2A-4067-B84A-9B074A7AF788}" type="parTrans" cxnId="{50EEF291-8513-4C62-BC6D-37623D7586FC}">
      <dgm:prSet/>
      <dgm:spPr/>
      <dgm:t>
        <a:bodyPr/>
        <a:lstStyle/>
        <a:p>
          <a:endParaRPr lang="en-MY"/>
        </a:p>
      </dgm:t>
    </dgm:pt>
    <dgm:pt modelId="{2150D692-D0AF-492C-9E90-E285BCEE88D0}" type="sibTrans" cxnId="{50EEF291-8513-4C62-BC6D-37623D7586FC}">
      <dgm:prSet/>
      <dgm:spPr/>
      <dgm:t>
        <a:bodyPr/>
        <a:lstStyle/>
        <a:p>
          <a:endParaRPr lang="en-MY"/>
        </a:p>
      </dgm:t>
    </dgm:pt>
    <dgm:pt modelId="{1F68AB68-A1BC-4313-A4FA-47726E5648BE}">
      <dgm:prSet phldrT="[Text]"/>
      <dgm:spPr/>
      <dgm:t>
        <a:bodyPr/>
        <a:lstStyle/>
        <a:p>
          <a:r>
            <a:rPr lang="en-MY" b="1" dirty="0" smtClean="0">
              <a:solidFill>
                <a:schemeClr val="bg1"/>
              </a:solidFill>
            </a:rPr>
            <a:t>STRIKING BALANCES</a:t>
          </a:r>
          <a:endParaRPr lang="en-MY" b="1" dirty="0">
            <a:solidFill>
              <a:schemeClr val="bg1"/>
            </a:solidFill>
          </a:endParaRPr>
        </a:p>
      </dgm:t>
    </dgm:pt>
    <dgm:pt modelId="{FAA338BA-9D18-4CFB-BF5C-C38C20769692}" type="parTrans" cxnId="{AC064A06-992C-492C-B342-A89DA57B0151}">
      <dgm:prSet/>
      <dgm:spPr/>
      <dgm:t>
        <a:bodyPr/>
        <a:lstStyle/>
        <a:p>
          <a:endParaRPr lang="en-MY"/>
        </a:p>
      </dgm:t>
    </dgm:pt>
    <dgm:pt modelId="{88AB0306-46B1-49EB-859D-9DDAA64FECF1}" type="sibTrans" cxnId="{AC064A06-992C-492C-B342-A89DA57B0151}">
      <dgm:prSet/>
      <dgm:spPr/>
      <dgm:t>
        <a:bodyPr/>
        <a:lstStyle/>
        <a:p>
          <a:endParaRPr lang="en-MY"/>
        </a:p>
      </dgm:t>
    </dgm:pt>
    <dgm:pt modelId="{64160A71-0F55-457A-8434-3C579CB2220B}">
      <dgm:prSet phldrT="[Text]"/>
      <dgm:spPr/>
      <dgm:t>
        <a:bodyPr/>
        <a:lstStyle/>
        <a:p>
          <a:r>
            <a:rPr lang="en-MY" b="1" dirty="0" smtClean="0">
              <a:solidFill>
                <a:schemeClr val="bg1"/>
              </a:solidFill>
            </a:rPr>
            <a:t>COORDINATION</a:t>
          </a:r>
          <a:endParaRPr lang="en-MY" b="1" dirty="0">
            <a:solidFill>
              <a:schemeClr val="bg1"/>
            </a:solidFill>
          </a:endParaRPr>
        </a:p>
      </dgm:t>
    </dgm:pt>
    <dgm:pt modelId="{20EC341F-8180-4085-A2AA-B8C17216C045}" type="sibTrans" cxnId="{9D2B2AA1-5280-4862-8E8A-D280909583AD}">
      <dgm:prSet/>
      <dgm:spPr/>
      <dgm:t>
        <a:bodyPr/>
        <a:lstStyle/>
        <a:p>
          <a:endParaRPr lang="en-MY"/>
        </a:p>
      </dgm:t>
    </dgm:pt>
    <dgm:pt modelId="{9F140F5D-CA2E-4E91-AE74-475DC253028C}" type="parTrans" cxnId="{9D2B2AA1-5280-4862-8E8A-D280909583AD}">
      <dgm:prSet/>
      <dgm:spPr/>
      <dgm:t>
        <a:bodyPr/>
        <a:lstStyle/>
        <a:p>
          <a:endParaRPr lang="en-MY"/>
        </a:p>
      </dgm:t>
    </dgm:pt>
    <dgm:pt modelId="{D0A7A568-ACC0-4EF4-8E3A-95E811AFC2AB}">
      <dgm:prSet phldrT="[Text]"/>
      <dgm:spPr/>
      <dgm:t>
        <a:bodyPr/>
        <a:lstStyle/>
        <a:p>
          <a:r>
            <a:rPr lang="en-MY" b="1" dirty="0" smtClean="0">
              <a:solidFill>
                <a:schemeClr val="bg1"/>
              </a:solidFill>
            </a:rPr>
            <a:t>LEGAL OBLIGATIONS.</a:t>
          </a:r>
          <a:endParaRPr lang="en-MY" b="1" dirty="0">
            <a:solidFill>
              <a:schemeClr val="bg1"/>
            </a:solidFill>
          </a:endParaRPr>
        </a:p>
      </dgm:t>
    </dgm:pt>
    <dgm:pt modelId="{C4B6559D-8291-4103-8355-84DA4E21341B}" type="parTrans" cxnId="{C3A3596D-F90A-49E7-9B5D-81F7CB9D6FA9}">
      <dgm:prSet/>
      <dgm:spPr/>
      <dgm:t>
        <a:bodyPr/>
        <a:lstStyle/>
        <a:p>
          <a:endParaRPr lang="en-MY"/>
        </a:p>
      </dgm:t>
    </dgm:pt>
    <dgm:pt modelId="{DAD7FBFD-B5B2-473A-B83D-50B70227C3BF}" type="sibTrans" cxnId="{C3A3596D-F90A-49E7-9B5D-81F7CB9D6FA9}">
      <dgm:prSet/>
      <dgm:spPr/>
      <dgm:t>
        <a:bodyPr/>
        <a:lstStyle/>
        <a:p>
          <a:endParaRPr lang="en-MY"/>
        </a:p>
      </dgm:t>
    </dgm:pt>
    <dgm:pt modelId="{83E58238-E426-4E0E-ACAE-3AD325C6B88A}" type="pres">
      <dgm:prSet presAssocID="{541D1DB9-2FBD-4E9B-A2DF-255621AFEE0B}" presName="Name0" presStyleCnt="0">
        <dgm:presLayoutVars>
          <dgm:dir/>
          <dgm:resizeHandles val="exact"/>
        </dgm:presLayoutVars>
      </dgm:prSet>
      <dgm:spPr/>
      <dgm:t>
        <a:bodyPr/>
        <a:lstStyle/>
        <a:p>
          <a:endParaRPr lang="en-MY"/>
        </a:p>
      </dgm:t>
    </dgm:pt>
    <dgm:pt modelId="{87681656-42FA-4638-9DE1-1015406D95CD}" type="pres">
      <dgm:prSet presAssocID="{35088F5D-D234-4B93-B9B2-19954CE13FA0}" presName="compNode" presStyleCnt="0"/>
      <dgm:spPr/>
    </dgm:pt>
    <dgm:pt modelId="{9726139E-6DAC-49F2-913B-214E28004DFA}" type="pres">
      <dgm:prSet presAssocID="{35088F5D-D234-4B93-B9B2-19954CE13FA0}" presName="pictRect" presStyleLbl="node1" presStyleIdx="0" presStyleCnt="6" custScaleX="169430" custScaleY="128836" custLinFactNeighborX="-7732" custLinFactNeighborY="11767"/>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MY"/>
        </a:p>
      </dgm:t>
    </dgm:pt>
    <dgm:pt modelId="{BC1E82BF-8BCE-400E-BB86-FA9017B7068D}" type="pres">
      <dgm:prSet presAssocID="{35088F5D-D234-4B93-B9B2-19954CE13FA0}" presName="textRect" presStyleLbl="revTx" presStyleIdx="0" presStyleCnt="6" custScaleY="59366" custLinFactNeighborX="-14048" custLinFactNeighborY="18171">
        <dgm:presLayoutVars>
          <dgm:bulletEnabled val="1"/>
        </dgm:presLayoutVars>
      </dgm:prSet>
      <dgm:spPr/>
      <dgm:t>
        <a:bodyPr/>
        <a:lstStyle/>
        <a:p>
          <a:endParaRPr lang="en-MY"/>
        </a:p>
      </dgm:t>
    </dgm:pt>
    <dgm:pt modelId="{F0048AEE-4F08-4CE4-B743-352A7760EC97}" type="pres">
      <dgm:prSet presAssocID="{E369ACF1-F9E9-44A2-A832-4E3A1F2674CC}" presName="sibTrans" presStyleLbl="sibTrans2D1" presStyleIdx="0" presStyleCnt="0"/>
      <dgm:spPr/>
      <dgm:t>
        <a:bodyPr/>
        <a:lstStyle/>
        <a:p>
          <a:endParaRPr lang="en-MY"/>
        </a:p>
      </dgm:t>
    </dgm:pt>
    <dgm:pt modelId="{2DB4B36A-EC08-49C2-940C-63DD85B47392}" type="pres">
      <dgm:prSet presAssocID="{74375B2A-50EE-4664-8D4F-DD336BA713A2}" presName="compNode" presStyleCnt="0"/>
      <dgm:spPr/>
    </dgm:pt>
    <dgm:pt modelId="{5291D967-1EFA-4DD4-8D10-D09B4BCD164A}" type="pres">
      <dgm:prSet presAssocID="{74375B2A-50EE-4664-8D4F-DD336BA713A2}" presName="pictRect" presStyleLbl="node1" presStyleIdx="1" presStyleCnt="6" custScaleX="133790" custLinFactNeighborX="3816" custLinFactNeighborY="6336"/>
      <dgm:spPr>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dgm:spPr>
    </dgm:pt>
    <dgm:pt modelId="{38253CEF-7067-49F2-9596-13B3BA86648A}" type="pres">
      <dgm:prSet presAssocID="{74375B2A-50EE-4664-8D4F-DD336BA713A2}" presName="textRect" presStyleLbl="revTx" presStyleIdx="1" presStyleCnt="6" custLinFactNeighborX="2177" custLinFactNeighborY="3468">
        <dgm:presLayoutVars>
          <dgm:bulletEnabled val="1"/>
        </dgm:presLayoutVars>
      </dgm:prSet>
      <dgm:spPr/>
      <dgm:t>
        <a:bodyPr/>
        <a:lstStyle/>
        <a:p>
          <a:endParaRPr lang="en-MY"/>
        </a:p>
      </dgm:t>
    </dgm:pt>
    <dgm:pt modelId="{4A3365AD-D6F3-49A6-BF88-268E7B813A25}" type="pres">
      <dgm:prSet presAssocID="{A6E6D6D1-B1E3-4529-A872-D3676460DDE8}" presName="sibTrans" presStyleLbl="sibTrans2D1" presStyleIdx="0" presStyleCnt="0"/>
      <dgm:spPr/>
      <dgm:t>
        <a:bodyPr/>
        <a:lstStyle/>
        <a:p>
          <a:endParaRPr lang="en-MY"/>
        </a:p>
      </dgm:t>
    </dgm:pt>
    <dgm:pt modelId="{4ED3E13A-97E8-4A13-A1A4-DED3D78003ED}" type="pres">
      <dgm:prSet presAssocID="{23B539CC-3BAA-4F6B-99D1-F6EFDBCC91D3}" presName="compNode" presStyleCnt="0"/>
      <dgm:spPr/>
    </dgm:pt>
    <dgm:pt modelId="{62A11902-4D1B-4504-AD99-43FAFF3A6681}" type="pres">
      <dgm:prSet presAssocID="{23B539CC-3BAA-4F6B-99D1-F6EFDBCC91D3}" presName="pictRect" presStyleLbl="node1" presStyleIdx="2" presStyleCnt="6" custScaleX="135217" custLinFactNeighborX="15696" custLinFactNeighborY="-3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3000" b="-23000"/>
          </a:stretch>
        </a:blipFill>
      </dgm:spPr>
      <dgm:t>
        <a:bodyPr/>
        <a:lstStyle/>
        <a:p>
          <a:endParaRPr lang="en-MY"/>
        </a:p>
      </dgm:t>
    </dgm:pt>
    <dgm:pt modelId="{61523A18-1594-4467-928F-B44E9FC5D45E}" type="pres">
      <dgm:prSet presAssocID="{23B539CC-3BAA-4F6B-99D1-F6EFDBCC91D3}" presName="textRect" presStyleLbl="revTx" presStyleIdx="2" presStyleCnt="6" custLinFactNeighborX="24415" custLinFactNeighborY="3468">
        <dgm:presLayoutVars>
          <dgm:bulletEnabled val="1"/>
        </dgm:presLayoutVars>
      </dgm:prSet>
      <dgm:spPr/>
      <dgm:t>
        <a:bodyPr/>
        <a:lstStyle/>
        <a:p>
          <a:endParaRPr lang="en-MY"/>
        </a:p>
      </dgm:t>
    </dgm:pt>
    <dgm:pt modelId="{6ECF6259-4B5E-4986-8F2A-4E191EE14D19}" type="pres">
      <dgm:prSet presAssocID="{2150D692-D0AF-492C-9E90-E285BCEE88D0}" presName="sibTrans" presStyleLbl="sibTrans2D1" presStyleIdx="0" presStyleCnt="0"/>
      <dgm:spPr/>
      <dgm:t>
        <a:bodyPr/>
        <a:lstStyle/>
        <a:p>
          <a:endParaRPr lang="en-MY"/>
        </a:p>
      </dgm:t>
    </dgm:pt>
    <dgm:pt modelId="{8659475F-9551-448A-88F1-99A7E31DFF2F}" type="pres">
      <dgm:prSet presAssocID="{1F68AB68-A1BC-4313-A4FA-47726E5648BE}" presName="compNode" presStyleCnt="0"/>
      <dgm:spPr/>
    </dgm:pt>
    <dgm:pt modelId="{ADB7B2A0-A0F1-4587-BD21-C725FB97C35F}" type="pres">
      <dgm:prSet presAssocID="{1F68AB68-A1BC-4313-A4FA-47726E5648BE}" presName="pictRect" presStyleLbl="node1" presStyleIdx="3" presStyleCnt="6" custLinFactX="100000" custLinFactNeighborX="184620" custLinFactNeighborY="-15543"/>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dgm:spPr>
      <dgm:t>
        <a:bodyPr/>
        <a:lstStyle/>
        <a:p>
          <a:endParaRPr lang="en-MY"/>
        </a:p>
      </dgm:t>
    </dgm:pt>
    <dgm:pt modelId="{CA761D01-C4E0-4F11-A4AE-6D0C4BC3E474}" type="pres">
      <dgm:prSet presAssocID="{1F68AB68-A1BC-4313-A4FA-47726E5648BE}" presName="textRect" presStyleLbl="revTx" presStyleIdx="3" presStyleCnt="6" custLinFactX="39814" custLinFactNeighborX="100000" custLinFactNeighborY="-13510">
        <dgm:presLayoutVars>
          <dgm:bulletEnabled val="1"/>
        </dgm:presLayoutVars>
      </dgm:prSet>
      <dgm:spPr/>
      <dgm:t>
        <a:bodyPr/>
        <a:lstStyle/>
        <a:p>
          <a:endParaRPr lang="en-MY"/>
        </a:p>
      </dgm:t>
    </dgm:pt>
    <dgm:pt modelId="{609D1C14-125B-45BE-B31A-60B30F402101}" type="pres">
      <dgm:prSet presAssocID="{88AB0306-46B1-49EB-859D-9DDAA64FECF1}" presName="sibTrans" presStyleLbl="sibTrans2D1" presStyleIdx="0" presStyleCnt="0"/>
      <dgm:spPr/>
      <dgm:t>
        <a:bodyPr/>
        <a:lstStyle/>
        <a:p>
          <a:endParaRPr lang="en-MY"/>
        </a:p>
      </dgm:t>
    </dgm:pt>
    <dgm:pt modelId="{D05E47C7-3E72-47CA-A933-B52DC7D8F511}" type="pres">
      <dgm:prSet presAssocID="{64160A71-0F55-457A-8434-3C579CB2220B}" presName="compNode" presStyleCnt="0"/>
      <dgm:spPr/>
    </dgm:pt>
    <dgm:pt modelId="{F42ED632-E390-4769-BA76-CCD1E7BF5D57}" type="pres">
      <dgm:prSet presAssocID="{64160A71-0F55-457A-8434-3C579CB2220B}" presName="pictRect" presStyleLbl="node1" presStyleIdx="4" presStyleCnt="6" custLinFactX="-36369" custLinFactNeighborX="-100000" custLinFactNeighborY="-4494"/>
      <dgm:spPr>
        <a:blipFill>
          <a:blip xmlns:r="http://schemas.openxmlformats.org/officeDocument/2006/relationships" r:embed="rId5">
            <a:extLst>
              <a:ext uri="{28A0092B-C50C-407E-A947-70E740481C1C}">
                <a14:useLocalDpi xmlns:a14="http://schemas.microsoft.com/office/drawing/2010/main" val="0"/>
              </a:ext>
            </a:extLst>
          </a:blip>
          <a:srcRect/>
          <a:stretch>
            <a:fillRect t="-11000" b="-11000"/>
          </a:stretch>
        </a:blipFill>
      </dgm:spPr>
      <dgm:t>
        <a:bodyPr/>
        <a:lstStyle/>
        <a:p>
          <a:endParaRPr lang="en-MY"/>
        </a:p>
      </dgm:t>
    </dgm:pt>
    <dgm:pt modelId="{A7ACB898-4CF1-4FAB-BECD-3ED1E2E646C8}" type="pres">
      <dgm:prSet presAssocID="{64160A71-0F55-457A-8434-3C579CB2220B}" presName="textRect" presStyleLbl="revTx" presStyleIdx="4" presStyleCnt="6" custScaleX="112277" custLinFactX="-30230" custLinFactNeighborX="-100000" custLinFactNeighborY="13923">
        <dgm:presLayoutVars>
          <dgm:bulletEnabled val="1"/>
        </dgm:presLayoutVars>
      </dgm:prSet>
      <dgm:spPr/>
      <dgm:t>
        <a:bodyPr/>
        <a:lstStyle/>
        <a:p>
          <a:endParaRPr lang="en-MY"/>
        </a:p>
      </dgm:t>
    </dgm:pt>
    <dgm:pt modelId="{5F217077-D1CC-4879-AA54-853E5B7DF3F6}" type="pres">
      <dgm:prSet presAssocID="{20EC341F-8180-4085-A2AA-B8C17216C045}" presName="sibTrans" presStyleLbl="sibTrans2D1" presStyleIdx="0" presStyleCnt="0"/>
      <dgm:spPr/>
      <dgm:t>
        <a:bodyPr/>
        <a:lstStyle/>
        <a:p>
          <a:endParaRPr lang="en-MY"/>
        </a:p>
      </dgm:t>
    </dgm:pt>
    <dgm:pt modelId="{3E9CB5B5-9175-405C-90B8-60CBEE2CB17C}" type="pres">
      <dgm:prSet presAssocID="{D0A7A568-ACC0-4EF4-8E3A-95E811AFC2AB}" presName="compNode" presStyleCnt="0"/>
      <dgm:spPr/>
    </dgm:pt>
    <dgm:pt modelId="{41CF63B2-E883-471C-88C2-062C712035E8}" type="pres">
      <dgm:prSet presAssocID="{D0A7A568-ACC0-4EF4-8E3A-95E811AFC2AB}" presName="pictRect" presStyleLbl="node1" presStyleIdx="5" presStyleCnt="6" custLinFactNeighborX="-96859" custLinFactNeighborY="-9174"/>
      <dgm:spPr>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dgm:spPr>
    </dgm:pt>
    <dgm:pt modelId="{1C79D18B-74BE-4445-AD67-8AEE24D9F96B}" type="pres">
      <dgm:prSet presAssocID="{D0A7A568-ACC0-4EF4-8E3A-95E811AFC2AB}" presName="textRect" presStyleLbl="revTx" presStyleIdx="5" presStyleCnt="6" custLinFactNeighborX="80041" custLinFactNeighborY="-9693">
        <dgm:presLayoutVars>
          <dgm:bulletEnabled val="1"/>
        </dgm:presLayoutVars>
      </dgm:prSet>
      <dgm:spPr/>
      <dgm:t>
        <a:bodyPr/>
        <a:lstStyle/>
        <a:p>
          <a:endParaRPr lang="en-MY"/>
        </a:p>
      </dgm:t>
    </dgm:pt>
  </dgm:ptLst>
  <dgm:cxnLst>
    <dgm:cxn modelId="{CB508FAD-A2FE-4C73-811A-B72EE5B9FA00}" type="presOf" srcId="{1F68AB68-A1BC-4313-A4FA-47726E5648BE}" destId="{CA761D01-C4E0-4F11-A4AE-6D0C4BC3E474}" srcOrd="0" destOrd="0" presId="urn:microsoft.com/office/officeart/2005/8/layout/pList1"/>
    <dgm:cxn modelId="{A7C95365-CC5D-4067-81CC-69BF227E2FB0}" type="presOf" srcId="{23B539CC-3BAA-4F6B-99D1-F6EFDBCC91D3}" destId="{61523A18-1594-4467-928F-B44E9FC5D45E}" srcOrd="0" destOrd="0" presId="urn:microsoft.com/office/officeart/2005/8/layout/pList1"/>
    <dgm:cxn modelId="{D12AB8A0-F97A-4F41-B583-B2B73FD8C21F}" type="presOf" srcId="{74375B2A-50EE-4664-8D4F-DD336BA713A2}" destId="{38253CEF-7067-49F2-9596-13B3BA86648A}" srcOrd="0" destOrd="0" presId="urn:microsoft.com/office/officeart/2005/8/layout/pList1"/>
    <dgm:cxn modelId="{7C633847-757D-47D4-AC0F-F92ACF9C2D95}" type="presOf" srcId="{35088F5D-D234-4B93-B9B2-19954CE13FA0}" destId="{BC1E82BF-8BCE-400E-BB86-FA9017B7068D}" srcOrd="0" destOrd="0" presId="urn:microsoft.com/office/officeart/2005/8/layout/pList1"/>
    <dgm:cxn modelId="{AC064A06-992C-492C-B342-A89DA57B0151}" srcId="{541D1DB9-2FBD-4E9B-A2DF-255621AFEE0B}" destId="{1F68AB68-A1BC-4313-A4FA-47726E5648BE}" srcOrd="3" destOrd="0" parTransId="{FAA338BA-9D18-4CFB-BF5C-C38C20769692}" sibTransId="{88AB0306-46B1-49EB-859D-9DDAA64FECF1}"/>
    <dgm:cxn modelId="{C3A3596D-F90A-49E7-9B5D-81F7CB9D6FA9}" srcId="{541D1DB9-2FBD-4E9B-A2DF-255621AFEE0B}" destId="{D0A7A568-ACC0-4EF4-8E3A-95E811AFC2AB}" srcOrd="5" destOrd="0" parTransId="{C4B6559D-8291-4103-8355-84DA4E21341B}" sibTransId="{DAD7FBFD-B5B2-473A-B83D-50B70227C3BF}"/>
    <dgm:cxn modelId="{50EEF291-8513-4C62-BC6D-37623D7586FC}" srcId="{541D1DB9-2FBD-4E9B-A2DF-255621AFEE0B}" destId="{23B539CC-3BAA-4F6B-99D1-F6EFDBCC91D3}" srcOrd="2" destOrd="0" parTransId="{ED70D4DF-3E2A-4067-B84A-9B074A7AF788}" sibTransId="{2150D692-D0AF-492C-9E90-E285BCEE88D0}"/>
    <dgm:cxn modelId="{F91FB231-7719-41F1-8038-2563C2C1EFCF}" type="presOf" srcId="{E369ACF1-F9E9-44A2-A832-4E3A1F2674CC}" destId="{F0048AEE-4F08-4CE4-B743-352A7760EC97}" srcOrd="0" destOrd="0" presId="urn:microsoft.com/office/officeart/2005/8/layout/pList1"/>
    <dgm:cxn modelId="{4C021693-79F6-444B-BE82-88B7F975893E}" type="presOf" srcId="{64160A71-0F55-457A-8434-3C579CB2220B}" destId="{A7ACB898-4CF1-4FAB-BECD-3ED1E2E646C8}" srcOrd="0" destOrd="0" presId="urn:microsoft.com/office/officeart/2005/8/layout/pList1"/>
    <dgm:cxn modelId="{1938934E-9086-429D-B251-1FBE84D4A033}" srcId="{541D1DB9-2FBD-4E9B-A2DF-255621AFEE0B}" destId="{74375B2A-50EE-4664-8D4F-DD336BA713A2}" srcOrd="1" destOrd="0" parTransId="{5A2D07FB-8DEA-4344-B22B-E81EEEB3E2F9}" sibTransId="{A6E6D6D1-B1E3-4529-A872-D3676460DDE8}"/>
    <dgm:cxn modelId="{9D2B2AA1-5280-4862-8E8A-D280909583AD}" srcId="{541D1DB9-2FBD-4E9B-A2DF-255621AFEE0B}" destId="{64160A71-0F55-457A-8434-3C579CB2220B}" srcOrd="4" destOrd="0" parTransId="{9F140F5D-CA2E-4E91-AE74-475DC253028C}" sibTransId="{20EC341F-8180-4085-A2AA-B8C17216C045}"/>
    <dgm:cxn modelId="{3575508E-61EF-4FD0-8314-AF29F82CC5CC}" type="presOf" srcId="{20EC341F-8180-4085-A2AA-B8C17216C045}" destId="{5F217077-D1CC-4879-AA54-853E5B7DF3F6}" srcOrd="0" destOrd="0" presId="urn:microsoft.com/office/officeart/2005/8/layout/pList1"/>
    <dgm:cxn modelId="{5ED297C5-5474-4C43-A3E9-BFC3E73691CD}" type="presOf" srcId="{A6E6D6D1-B1E3-4529-A872-D3676460DDE8}" destId="{4A3365AD-D6F3-49A6-BF88-268E7B813A25}" srcOrd="0" destOrd="0" presId="urn:microsoft.com/office/officeart/2005/8/layout/pList1"/>
    <dgm:cxn modelId="{94D73BA8-7E8E-46FA-9B2B-E7E9902F8C10}" type="presOf" srcId="{2150D692-D0AF-492C-9E90-E285BCEE88D0}" destId="{6ECF6259-4B5E-4986-8F2A-4E191EE14D19}" srcOrd="0" destOrd="0" presId="urn:microsoft.com/office/officeart/2005/8/layout/pList1"/>
    <dgm:cxn modelId="{DA198AE5-D211-4C16-B066-6B7BF0E248D4}" type="presOf" srcId="{88AB0306-46B1-49EB-859D-9DDAA64FECF1}" destId="{609D1C14-125B-45BE-B31A-60B30F402101}" srcOrd="0" destOrd="0" presId="urn:microsoft.com/office/officeart/2005/8/layout/pList1"/>
    <dgm:cxn modelId="{764C96C5-5877-4B2C-B11D-3587698D9E9F}" srcId="{541D1DB9-2FBD-4E9B-A2DF-255621AFEE0B}" destId="{35088F5D-D234-4B93-B9B2-19954CE13FA0}" srcOrd="0" destOrd="0" parTransId="{EF796A3A-10C3-4E32-806B-514E10571846}" sibTransId="{E369ACF1-F9E9-44A2-A832-4E3A1F2674CC}"/>
    <dgm:cxn modelId="{78F33B36-26F1-4FB1-B69F-AAF2CAEF1D18}" type="presOf" srcId="{541D1DB9-2FBD-4E9B-A2DF-255621AFEE0B}" destId="{83E58238-E426-4E0E-ACAE-3AD325C6B88A}" srcOrd="0" destOrd="0" presId="urn:microsoft.com/office/officeart/2005/8/layout/pList1"/>
    <dgm:cxn modelId="{E45C9198-85FD-476A-864F-B0979C940B2C}" type="presOf" srcId="{D0A7A568-ACC0-4EF4-8E3A-95E811AFC2AB}" destId="{1C79D18B-74BE-4445-AD67-8AEE24D9F96B}" srcOrd="0" destOrd="0" presId="urn:microsoft.com/office/officeart/2005/8/layout/pList1"/>
    <dgm:cxn modelId="{A4E3E69B-101D-467E-8CC6-0BC02463E3BF}" type="presParOf" srcId="{83E58238-E426-4E0E-ACAE-3AD325C6B88A}" destId="{87681656-42FA-4638-9DE1-1015406D95CD}" srcOrd="0" destOrd="0" presId="urn:microsoft.com/office/officeart/2005/8/layout/pList1"/>
    <dgm:cxn modelId="{8DEF8D3E-D191-4098-8E31-CBB89342B869}" type="presParOf" srcId="{87681656-42FA-4638-9DE1-1015406D95CD}" destId="{9726139E-6DAC-49F2-913B-214E28004DFA}" srcOrd="0" destOrd="0" presId="urn:microsoft.com/office/officeart/2005/8/layout/pList1"/>
    <dgm:cxn modelId="{C57EE885-BA52-4120-AE0B-DC45F1CB7479}" type="presParOf" srcId="{87681656-42FA-4638-9DE1-1015406D95CD}" destId="{BC1E82BF-8BCE-400E-BB86-FA9017B7068D}" srcOrd="1" destOrd="0" presId="urn:microsoft.com/office/officeart/2005/8/layout/pList1"/>
    <dgm:cxn modelId="{1746826F-061A-4777-993F-2F65A28360F6}" type="presParOf" srcId="{83E58238-E426-4E0E-ACAE-3AD325C6B88A}" destId="{F0048AEE-4F08-4CE4-B743-352A7760EC97}" srcOrd="1" destOrd="0" presId="urn:microsoft.com/office/officeart/2005/8/layout/pList1"/>
    <dgm:cxn modelId="{B9F0CC24-26D4-451B-9887-221525CBE4AA}" type="presParOf" srcId="{83E58238-E426-4E0E-ACAE-3AD325C6B88A}" destId="{2DB4B36A-EC08-49C2-940C-63DD85B47392}" srcOrd="2" destOrd="0" presId="urn:microsoft.com/office/officeart/2005/8/layout/pList1"/>
    <dgm:cxn modelId="{8984ED19-1E89-4E56-868D-430436BE512C}" type="presParOf" srcId="{2DB4B36A-EC08-49C2-940C-63DD85B47392}" destId="{5291D967-1EFA-4DD4-8D10-D09B4BCD164A}" srcOrd="0" destOrd="0" presId="urn:microsoft.com/office/officeart/2005/8/layout/pList1"/>
    <dgm:cxn modelId="{015D0302-00D4-48F7-BF6C-57430F073FD3}" type="presParOf" srcId="{2DB4B36A-EC08-49C2-940C-63DD85B47392}" destId="{38253CEF-7067-49F2-9596-13B3BA86648A}" srcOrd="1" destOrd="0" presId="urn:microsoft.com/office/officeart/2005/8/layout/pList1"/>
    <dgm:cxn modelId="{51FB6BEB-BA2C-4BBC-93C3-41A0A666ADFD}" type="presParOf" srcId="{83E58238-E426-4E0E-ACAE-3AD325C6B88A}" destId="{4A3365AD-D6F3-49A6-BF88-268E7B813A25}" srcOrd="3" destOrd="0" presId="urn:microsoft.com/office/officeart/2005/8/layout/pList1"/>
    <dgm:cxn modelId="{10A702DE-7CF6-4CFA-93F0-B0C5BBEE9612}" type="presParOf" srcId="{83E58238-E426-4E0E-ACAE-3AD325C6B88A}" destId="{4ED3E13A-97E8-4A13-A1A4-DED3D78003ED}" srcOrd="4" destOrd="0" presId="urn:microsoft.com/office/officeart/2005/8/layout/pList1"/>
    <dgm:cxn modelId="{B81DD21B-59FD-40F1-B3F0-83652AA92989}" type="presParOf" srcId="{4ED3E13A-97E8-4A13-A1A4-DED3D78003ED}" destId="{62A11902-4D1B-4504-AD99-43FAFF3A6681}" srcOrd="0" destOrd="0" presId="urn:microsoft.com/office/officeart/2005/8/layout/pList1"/>
    <dgm:cxn modelId="{0EFDE76F-D3D4-4C85-9239-720A6FB78302}" type="presParOf" srcId="{4ED3E13A-97E8-4A13-A1A4-DED3D78003ED}" destId="{61523A18-1594-4467-928F-B44E9FC5D45E}" srcOrd="1" destOrd="0" presId="urn:microsoft.com/office/officeart/2005/8/layout/pList1"/>
    <dgm:cxn modelId="{7B6AA630-8E83-4515-97DE-521BE008AB2C}" type="presParOf" srcId="{83E58238-E426-4E0E-ACAE-3AD325C6B88A}" destId="{6ECF6259-4B5E-4986-8F2A-4E191EE14D19}" srcOrd="5" destOrd="0" presId="urn:microsoft.com/office/officeart/2005/8/layout/pList1"/>
    <dgm:cxn modelId="{1691FAD7-0991-49F8-9D55-B8F4B65F1312}" type="presParOf" srcId="{83E58238-E426-4E0E-ACAE-3AD325C6B88A}" destId="{8659475F-9551-448A-88F1-99A7E31DFF2F}" srcOrd="6" destOrd="0" presId="urn:microsoft.com/office/officeart/2005/8/layout/pList1"/>
    <dgm:cxn modelId="{B2E0DC55-165A-4CCC-BBA8-066D4713BAF1}" type="presParOf" srcId="{8659475F-9551-448A-88F1-99A7E31DFF2F}" destId="{ADB7B2A0-A0F1-4587-BD21-C725FB97C35F}" srcOrd="0" destOrd="0" presId="urn:microsoft.com/office/officeart/2005/8/layout/pList1"/>
    <dgm:cxn modelId="{84F9B1C2-F7BD-40DA-8965-2047F63463B2}" type="presParOf" srcId="{8659475F-9551-448A-88F1-99A7E31DFF2F}" destId="{CA761D01-C4E0-4F11-A4AE-6D0C4BC3E474}" srcOrd="1" destOrd="0" presId="urn:microsoft.com/office/officeart/2005/8/layout/pList1"/>
    <dgm:cxn modelId="{91D85E02-652B-4D2B-A444-9AFF40926C91}" type="presParOf" srcId="{83E58238-E426-4E0E-ACAE-3AD325C6B88A}" destId="{609D1C14-125B-45BE-B31A-60B30F402101}" srcOrd="7" destOrd="0" presId="urn:microsoft.com/office/officeart/2005/8/layout/pList1"/>
    <dgm:cxn modelId="{C064468C-28D5-4DAF-A7D4-05BEF63D166F}" type="presParOf" srcId="{83E58238-E426-4E0E-ACAE-3AD325C6B88A}" destId="{D05E47C7-3E72-47CA-A933-B52DC7D8F511}" srcOrd="8" destOrd="0" presId="urn:microsoft.com/office/officeart/2005/8/layout/pList1"/>
    <dgm:cxn modelId="{11053338-E78B-46F1-8E09-90A16978A405}" type="presParOf" srcId="{D05E47C7-3E72-47CA-A933-B52DC7D8F511}" destId="{F42ED632-E390-4769-BA76-CCD1E7BF5D57}" srcOrd="0" destOrd="0" presId="urn:microsoft.com/office/officeart/2005/8/layout/pList1"/>
    <dgm:cxn modelId="{16E3DA8F-B296-496D-A83A-81119B4BAF13}" type="presParOf" srcId="{D05E47C7-3E72-47CA-A933-B52DC7D8F511}" destId="{A7ACB898-4CF1-4FAB-BECD-3ED1E2E646C8}" srcOrd="1" destOrd="0" presId="urn:microsoft.com/office/officeart/2005/8/layout/pList1"/>
    <dgm:cxn modelId="{DD2FB907-2AEF-429E-8617-FAAAA1DF8D71}" type="presParOf" srcId="{83E58238-E426-4E0E-ACAE-3AD325C6B88A}" destId="{5F217077-D1CC-4879-AA54-853E5B7DF3F6}" srcOrd="9" destOrd="0" presId="urn:microsoft.com/office/officeart/2005/8/layout/pList1"/>
    <dgm:cxn modelId="{5A905CCC-3D08-4B2D-92E8-87449FF2C52A}" type="presParOf" srcId="{83E58238-E426-4E0E-ACAE-3AD325C6B88A}" destId="{3E9CB5B5-9175-405C-90B8-60CBEE2CB17C}" srcOrd="10" destOrd="0" presId="urn:microsoft.com/office/officeart/2005/8/layout/pList1"/>
    <dgm:cxn modelId="{D1533976-E1C6-4218-A8B7-DCC2F2FE25E2}" type="presParOf" srcId="{3E9CB5B5-9175-405C-90B8-60CBEE2CB17C}" destId="{41CF63B2-E883-471C-88C2-062C712035E8}" srcOrd="0" destOrd="0" presId="urn:microsoft.com/office/officeart/2005/8/layout/pList1"/>
    <dgm:cxn modelId="{B260C539-E174-4BEE-9C14-39868A032C45}" type="presParOf" srcId="{3E9CB5B5-9175-405C-90B8-60CBEE2CB17C}" destId="{1C79D18B-74BE-4445-AD67-8AEE24D9F96B}"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28F15-5C77-4D01-9B94-1B49A61FE63B}">
      <dsp:nvSpPr>
        <dsp:cNvPr id="0" name=""/>
        <dsp:cNvSpPr/>
      </dsp:nvSpPr>
      <dsp:spPr>
        <a:xfrm>
          <a:off x="2329215" y="229747"/>
          <a:ext cx="1745277" cy="1745277"/>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Availability</a:t>
          </a:r>
          <a:endParaRPr lang="en-US" sz="1200" kern="1200" dirty="0"/>
        </a:p>
      </dsp:txBody>
      <dsp:txXfrm>
        <a:off x="2840395" y="740927"/>
        <a:ext cx="1234097" cy="1234097"/>
      </dsp:txXfrm>
    </dsp:sp>
    <dsp:sp modelId="{CFADAA3C-C69C-44B8-90E5-7796F6056F60}">
      <dsp:nvSpPr>
        <dsp:cNvPr id="0" name=""/>
        <dsp:cNvSpPr/>
      </dsp:nvSpPr>
      <dsp:spPr>
        <a:xfrm rot="5400000">
          <a:off x="4155106" y="229747"/>
          <a:ext cx="1745277" cy="1745277"/>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Accessibility:</a:t>
          </a:r>
          <a:endParaRPr lang="en-US" sz="1200" kern="1200" dirty="0"/>
        </a:p>
      </dsp:txBody>
      <dsp:txXfrm rot="-5400000">
        <a:off x="4155106" y="740927"/>
        <a:ext cx="1234097" cy="1234097"/>
      </dsp:txXfrm>
    </dsp:sp>
    <dsp:sp modelId="{634E5243-71E5-4A46-AE8F-BE1833AEFEB8}">
      <dsp:nvSpPr>
        <dsp:cNvPr id="0" name=""/>
        <dsp:cNvSpPr/>
      </dsp:nvSpPr>
      <dsp:spPr>
        <a:xfrm rot="10800000">
          <a:off x="4155106" y="2055638"/>
          <a:ext cx="1745277" cy="1745277"/>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Acceptability</a:t>
          </a:r>
          <a:endParaRPr lang="en-US" sz="1200" kern="1200" dirty="0"/>
        </a:p>
      </dsp:txBody>
      <dsp:txXfrm rot="10800000">
        <a:off x="4155106" y="2055638"/>
        <a:ext cx="1234097" cy="1234097"/>
      </dsp:txXfrm>
    </dsp:sp>
    <dsp:sp modelId="{ABE408AE-17BD-4901-A08C-5D9C64C97961}">
      <dsp:nvSpPr>
        <dsp:cNvPr id="0" name=""/>
        <dsp:cNvSpPr/>
      </dsp:nvSpPr>
      <dsp:spPr>
        <a:xfrm rot="16200000">
          <a:off x="2329215" y="2055638"/>
          <a:ext cx="1745277" cy="1745277"/>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Quality</a:t>
          </a:r>
          <a:endParaRPr lang="en-US" sz="1200" kern="1200" dirty="0"/>
        </a:p>
      </dsp:txBody>
      <dsp:txXfrm rot="5400000">
        <a:off x="2840395" y="2055638"/>
        <a:ext cx="1234097" cy="1234097"/>
      </dsp:txXfrm>
    </dsp:sp>
    <dsp:sp modelId="{AB7C391E-9CDE-4FB0-91F9-05B25A40E994}">
      <dsp:nvSpPr>
        <dsp:cNvPr id="0" name=""/>
        <dsp:cNvSpPr/>
      </dsp:nvSpPr>
      <dsp:spPr>
        <a:xfrm>
          <a:off x="3813507" y="1652571"/>
          <a:ext cx="602584" cy="52398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AD1CE9-F06E-43E8-BF4A-794D47812BC8}">
      <dsp:nvSpPr>
        <dsp:cNvPr id="0" name=""/>
        <dsp:cNvSpPr/>
      </dsp:nvSpPr>
      <dsp:spPr>
        <a:xfrm rot="10800000">
          <a:off x="3813507" y="1854104"/>
          <a:ext cx="602584" cy="52398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6139E-6DAC-49F2-913B-214E28004DFA}">
      <dsp:nvSpPr>
        <dsp:cNvPr id="0" name=""/>
        <dsp:cNvSpPr/>
      </dsp:nvSpPr>
      <dsp:spPr>
        <a:xfrm>
          <a:off x="323409" y="140451"/>
          <a:ext cx="2909517" cy="1524358"/>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1E82BF-8BCE-400E-BB86-FA9017B7068D}">
      <dsp:nvSpPr>
        <dsp:cNvPr id="0" name=""/>
        <dsp:cNvSpPr/>
      </dsp:nvSpPr>
      <dsp:spPr>
        <a:xfrm>
          <a:off x="811088" y="1600200"/>
          <a:ext cx="1717238" cy="378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n-MY" sz="1300" b="1" kern="1200" dirty="0" smtClean="0">
              <a:solidFill>
                <a:schemeClr val="bg1"/>
              </a:solidFill>
              <a:latin typeface="+mn-lt"/>
            </a:rPr>
            <a:t>CONTINUUM CARE</a:t>
          </a:r>
          <a:endParaRPr lang="en-MY" sz="1300" b="1" kern="1200" dirty="0">
            <a:solidFill>
              <a:schemeClr val="bg1"/>
            </a:solidFill>
            <a:latin typeface="+mn-lt"/>
          </a:endParaRPr>
        </a:p>
      </dsp:txBody>
      <dsp:txXfrm>
        <a:off x="811088" y="1600200"/>
        <a:ext cx="1717238" cy="378218"/>
      </dsp:txXfrm>
    </dsp:sp>
    <dsp:sp modelId="{5291D967-1EFA-4DD4-8D10-D09B4BCD164A}">
      <dsp:nvSpPr>
        <dsp:cNvPr id="0" name=""/>
        <dsp:cNvSpPr/>
      </dsp:nvSpPr>
      <dsp:spPr>
        <a:xfrm>
          <a:off x="3603030" y="96769"/>
          <a:ext cx="2297493" cy="1183177"/>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53CEF-7067-49F2-9596-13B3BA86648A}">
      <dsp:nvSpPr>
        <dsp:cNvPr id="0" name=""/>
        <dsp:cNvSpPr/>
      </dsp:nvSpPr>
      <dsp:spPr>
        <a:xfrm>
          <a:off x="3865012" y="1227074"/>
          <a:ext cx="1717238" cy="637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n-MY" sz="1300" b="1" kern="1200" dirty="0" smtClean="0">
              <a:solidFill>
                <a:schemeClr val="bg1"/>
              </a:solidFill>
            </a:rPr>
            <a:t>INTERNATIONAL COOPERATION</a:t>
          </a:r>
          <a:endParaRPr lang="en-MY" sz="1300" b="1" kern="1200" dirty="0">
            <a:solidFill>
              <a:schemeClr val="bg1"/>
            </a:solidFill>
          </a:endParaRPr>
        </a:p>
      </dsp:txBody>
      <dsp:txXfrm>
        <a:off x="3865012" y="1227074"/>
        <a:ext cx="1717238" cy="637095"/>
      </dsp:txXfrm>
    </dsp:sp>
    <dsp:sp modelId="{62A11902-4D1B-4504-AD99-43FAFF3A6681}">
      <dsp:nvSpPr>
        <dsp:cNvPr id="0" name=""/>
        <dsp:cNvSpPr/>
      </dsp:nvSpPr>
      <dsp:spPr>
        <a:xfrm>
          <a:off x="6276328" y="21424"/>
          <a:ext cx="2321998" cy="1183177"/>
        </a:xfrm>
        <a:prstGeom prst="round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523A18-1594-4467-928F-B44E9FC5D45E}">
      <dsp:nvSpPr>
        <dsp:cNvPr id="0" name=""/>
        <dsp:cNvSpPr/>
      </dsp:nvSpPr>
      <dsp:spPr>
        <a:xfrm>
          <a:off x="6728434" y="1227074"/>
          <a:ext cx="1717238" cy="637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n-MY" sz="1300" b="1" kern="1200" dirty="0" smtClean="0">
              <a:solidFill>
                <a:schemeClr val="bg1"/>
              </a:solidFill>
            </a:rPr>
            <a:t>MONITORING AND ACCOUNTABILITY</a:t>
          </a:r>
          <a:endParaRPr lang="en-MY" sz="1300" b="1" kern="1200" dirty="0">
            <a:solidFill>
              <a:schemeClr val="bg1"/>
            </a:solidFill>
          </a:endParaRPr>
        </a:p>
      </dsp:txBody>
      <dsp:txXfrm>
        <a:off x="6728434" y="1227074"/>
        <a:ext cx="1717238" cy="637095"/>
      </dsp:txXfrm>
    </dsp:sp>
    <dsp:sp modelId="{ADB7B2A0-A0F1-4587-BD21-C725FB97C35F}">
      <dsp:nvSpPr>
        <dsp:cNvPr id="0" name=""/>
        <dsp:cNvSpPr/>
      </dsp:nvSpPr>
      <dsp:spPr>
        <a:xfrm>
          <a:off x="6427026" y="1850474"/>
          <a:ext cx="1717238" cy="1183177"/>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61D01-C4E0-4F11-A4AE-6D0C4BC3E474}">
      <dsp:nvSpPr>
        <dsp:cNvPr id="0" name=""/>
        <dsp:cNvSpPr/>
      </dsp:nvSpPr>
      <dsp:spPr>
        <a:xfrm>
          <a:off x="3940361" y="3131481"/>
          <a:ext cx="1717238" cy="637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n-MY" sz="1300" b="1" kern="1200" dirty="0" smtClean="0">
              <a:solidFill>
                <a:schemeClr val="bg1"/>
              </a:solidFill>
            </a:rPr>
            <a:t>STRIKING BALANCES</a:t>
          </a:r>
          <a:endParaRPr lang="en-MY" sz="1300" b="1" kern="1200" dirty="0">
            <a:solidFill>
              <a:schemeClr val="bg1"/>
            </a:solidFill>
          </a:endParaRPr>
        </a:p>
      </dsp:txBody>
      <dsp:txXfrm>
        <a:off x="3940361" y="3131481"/>
        <a:ext cx="1717238" cy="637095"/>
      </dsp:txXfrm>
    </dsp:sp>
    <dsp:sp modelId="{F42ED632-E390-4769-BA76-CCD1E7BF5D57}">
      <dsp:nvSpPr>
        <dsp:cNvPr id="0" name=""/>
        <dsp:cNvSpPr/>
      </dsp:nvSpPr>
      <dsp:spPr>
        <a:xfrm>
          <a:off x="1192087" y="1981203"/>
          <a:ext cx="1717238" cy="1183177"/>
        </a:xfrm>
        <a:prstGeom prst="round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ACB898-4CF1-4FAB-BECD-3ED1E2E646C8}">
      <dsp:nvSpPr>
        <dsp:cNvPr id="0" name=""/>
        <dsp:cNvSpPr/>
      </dsp:nvSpPr>
      <dsp:spPr>
        <a:xfrm>
          <a:off x="1192095" y="3218780"/>
          <a:ext cx="1928064" cy="637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n-MY" sz="1300" b="1" kern="1200" dirty="0" smtClean="0">
              <a:solidFill>
                <a:schemeClr val="bg1"/>
              </a:solidFill>
            </a:rPr>
            <a:t>COORDINATION</a:t>
          </a:r>
          <a:endParaRPr lang="en-MY" sz="1300" b="1" kern="1200" dirty="0">
            <a:solidFill>
              <a:schemeClr val="bg1"/>
            </a:solidFill>
          </a:endParaRPr>
        </a:p>
      </dsp:txBody>
      <dsp:txXfrm>
        <a:off x="1192095" y="3218780"/>
        <a:ext cx="1928064" cy="637095"/>
      </dsp:txXfrm>
    </dsp:sp>
    <dsp:sp modelId="{41CF63B2-E883-471C-88C2-062C712035E8}">
      <dsp:nvSpPr>
        <dsp:cNvPr id="0" name=""/>
        <dsp:cNvSpPr/>
      </dsp:nvSpPr>
      <dsp:spPr>
        <a:xfrm>
          <a:off x="3865015" y="1925831"/>
          <a:ext cx="1717238" cy="1183177"/>
        </a:xfrm>
        <a:prstGeom prst="round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9D18B-74BE-4445-AD67-8AEE24D9F96B}">
      <dsp:nvSpPr>
        <dsp:cNvPr id="0" name=""/>
        <dsp:cNvSpPr/>
      </dsp:nvSpPr>
      <dsp:spPr>
        <a:xfrm>
          <a:off x="6902811" y="3155799"/>
          <a:ext cx="1717238" cy="637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n-MY" sz="1300" b="1" kern="1200" dirty="0" smtClean="0">
              <a:solidFill>
                <a:schemeClr val="bg1"/>
              </a:solidFill>
            </a:rPr>
            <a:t>LEGAL OBLIGATIONS.</a:t>
          </a:r>
          <a:endParaRPr lang="en-MY" sz="1300" b="1" kern="1200" dirty="0">
            <a:solidFill>
              <a:schemeClr val="bg1"/>
            </a:solidFill>
          </a:endParaRPr>
        </a:p>
      </dsp:txBody>
      <dsp:txXfrm>
        <a:off x="6902811" y="3155799"/>
        <a:ext cx="1717238" cy="637095"/>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498851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819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81C9394-8B3D-4656-A587-6B396B187755}" type="slidenum">
              <a:rPr lang="en-MY" smtClean="0"/>
              <a:t>14</a:t>
            </a:fld>
            <a:endParaRPr lang="en-MY"/>
          </a:p>
        </p:txBody>
      </p:sp>
    </p:spTree>
    <p:extLst>
      <p:ext uri="{BB962C8B-B14F-4D97-AF65-F5344CB8AC3E}">
        <p14:creationId xmlns:p14="http://schemas.microsoft.com/office/powerpoint/2010/main" val="221789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0" y="3428980"/>
            <a:ext cx="9144000" cy="1714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1115850" y="0"/>
            <a:ext cx="6912300" cy="3429000"/>
          </a:xfrm>
          <a:prstGeom prst="rect">
            <a:avLst/>
          </a:prstGeom>
        </p:spPr>
        <p:txBody>
          <a:bodyPr lIns="91425" tIns="91425" rIns="91425" bIns="91425" anchor="b" anchorCtr="0"/>
          <a:lstStyle>
            <a:lvl1pPr lvl="0" algn="ctr">
              <a:spcBef>
                <a:spcPts val="0"/>
              </a:spcBef>
              <a:buSzPct val="100000"/>
              <a:buFont typeface="Libre Baskerville"/>
              <a:defRPr sz="6000">
                <a:latin typeface="Libre Baskerville"/>
                <a:ea typeface="Libre Baskerville"/>
                <a:cs typeface="Libre Baskerville"/>
                <a:sym typeface="Libre Baskerville"/>
              </a:defRPr>
            </a:lvl1pPr>
            <a:lvl2pPr lvl="1" algn="ctr">
              <a:spcBef>
                <a:spcPts val="0"/>
              </a:spcBef>
              <a:buSzPct val="100000"/>
              <a:buFont typeface="Libre Baskerville"/>
              <a:defRPr sz="6000">
                <a:latin typeface="Libre Baskerville"/>
                <a:ea typeface="Libre Baskerville"/>
                <a:cs typeface="Libre Baskerville"/>
                <a:sym typeface="Libre Baskerville"/>
              </a:defRPr>
            </a:lvl2pPr>
            <a:lvl3pPr lvl="2" algn="ctr">
              <a:spcBef>
                <a:spcPts val="0"/>
              </a:spcBef>
              <a:buSzPct val="100000"/>
              <a:buFont typeface="Libre Baskerville"/>
              <a:defRPr sz="6000">
                <a:latin typeface="Libre Baskerville"/>
                <a:ea typeface="Libre Baskerville"/>
                <a:cs typeface="Libre Baskerville"/>
                <a:sym typeface="Libre Baskerville"/>
              </a:defRPr>
            </a:lvl3pPr>
            <a:lvl4pPr lvl="3" algn="ctr">
              <a:spcBef>
                <a:spcPts val="0"/>
              </a:spcBef>
              <a:buSzPct val="100000"/>
              <a:buFont typeface="Libre Baskerville"/>
              <a:defRPr sz="6000">
                <a:latin typeface="Libre Baskerville"/>
                <a:ea typeface="Libre Baskerville"/>
                <a:cs typeface="Libre Baskerville"/>
                <a:sym typeface="Libre Baskerville"/>
              </a:defRPr>
            </a:lvl4pPr>
            <a:lvl5pPr lvl="4" algn="ctr">
              <a:spcBef>
                <a:spcPts val="0"/>
              </a:spcBef>
              <a:buSzPct val="100000"/>
              <a:buFont typeface="Libre Baskerville"/>
              <a:defRPr sz="6000">
                <a:latin typeface="Libre Baskerville"/>
                <a:ea typeface="Libre Baskerville"/>
                <a:cs typeface="Libre Baskerville"/>
                <a:sym typeface="Libre Baskerville"/>
              </a:defRPr>
            </a:lvl5pPr>
            <a:lvl6pPr lvl="5" algn="ctr">
              <a:spcBef>
                <a:spcPts val="0"/>
              </a:spcBef>
              <a:buSzPct val="100000"/>
              <a:buFont typeface="Libre Baskerville"/>
              <a:defRPr sz="6000">
                <a:latin typeface="Libre Baskerville"/>
                <a:ea typeface="Libre Baskerville"/>
                <a:cs typeface="Libre Baskerville"/>
                <a:sym typeface="Libre Baskerville"/>
              </a:defRPr>
            </a:lvl6pPr>
            <a:lvl7pPr lvl="6" algn="ctr">
              <a:spcBef>
                <a:spcPts val="0"/>
              </a:spcBef>
              <a:buSzPct val="100000"/>
              <a:buFont typeface="Libre Baskerville"/>
              <a:defRPr sz="6000">
                <a:latin typeface="Libre Baskerville"/>
                <a:ea typeface="Libre Baskerville"/>
                <a:cs typeface="Libre Baskerville"/>
                <a:sym typeface="Libre Baskerville"/>
              </a:defRPr>
            </a:lvl7pPr>
            <a:lvl8pPr lvl="7" algn="ctr">
              <a:spcBef>
                <a:spcPts val="0"/>
              </a:spcBef>
              <a:buSzPct val="100000"/>
              <a:buFont typeface="Libre Baskerville"/>
              <a:defRPr sz="6000">
                <a:latin typeface="Libre Baskerville"/>
                <a:ea typeface="Libre Baskerville"/>
                <a:cs typeface="Libre Baskerville"/>
                <a:sym typeface="Libre Baskerville"/>
              </a:defRPr>
            </a:lvl8pPr>
            <a:lvl9pPr lvl="8" algn="ctr">
              <a:spcBef>
                <a:spcPts val="0"/>
              </a:spcBef>
              <a:buSzPct val="100000"/>
              <a:buFont typeface="Libre Baskerville"/>
              <a:defRPr sz="6000">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360"/>
              </a:spcBef>
              <a:buSzPct val="100000"/>
              <a:buNone/>
              <a:defRPr sz="1400" i="1"/>
            </a:lvl1pPr>
          </a:lstStyle>
          <a:p>
            <a:endParaRPr/>
          </a:p>
        </p:txBody>
      </p:sp>
      <p:sp>
        <p:nvSpPr>
          <p:cNvPr id="46" name="Shape 46"/>
          <p:cNvSpPr txBox="1">
            <a:spLocks noGrp="1"/>
          </p:cNvSpPr>
          <p:nvPr>
            <p:ph type="sldNum" idx="12"/>
          </p:nvPr>
        </p:nvSpPr>
        <p:spPr>
          <a:xfrm>
            <a:off x="38388" y="4749900"/>
            <a:ext cx="91056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
        <p:nvSpPr>
          <p:cNvPr id="47" name="Shape 47"/>
          <p:cNvSpPr/>
          <p:nvPr/>
        </p:nvSpPr>
        <p:spPr>
          <a:xfrm>
            <a:off x="0" y="3968825"/>
            <a:ext cx="9144000" cy="3501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38388" y="4749900"/>
            <a:ext cx="91056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B199F8F4-01CA-495B-B509-B95A393319F9}" type="datetimeFigureOut">
              <a:rPr lang="en-MY" smtClean="0"/>
              <a:t>12/7/2018</a:t>
            </a:fld>
            <a:endParaRPr lang="en-MY"/>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MY"/>
          </a:p>
        </p:txBody>
      </p:sp>
      <p:sp>
        <p:nvSpPr>
          <p:cNvPr id="6" name="Slide Number Placeholder 5"/>
          <p:cNvSpPr>
            <a:spLocks noGrp="1"/>
          </p:cNvSpPr>
          <p:nvPr>
            <p:ph type="sldNum" sz="quarter" idx="12"/>
          </p:nvPr>
        </p:nvSpPr>
        <p:spPr/>
        <p:txBody>
          <a:bodyPr/>
          <a:lstStyle/>
          <a:p>
            <a:fld id="{01115CF1-E019-47DD-B977-6D6F18D037A9}" type="slidenum">
              <a:rPr lang="en-MY" smtClean="0"/>
              <a:t>‹#›</a:t>
            </a:fld>
            <a:endParaRPr lang="en-MY"/>
          </a:p>
        </p:txBody>
      </p:sp>
    </p:spTree>
    <p:extLst>
      <p:ext uri="{BB962C8B-B14F-4D97-AF65-F5344CB8AC3E}">
        <p14:creationId xmlns:p14="http://schemas.microsoft.com/office/powerpoint/2010/main" val="263476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Date Placeholder 3"/>
          <p:cNvSpPr>
            <a:spLocks noGrp="1" noChangeArrowheads="1"/>
          </p:cNvSpPr>
          <p:nvPr>
            <p:ph type="dt" sz="half" idx="10"/>
          </p:nvPr>
        </p:nvSpPr>
        <p:spPr>
          <a:xfrm>
            <a:off x="457200" y="4767263"/>
            <a:ext cx="2133600" cy="273844"/>
          </a:xfrm>
          <a:prstGeom prst="rect">
            <a:avLst/>
          </a:prstGeom>
          <a:ln/>
        </p:spPr>
        <p:txBody>
          <a:bodyPr/>
          <a:lstStyle>
            <a:lvl1pPr>
              <a:defRPr/>
            </a:lvl1pPr>
          </a:lstStyle>
          <a:p>
            <a:pPr>
              <a:defRPr/>
            </a:pPr>
            <a:fld id="{9EC59BDB-C6DD-4126-8DC2-A1286C248807}" type="datetime1">
              <a:rPr lang="en-US" altLang="zh-CN"/>
              <a:pPr>
                <a:defRPr/>
              </a:pPr>
              <a:t>7/12/2018</a:t>
            </a:fld>
            <a:endParaRPr lang="en-US" altLang="zh-CN" sz="1800">
              <a:solidFill>
                <a:schemeClr val="tx1"/>
              </a:solidFill>
            </a:endParaRPr>
          </a:p>
        </p:txBody>
      </p:sp>
      <p:sp>
        <p:nvSpPr>
          <p:cNvPr id="4" name="Footer Placeholder 4"/>
          <p:cNvSpPr>
            <a:spLocks noGrp="1" noChangeArrowheads="1"/>
          </p:cNvSpPr>
          <p:nvPr>
            <p:ph type="ftr" sz="quarter" idx="11"/>
          </p:nvPr>
        </p:nvSpPr>
        <p:spPr>
          <a:xfrm>
            <a:off x="3124200" y="4767263"/>
            <a:ext cx="2895600" cy="273844"/>
          </a:xfrm>
          <a:prstGeom prst="rect">
            <a:avLst/>
          </a:prstGeom>
          <a:ln/>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B2FE630D-B5E8-4EA5-9338-520028224246}" type="slidenum">
              <a:rPr lang="en-US" altLang="zh-CN"/>
              <a:pPr>
                <a:defRPr/>
              </a:pPr>
              <a:t>‹#›</a:t>
            </a:fld>
            <a:endParaRPr lang="en-US" altLang="zh-CN" sz="1800">
              <a:solidFill>
                <a:schemeClr val="tx1"/>
              </a:solidFill>
            </a:endParaRPr>
          </a:p>
        </p:txBody>
      </p:sp>
    </p:spTree>
    <p:extLst>
      <p:ext uri="{BB962C8B-B14F-4D97-AF65-F5344CB8AC3E}">
        <p14:creationId xmlns:p14="http://schemas.microsoft.com/office/powerpoint/2010/main" val="27429972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13325" y="0"/>
            <a:ext cx="7117200" cy="712200"/>
          </a:xfrm>
          <a:prstGeom prst="rect">
            <a:avLst/>
          </a:prstGeom>
          <a:noFill/>
          <a:ln>
            <a:noFill/>
          </a:ln>
        </p:spPr>
        <p:txBody>
          <a:bodyPr lIns="91425" tIns="91425" rIns="91425" bIns="91425" anchor="ctr" anchorCtr="0"/>
          <a:lstStyle>
            <a:lvl1pPr lvl="0" algn="ctr">
              <a:spcBef>
                <a:spcPts val="0"/>
              </a:spcBef>
              <a:buClr>
                <a:srgbClr val="FFFFFF"/>
              </a:buClr>
              <a:buFont typeface="Montserrat"/>
              <a:buNone/>
              <a:defRPr>
                <a:solidFill>
                  <a:srgbClr val="FFFFFF"/>
                </a:solidFill>
                <a:latin typeface="Montserrat"/>
                <a:ea typeface="Montserrat"/>
                <a:cs typeface="Montserrat"/>
                <a:sym typeface="Montserrat"/>
              </a:defRPr>
            </a:lvl1pPr>
            <a:lvl2pPr lvl="1" algn="ctr">
              <a:spcBef>
                <a:spcPts val="0"/>
              </a:spcBef>
              <a:buClr>
                <a:srgbClr val="FFFFFF"/>
              </a:buClr>
              <a:buFont typeface="Montserrat"/>
              <a:buNone/>
              <a:defRPr>
                <a:solidFill>
                  <a:srgbClr val="FFFFFF"/>
                </a:solidFill>
                <a:latin typeface="Montserrat"/>
                <a:ea typeface="Montserrat"/>
                <a:cs typeface="Montserrat"/>
                <a:sym typeface="Montserrat"/>
              </a:defRPr>
            </a:lvl2pPr>
            <a:lvl3pPr lvl="2" algn="ctr">
              <a:spcBef>
                <a:spcPts val="0"/>
              </a:spcBef>
              <a:buClr>
                <a:srgbClr val="FFFFFF"/>
              </a:buClr>
              <a:buFont typeface="Montserrat"/>
              <a:buNone/>
              <a:defRPr>
                <a:solidFill>
                  <a:srgbClr val="FFFFFF"/>
                </a:solidFill>
                <a:latin typeface="Montserrat"/>
                <a:ea typeface="Montserrat"/>
                <a:cs typeface="Montserrat"/>
                <a:sym typeface="Montserrat"/>
              </a:defRPr>
            </a:lvl3pPr>
            <a:lvl4pPr lvl="3" algn="ctr">
              <a:spcBef>
                <a:spcPts val="0"/>
              </a:spcBef>
              <a:buClr>
                <a:srgbClr val="FFFFFF"/>
              </a:buClr>
              <a:buFont typeface="Montserrat"/>
              <a:buNone/>
              <a:defRPr>
                <a:solidFill>
                  <a:srgbClr val="FFFFFF"/>
                </a:solidFill>
                <a:latin typeface="Montserrat"/>
                <a:ea typeface="Montserrat"/>
                <a:cs typeface="Montserrat"/>
                <a:sym typeface="Montserrat"/>
              </a:defRPr>
            </a:lvl4pPr>
            <a:lvl5pPr lvl="4" algn="ctr">
              <a:spcBef>
                <a:spcPts val="0"/>
              </a:spcBef>
              <a:buClr>
                <a:srgbClr val="FFFFFF"/>
              </a:buClr>
              <a:buFont typeface="Montserrat"/>
              <a:buNone/>
              <a:defRPr>
                <a:solidFill>
                  <a:srgbClr val="FFFFFF"/>
                </a:solidFill>
                <a:latin typeface="Montserrat"/>
                <a:ea typeface="Montserrat"/>
                <a:cs typeface="Montserrat"/>
                <a:sym typeface="Montserrat"/>
              </a:defRPr>
            </a:lvl5pPr>
            <a:lvl6pPr lvl="5" algn="ctr">
              <a:spcBef>
                <a:spcPts val="0"/>
              </a:spcBef>
              <a:buClr>
                <a:srgbClr val="FFFFFF"/>
              </a:buClr>
              <a:buFont typeface="Montserrat"/>
              <a:buNone/>
              <a:defRPr>
                <a:solidFill>
                  <a:srgbClr val="FFFFFF"/>
                </a:solidFill>
                <a:latin typeface="Montserrat"/>
                <a:ea typeface="Montserrat"/>
                <a:cs typeface="Montserrat"/>
                <a:sym typeface="Montserrat"/>
              </a:defRPr>
            </a:lvl6pPr>
            <a:lvl7pPr lvl="6" algn="ctr">
              <a:spcBef>
                <a:spcPts val="0"/>
              </a:spcBef>
              <a:buClr>
                <a:srgbClr val="FFFFFF"/>
              </a:buClr>
              <a:buFont typeface="Montserrat"/>
              <a:buNone/>
              <a:defRPr>
                <a:solidFill>
                  <a:srgbClr val="FFFFFF"/>
                </a:solidFill>
                <a:latin typeface="Montserrat"/>
                <a:ea typeface="Montserrat"/>
                <a:cs typeface="Montserrat"/>
                <a:sym typeface="Montserrat"/>
              </a:defRPr>
            </a:lvl7pPr>
            <a:lvl8pPr lvl="7" algn="ctr">
              <a:spcBef>
                <a:spcPts val="0"/>
              </a:spcBef>
              <a:buClr>
                <a:srgbClr val="FFFFFF"/>
              </a:buClr>
              <a:buFont typeface="Montserrat"/>
              <a:buNone/>
              <a:defRPr>
                <a:solidFill>
                  <a:srgbClr val="FFFFFF"/>
                </a:solidFill>
                <a:latin typeface="Montserrat"/>
                <a:ea typeface="Montserrat"/>
                <a:cs typeface="Montserrat"/>
                <a:sym typeface="Montserrat"/>
              </a:defRPr>
            </a:lvl8pPr>
            <a:lvl9pPr lvl="8" algn="ctr">
              <a:spcBef>
                <a:spcPts val="0"/>
              </a:spcBef>
              <a:buClr>
                <a:srgbClr val="FFFFFF"/>
              </a:buClr>
              <a:buFont typeface="Montserrat"/>
              <a:buNone/>
              <a:defRPr>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1013325" y="1737125"/>
            <a:ext cx="7117200" cy="3188700"/>
          </a:xfrm>
          <a:prstGeom prst="rect">
            <a:avLst/>
          </a:prstGeom>
          <a:noFill/>
          <a:ln>
            <a:noFill/>
          </a:ln>
        </p:spPr>
        <p:txBody>
          <a:bodyPr lIns="91425" tIns="91425" rIns="91425" bIns="91425" anchor="t" anchorCtr="0"/>
          <a:lstStyle>
            <a:lvl1pPr lvl="0">
              <a:spcBef>
                <a:spcPts val="600"/>
              </a:spcBef>
              <a:buClr>
                <a:srgbClr val="FFFFFF"/>
              </a:buClr>
              <a:buSzPct val="100000"/>
              <a:buFont typeface="Libre Baskerville"/>
              <a:buChar char="▪"/>
              <a:defRPr sz="2400">
                <a:solidFill>
                  <a:srgbClr val="FFFFFF"/>
                </a:solidFill>
                <a:latin typeface="Libre Baskerville"/>
                <a:ea typeface="Libre Baskerville"/>
                <a:cs typeface="Libre Baskerville"/>
                <a:sym typeface="Libre Baskerville"/>
              </a:defRPr>
            </a:lvl1pPr>
            <a:lvl2pPr lvl="1">
              <a:spcBef>
                <a:spcPts val="480"/>
              </a:spcBef>
              <a:buClr>
                <a:srgbClr val="FFFFFF"/>
              </a:buClr>
              <a:buSzPct val="100000"/>
              <a:buFont typeface="Libre Baskerville"/>
              <a:buChar char="▫"/>
              <a:defRPr sz="2400">
                <a:solidFill>
                  <a:srgbClr val="FFFFFF"/>
                </a:solidFill>
                <a:latin typeface="Libre Baskerville"/>
                <a:ea typeface="Libre Baskerville"/>
                <a:cs typeface="Libre Baskerville"/>
                <a:sym typeface="Libre Baskerville"/>
              </a:defRPr>
            </a:lvl2pPr>
            <a:lvl3pPr lvl="2">
              <a:spcBef>
                <a:spcPts val="480"/>
              </a:spcBef>
              <a:buClr>
                <a:srgbClr val="FFFFFF"/>
              </a:buClr>
              <a:buSzPct val="100000"/>
              <a:buFont typeface="Libre Baskerville"/>
              <a:buChar char="▫"/>
              <a:defRPr sz="2400">
                <a:solidFill>
                  <a:srgbClr val="FFFFFF"/>
                </a:solidFill>
                <a:latin typeface="Libre Baskerville"/>
                <a:ea typeface="Libre Baskerville"/>
                <a:cs typeface="Libre Baskerville"/>
                <a:sym typeface="Libre Baskerville"/>
              </a:defRPr>
            </a:lvl3pPr>
            <a:lvl4pPr lvl="3">
              <a:spcBef>
                <a:spcPts val="360"/>
              </a:spcBef>
              <a:buClr>
                <a:srgbClr val="FFFFFF"/>
              </a:buClr>
              <a:buSzPct val="100000"/>
              <a:buFont typeface="Libre Baskerville"/>
              <a:buChar char="▫"/>
              <a:defRPr sz="2400">
                <a:solidFill>
                  <a:srgbClr val="FFFFFF"/>
                </a:solidFill>
                <a:latin typeface="Libre Baskerville"/>
                <a:ea typeface="Libre Baskerville"/>
                <a:cs typeface="Libre Baskerville"/>
                <a:sym typeface="Libre Baskerville"/>
              </a:defRPr>
            </a:lvl4pPr>
            <a:lvl5pPr lvl="4">
              <a:spcBef>
                <a:spcPts val="360"/>
              </a:spcBef>
              <a:buClr>
                <a:srgbClr val="FFFFFF"/>
              </a:buClr>
              <a:buSzPct val="100000"/>
              <a:buFont typeface="Libre Baskerville"/>
              <a:buChar char="▫"/>
              <a:defRPr sz="2400">
                <a:solidFill>
                  <a:srgbClr val="FFFFFF"/>
                </a:solidFill>
                <a:latin typeface="Libre Baskerville"/>
                <a:ea typeface="Libre Baskerville"/>
                <a:cs typeface="Libre Baskerville"/>
                <a:sym typeface="Libre Baskerville"/>
              </a:defRPr>
            </a:lvl5pPr>
            <a:lvl6pPr lvl="5">
              <a:spcBef>
                <a:spcPts val="360"/>
              </a:spcBef>
              <a:buClr>
                <a:srgbClr val="FFFFFF"/>
              </a:buClr>
              <a:buSzPct val="100000"/>
              <a:buFont typeface="Libre Baskerville"/>
              <a:buChar char="▫"/>
              <a:defRPr sz="2400">
                <a:solidFill>
                  <a:srgbClr val="FFFFFF"/>
                </a:solidFill>
                <a:latin typeface="Libre Baskerville"/>
                <a:ea typeface="Libre Baskerville"/>
                <a:cs typeface="Libre Baskerville"/>
                <a:sym typeface="Libre Baskerville"/>
              </a:defRPr>
            </a:lvl6pPr>
            <a:lvl7pPr lvl="6">
              <a:spcBef>
                <a:spcPts val="360"/>
              </a:spcBef>
              <a:buClr>
                <a:srgbClr val="FFFFFF"/>
              </a:buClr>
              <a:buSzPct val="100000"/>
              <a:buFont typeface="Libre Baskerville"/>
              <a:buChar char="▫"/>
              <a:defRPr sz="2400">
                <a:solidFill>
                  <a:srgbClr val="FFFFFF"/>
                </a:solidFill>
                <a:latin typeface="Libre Baskerville"/>
                <a:ea typeface="Libre Baskerville"/>
                <a:cs typeface="Libre Baskerville"/>
                <a:sym typeface="Libre Baskerville"/>
              </a:defRPr>
            </a:lvl7pPr>
            <a:lvl8pPr lvl="7">
              <a:spcBef>
                <a:spcPts val="360"/>
              </a:spcBef>
              <a:buClr>
                <a:srgbClr val="FFFFFF"/>
              </a:buClr>
              <a:buSzPct val="100000"/>
              <a:buFont typeface="Libre Baskerville"/>
              <a:buChar char="▫"/>
              <a:defRPr sz="2400">
                <a:solidFill>
                  <a:srgbClr val="FFFFFF"/>
                </a:solidFill>
                <a:latin typeface="Libre Baskerville"/>
                <a:ea typeface="Libre Baskerville"/>
                <a:cs typeface="Libre Baskerville"/>
                <a:sym typeface="Libre Baskerville"/>
              </a:defRPr>
            </a:lvl8pPr>
            <a:lvl9pPr lvl="8">
              <a:spcBef>
                <a:spcPts val="360"/>
              </a:spcBef>
              <a:buClr>
                <a:srgbClr val="FFFFFF"/>
              </a:buClr>
              <a:buSzPct val="100000"/>
              <a:buFont typeface="Libre Baskerville"/>
              <a:buChar char="▫"/>
              <a:defRPr sz="2400">
                <a:solidFill>
                  <a:srgbClr val="FFFFFF"/>
                </a:solidFill>
                <a:latin typeface="Libre Baskerville"/>
                <a:ea typeface="Libre Baskerville"/>
                <a:cs typeface="Libre Baskerville"/>
                <a:sym typeface="Libre Baskerville"/>
              </a:defRPr>
            </a:lvl9pPr>
          </a:lstStyle>
          <a:p>
            <a:endParaRPr/>
          </a:p>
        </p:txBody>
      </p:sp>
      <p:sp>
        <p:nvSpPr>
          <p:cNvPr id="8" name="Shape 8"/>
          <p:cNvSpPr txBox="1">
            <a:spLocks noGrp="1"/>
          </p:cNvSpPr>
          <p:nvPr>
            <p:ph type="sldNum" idx="12"/>
          </p:nvPr>
        </p:nvSpPr>
        <p:spPr>
          <a:xfrm>
            <a:off x="38388" y="4749900"/>
            <a:ext cx="9105600" cy="3936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200">
                <a:solidFill>
                  <a:srgbClr val="FFFFFF"/>
                </a:solidFill>
                <a:latin typeface="Montserrat"/>
                <a:ea typeface="Montserrat"/>
                <a:cs typeface="Montserrat"/>
                <a:sym typeface="Montserrat"/>
              </a:rPr>
              <a:t>‹#›</a:t>
            </a:fld>
            <a:endParaRPr lang="en" sz="1200">
              <a:solidFill>
                <a:srgbClr val="FFFFFF"/>
              </a:solidFill>
              <a:latin typeface="Montserrat"/>
              <a:ea typeface="Montserrat"/>
              <a:cs typeface="Montserrat"/>
              <a:sym typeface="Montserrat"/>
            </a:endParaRPr>
          </a:p>
        </p:txBody>
      </p:sp>
    </p:spTree>
  </p:cSld>
  <p:clrMap bg1="lt1" tx1="dk1" bg2="lt2" tx2="dk2" accent1="accent1" accent2="accent2" accent3="accent3" accent4="accent4" accent5="accent5" accent6="accent6" hlink="hlink" folHlink="folHlink"/>
  <p:sldLayoutIdLst>
    <p:sldLayoutId id="2147483648" r:id="rId1"/>
    <p:sldLayoutId id="2147483655" r:id="rId2"/>
    <p:sldLayoutId id="2147483657" r:id="rId3"/>
    <p:sldLayoutId id="2147483661" r:id="rId4"/>
    <p:sldLayoutId id="214748366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www.moh.gov.my/images/gallery/Report/MOH_SP_2006-2010.pdf"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15850" y="0"/>
            <a:ext cx="6912300" cy="2571750"/>
          </a:xfrm>
          <a:prstGeom prst="rect">
            <a:avLst/>
          </a:prstGeom>
        </p:spPr>
        <p:txBody>
          <a:bodyPr lIns="91425" tIns="91425" rIns="91425" bIns="91425" anchor="b" anchorCtr="0">
            <a:noAutofit/>
          </a:bodyPr>
          <a:lstStyle/>
          <a:p>
            <a:r>
              <a:rPr lang="en-US" b="1" cap="all" dirty="0">
                <a:ln w="0"/>
                <a:solidFill>
                  <a:schemeClr val="bg1"/>
                </a:solidFill>
                <a:effectLst>
                  <a:reflection blurRad="12700" stA="50000" endPos="50000" dist="5000" dir="5400000" sy="-100000" rotWithShape="0"/>
                </a:effectLst>
              </a:rPr>
              <a:t>Health is a human right</a:t>
            </a:r>
          </a:p>
        </p:txBody>
      </p:sp>
      <p:pic>
        <p:nvPicPr>
          <p:cNvPr id="20" name="Picture 2" descr="C:\Users\Acer\Pictures\nursesconference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444977"/>
            <a:ext cx="4114800" cy="15651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0" y="2706313"/>
            <a:ext cx="4572000" cy="738664"/>
          </a:xfrm>
          <a:prstGeom prst="rect">
            <a:avLst/>
          </a:prstGeom>
        </p:spPr>
        <p:txBody>
          <a:bodyPr>
            <a:spAutoFit/>
          </a:bodyPr>
          <a:lstStyle/>
          <a:p>
            <a:pPr algn="ctr"/>
            <a:r>
              <a:rPr lang="en-MY" b="1" dirty="0" err="1">
                <a:solidFill>
                  <a:schemeClr val="bg1"/>
                </a:solidFill>
                <a:latin typeface="Century Gothic" pitchFamily="34" charset="0"/>
                <a:cs typeface="Aharoni" pitchFamily="2" charset="-79"/>
              </a:rPr>
              <a:t>Norkiah</a:t>
            </a:r>
            <a:r>
              <a:rPr lang="en-MY" b="1" dirty="0">
                <a:solidFill>
                  <a:schemeClr val="bg1"/>
                </a:solidFill>
                <a:latin typeface="Century Gothic" pitchFamily="34" charset="0"/>
                <a:cs typeface="Aharoni" pitchFamily="2" charset="-79"/>
              </a:rPr>
              <a:t> </a:t>
            </a:r>
            <a:r>
              <a:rPr lang="en-MY" b="1" dirty="0" err="1">
                <a:solidFill>
                  <a:schemeClr val="bg1"/>
                </a:solidFill>
                <a:latin typeface="Century Gothic" pitchFamily="34" charset="0"/>
                <a:cs typeface="Aharoni" pitchFamily="2" charset="-79"/>
              </a:rPr>
              <a:t>Arsat</a:t>
            </a:r>
            <a:r>
              <a:rPr lang="en-MY" b="1" dirty="0">
                <a:solidFill>
                  <a:schemeClr val="bg1"/>
                </a:solidFill>
                <a:latin typeface="Century Gothic" pitchFamily="34" charset="0"/>
                <a:cs typeface="Aharoni" pitchFamily="2" charset="-79"/>
              </a:rPr>
              <a:t> PhD</a:t>
            </a:r>
          </a:p>
          <a:p>
            <a:pPr algn="ctr"/>
            <a:r>
              <a:rPr lang="en-MY" b="1" dirty="0">
                <a:solidFill>
                  <a:schemeClr val="bg1"/>
                </a:solidFill>
                <a:latin typeface="Century Gothic" pitchFamily="34" charset="0"/>
                <a:cs typeface="Aharoni" pitchFamily="2" charset="-79"/>
              </a:rPr>
              <a:t>Department of Nursing</a:t>
            </a:r>
          </a:p>
          <a:p>
            <a:pPr algn="ctr"/>
            <a:r>
              <a:rPr lang="en-MY" b="1" dirty="0">
                <a:solidFill>
                  <a:schemeClr val="bg1"/>
                </a:solidFill>
                <a:latin typeface="Century Gothic" pitchFamily="34" charset="0"/>
                <a:cs typeface="Aharoni" pitchFamily="2" charset="-79"/>
              </a:rPr>
              <a:t>University Malaysia Sabah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9550"/>
            <a:ext cx="8458200" cy="712200"/>
          </a:xfrm>
        </p:spPr>
        <p:txBody>
          <a:bodyPr>
            <a:noAutofit/>
          </a:bodyPr>
          <a:lstStyle/>
          <a:p>
            <a:r>
              <a:rPr lang="en-MY" sz="2400" b="1" dirty="0"/>
              <a:t>The Role Of Nurses In The Right To Health</a:t>
            </a:r>
          </a:p>
        </p:txBody>
      </p:sp>
      <p:sp>
        <p:nvSpPr>
          <p:cNvPr id="3" name="Content Placeholder 2"/>
          <p:cNvSpPr>
            <a:spLocks noGrp="1"/>
          </p:cNvSpPr>
          <p:nvPr>
            <p:ph idx="1"/>
          </p:nvPr>
        </p:nvSpPr>
        <p:spPr>
          <a:xfrm>
            <a:off x="36871" y="1123950"/>
            <a:ext cx="6897329" cy="3782876"/>
          </a:xfrm>
        </p:spPr>
        <p:txBody>
          <a:bodyPr>
            <a:normAutofit fontScale="77500" lnSpcReduction="20000"/>
          </a:bodyPr>
          <a:lstStyle/>
          <a:p>
            <a:pPr marL="342900" indent="-342900">
              <a:buFont typeface="Wingdings" pitchFamily="2" charset="2"/>
              <a:buChar char="q"/>
            </a:pPr>
            <a:r>
              <a:rPr lang="en-MY" b="1" dirty="0" smtClean="0"/>
              <a:t>A human rights approach to health also is the philosophical basis of nursing in Malaysia</a:t>
            </a:r>
          </a:p>
          <a:p>
            <a:pPr marL="342900" indent="-342900">
              <a:buFont typeface="Wingdings" pitchFamily="2" charset="2"/>
              <a:buChar char="q"/>
            </a:pPr>
            <a:r>
              <a:rPr lang="en-MY" b="1" dirty="0" smtClean="0"/>
              <a:t>The Malaysian Public Health Nursing Philosophy is based on "individual self-worth" in accordance with the basic purpose of caring care.</a:t>
            </a:r>
            <a:endParaRPr lang="en-MY" b="1" dirty="0"/>
          </a:p>
          <a:p>
            <a:pPr marL="342900" indent="-342900">
              <a:buFont typeface="Wingdings" pitchFamily="2" charset="2"/>
              <a:buChar char="q"/>
            </a:pPr>
            <a:r>
              <a:rPr lang="en-MY" b="1" dirty="0" smtClean="0"/>
              <a:t>Malaysian nurses advocate for the protection of health as a human right through the provision of holistic , person-centred, prioritises safety, quality and access equity by providing comfort and helping individuals with health problems physically, mentally, socially and spiritually so they can achieve optimum health.</a:t>
            </a:r>
          </a:p>
          <a:p>
            <a:pPr marL="342900" indent="-342900">
              <a:buFont typeface="Wingdings" pitchFamily="2" charset="2"/>
              <a:buChar char="q"/>
            </a:pPr>
            <a:r>
              <a:rPr lang="en-MY" b="1" dirty="0" smtClean="0"/>
              <a:t>Nurses can lead and support health systems in applying a right-to-health approach across all areas of health care. </a:t>
            </a: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2902" y="2114550"/>
            <a:ext cx="197869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DR 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902" y="3486150"/>
            <a:ext cx="1978698" cy="145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cstate="print">
            <a:lum bright="6000"/>
            <a:extLst>
              <a:ext uri="{28A0092B-C50C-407E-A947-70E740481C1C}">
                <a14:useLocalDpi xmlns:a14="http://schemas.microsoft.com/office/drawing/2010/main" val="0"/>
              </a:ext>
            </a:extLst>
          </a:blip>
          <a:srcRect/>
          <a:stretch>
            <a:fillRect/>
          </a:stretch>
        </p:blipFill>
        <p:spPr bwMode="auto">
          <a:xfrm>
            <a:off x="7012902" y="786581"/>
            <a:ext cx="197869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478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229600" cy="1339658"/>
          </a:xfrm>
        </p:spPr>
        <p:txBody>
          <a:bodyPr>
            <a:noAutofit/>
          </a:bodyPr>
          <a:lstStyle/>
          <a:p>
            <a:r>
              <a:rPr lang="en-MY" sz="2800" b="1" dirty="0" smtClean="0"/>
              <a:t>Health </a:t>
            </a:r>
            <a:r>
              <a:rPr lang="en-MY" sz="2800" b="1" dirty="0"/>
              <a:t>Is A Human Right </a:t>
            </a:r>
            <a:r>
              <a:rPr lang="en-MY" sz="2800" b="1" dirty="0" smtClean="0"/>
              <a:t>:</a:t>
            </a:r>
            <a:br>
              <a:rPr lang="en-MY" sz="2800" b="1" dirty="0" smtClean="0"/>
            </a:br>
            <a:r>
              <a:rPr lang="en-MY" sz="2800" b="1" dirty="0" smtClean="0"/>
              <a:t>ACCESS, INVESTMENT AND ECONOMIC GROWTH</a:t>
            </a:r>
            <a:endParaRPr lang="en-MY" sz="2800" dirty="0"/>
          </a:p>
        </p:txBody>
      </p:sp>
      <p:sp>
        <p:nvSpPr>
          <p:cNvPr id="3" name="Content Placeholder 2"/>
          <p:cNvSpPr>
            <a:spLocks noGrp="1"/>
          </p:cNvSpPr>
          <p:nvPr>
            <p:ph idx="1"/>
          </p:nvPr>
        </p:nvSpPr>
        <p:spPr>
          <a:xfrm>
            <a:off x="533400" y="2114550"/>
            <a:ext cx="8229600" cy="2800406"/>
          </a:xfrm>
        </p:spPr>
        <p:txBody>
          <a:bodyPr>
            <a:normAutofit/>
          </a:bodyPr>
          <a:lstStyle/>
          <a:p>
            <a:pPr marL="571500" indent="-571500">
              <a:buFont typeface="Wingdings" pitchFamily="2" charset="2"/>
              <a:buChar char="v"/>
            </a:pPr>
            <a:r>
              <a:rPr lang="en-MY" sz="2800" b="1" dirty="0"/>
              <a:t>Understanding issues of health care systems ACCESS, INVESTMENT and ECONOMIC GROWTH informs nursing practice and contributions to health care policy development. </a:t>
            </a:r>
          </a:p>
        </p:txBody>
      </p:sp>
    </p:spTree>
    <p:extLst>
      <p:ext uri="{BB962C8B-B14F-4D97-AF65-F5344CB8AC3E}">
        <p14:creationId xmlns:p14="http://schemas.microsoft.com/office/powerpoint/2010/main" val="3439586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1231646"/>
          </a:xfrm>
        </p:spPr>
        <p:txBody>
          <a:bodyPr>
            <a:noAutofit/>
          </a:bodyPr>
          <a:lstStyle/>
          <a:p>
            <a:r>
              <a:rPr lang="en-MY" sz="3200" b="1" dirty="0" smtClean="0"/>
              <a:t>Health </a:t>
            </a:r>
            <a:r>
              <a:rPr lang="en-MY" sz="3200" b="1" dirty="0"/>
              <a:t>Is A Human Right </a:t>
            </a:r>
            <a:r>
              <a:rPr lang="en-MY" sz="3200" b="1" dirty="0" smtClean="0"/>
              <a:t>:</a:t>
            </a:r>
            <a:br>
              <a:rPr lang="en-MY" sz="3200" b="1" dirty="0" smtClean="0"/>
            </a:br>
            <a:r>
              <a:rPr lang="en-MY" sz="3200" b="1" dirty="0" smtClean="0"/>
              <a:t>ACCESS</a:t>
            </a:r>
            <a:r>
              <a:rPr lang="en-MY" sz="3200" b="1" dirty="0"/>
              <a:t/>
            </a:r>
            <a:br>
              <a:rPr lang="en-MY" sz="3200" b="1" dirty="0"/>
            </a:br>
            <a:endParaRPr lang="en-MY" sz="3200" b="1" dirty="0"/>
          </a:p>
        </p:txBody>
      </p:sp>
      <p:sp>
        <p:nvSpPr>
          <p:cNvPr id="3" name="Content Placeholder 2"/>
          <p:cNvSpPr>
            <a:spLocks noGrp="1"/>
          </p:cNvSpPr>
          <p:nvPr>
            <p:ph idx="1"/>
          </p:nvPr>
        </p:nvSpPr>
        <p:spPr>
          <a:xfrm>
            <a:off x="539552" y="1545637"/>
            <a:ext cx="8229600" cy="3394472"/>
          </a:xfrm>
        </p:spPr>
        <p:txBody>
          <a:bodyPr>
            <a:normAutofit/>
          </a:bodyPr>
          <a:lstStyle/>
          <a:p>
            <a:pPr marL="0" indent="0" algn="ctr">
              <a:buNone/>
            </a:pPr>
            <a:r>
              <a:rPr lang="en-MY" b="1" dirty="0" smtClean="0"/>
              <a:t>Is “the opportunity to reach and obtain appropriate health care services in situations of perceived need for care.”</a:t>
            </a:r>
          </a:p>
          <a:p>
            <a:pPr marL="0" indent="0">
              <a:buNone/>
            </a:pPr>
            <a:endParaRPr lang="en-MY" b="1" dirty="0" smtClean="0"/>
          </a:p>
        </p:txBody>
      </p:sp>
      <p:pic>
        <p:nvPicPr>
          <p:cNvPr id="5" name="Picture 2" descr="C:\Users\Acer\Pictures\5.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3381841"/>
            <a:ext cx="2736304" cy="16523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Users\Acer\Pictures\download (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381840"/>
            <a:ext cx="3096344" cy="15715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Acer\Pictures\download (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381840"/>
            <a:ext cx="2952328" cy="160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039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p:cNvSpPr>
            <a:spLocks noGrp="1"/>
          </p:cNvSpPr>
          <p:nvPr>
            <p:ph type="dt" sz="quarter" idx="10"/>
          </p:nvPr>
        </p:nvSpPr>
        <p:spPr>
          <a:noFill/>
        </p:spPr>
        <p:txBody>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fld id="{38F2679B-9791-43FE-8E56-46584B5CB42C}" type="datetime1">
              <a:rPr lang="en-US" altLang="zh-CN">
                <a:solidFill>
                  <a:srgbClr val="898989"/>
                </a:solidFill>
              </a:rPr>
              <a:pPr eaLnBrk="1" hangingPunct="1"/>
              <a:t>7/12/2018</a:t>
            </a:fld>
            <a:endParaRPr lang="en-US" altLang="zh-CN" sz="1800"/>
          </a:p>
        </p:txBody>
      </p:sp>
      <p:sp>
        <p:nvSpPr>
          <p:cNvPr id="15364" name="Slide Number Placeholder 5"/>
          <p:cNvSpPr>
            <a:spLocks noGrp="1" noChangeArrowheads="1"/>
          </p:cNvSpPr>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E1FC9B5-6BEB-4B4B-BBEC-78046925780B}" type="slidenum">
              <a:rPr lang="en-US"/>
              <a:pPr/>
              <a:t>13</a:t>
            </a:fld>
            <a:endParaRPr lang="en-US"/>
          </a:p>
        </p:txBody>
      </p:sp>
      <p:sp>
        <p:nvSpPr>
          <p:cNvPr id="15365" name="Rectangle 2"/>
          <p:cNvSpPr>
            <a:spLocks noChangeArrowheads="1"/>
          </p:cNvSpPr>
          <p:nvPr/>
        </p:nvSpPr>
        <p:spPr bwMode="auto">
          <a:xfrm>
            <a:off x="505593" y="228600"/>
            <a:ext cx="7533288" cy="870034"/>
          </a:xfrm>
          <a:prstGeom prst="rect">
            <a:avLst/>
          </a:prstGeom>
          <a:noFill/>
          <a:ln>
            <a:noFill/>
          </a:ln>
          <a:extLst/>
        </p:spPr>
        <p:txBody>
          <a:bodyPr/>
          <a:lstStyle/>
          <a:p>
            <a:pPr marL="342900" indent="-342900" algn="ctr">
              <a:spcBef>
                <a:spcPct val="20000"/>
              </a:spcBef>
              <a:buClr>
                <a:schemeClr val="hlink"/>
              </a:buClr>
              <a:buSzPct val="75000"/>
            </a:pPr>
            <a:r>
              <a:rPr lang="en-US" sz="3200" dirty="0">
                <a:solidFill>
                  <a:srgbClr val="FFFF00"/>
                </a:solidFill>
                <a:latin typeface="Trebuchet MS" pitchFamily="34" charset="0"/>
                <a:sym typeface="Arial" pitchFamily="34" charset="0"/>
              </a:rPr>
              <a:t>	</a:t>
            </a:r>
            <a:r>
              <a:rPr lang="en-US" sz="3600" b="1" dirty="0" smtClean="0">
                <a:solidFill>
                  <a:schemeClr val="bg1"/>
                </a:solidFill>
                <a:latin typeface="Trebuchet MS" pitchFamily="34" charset="0"/>
                <a:sym typeface="Arial" pitchFamily="34" charset="0"/>
              </a:rPr>
              <a:t>Malaysia Health Care Service </a:t>
            </a:r>
            <a:r>
              <a:rPr lang="en-US" sz="3600" b="1" i="1" dirty="0" smtClean="0">
                <a:solidFill>
                  <a:schemeClr val="bg1"/>
                </a:solidFill>
                <a:latin typeface="Trebuchet MS" pitchFamily="34" charset="0"/>
                <a:sym typeface="Arial" pitchFamily="34" charset="0"/>
              </a:rPr>
              <a:t>:</a:t>
            </a:r>
            <a:r>
              <a:rPr lang="en-US" sz="3600" b="1" dirty="0" smtClean="0">
                <a:solidFill>
                  <a:schemeClr val="bg1"/>
                </a:solidFill>
                <a:latin typeface="Trebuchet MS" pitchFamily="34" charset="0"/>
                <a:sym typeface="Arial" pitchFamily="34" charset="0"/>
              </a:rPr>
              <a:t> </a:t>
            </a:r>
          </a:p>
          <a:p>
            <a:pPr marL="342900" indent="-342900" algn="ctr">
              <a:spcBef>
                <a:spcPct val="20000"/>
              </a:spcBef>
              <a:buClr>
                <a:schemeClr val="hlink"/>
              </a:buClr>
              <a:buSzPct val="75000"/>
            </a:pPr>
            <a:r>
              <a:rPr lang="en-US" sz="3200" b="1" dirty="0" smtClean="0">
                <a:solidFill>
                  <a:schemeClr val="bg1"/>
                </a:solidFill>
                <a:latin typeface="Trebuchet MS" pitchFamily="34" charset="0"/>
                <a:sym typeface="Arial" pitchFamily="34" charset="0"/>
              </a:rPr>
              <a:t>2 </a:t>
            </a:r>
            <a:r>
              <a:rPr lang="en-US" sz="3200" b="1" dirty="0">
                <a:solidFill>
                  <a:schemeClr val="bg1"/>
                </a:solidFill>
                <a:latin typeface="Trebuchet MS" pitchFamily="34" charset="0"/>
                <a:sym typeface="Arial" pitchFamily="34" charset="0"/>
              </a:rPr>
              <a:t>Tier System</a:t>
            </a:r>
            <a:endParaRPr lang="en-US" sz="2800" b="1" dirty="0">
              <a:solidFill>
                <a:schemeClr val="bg1"/>
              </a:solidFill>
              <a:latin typeface="Trebuchet MS" pitchFamily="34" charset="0"/>
              <a:sym typeface="Arial" pitchFamily="34" charset="0"/>
            </a:endParaRPr>
          </a:p>
          <a:p>
            <a:pPr marL="342900" indent="-342900" algn="ctr">
              <a:spcBef>
                <a:spcPct val="20000"/>
              </a:spcBef>
              <a:buClr>
                <a:schemeClr val="hlink"/>
              </a:buClr>
              <a:buSzPct val="75000"/>
              <a:buFont typeface="Wingdings" pitchFamily="2" charset="2"/>
              <a:buNone/>
            </a:pPr>
            <a:endParaRPr lang="en-US" altLang="en-US" sz="3200" dirty="0">
              <a:solidFill>
                <a:srgbClr val="FFFF00"/>
              </a:solidFill>
              <a:latin typeface="Trebuchet MS" pitchFamily="34" charset="0"/>
              <a:sym typeface="Arial" pitchFamily="34" charset="0"/>
            </a:endParaRPr>
          </a:p>
          <a:p>
            <a:pPr marL="342900" indent="-342900" algn="ctr">
              <a:spcBef>
                <a:spcPct val="20000"/>
              </a:spcBef>
              <a:buClr>
                <a:schemeClr val="hlink"/>
              </a:buClr>
              <a:buSzPct val="75000"/>
              <a:buFont typeface="Wingdings" pitchFamily="2" charset="2"/>
              <a:buNone/>
            </a:pPr>
            <a:endParaRPr lang="en-US" altLang="en-US" sz="2400" dirty="0">
              <a:solidFill>
                <a:srgbClr val="000000"/>
              </a:solidFill>
              <a:latin typeface="Trebuchet MS" pitchFamily="34" charset="0"/>
              <a:sym typeface="Arial" pitchFamily="34" charset="0"/>
            </a:endParaRPr>
          </a:p>
          <a:p>
            <a:pPr marL="342900" indent="-342900" algn="ctr">
              <a:spcBef>
                <a:spcPct val="20000"/>
              </a:spcBef>
              <a:buClr>
                <a:schemeClr val="hlink"/>
              </a:buClr>
              <a:buSzPct val="75000"/>
              <a:buFont typeface="Wingdings" pitchFamily="2" charset="2"/>
              <a:buNone/>
            </a:pPr>
            <a:r>
              <a:rPr lang="en-US" sz="2400" dirty="0">
                <a:solidFill>
                  <a:srgbClr val="000000"/>
                </a:solidFill>
                <a:latin typeface="Trebuchet MS" pitchFamily="34" charset="0"/>
                <a:sym typeface="Arial" pitchFamily="34" charset="0"/>
              </a:rPr>
              <a:t>		</a:t>
            </a:r>
            <a:endParaRPr lang="en-US" altLang="en-US" dirty="0"/>
          </a:p>
        </p:txBody>
      </p:sp>
      <p:sp>
        <p:nvSpPr>
          <p:cNvPr id="15366" name="Text Box 3"/>
          <p:cNvSpPr>
            <a:spLocks noChangeArrowheads="1"/>
          </p:cNvSpPr>
          <p:nvPr/>
        </p:nvSpPr>
        <p:spPr bwMode="auto">
          <a:xfrm>
            <a:off x="1600201" y="1143000"/>
            <a:ext cx="625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endParaRPr lang="en-US" sz="2400">
              <a:sym typeface="Arial" pitchFamily="34" charset="0"/>
            </a:endParaRPr>
          </a:p>
        </p:txBody>
      </p:sp>
      <p:sp>
        <p:nvSpPr>
          <p:cNvPr id="15367" name="Text Box 4"/>
          <p:cNvSpPr>
            <a:spLocks noChangeArrowheads="1"/>
          </p:cNvSpPr>
          <p:nvPr/>
        </p:nvSpPr>
        <p:spPr bwMode="auto">
          <a:xfrm>
            <a:off x="3200400" y="4457701"/>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2000" b="1" dirty="0" smtClean="0">
                <a:solidFill>
                  <a:schemeClr val="bg1"/>
                </a:solidFill>
                <a:sym typeface="Arial" pitchFamily="34" charset="0"/>
              </a:rPr>
              <a:t>100,000 Population</a:t>
            </a:r>
            <a:endParaRPr lang="en-US" sz="2000" b="1" dirty="0">
              <a:solidFill>
                <a:schemeClr val="bg1"/>
              </a:solidFill>
              <a:sym typeface="Arial" pitchFamily="34" charset="0"/>
            </a:endParaRPr>
          </a:p>
        </p:txBody>
      </p:sp>
      <p:grpSp>
        <p:nvGrpSpPr>
          <p:cNvPr id="16390" name="Group 5"/>
          <p:cNvGrpSpPr>
            <a:grpSpLocks/>
          </p:cNvGrpSpPr>
          <p:nvPr/>
        </p:nvGrpSpPr>
        <p:grpSpPr bwMode="auto">
          <a:xfrm>
            <a:off x="2971800" y="1913348"/>
            <a:ext cx="3200400" cy="2171700"/>
            <a:chOff x="0" y="0"/>
            <a:chExt cx="2016" cy="1824"/>
          </a:xfrm>
        </p:grpSpPr>
        <p:grpSp>
          <p:nvGrpSpPr>
            <p:cNvPr id="15458" name="Group 6"/>
            <p:cNvGrpSpPr>
              <a:grpSpLocks/>
            </p:cNvGrpSpPr>
            <p:nvPr/>
          </p:nvGrpSpPr>
          <p:grpSpPr bwMode="auto">
            <a:xfrm>
              <a:off x="672" y="251"/>
              <a:ext cx="864" cy="865"/>
              <a:chOff x="0" y="-181"/>
              <a:chExt cx="864" cy="865"/>
            </a:xfrm>
          </p:grpSpPr>
          <p:pic>
            <p:nvPicPr>
              <p:cNvPr id="15477" name="Picture 7" descr="haus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
                <a:ext cx="864"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478" name="Text Box 8"/>
              <p:cNvSpPr>
                <a:spLocks noChangeArrowheads="1"/>
              </p:cNvSpPr>
              <p:nvPr/>
            </p:nvSpPr>
            <p:spPr bwMode="auto">
              <a:xfrm>
                <a:off x="144" y="-181"/>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altLang="en-US" sz="2000" dirty="0">
                    <a:solidFill>
                      <a:schemeClr val="accent3">
                        <a:lumMod val="20000"/>
                        <a:lumOff val="80000"/>
                      </a:schemeClr>
                    </a:solidFill>
                    <a:latin typeface="Copperplate Gothic Bold" pitchFamily="34" charset="0"/>
                    <a:sym typeface="Arial" pitchFamily="34" charset="0"/>
                  </a:rPr>
                  <a:t>HC</a:t>
                </a:r>
                <a:endParaRPr lang="en-US" altLang="en-US" sz="2000" dirty="0">
                  <a:solidFill>
                    <a:schemeClr val="accent3">
                      <a:lumMod val="20000"/>
                      <a:lumOff val="80000"/>
                    </a:schemeClr>
                  </a:solidFill>
                </a:endParaRPr>
              </a:p>
            </p:txBody>
          </p:sp>
        </p:grpSp>
        <p:sp>
          <p:nvSpPr>
            <p:cNvPr id="15459" name="Oval 9"/>
            <p:cNvSpPr>
              <a:spLocks noChangeArrowheads="1"/>
            </p:cNvSpPr>
            <p:nvPr/>
          </p:nvSpPr>
          <p:spPr bwMode="auto">
            <a:xfrm>
              <a:off x="0" y="0"/>
              <a:ext cx="2016" cy="1824"/>
            </a:xfrm>
            <a:prstGeom prst="ellipse">
              <a:avLst/>
            </a:prstGeom>
            <a:noFill/>
            <a:ln w="9525">
              <a:solidFill>
                <a:srgbClr val="CCFFCC"/>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libri" pitchFamily="34" charset="0"/>
                <a:sym typeface="Calibri" pitchFamily="34" charset="0"/>
              </a:endParaRPr>
            </a:p>
          </p:txBody>
        </p:sp>
        <p:sp>
          <p:nvSpPr>
            <p:cNvPr id="15460" name="Text Box 10"/>
            <p:cNvSpPr>
              <a:spLocks noChangeArrowheads="1"/>
            </p:cNvSpPr>
            <p:nvPr/>
          </p:nvSpPr>
          <p:spPr bwMode="auto">
            <a:xfrm>
              <a:off x="672" y="1392"/>
              <a:ext cx="7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15</a:t>
              </a:r>
              <a:r>
                <a:rPr lang="en-US" sz="1400" dirty="0">
                  <a:sym typeface="Arial" pitchFamily="34" charset="0"/>
                </a:rPr>
                <a:t> </a:t>
              </a:r>
              <a:r>
                <a:rPr lang="en-US" sz="1400" dirty="0">
                  <a:solidFill>
                    <a:schemeClr val="bg1"/>
                  </a:solidFill>
                  <a:sym typeface="Arial" pitchFamily="34" charset="0"/>
                </a:rPr>
                <a:t>-20,000</a:t>
              </a:r>
              <a:endParaRPr lang="en-US" altLang="en-US" dirty="0">
                <a:solidFill>
                  <a:schemeClr val="bg1"/>
                </a:solidFill>
              </a:endParaRPr>
            </a:p>
          </p:txBody>
        </p:sp>
        <p:grpSp>
          <p:nvGrpSpPr>
            <p:cNvPr id="15461" name="Group 11"/>
            <p:cNvGrpSpPr>
              <a:grpSpLocks/>
            </p:cNvGrpSpPr>
            <p:nvPr/>
          </p:nvGrpSpPr>
          <p:grpSpPr bwMode="auto">
            <a:xfrm>
              <a:off x="200" y="94"/>
              <a:ext cx="528" cy="741"/>
              <a:chOff x="8" y="-98"/>
              <a:chExt cx="528" cy="741"/>
            </a:xfrm>
          </p:grpSpPr>
          <p:sp>
            <p:nvSpPr>
              <p:cNvPr id="15474" name="Text Box 12"/>
              <p:cNvSpPr>
                <a:spLocks noChangeArrowheads="1"/>
              </p:cNvSpPr>
              <p:nvPr/>
            </p:nvSpPr>
            <p:spPr bwMode="auto">
              <a:xfrm>
                <a:off x="48" y="384"/>
                <a:ext cx="4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75" name="Text Box 13"/>
              <p:cNvSpPr>
                <a:spLocks noChangeArrowheads="1"/>
              </p:cNvSpPr>
              <p:nvPr/>
            </p:nvSpPr>
            <p:spPr bwMode="auto">
              <a:xfrm>
                <a:off x="8" y="-98"/>
                <a:ext cx="52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76" name="Picture 14"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62" name="Group 15"/>
            <p:cNvGrpSpPr>
              <a:grpSpLocks/>
            </p:cNvGrpSpPr>
            <p:nvPr/>
          </p:nvGrpSpPr>
          <p:grpSpPr bwMode="auto">
            <a:xfrm>
              <a:off x="1344" y="158"/>
              <a:ext cx="528" cy="725"/>
              <a:chOff x="0" y="-82"/>
              <a:chExt cx="528" cy="725"/>
            </a:xfrm>
          </p:grpSpPr>
          <p:sp>
            <p:nvSpPr>
              <p:cNvPr id="15471" name="Text Box 16"/>
              <p:cNvSpPr>
                <a:spLocks noChangeArrowheads="1"/>
              </p:cNvSpPr>
              <p:nvPr/>
            </p:nvSpPr>
            <p:spPr bwMode="auto">
              <a:xfrm>
                <a:off x="48" y="384"/>
                <a:ext cx="4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72" name="Text Box 17"/>
              <p:cNvSpPr>
                <a:spLocks noChangeArrowheads="1"/>
              </p:cNvSpPr>
              <p:nvPr/>
            </p:nvSpPr>
            <p:spPr bwMode="auto">
              <a:xfrm>
                <a:off x="0" y="-82"/>
                <a:ext cx="52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73" name="Picture 18"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63" name="Group 19"/>
            <p:cNvGrpSpPr>
              <a:grpSpLocks/>
            </p:cNvGrpSpPr>
            <p:nvPr/>
          </p:nvGrpSpPr>
          <p:grpSpPr bwMode="auto">
            <a:xfrm>
              <a:off x="1344" y="986"/>
              <a:ext cx="528" cy="713"/>
              <a:chOff x="0" y="-70"/>
              <a:chExt cx="528" cy="713"/>
            </a:xfrm>
          </p:grpSpPr>
          <p:sp>
            <p:nvSpPr>
              <p:cNvPr id="15468" name="Text Box 20"/>
              <p:cNvSpPr>
                <a:spLocks noChangeArrowheads="1"/>
              </p:cNvSpPr>
              <p:nvPr/>
            </p:nvSpPr>
            <p:spPr bwMode="auto">
              <a:xfrm>
                <a:off x="48" y="384"/>
                <a:ext cx="4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69" name="Text Box 21"/>
              <p:cNvSpPr>
                <a:spLocks noChangeArrowheads="1"/>
              </p:cNvSpPr>
              <p:nvPr/>
            </p:nvSpPr>
            <p:spPr bwMode="auto">
              <a:xfrm>
                <a:off x="0" y="-70"/>
                <a:ext cx="52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70" name="Picture 22"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64" name="Group 23"/>
            <p:cNvGrpSpPr>
              <a:grpSpLocks/>
            </p:cNvGrpSpPr>
            <p:nvPr/>
          </p:nvGrpSpPr>
          <p:grpSpPr bwMode="auto">
            <a:xfrm>
              <a:off x="192" y="903"/>
              <a:ext cx="528" cy="748"/>
              <a:chOff x="0" y="-105"/>
              <a:chExt cx="528" cy="748"/>
            </a:xfrm>
          </p:grpSpPr>
          <p:sp>
            <p:nvSpPr>
              <p:cNvPr id="15465" name="Text Box 24"/>
              <p:cNvSpPr>
                <a:spLocks noChangeArrowheads="1"/>
              </p:cNvSpPr>
              <p:nvPr/>
            </p:nvSpPr>
            <p:spPr bwMode="auto">
              <a:xfrm>
                <a:off x="48" y="384"/>
                <a:ext cx="4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66" name="Text Box 25"/>
              <p:cNvSpPr>
                <a:spLocks noChangeArrowheads="1"/>
              </p:cNvSpPr>
              <p:nvPr/>
            </p:nvSpPr>
            <p:spPr bwMode="auto">
              <a:xfrm>
                <a:off x="0" y="-105"/>
                <a:ext cx="52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67" name="Picture 26"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grpSp>
        <p:nvGrpSpPr>
          <p:cNvPr id="16412" name="Group 27"/>
          <p:cNvGrpSpPr>
            <a:grpSpLocks/>
          </p:cNvGrpSpPr>
          <p:nvPr/>
        </p:nvGrpSpPr>
        <p:grpSpPr bwMode="auto">
          <a:xfrm>
            <a:off x="257469" y="1285243"/>
            <a:ext cx="8657931" cy="3755864"/>
            <a:chOff x="0" y="0"/>
            <a:chExt cx="5472" cy="3709"/>
          </a:xfrm>
        </p:grpSpPr>
        <p:grpSp>
          <p:nvGrpSpPr>
            <p:cNvPr id="15370" name="Group 28"/>
            <p:cNvGrpSpPr>
              <a:grpSpLocks/>
            </p:cNvGrpSpPr>
            <p:nvPr/>
          </p:nvGrpSpPr>
          <p:grpSpPr bwMode="auto">
            <a:xfrm>
              <a:off x="140" y="1967"/>
              <a:ext cx="1872" cy="1742"/>
              <a:chOff x="151" y="49"/>
              <a:chExt cx="2016" cy="1839"/>
            </a:xfrm>
          </p:grpSpPr>
          <p:grpSp>
            <p:nvGrpSpPr>
              <p:cNvPr id="15437" name="Group 29"/>
              <p:cNvGrpSpPr>
                <a:grpSpLocks/>
              </p:cNvGrpSpPr>
              <p:nvPr/>
            </p:nvGrpSpPr>
            <p:grpSpPr bwMode="auto">
              <a:xfrm>
                <a:off x="672" y="199"/>
                <a:ext cx="864" cy="917"/>
                <a:chOff x="0" y="-233"/>
                <a:chExt cx="864" cy="917"/>
              </a:xfrm>
            </p:grpSpPr>
            <p:pic>
              <p:nvPicPr>
                <p:cNvPr id="15456" name="Picture 30" descr="haus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
                  <a:ext cx="864"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457" name="Text Box 31"/>
                <p:cNvSpPr>
                  <a:spLocks noChangeArrowheads="1"/>
                </p:cNvSpPr>
                <p:nvPr/>
              </p:nvSpPr>
              <p:spPr bwMode="auto">
                <a:xfrm>
                  <a:off x="96" y="-233"/>
                  <a:ext cx="528"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altLang="en-US" sz="2000" dirty="0">
                      <a:solidFill>
                        <a:schemeClr val="accent3">
                          <a:lumMod val="20000"/>
                          <a:lumOff val="80000"/>
                        </a:schemeClr>
                      </a:solidFill>
                      <a:latin typeface="Copperplate Gothic Bold" pitchFamily="34" charset="0"/>
                      <a:sym typeface="Arial" pitchFamily="34" charset="0"/>
                    </a:rPr>
                    <a:t>HC</a:t>
                  </a:r>
                  <a:endParaRPr lang="en-US" altLang="en-US" sz="2000" dirty="0">
                    <a:solidFill>
                      <a:schemeClr val="accent3">
                        <a:lumMod val="20000"/>
                        <a:lumOff val="80000"/>
                      </a:schemeClr>
                    </a:solidFill>
                  </a:endParaRPr>
                </a:p>
              </p:txBody>
            </p:sp>
          </p:grpSp>
          <p:sp>
            <p:nvSpPr>
              <p:cNvPr id="15438" name="Oval 32"/>
              <p:cNvSpPr>
                <a:spLocks noChangeArrowheads="1"/>
              </p:cNvSpPr>
              <p:nvPr/>
            </p:nvSpPr>
            <p:spPr bwMode="auto">
              <a:xfrm>
                <a:off x="151" y="64"/>
                <a:ext cx="2016" cy="1824"/>
              </a:xfrm>
              <a:prstGeom prst="ellipse">
                <a:avLst/>
              </a:prstGeom>
              <a:noFill/>
              <a:ln w="9525">
                <a:solidFill>
                  <a:srgbClr val="CCFFCC"/>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accent3">
                      <a:lumMod val="20000"/>
                      <a:lumOff val="80000"/>
                    </a:schemeClr>
                  </a:solidFill>
                  <a:latin typeface="Calibri" pitchFamily="34" charset="0"/>
                  <a:sym typeface="Calibri" pitchFamily="34" charset="0"/>
                </a:endParaRPr>
              </a:p>
            </p:txBody>
          </p:sp>
          <p:sp>
            <p:nvSpPr>
              <p:cNvPr id="15439" name="Text Box 33"/>
              <p:cNvSpPr>
                <a:spLocks noChangeArrowheads="1"/>
              </p:cNvSpPr>
              <p:nvPr/>
            </p:nvSpPr>
            <p:spPr bwMode="auto">
              <a:xfrm>
                <a:off x="672" y="1392"/>
                <a:ext cx="72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15 -20,000</a:t>
                </a:r>
                <a:endParaRPr lang="en-US" altLang="en-US" dirty="0">
                  <a:solidFill>
                    <a:schemeClr val="bg1"/>
                  </a:solidFill>
                </a:endParaRPr>
              </a:p>
            </p:txBody>
          </p:sp>
          <p:grpSp>
            <p:nvGrpSpPr>
              <p:cNvPr id="15440" name="Group 34"/>
              <p:cNvGrpSpPr>
                <a:grpSpLocks/>
              </p:cNvGrpSpPr>
              <p:nvPr/>
            </p:nvGrpSpPr>
            <p:grpSpPr bwMode="auto">
              <a:xfrm>
                <a:off x="192" y="49"/>
                <a:ext cx="528" cy="848"/>
                <a:chOff x="0" y="-143"/>
                <a:chExt cx="528" cy="848"/>
              </a:xfrm>
            </p:grpSpPr>
            <p:sp>
              <p:nvSpPr>
                <p:cNvPr id="15453" name="Text Box 35"/>
                <p:cNvSpPr>
                  <a:spLocks noChangeArrowheads="1"/>
                </p:cNvSpPr>
                <p:nvPr/>
              </p:nvSpPr>
              <p:spPr bwMode="auto">
                <a:xfrm>
                  <a:off x="48" y="384"/>
                  <a:ext cx="43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54" name="Text Box 36"/>
                <p:cNvSpPr>
                  <a:spLocks noChangeArrowheads="1"/>
                </p:cNvSpPr>
                <p:nvPr/>
              </p:nvSpPr>
              <p:spPr bwMode="auto">
                <a:xfrm>
                  <a:off x="0" y="-143"/>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55" name="Picture 37"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41" name="Group 38"/>
              <p:cNvGrpSpPr>
                <a:grpSpLocks/>
              </p:cNvGrpSpPr>
              <p:nvPr/>
            </p:nvGrpSpPr>
            <p:grpSpPr bwMode="auto">
              <a:xfrm>
                <a:off x="1344" y="97"/>
                <a:ext cx="528" cy="848"/>
                <a:chOff x="0" y="-143"/>
                <a:chExt cx="528" cy="848"/>
              </a:xfrm>
            </p:grpSpPr>
            <p:sp>
              <p:nvSpPr>
                <p:cNvPr id="15450" name="Text Box 39"/>
                <p:cNvSpPr>
                  <a:spLocks noChangeArrowheads="1"/>
                </p:cNvSpPr>
                <p:nvPr/>
              </p:nvSpPr>
              <p:spPr bwMode="auto">
                <a:xfrm>
                  <a:off x="48" y="384"/>
                  <a:ext cx="43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51" name="Text Box 40"/>
                <p:cNvSpPr>
                  <a:spLocks noChangeArrowheads="1"/>
                </p:cNvSpPr>
                <p:nvPr/>
              </p:nvSpPr>
              <p:spPr bwMode="auto">
                <a:xfrm>
                  <a:off x="0" y="-143"/>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52" name="Picture 41"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42" name="Group 42"/>
              <p:cNvGrpSpPr>
                <a:grpSpLocks/>
              </p:cNvGrpSpPr>
              <p:nvPr/>
            </p:nvGrpSpPr>
            <p:grpSpPr bwMode="auto">
              <a:xfrm>
                <a:off x="1352" y="873"/>
                <a:ext cx="528" cy="888"/>
                <a:chOff x="8" y="-183"/>
                <a:chExt cx="528" cy="888"/>
              </a:xfrm>
            </p:grpSpPr>
            <p:sp>
              <p:nvSpPr>
                <p:cNvPr id="15447" name="Text Box 43"/>
                <p:cNvSpPr>
                  <a:spLocks noChangeArrowheads="1"/>
                </p:cNvSpPr>
                <p:nvPr/>
              </p:nvSpPr>
              <p:spPr bwMode="auto">
                <a:xfrm>
                  <a:off x="48" y="384"/>
                  <a:ext cx="43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48" name="Text Box 44"/>
                <p:cNvSpPr>
                  <a:spLocks noChangeArrowheads="1"/>
                </p:cNvSpPr>
                <p:nvPr/>
              </p:nvSpPr>
              <p:spPr bwMode="auto">
                <a:xfrm>
                  <a:off x="8" y="-183"/>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49" name="Picture 45"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43" name="Group 46"/>
              <p:cNvGrpSpPr>
                <a:grpSpLocks/>
              </p:cNvGrpSpPr>
              <p:nvPr/>
            </p:nvGrpSpPr>
            <p:grpSpPr bwMode="auto">
              <a:xfrm>
                <a:off x="184" y="882"/>
                <a:ext cx="528" cy="831"/>
                <a:chOff x="-8" y="-126"/>
                <a:chExt cx="528" cy="831"/>
              </a:xfrm>
            </p:grpSpPr>
            <p:sp>
              <p:nvSpPr>
                <p:cNvPr id="15444" name="Text Box 47"/>
                <p:cNvSpPr>
                  <a:spLocks noChangeArrowheads="1"/>
                </p:cNvSpPr>
                <p:nvPr/>
              </p:nvSpPr>
              <p:spPr bwMode="auto">
                <a:xfrm>
                  <a:off x="48" y="384"/>
                  <a:ext cx="43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45" name="Text Box 48"/>
                <p:cNvSpPr>
                  <a:spLocks noChangeArrowheads="1"/>
                </p:cNvSpPr>
                <p:nvPr/>
              </p:nvSpPr>
              <p:spPr bwMode="auto">
                <a:xfrm>
                  <a:off x="-8" y="-126"/>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46" name="Picture 49"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grpSp>
          <p:nvGrpSpPr>
            <p:cNvPr id="15371" name="Group 50"/>
            <p:cNvGrpSpPr>
              <a:grpSpLocks/>
            </p:cNvGrpSpPr>
            <p:nvPr/>
          </p:nvGrpSpPr>
          <p:grpSpPr bwMode="auto">
            <a:xfrm>
              <a:off x="3648" y="1920"/>
              <a:ext cx="1824" cy="1728"/>
              <a:chOff x="0" y="0"/>
              <a:chExt cx="2016" cy="1824"/>
            </a:xfrm>
          </p:grpSpPr>
          <p:grpSp>
            <p:nvGrpSpPr>
              <p:cNvPr id="15416" name="Group 51"/>
              <p:cNvGrpSpPr>
                <a:grpSpLocks/>
              </p:cNvGrpSpPr>
              <p:nvPr/>
            </p:nvGrpSpPr>
            <p:grpSpPr bwMode="auto">
              <a:xfrm>
                <a:off x="672" y="237"/>
                <a:ext cx="864" cy="879"/>
                <a:chOff x="0" y="-195"/>
                <a:chExt cx="864" cy="879"/>
              </a:xfrm>
            </p:grpSpPr>
            <p:pic>
              <p:nvPicPr>
                <p:cNvPr id="15435" name="Picture 52" descr="haus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
                  <a:ext cx="864"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436" name="Text Box 53"/>
                <p:cNvSpPr>
                  <a:spLocks noChangeArrowheads="1"/>
                </p:cNvSpPr>
                <p:nvPr/>
              </p:nvSpPr>
              <p:spPr bwMode="auto">
                <a:xfrm>
                  <a:off x="114" y="-195"/>
                  <a:ext cx="528"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altLang="en-US" sz="2000" dirty="0">
                      <a:solidFill>
                        <a:schemeClr val="accent3">
                          <a:lumMod val="20000"/>
                          <a:lumOff val="80000"/>
                        </a:schemeClr>
                      </a:solidFill>
                      <a:latin typeface="Copperplate Gothic Bold" pitchFamily="34" charset="0"/>
                      <a:sym typeface="Arial" pitchFamily="34" charset="0"/>
                    </a:rPr>
                    <a:t>HC</a:t>
                  </a:r>
                  <a:endParaRPr lang="en-US" altLang="en-US" sz="2000" dirty="0">
                    <a:solidFill>
                      <a:schemeClr val="accent3">
                        <a:lumMod val="20000"/>
                        <a:lumOff val="80000"/>
                      </a:schemeClr>
                    </a:solidFill>
                  </a:endParaRPr>
                </a:p>
              </p:txBody>
            </p:sp>
          </p:grpSp>
          <p:sp>
            <p:nvSpPr>
              <p:cNvPr id="15417" name="Oval 54"/>
              <p:cNvSpPr>
                <a:spLocks noChangeArrowheads="1"/>
              </p:cNvSpPr>
              <p:nvPr/>
            </p:nvSpPr>
            <p:spPr bwMode="auto">
              <a:xfrm>
                <a:off x="0" y="0"/>
                <a:ext cx="2016" cy="1824"/>
              </a:xfrm>
              <a:prstGeom prst="ellipse">
                <a:avLst/>
              </a:prstGeom>
              <a:noFill/>
              <a:ln w="9525">
                <a:solidFill>
                  <a:srgbClr val="CCFFCC"/>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libri" pitchFamily="34" charset="0"/>
                  <a:sym typeface="Calibri" pitchFamily="34" charset="0"/>
                </a:endParaRPr>
              </a:p>
            </p:txBody>
          </p:sp>
          <p:sp>
            <p:nvSpPr>
              <p:cNvPr id="15418" name="Text Box 55"/>
              <p:cNvSpPr>
                <a:spLocks noChangeArrowheads="1"/>
              </p:cNvSpPr>
              <p:nvPr/>
            </p:nvSpPr>
            <p:spPr bwMode="auto">
              <a:xfrm>
                <a:off x="672" y="1392"/>
                <a:ext cx="72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15 -20,000</a:t>
                </a:r>
                <a:endParaRPr lang="en-US" altLang="en-US" dirty="0">
                  <a:solidFill>
                    <a:schemeClr val="bg1"/>
                  </a:solidFill>
                </a:endParaRPr>
              </a:p>
            </p:txBody>
          </p:sp>
          <p:grpSp>
            <p:nvGrpSpPr>
              <p:cNvPr id="15419" name="Group 56"/>
              <p:cNvGrpSpPr>
                <a:grpSpLocks/>
              </p:cNvGrpSpPr>
              <p:nvPr/>
            </p:nvGrpSpPr>
            <p:grpSpPr bwMode="auto">
              <a:xfrm>
                <a:off x="181" y="42"/>
                <a:ext cx="528" cy="855"/>
                <a:chOff x="-11" y="-150"/>
                <a:chExt cx="528" cy="855"/>
              </a:xfrm>
            </p:grpSpPr>
            <p:sp>
              <p:nvSpPr>
                <p:cNvPr id="15432" name="Text Box 57"/>
                <p:cNvSpPr>
                  <a:spLocks noChangeArrowheads="1"/>
                </p:cNvSpPr>
                <p:nvPr/>
              </p:nvSpPr>
              <p:spPr bwMode="auto">
                <a:xfrm>
                  <a:off x="48" y="384"/>
                  <a:ext cx="43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33" name="Text Box 58"/>
                <p:cNvSpPr>
                  <a:spLocks noChangeArrowheads="1"/>
                </p:cNvSpPr>
                <p:nvPr/>
              </p:nvSpPr>
              <p:spPr bwMode="auto">
                <a:xfrm>
                  <a:off x="-11" y="-150"/>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34" name="Picture 59"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20" name="Group 60"/>
              <p:cNvGrpSpPr>
                <a:grpSpLocks/>
              </p:cNvGrpSpPr>
              <p:nvPr/>
            </p:nvGrpSpPr>
            <p:grpSpPr bwMode="auto">
              <a:xfrm>
                <a:off x="1344" y="159"/>
                <a:ext cx="528" cy="786"/>
                <a:chOff x="0" y="-81"/>
                <a:chExt cx="528" cy="786"/>
              </a:xfrm>
            </p:grpSpPr>
            <p:sp>
              <p:nvSpPr>
                <p:cNvPr id="15429" name="Text Box 61"/>
                <p:cNvSpPr>
                  <a:spLocks noChangeArrowheads="1"/>
                </p:cNvSpPr>
                <p:nvPr/>
              </p:nvSpPr>
              <p:spPr bwMode="auto">
                <a:xfrm>
                  <a:off x="48" y="384"/>
                  <a:ext cx="43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30" name="Text Box 62"/>
                <p:cNvSpPr>
                  <a:spLocks noChangeArrowheads="1"/>
                </p:cNvSpPr>
                <p:nvPr/>
              </p:nvSpPr>
              <p:spPr bwMode="auto">
                <a:xfrm>
                  <a:off x="0" y="-81"/>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31" name="Picture 63"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21" name="Group 64"/>
              <p:cNvGrpSpPr>
                <a:grpSpLocks/>
              </p:cNvGrpSpPr>
              <p:nvPr/>
            </p:nvGrpSpPr>
            <p:grpSpPr bwMode="auto">
              <a:xfrm>
                <a:off x="1352" y="933"/>
                <a:ext cx="528" cy="828"/>
                <a:chOff x="8" y="-123"/>
                <a:chExt cx="528" cy="828"/>
              </a:xfrm>
            </p:grpSpPr>
            <p:sp>
              <p:nvSpPr>
                <p:cNvPr id="15426" name="Text Box 65"/>
                <p:cNvSpPr>
                  <a:spLocks noChangeArrowheads="1"/>
                </p:cNvSpPr>
                <p:nvPr/>
              </p:nvSpPr>
              <p:spPr bwMode="auto">
                <a:xfrm>
                  <a:off x="48" y="384"/>
                  <a:ext cx="43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27" name="Text Box 66"/>
                <p:cNvSpPr>
                  <a:spLocks noChangeArrowheads="1"/>
                </p:cNvSpPr>
                <p:nvPr/>
              </p:nvSpPr>
              <p:spPr bwMode="auto">
                <a:xfrm>
                  <a:off x="8" y="-123"/>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28" name="Picture 67"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22" name="Group 68"/>
              <p:cNvGrpSpPr>
                <a:grpSpLocks/>
              </p:cNvGrpSpPr>
              <p:nvPr/>
            </p:nvGrpSpPr>
            <p:grpSpPr bwMode="auto">
              <a:xfrm>
                <a:off x="192" y="874"/>
                <a:ext cx="528" cy="839"/>
                <a:chOff x="0" y="-134"/>
                <a:chExt cx="528" cy="839"/>
              </a:xfrm>
            </p:grpSpPr>
            <p:sp>
              <p:nvSpPr>
                <p:cNvPr id="15423" name="Text Box 69"/>
                <p:cNvSpPr>
                  <a:spLocks noChangeArrowheads="1"/>
                </p:cNvSpPr>
                <p:nvPr/>
              </p:nvSpPr>
              <p:spPr bwMode="auto">
                <a:xfrm>
                  <a:off x="48" y="384"/>
                  <a:ext cx="43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24" name="Text Box 70"/>
                <p:cNvSpPr>
                  <a:spLocks noChangeArrowheads="1"/>
                </p:cNvSpPr>
                <p:nvPr/>
              </p:nvSpPr>
              <p:spPr bwMode="auto">
                <a:xfrm>
                  <a:off x="0" y="-134"/>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25" name="Picture 71"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grpSp>
          <p:nvGrpSpPr>
            <p:cNvPr id="15372" name="Group 72"/>
            <p:cNvGrpSpPr>
              <a:grpSpLocks/>
            </p:cNvGrpSpPr>
            <p:nvPr/>
          </p:nvGrpSpPr>
          <p:grpSpPr bwMode="auto">
            <a:xfrm>
              <a:off x="3648" y="0"/>
              <a:ext cx="1824" cy="1728"/>
              <a:chOff x="0" y="0"/>
              <a:chExt cx="2016" cy="1824"/>
            </a:xfrm>
          </p:grpSpPr>
          <p:grpSp>
            <p:nvGrpSpPr>
              <p:cNvPr id="15395" name="Group 73"/>
              <p:cNvGrpSpPr>
                <a:grpSpLocks/>
              </p:cNvGrpSpPr>
              <p:nvPr/>
            </p:nvGrpSpPr>
            <p:grpSpPr bwMode="auto">
              <a:xfrm>
                <a:off x="672" y="297"/>
                <a:ext cx="864" cy="819"/>
                <a:chOff x="0" y="-135"/>
                <a:chExt cx="864" cy="819"/>
              </a:xfrm>
            </p:grpSpPr>
            <p:pic>
              <p:nvPicPr>
                <p:cNvPr id="15414" name="Picture 74" descr="haus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
                  <a:ext cx="864"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415" name="Text Box 75"/>
                <p:cNvSpPr>
                  <a:spLocks noChangeArrowheads="1"/>
                </p:cNvSpPr>
                <p:nvPr/>
              </p:nvSpPr>
              <p:spPr bwMode="auto">
                <a:xfrm>
                  <a:off x="123" y="-135"/>
                  <a:ext cx="528"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altLang="en-US" sz="2000" dirty="0">
                      <a:solidFill>
                        <a:schemeClr val="accent3">
                          <a:lumMod val="20000"/>
                          <a:lumOff val="80000"/>
                        </a:schemeClr>
                      </a:solidFill>
                      <a:latin typeface="Copperplate Gothic Bold" pitchFamily="34" charset="0"/>
                      <a:sym typeface="Arial" pitchFamily="34" charset="0"/>
                    </a:rPr>
                    <a:t>HC</a:t>
                  </a:r>
                  <a:endParaRPr lang="en-US" altLang="en-US" sz="2000" dirty="0">
                    <a:solidFill>
                      <a:schemeClr val="accent3">
                        <a:lumMod val="20000"/>
                        <a:lumOff val="80000"/>
                      </a:schemeClr>
                    </a:solidFill>
                  </a:endParaRPr>
                </a:p>
              </p:txBody>
            </p:sp>
          </p:grpSp>
          <p:sp>
            <p:nvSpPr>
              <p:cNvPr id="15396" name="Oval 76"/>
              <p:cNvSpPr>
                <a:spLocks noChangeArrowheads="1"/>
              </p:cNvSpPr>
              <p:nvPr/>
            </p:nvSpPr>
            <p:spPr bwMode="auto">
              <a:xfrm>
                <a:off x="0" y="0"/>
                <a:ext cx="2016" cy="1824"/>
              </a:xfrm>
              <a:prstGeom prst="ellipse">
                <a:avLst/>
              </a:prstGeom>
              <a:noFill/>
              <a:ln w="9525">
                <a:solidFill>
                  <a:srgbClr val="CCFFCC"/>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libri" pitchFamily="34" charset="0"/>
                  <a:sym typeface="Calibri" pitchFamily="34" charset="0"/>
                </a:endParaRPr>
              </a:p>
            </p:txBody>
          </p:sp>
          <p:sp>
            <p:nvSpPr>
              <p:cNvPr id="15397" name="Text Box 77"/>
              <p:cNvSpPr>
                <a:spLocks noChangeArrowheads="1"/>
              </p:cNvSpPr>
              <p:nvPr/>
            </p:nvSpPr>
            <p:spPr bwMode="auto">
              <a:xfrm>
                <a:off x="672" y="1392"/>
                <a:ext cx="72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15 -20,000</a:t>
                </a:r>
                <a:endParaRPr lang="en-US" altLang="en-US" dirty="0">
                  <a:solidFill>
                    <a:schemeClr val="bg1"/>
                  </a:solidFill>
                </a:endParaRPr>
              </a:p>
            </p:txBody>
          </p:sp>
          <p:grpSp>
            <p:nvGrpSpPr>
              <p:cNvPr id="15398" name="Group 78"/>
              <p:cNvGrpSpPr>
                <a:grpSpLocks/>
              </p:cNvGrpSpPr>
              <p:nvPr/>
            </p:nvGrpSpPr>
            <p:grpSpPr bwMode="auto">
              <a:xfrm>
                <a:off x="200" y="90"/>
                <a:ext cx="528" cy="807"/>
                <a:chOff x="8" y="-102"/>
                <a:chExt cx="528" cy="807"/>
              </a:xfrm>
            </p:grpSpPr>
            <p:sp>
              <p:nvSpPr>
                <p:cNvPr id="15411" name="Text Box 79"/>
                <p:cNvSpPr>
                  <a:spLocks noChangeArrowheads="1"/>
                </p:cNvSpPr>
                <p:nvPr/>
              </p:nvSpPr>
              <p:spPr bwMode="auto">
                <a:xfrm>
                  <a:off x="48" y="384"/>
                  <a:ext cx="43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12" name="Text Box 80"/>
                <p:cNvSpPr>
                  <a:spLocks noChangeArrowheads="1"/>
                </p:cNvSpPr>
                <p:nvPr/>
              </p:nvSpPr>
              <p:spPr bwMode="auto">
                <a:xfrm>
                  <a:off x="8" y="-102"/>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13" name="Picture 81"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399" name="Group 82"/>
              <p:cNvGrpSpPr>
                <a:grpSpLocks/>
              </p:cNvGrpSpPr>
              <p:nvPr/>
            </p:nvGrpSpPr>
            <p:grpSpPr bwMode="auto">
              <a:xfrm>
                <a:off x="1337" y="87"/>
                <a:ext cx="528" cy="858"/>
                <a:chOff x="-7" y="-153"/>
                <a:chExt cx="528" cy="858"/>
              </a:xfrm>
            </p:grpSpPr>
            <p:sp>
              <p:nvSpPr>
                <p:cNvPr id="15408" name="Text Box 83"/>
                <p:cNvSpPr>
                  <a:spLocks noChangeArrowheads="1"/>
                </p:cNvSpPr>
                <p:nvPr/>
              </p:nvSpPr>
              <p:spPr bwMode="auto">
                <a:xfrm>
                  <a:off x="48" y="384"/>
                  <a:ext cx="43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09" name="Text Box 84"/>
                <p:cNvSpPr>
                  <a:spLocks noChangeArrowheads="1"/>
                </p:cNvSpPr>
                <p:nvPr/>
              </p:nvSpPr>
              <p:spPr bwMode="auto">
                <a:xfrm>
                  <a:off x="-7" y="-153"/>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10" name="Picture 85"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00" name="Group 86"/>
              <p:cNvGrpSpPr>
                <a:grpSpLocks/>
              </p:cNvGrpSpPr>
              <p:nvPr/>
            </p:nvGrpSpPr>
            <p:grpSpPr bwMode="auto">
              <a:xfrm>
                <a:off x="1344" y="943"/>
                <a:ext cx="528" cy="818"/>
                <a:chOff x="0" y="-113"/>
                <a:chExt cx="528" cy="818"/>
              </a:xfrm>
            </p:grpSpPr>
            <p:sp>
              <p:nvSpPr>
                <p:cNvPr id="15405" name="Text Box 87"/>
                <p:cNvSpPr>
                  <a:spLocks noChangeArrowheads="1"/>
                </p:cNvSpPr>
                <p:nvPr/>
              </p:nvSpPr>
              <p:spPr bwMode="auto">
                <a:xfrm>
                  <a:off x="48" y="384"/>
                  <a:ext cx="43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06" name="Text Box 88"/>
                <p:cNvSpPr>
                  <a:spLocks noChangeArrowheads="1"/>
                </p:cNvSpPr>
                <p:nvPr/>
              </p:nvSpPr>
              <p:spPr bwMode="auto">
                <a:xfrm>
                  <a:off x="0" y="-113"/>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07" name="Picture 89"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401" name="Group 90"/>
              <p:cNvGrpSpPr>
                <a:grpSpLocks/>
              </p:cNvGrpSpPr>
              <p:nvPr/>
            </p:nvGrpSpPr>
            <p:grpSpPr bwMode="auto">
              <a:xfrm>
                <a:off x="200" y="875"/>
                <a:ext cx="528" cy="838"/>
                <a:chOff x="8" y="-133"/>
                <a:chExt cx="528" cy="838"/>
              </a:xfrm>
            </p:grpSpPr>
            <p:sp>
              <p:nvSpPr>
                <p:cNvPr id="15402" name="Text Box 91"/>
                <p:cNvSpPr>
                  <a:spLocks noChangeArrowheads="1"/>
                </p:cNvSpPr>
                <p:nvPr/>
              </p:nvSpPr>
              <p:spPr bwMode="auto">
                <a:xfrm>
                  <a:off x="48" y="384"/>
                  <a:ext cx="43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403" name="Text Box 92"/>
                <p:cNvSpPr>
                  <a:spLocks noChangeArrowheads="1"/>
                </p:cNvSpPr>
                <p:nvPr/>
              </p:nvSpPr>
              <p:spPr bwMode="auto">
                <a:xfrm>
                  <a:off x="8" y="-133"/>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404" name="Picture 93"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grpSp>
          <p:nvGrpSpPr>
            <p:cNvPr id="15373" name="Group 94"/>
            <p:cNvGrpSpPr>
              <a:grpSpLocks/>
            </p:cNvGrpSpPr>
            <p:nvPr/>
          </p:nvGrpSpPr>
          <p:grpSpPr bwMode="auto">
            <a:xfrm>
              <a:off x="0" y="30"/>
              <a:ext cx="1776" cy="1817"/>
              <a:chOff x="-54" y="33"/>
              <a:chExt cx="2016" cy="2031"/>
            </a:xfrm>
          </p:grpSpPr>
          <p:grpSp>
            <p:nvGrpSpPr>
              <p:cNvPr id="15374" name="Group 95"/>
              <p:cNvGrpSpPr>
                <a:grpSpLocks/>
              </p:cNvGrpSpPr>
              <p:nvPr/>
            </p:nvGrpSpPr>
            <p:grpSpPr bwMode="auto">
              <a:xfrm>
                <a:off x="672" y="248"/>
                <a:ext cx="864" cy="868"/>
                <a:chOff x="0" y="-185"/>
                <a:chExt cx="864" cy="868"/>
              </a:xfrm>
            </p:grpSpPr>
            <p:pic>
              <p:nvPicPr>
                <p:cNvPr id="15393" name="Picture 96" descr="haus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
                  <a:ext cx="864"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394" name="Text Box 97"/>
                <p:cNvSpPr>
                  <a:spLocks noChangeArrowheads="1"/>
                </p:cNvSpPr>
                <p:nvPr/>
              </p:nvSpPr>
              <p:spPr bwMode="auto">
                <a:xfrm>
                  <a:off x="148" y="-185"/>
                  <a:ext cx="5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altLang="en-US" sz="2000" dirty="0" smtClean="0">
                      <a:solidFill>
                        <a:schemeClr val="accent3">
                          <a:lumMod val="20000"/>
                          <a:lumOff val="80000"/>
                        </a:schemeClr>
                      </a:solidFill>
                      <a:latin typeface="Copperplate Gothic Bold" pitchFamily="34" charset="0"/>
                      <a:sym typeface="Arial" pitchFamily="34" charset="0"/>
                    </a:rPr>
                    <a:t>HC</a:t>
                  </a:r>
                  <a:endParaRPr lang="en-US" altLang="en-US" dirty="0">
                    <a:solidFill>
                      <a:schemeClr val="accent3">
                        <a:lumMod val="20000"/>
                        <a:lumOff val="80000"/>
                      </a:schemeClr>
                    </a:solidFill>
                  </a:endParaRPr>
                </a:p>
              </p:txBody>
            </p:sp>
          </p:grpSp>
          <p:sp>
            <p:nvSpPr>
              <p:cNvPr id="15375" name="Oval 98"/>
              <p:cNvSpPr>
                <a:spLocks noChangeArrowheads="1"/>
              </p:cNvSpPr>
              <p:nvPr/>
            </p:nvSpPr>
            <p:spPr bwMode="auto">
              <a:xfrm>
                <a:off x="-54" y="240"/>
                <a:ext cx="2016" cy="1824"/>
              </a:xfrm>
              <a:prstGeom prst="ellipse">
                <a:avLst/>
              </a:prstGeom>
              <a:noFill/>
              <a:ln w="9525">
                <a:solidFill>
                  <a:srgbClr val="CCFFCC"/>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libri" pitchFamily="34" charset="0"/>
                  <a:sym typeface="Calibri" pitchFamily="34" charset="0"/>
                </a:endParaRPr>
              </a:p>
            </p:txBody>
          </p:sp>
          <p:sp>
            <p:nvSpPr>
              <p:cNvPr id="15376" name="Text Box 99"/>
              <p:cNvSpPr>
                <a:spLocks noChangeArrowheads="1"/>
              </p:cNvSpPr>
              <p:nvPr/>
            </p:nvSpPr>
            <p:spPr bwMode="auto">
              <a:xfrm>
                <a:off x="672" y="1391"/>
                <a:ext cx="72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15 -20,000</a:t>
                </a:r>
                <a:endParaRPr lang="en-US" altLang="en-US" dirty="0">
                  <a:solidFill>
                    <a:schemeClr val="bg1"/>
                  </a:solidFill>
                </a:endParaRPr>
              </a:p>
            </p:txBody>
          </p:sp>
          <p:grpSp>
            <p:nvGrpSpPr>
              <p:cNvPr id="15377" name="Group 100"/>
              <p:cNvGrpSpPr>
                <a:grpSpLocks/>
              </p:cNvGrpSpPr>
              <p:nvPr/>
            </p:nvGrpSpPr>
            <p:grpSpPr bwMode="auto">
              <a:xfrm>
                <a:off x="192" y="33"/>
                <a:ext cx="528" cy="883"/>
                <a:chOff x="0" y="-159"/>
                <a:chExt cx="528" cy="883"/>
              </a:xfrm>
            </p:grpSpPr>
            <p:sp>
              <p:nvSpPr>
                <p:cNvPr id="15390" name="Text Box 101"/>
                <p:cNvSpPr>
                  <a:spLocks noChangeArrowheads="1"/>
                </p:cNvSpPr>
                <p:nvPr/>
              </p:nvSpPr>
              <p:spPr bwMode="auto">
                <a:xfrm>
                  <a:off x="48" y="384"/>
                  <a:ext cx="43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391" name="Text Box 102"/>
                <p:cNvSpPr>
                  <a:spLocks noChangeArrowheads="1"/>
                </p:cNvSpPr>
                <p:nvPr/>
              </p:nvSpPr>
              <p:spPr bwMode="auto">
                <a:xfrm>
                  <a:off x="0" y="-159"/>
                  <a:ext cx="52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smtClean="0">
                      <a:solidFill>
                        <a:schemeClr val="accent3">
                          <a:lumMod val="20000"/>
                          <a:lumOff val="80000"/>
                        </a:schemeClr>
                      </a:solidFill>
                      <a:latin typeface="Copperplate Gothic Bold" pitchFamily="34" charset="0"/>
                      <a:sym typeface="Arial" pitchFamily="34" charset="0"/>
                    </a:rPr>
                    <a:t>RC</a:t>
                  </a:r>
                  <a:endParaRPr lang="en-US" altLang="en-US" dirty="0">
                    <a:solidFill>
                      <a:schemeClr val="accent3">
                        <a:lumMod val="20000"/>
                        <a:lumOff val="80000"/>
                      </a:schemeClr>
                    </a:solidFill>
                  </a:endParaRPr>
                </a:p>
              </p:txBody>
            </p:sp>
            <p:pic>
              <p:nvPicPr>
                <p:cNvPr id="15392" name="Picture 103"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378" name="Group 104"/>
              <p:cNvGrpSpPr>
                <a:grpSpLocks/>
              </p:cNvGrpSpPr>
              <p:nvPr/>
            </p:nvGrpSpPr>
            <p:grpSpPr bwMode="auto">
              <a:xfrm>
                <a:off x="1352" y="89"/>
                <a:ext cx="528" cy="875"/>
                <a:chOff x="8" y="-151"/>
                <a:chExt cx="528" cy="875"/>
              </a:xfrm>
            </p:grpSpPr>
            <p:sp>
              <p:nvSpPr>
                <p:cNvPr id="15387" name="Text Box 105"/>
                <p:cNvSpPr>
                  <a:spLocks noChangeArrowheads="1"/>
                </p:cNvSpPr>
                <p:nvPr/>
              </p:nvSpPr>
              <p:spPr bwMode="auto">
                <a:xfrm>
                  <a:off x="48" y="384"/>
                  <a:ext cx="43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388" name="Text Box 106"/>
                <p:cNvSpPr>
                  <a:spLocks noChangeArrowheads="1"/>
                </p:cNvSpPr>
                <p:nvPr/>
              </p:nvSpPr>
              <p:spPr bwMode="auto">
                <a:xfrm>
                  <a:off x="8" y="-151"/>
                  <a:ext cx="52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389" name="Picture 107"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379" name="Group 108"/>
              <p:cNvGrpSpPr>
                <a:grpSpLocks/>
              </p:cNvGrpSpPr>
              <p:nvPr/>
            </p:nvGrpSpPr>
            <p:grpSpPr bwMode="auto">
              <a:xfrm>
                <a:off x="1344" y="925"/>
                <a:ext cx="528" cy="855"/>
                <a:chOff x="0" y="-131"/>
                <a:chExt cx="528" cy="855"/>
              </a:xfrm>
            </p:grpSpPr>
            <p:sp>
              <p:nvSpPr>
                <p:cNvPr id="15384" name="Text Box 109"/>
                <p:cNvSpPr>
                  <a:spLocks noChangeArrowheads="1"/>
                </p:cNvSpPr>
                <p:nvPr/>
              </p:nvSpPr>
              <p:spPr bwMode="auto">
                <a:xfrm>
                  <a:off x="48" y="384"/>
                  <a:ext cx="43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385" name="Text Box 110"/>
                <p:cNvSpPr>
                  <a:spLocks noChangeArrowheads="1"/>
                </p:cNvSpPr>
                <p:nvPr/>
              </p:nvSpPr>
              <p:spPr bwMode="auto">
                <a:xfrm>
                  <a:off x="0" y="-131"/>
                  <a:ext cx="52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386" name="Picture 111"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5380" name="Group 112"/>
              <p:cNvGrpSpPr>
                <a:grpSpLocks/>
              </p:cNvGrpSpPr>
              <p:nvPr/>
            </p:nvGrpSpPr>
            <p:grpSpPr bwMode="auto">
              <a:xfrm>
                <a:off x="202" y="856"/>
                <a:ext cx="528" cy="875"/>
                <a:chOff x="10" y="-152"/>
                <a:chExt cx="528" cy="875"/>
              </a:xfrm>
            </p:grpSpPr>
            <p:sp>
              <p:nvSpPr>
                <p:cNvPr id="15381" name="Text Box 113"/>
                <p:cNvSpPr>
                  <a:spLocks noChangeArrowheads="1"/>
                </p:cNvSpPr>
                <p:nvPr/>
              </p:nvSpPr>
              <p:spPr bwMode="auto">
                <a:xfrm>
                  <a:off x="48" y="383"/>
                  <a:ext cx="43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400" dirty="0">
                      <a:solidFill>
                        <a:schemeClr val="bg1"/>
                      </a:solidFill>
                      <a:sym typeface="Arial" pitchFamily="34" charset="0"/>
                    </a:rPr>
                    <a:t>4000</a:t>
                  </a:r>
                  <a:endParaRPr lang="en-US" altLang="en-US" dirty="0">
                    <a:solidFill>
                      <a:schemeClr val="bg1"/>
                    </a:solidFill>
                  </a:endParaRPr>
                </a:p>
              </p:txBody>
            </p:sp>
            <p:sp>
              <p:nvSpPr>
                <p:cNvPr id="15382" name="Text Box 114"/>
                <p:cNvSpPr>
                  <a:spLocks noChangeArrowheads="1"/>
                </p:cNvSpPr>
                <p:nvPr/>
              </p:nvSpPr>
              <p:spPr bwMode="auto">
                <a:xfrm>
                  <a:off x="10" y="-152"/>
                  <a:ext cx="52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spcBef>
                      <a:spcPct val="50000"/>
                    </a:spcBef>
                  </a:pPr>
                  <a:r>
                    <a:rPr lang="en-US" sz="1600" dirty="0">
                      <a:solidFill>
                        <a:schemeClr val="accent3">
                          <a:lumMod val="20000"/>
                          <a:lumOff val="80000"/>
                        </a:schemeClr>
                      </a:solidFill>
                      <a:latin typeface="Copperplate Gothic Bold" pitchFamily="34" charset="0"/>
                      <a:sym typeface="Arial" pitchFamily="34" charset="0"/>
                    </a:rPr>
                    <a:t>RC</a:t>
                  </a:r>
                  <a:endParaRPr lang="en-US" altLang="en-US" sz="1600" dirty="0">
                    <a:solidFill>
                      <a:schemeClr val="accent3">
                        <a:lumMod val="20000"/>
                        <a:lumOff val="80000"/>
                      </a:schemeClr>
                    </a:solidFill>
                  </a:endParaRPr>
                </a:p>
              </p:txBody>
            </p:sp>
            <p:pic>
              <p:nvPicPr>
                <p:cNvPr id="15383" name="Picture 115" descr="haus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74"/>
                  <a:ext cx="25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grpSp>
    </p:spTree>
    <p:extLst>
      <p:ext uri="{BB962C8B-B14F-4D97-AF65-F5344CB8AC3E}">
        <p14:creationId xmlns:p14="http://schemas.microsoft.com/office/powerpoint/2010/main" val="22479858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412"/>
                                        </p:tgtEl>
                                        <p:attrNameLst>
                                          <p:attrName>style.visibility</p:attrName>
                                        </p:attrNameLst>
                                      </p:cBhvr>
                                      <p:to>
                                        <p:strVal val="visible"/>
                                      </p:to>
                                    </p:set>
                                    <p:animEffect>
                                      <p:cBhvr>
                                        <p:cTn id="12" dur="500"/>
                                        <p:tgtEl>
                                          <p:spTgt spid="16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1231646"/>
          </a:xfrm>
        </p:spPr>
        <p:txBody>
          <a:bodyPr>
            <a:noAutofit/>
          </a:bodyPr>
          <a:lstStyle/>
          <a:p>
            <a:r>
              <a:rPr lang="en-MY" sz="3200" b="1" dirty="0" smtClean="0"/>
              <a:t>Health Is A Human Right :</a:t>
            </a:r>
            <a:br>
              <a:rPr lang="en-MY" sz="3200" b="1" dirty="0" smtClean="0"/>
            </a:br>
            <a:r>
              <a:rPr lang="en-MY" sz="3200" b="1" dirty="0" smtClean="0"/>
              <a:t>ACCESS</a:t>
            </a:r>
            <a:endParaRPr lang="en-MY" sz="3200" b="1" dirty="0"/>
          </a:p>
        </p:txBody>
      </p:sp>
      <p:sp>
        <p:nvSpPr>
          <p:cNvPr id="3" name="Content Placeholder 2"/>
          <p:cNvSpPr>
            <a:spLocks noGrp="1"/>
          </p:cNvSpPr>
          <p:nvPr>
            <p:ph idx="1"/>
          </p:nvPr>
        </p:nvSpPr>
        <p:spPr>
          <a:xfrm>
            <a:off x="533400" y="1733550"/>
            <a:ext cx="8229600" cy="3054159"/>
          </a:xfrm>
        </p:spPr>
        <p:txBody>
          <a:bodyPr>
            <a:normAutofit/>
          </a:bodyPr>
          <a:lstStyle/>
          <a:p>
            <a:pPr marL="342900" indent="-342900">
              <a:buFont typeface="Wingdings" pitchFamily="2" charset="2"/>
              <a:buChar char="q"/>
            </a:pPr>
            <a:r>
              <a:rPr lang="en-MY" b="1" dirty="0" smtClean="0"/>
              <a:t>Nurses forefront of health care and are able to transform health care systems to improve access through a human rights approach. </a:t>
            </a:r>
          </a:p>
          <a:p>
            <a:pPr marL="0" indent="0" algn="ctr">
              <a:buNone/>
            </a:pPr>
            <a:endParaRPr lang="en-MY" b="1" dirty="0" smtClean="0"/>
          </a:p>
          <a:p>
            <a:endParaRPr lang="en-MY" b="1" dirty="0"/>
          </a:p>
        </p:txBody>
      </p:sp>
      <p:pic>
        <p:nvPicPr>
          <p:cNvPr id="5" name="Picture 6" descr="C:\Users\Acer\Pictures\download (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181351"/>
            <a:ext cx="3168352" cy="18134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Acer\Pictures\download (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672" y="3181353"/>
            <a:ext cx="2837090" cy="18134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Acer\Pictures\81511948819_Jururaw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3181352"/>
            <a:ext cx="2915816" cy="182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453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917972"/>
          </a:xfrm>
        </p:spPr>
        <p:txBody>
          <a:bodyPr>
            <a:noAutofit/>
          </a:bodyPr>
          <a:lstStyle/>
          <a:p>
            <a:r>
              <a:rPr lang="en-MY" sz="2800" b="1" dirty="0" smtClean="0"/>
              <a:t>Health Is A Human Right :</a:t>
            </a:r>
            <a:br>
              <a:rPr lang="en-MY" sz="2800" b="1" dirty="0" smtClean="0"/>
            </a:br>
            <a:r>
              <a:rPr lang="en-MY" sz="2800" b="1" dirty="0" smtClean="0"/>
              <a:t>ACCESS</a:t>
            </a:r>
            <a:endParaRPr lang="en-MY" sz="3200" b="1" dirty="0"/>
          </a:p>
        </p:txBody>
      </p:sp>
      <p:sp>
        <p:nvSpPr>
          <p:cNvPr id="3" name="Content Placeholder 2"/>
          <p:cNvSpPr>
            <a:spLocks noGrp="1"/>
          </p:cNvSpPr>
          <p:nvPr>
            <p:ph idx="1"/>
          </p:nvPr>
        </p:nvSpPr>
        <p:spPr>
          <a:xfrm>
            <a:off x="542498" y="1200149"/>
            <a:ext cx="8229600" cy="2409787"/>
          </a:xfrm>
        </p:spPr>
        <p:txBody>
          <a:bodyPr>
            <a:normAutofit fontScale="92500"/>
          </a:bodyPr>
          <a:lstStyle/>
          <a:p>
            <a:pPr marL="342900" indent="-342900">
              <a:buFont typeface="Wingdings" pitchFamily="2" charset="2"/>
              <a:buChar char="q"/>
            </a:pPr>
            <a:r>
              <a:rPr lang="en-MY" sz="2000" b="1" dirty="0" smtClean="0"/>
              <a:t>Nurses advocate </a:t>
            </a:r>
            <a:r>
              <a:rPr lang="en-MY" sz="2000" b="1" dirty="0"/>
              <a:t>for the protection of </a:t>
            </a:r>
            <a:r>
              <a:rPr lang="en-MY" sz="2000" b="1" dirty="0" smtClean="0"/>
              <a:t>health as </a:t>
            </a:r>
            <a:r>
              <a:rPr lang="en-MY" sz="2000" b="1" dirty="0"/>
              <a:t>a human right through the provision of </a:t>
            </a:r>
            <a:r>
              <a:rPr lang="en-MY" sz="2000" b="1" dirty="0" smtClean="0"/>
              <a:t>holistic, person-centred</a:t>
            </a:r>
            <a:r>
              <a:rPr lang="en-MY" sz="2000" b="1" dirty="0"/>
              <a:t>, evidence-based health care </a:t>
            </a:r>
            <a:r>
              <a:rPr lang="en-MY" sz="2000" b="1" dirty="0" smtClean="0"/>
              <a:t>that prioritises </a:t>
            </a:r>
            <a:r>
              <a:rPr lang="en-MY" sz="2000" b="1" dirty="0"/>
              <a:t>safety, quality and access equity.</a:t>
            </a:r>
          </a:p>
          <a:p>
            <a:pPr marL="342900" indent="-342900">
              <a:buFont typeface="Wingdings" pitchFamily="2" charset="2"/>
              <a:buChar char="q"/>
            </a:pPr>
            <a:r>
              <a:rPr lang="en-MY" sz="2000" b="1" dirty="0"/>
              <a:t>A</a:t>
            </a:r>
            <a:r>
              <a:rPr lang="en-MY" sz="2000" b="1" dirty="0" smtClean="0"/>
              <a:t>ct in the best interest of health care consumers. </a:t>
            </a:r>
          </a:p>
          <a:p>
            <a:pPr marL="342900" indent="-342900">
              <a:buFont typeface="Wingdings" pitchFamily="2" charset="2"/>
              <a:buChar char="q"/>
            </a:pPr>
            <a:r>
              <a:rPr lang="en-MY" sz="2000" b="1" dirty="0" smtClean="0"/>
              <a:t>Advocacy drives nurses to develop efficient, effective and sustainable models of care making nurses crucial to the health care reform agenda.</a:t>
            </a:r>
          </a:p>
          <a:p>
            <a:endParaRPr lang="en-MY" sz="2000" b="1" dirty="0"/>
          </a:p>
        </p:txBody>
      </p:sp>
      <p:pic>
        <p:nvPicPr>
          <p:cNvPr id="4" name="Picture 11" descr="C:\Users\Acer\Pictures\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 y="3609937"/>
            <a:ext cx="3270475" cy="1533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C:\Users\Acer\Pictures\image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7" y="3609937"/>
            <a:ext cx="2762883" cy="1533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C:\Users\Acer\Pictures\image.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739" y="3626773"/>
            <a:ext cx="2997757" cy="15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169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9550"/>
            <a:ext cx="7117200" cy="712200"/>
          </a:xfrm>
        </p:spPr>
        <p:txBody>
          <a:bodyPr>
            <a:noAutofit/>
          </a:bodyPr>
          <a:lstStyle/>
          <a:p>
            <a:r>
              <a:rPr lang="en-MY" sz="2400" b="1" dirty="0"/>
              <a:t>Health Is A Human </a:t>
            </a:r>
            <a:r>
              <a:rPr lang="en-MY" sz="2400" b="1" dirty="0" smtClean="0"/>
              <a:t>Right : </a:t>
            </a:r>
            <a:br>
              <a:rPr lang="en-MY" sz="2400" b="1" dirty="0" smtClean="0"/>
            </a:br>
            <a:r>
              <a:rPr lang="en-MY" sz="2400" b="1" dirty="0" smtClean="0"/>
              <a:t>Determinants Of Health Care Access:</a:t>
            </a:r>
            <a:endParaRPr lang="en-MY"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6829287"/>
              </p:ext>
            </p:extLst>
          </p:nvPr>
        </p:nvGraphicFramePr>
        <p:xfrm>
          <a:off x="228600" y="1276350"/>
          <a:ext cx="8686800" cy="3543300"/>
        </p:xfrm>
        <a:graphic>
          <a:graphicData uri="http://schemas.openxmlformats.org/drawingml/2006/table">
            <a:tbl>
              <a:tblPr firstRow="1" bandRow="1">
                <a:tableStyleId>{93296810-A885-4BE3-A3E7-6D5BEEA58F35}</a:tableStyleId>
              </a:tblPr>
              <a:tblGrid>
                <a:gridCol w="2443190"/>
                <a:gridCol w="6243610"/>
              </a:tblGrid>
              <a:tr h="480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Public Awareness </a:t>
                      </a:r>
                    </a:p>
                    <a:p>
                      <a:endParaRPr lang="en-MY" sz="1400" dirty="0">
                        <a:solidFill>
                          <a:schemeClr val="tx1"/>
                        </a:solidFill>
                      </a:endParaRPr>
                    </a:p>
                  </a:txBody>
                  <a:tcPr marT="34290" marB="34290">
                    <a:solidFill>
                      <a:srgbClr val="FEEF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Appropriate services exist and people are willing and know how to use them.</a:t>
                      </a:r>
                    </a:p>
                  </a:txBody>
                  <a:tcPr marT="34290" marB="34290">
                    <a:solidFill>
                      <a:srgbClr val="FEEFE2"/>
                    </a:solidFill>
                  </a:tcPr>
                </a:tc>
              </a:tr>
              <a:tr h="723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Service capability to meet diverse needs </a:t>
                      </a:r>
                      <a:endParaRPr lang="en-MY" sz="1400" dirty="0" smtClean="0">
                        <a:solidFill>
                          <a:schemeClr val="tx1"/>
                        </a:solidFill>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non-discriminatory, aim to protect human rights and take an approach that seeks to provide culturally safe and appropriate, effective and responsive health care. </a:t>
                      </a:r>
                    </a:p>
                  </a:txBody>
                  <a:tcPr marT="34290" marB="34290"/>
                </a:tc>
              </a:tr>
              <a:tr h="51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Easy service reach </a:t>
                      </a:r>
                      <a:endParaRPr lang="en-MY" sz="1400" dirty="0" smtClean="0">
                        <a:solidFill>
                          <a:schemeClr val="tx1"/>
                        </a:solidFill>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Services are available, easy to reach and act to breakdown service barriers associated with geographic remoteness and/or social isolation.</a:t>
                      </a:r>
                    </a:p>
                  </a:txBody>
                  <a:tcPr marT="34290" marB="34290"/>
                </a:tc>
              </a:tr>
              <a:tr h="480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Affordable health care </a:t>
                      </a:r>
                      <a:endParaRPr lang="en-MY" sz="1400" dirty="0" smtClean="0">
                        <a:solidFill>
                          <a:schemeClr val="tx1"/>
                        </a:solidFill>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Ability to pay does not present a barrier to receiving necessary quality health care. </a:t>
                      </a:r>
                    </a:p>
                  </a:txBody>
                  <a:tcPr marT="34290" marB="34290"/>
                </a:tc>
              </a:tr>
              <a:tr h="480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Availability of safe and quality care </a:t>
                      </a:r>
                      <a:endParaRPr lang="en-MY" sz="1400" dirty="0" smtClean="0">
                        <a:solidFill>
                          <a:schemeClr val="tx1"/>
                        </a:solidFill>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Poor quality health care can lead to poor health outcomes and harm</a:t>
                      </a:r>
                    </a:p>
                  </a:txBody>
                  <a:tcPr marT="34290" marB="34290"/>
                </a:tc>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Timely access </a:t>
                      </a:r>
                      <a:endParaRPr lang="en-MY" sz="1400" dirty="0" smtClean="0">
                        <a:solidFill>
                          <a:schemeClr val="tx1"/>
                        </a:solidFill>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Timely service delivery promotes health care accessibility. </a:t>
                      </a:r>
                    </a:p>
                  </a:txBody>
                  <a:tcPr marT="34290" marB="34290"/>
                </a:tc>
              </a:tr>
              <a:tr h="480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People-centred health care </a:t>
                      </a:r>
                      <a:endParaRPr lang="en-MY" sz="1400" dirty="0" smtClean="0">
                        <a:solidFill>
                          <a:schemeClr val="tx1"/>
                        </a:solidFill>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400" b="1" dirty="0" smtClean="0">
                          <a:solidFill>
                            <a:schemeClr val="tx1"/>
                          </a:solidFill>
                        </a:rPr>
                        <a:t>Optimising participation of a person in their health care is a human right. </a:t>
                      </a:r>
                    </a:p>
                  </a:txBody>
                  <a:tcPr marT="34290" marB="34290"/>
                </a:tc>
              </a:tr>
            </a:tbl>
          </a:graphicData>
        </a:graphic>
      </p:graphicFrame>
    </p:spTree>
    <p:extLst>
      <p:ext uri="{BB962C8B-B14F-4D97-AF65-F5344CB8AC3E}">
        <p14:creationId xmlns:p14="http://schemas.microsoft.com/office/powerpoint/2010/main" val="57398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3350"/>
            <a:ext cx="7117200" cy="712200"/>
          </a:xfrm>
        </p:spPr>
        <p:txBody>
          <a:bodyPr/>
          <a:lstStyle/>
          <a:p>
            <a:r>
              <a:rPr lang="en-MY" sz="3200" b="1" dirty="0" smtClean="0"/>
              <a:t>Health Is A Human Right</a:t>
            </a:r>
            <a:endParaRPr lang="en-MY" sz="3200" dirty="0"/>
          </a:p>
        </p:txBody>
      </p:sp>
      <p:sp>
        <p:nvSpPr>
          <p:cNvPr id="3" name="Content Placeholder 2"/>
          <p:cNvSpPr>
            <a:spLocks noGrp="1"/>
          </p:cNvSpPr>
          <p:nvPr>
            <p:ph idx="1"/>
          </p:nvPr>
        </p:nvSpPr>
        <p:spPr>
          <a:xfrm>
            <a:off x="381000" y="895350"/>
            <a:ext cx="8382000" cy="3733800"/>
          </a:xfrm>
        </p:spPr>
        <p:txBody>
          <a:bodyPr>
            <a:noAutofit/>
          </a:bodyPr>
          <a:lstStyle/>
          <a:p>
            <a:pPr marL="0" indent="0" algn="ctr">
              <a:buNone/>
            </a:pPr>
            <a:r>
              <a:rPr lang="en-MY" sz="2800" b="1" dirty="0" smtClean="0"/>
              <a:t>INVESTMENT AND ECONOMIC GROWTH</a:t>
            </a:r>
          </a:p>
          <a:p>
            <a:pPr marL="0" indent="0" algn="ctr">
              <a:buNone/>
            </a:pPr>
            <a:endParaRPr lang="en-MY" sz="2000" b="1" dirty="0" smtClean="0"/>
          </a:p>
          <a:p>
            <a:pPr marL="342900" indent="-342900">
              <a:buFont typeface="Wingdings" pitchFamily="2" charset="2"/>
              <a:buChar char="q"/>
            </a:pPr>
            <a:r>
              <a:rPr lang="en-MY" sz="2000" b="1" dirty="0" smtClean="0"/>
              <a:t>Investment in nursing can influence the determinants of health for individuals and groups leading to positive health, social and economic benefits. </a:t>
            </a:r>
          </a:p>
          <a:p>
            <a:pPr marL="342900" indent="-342900">
              <a:buFont typeface="Wingdings" pitchFamily="2" charset="2"/>
              <a:buChar char="q"/>
            </a:pPr>
            <a:r>
              <a:rPr lang="en-MY" sz="2000" b="1" dirty="0" smtClean="0"/>
              <a:t>Governments and decision-makers must recognise that investing in quality health systems - investing in nurse workforce development, is an important contributor to economic growth and social development.</a:t>
            </a:r>
            <a:endParaRPr lang="en-MY" sz="2000" b="1" dirty="0"/>
          </a:p>
        </p:txBody>
      </p:sp>
    </p:spTree>
    <p:extLst>
      <p:ext uri="{BB962C8B-B14F-4D97-AF65-F5344CB8AC3E}">
        <p14:creationId xmlns:p14="http://schemas.microsoft.com/office/powerpoint/2010/main" val="1537215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9550"/>
            <a:ext cx="7117200" cy="712200"/>
          </a:xfrm>
        </p:spPr>
        <p:txBody>
          <a:bodyPr/>
          <a:lstStyle/>
          <a:p>
            <a:r>
              <a:rPr lang="en-MY" sz="3600" b="1" dirty="0" smtClean="0"/>
              <a:t>Health Is A Human Right</a:t>
            </a:r>
            <a:endParaRPr lang="en-MY" sz="3600" dirty="0"/>
          </a:p>
        </p:txBody>
      </p:sp>
      <p:sp>
        <p:nvSpPr>
          <p:cNvPr id="3" name="Content Placeholder 2"/>
          <p:cNvSpPr>
            <a:spLocks noGrp="1"/>
          </p:cNvSpPr>
          <p:nvPr>
            <p:ph idx="1"/>
          </p:nvPr>
        </p:nvSpPr>
        <p:spPr>
          <a:xfrm>
            <a:off x="685800" y="1200150"/>
            <a:ext cx="7924800" cy="3505200"/>
          </a:xfrm>
        </p:spPr>
        <p:txBody>
          <a:bodyPr/>
          <a:lstStyle/>
          <a:p>
            <a:pPr marL="0" indent="0" algn="ctr">
              <a:buNone/>
            </a:pPr>
            <a:r>
              <a:rPr lang="en-MY" b="1" dirty="0" smtClean="0"/>
              <a:t>ECONOMIC INVESTMENTS</a:t>
            </a:r>
          </a:p>
          <a:p>
            <a:pPr marL="0" indent="0" algn="ctr">
              <a:buNone/>
            </a:pPr>
            <a:endParaRPr lang="en-MY" b="1" dirty="0" smtClean="0"/>
          </a:p>
          <a:p>
            <a:pPr marL="342900" indent="-342900">
              <a:buFont typeface="Wingdings" pitchFamily="2" charset="2"/>
              <a:buChar char="q"/>
            </a:pPr>
            <a:r>
              <a:rPr lang="en-MY" b="1" dirty="0" smtClean="0"/>
              <a:t>Enable a human rights approach to health care support improved and sustainable health care access. Investing in the nurse workforce must be a key policy driver to support health as a human right. </a:t>
            </a:r>
          </a:p>
          <a:p>
            <a:pPr marL="0" indent="0">
              <a:buNone/>
            </a:pPr>
            <a:endParaRPr lang="en-MY" b="1" dirty="0"/>
          </a:p>
        </p:txBody>
      </p:sp>
    </p:spTree>
    <p:extLst>
      <p:ext uri="{BB962C8B-B14F-4D97-AF65-F5344CB8AC3E}">
        <p14:creationId xmlns:p14="http://schemas.microsoft.com/office/powerpoint/2010/main" val="2326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5750"/>
            <a:ext cx="7117200" cy="712200"/>
          </a:xfrm>
        </p:spPr>
        <p:txBody>
          <a:bodyPr/>
          <a:lstStyle/>
          <a:p>
            <a:r>
              <a:rPr lang="en-MY" sz="4000" b="1" dirty="0" smtClean="0"/>
              <a:t>Health Is A Human Right</a:t>
            </a:r>
            <a:endParaRPr lang="en-MY" sz="4000" dirty="0"/>
          </a:p>
        </p:txBody>
      </p:sp>
      <p:sp>
        <p:nvSpPr>
          <p:cNvPr id="3" name="Content Placeholder 2"/>
          <p:cNvSpPr>
            <a:spLocks noGrp="1"/>
          </p:cNvSpPr>
          <p:nvPr>
            <p:ph idx="1"/>
          </p:nvPr>
        </p:nvSpPr>
        <p:spPr>
          <a:xfrm>
            <a:off x="323528" y="1113588"/>
            <a:ext cx="4320480" cy="3726414"/>
          </a:xfrm>
        </p:spPr>
        <p:txBody>
          <a:bodyPr>
            <a:normAutofit fontScale="70000" lnSpcReduction="20000"/>
          </a:bodyPr>
          <a:lstStyle/>
          <a:p>
            <a:pPr marL="0" indent="0" algn="ctr">
              <a:buNone/>
            </a:pPr>
            <a:r>
              <a:rPr lang="en-MY" sz="3300" b="1" dirty="0" smtClean="0"/>
              <a:t>Key economic policy drivers :</a:t>
            </a:r>
          </a:p>
          <a:p>
            <a:pPr marL="0" indent="0" algn="ctr">
              <a:buNone/>
            </a:pPr>
            <a:endParaRPr lang="en-MY" sz="3300" b="1" dirty="0" smtClean="0"/>
          </a:p>
          <a:p>
            <a:pPr marL="514350" indent="-514350">
              <a:buAutoNum type="arabicPeriod"/>
            </a:pPr>
            <a:r>
              <a:rPr lang="en-MY" sz="3300" b="1" dirty="0" smtClean="0"/>
              <a:t>Universal Health Coverage (UHC) –</a:t>
            </a:r>
          </a:p>
          <a:p>
            <a:pPr marL="457200" indent="-457200"/>
            <a:r>
              <a:rPr lang="en-MY" sz="3300" b="1" dirty="0" smtClean="0"/>
              <a:t>Access to UHC better protects vulnerable people and supports healthier and more productive communities</a:t>
            </a:r>
            <a:r>
              <a:rPr lang="en-MY" sz="2400" b="1" dirty="0" smtClean="0"/>
              <a:t>.</a:t>
            </a:r>
          </a:p>
          <a:p>
            <a:pPr marL="0" indent="0">
              <a:buNone/>
            </a:pPr>
            <a:endParaRPr lang="en-MY" sz="2000" b="1" dirty="0" smtClean="0"/>
          </a:p>
        </p:txBody>
      </p:sp>
      <p:pic>
        <p:nvPicPr>
          <p:cNvPr id="5123" name="Picture 3" descr="C:\Users\Acer\Pictures\hsd-uhc-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57350"/>
            <a:ext cx="29718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34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1950"/>
            <a:ext cx="7117200" cy="712200"/>
          </a:xfrm>
        </p:spPr>
        <p:txBody>
          <a:bodyPr/>
          <a:lstStyle/>
          <a:p>
            <a:r>
              <a:rPr lang="en-US" sz="4800" b="1" dirty="0" smtClean="0"/>
              <a:t>Outline</a:t>
            </a:r>
            <a:endParaRPr lang="en-MY" sz="4800" b="1" dirty="0"/>
          </a:p>
        </p:txBody>
      </p:sp>
      <p:sp>
        <p:nvSpPr>
          <p:cNvPr id="3" name="Content Placeholder 2"/>
          <p:cNvSpPr>
            <a:spLocks noGrp="1"/>
          </p:cNvSpPr>
          <p:nvPr>
            <p:ph idx="1"/>
          </p:nvPr>
        </p:nvSpPr>
        <p:spPr/>
        <p:txBody>
          <a:bodyPr/>
          <a:lstStyle/>
          <a:p>
            <a:pPr marL="457200" indent="-457200">
              <a:buFont typeface="Wingdings" pitchFamily="2" charset="2"/>
              <a:buChar char="q"/>
            </a:pPr>
            <a:r>
              <a:rPr lang="en-MY" sz="3200" b="1" dirty="0" smtClean="0"/>
              <a:t>Health Is A Human Right</a:t>
            </a:r>
          </a:p>
          <a:p>
            <a:pPr marL="457200" indent="-457200">
              <a:buFont typeface="Wingdings" pitchFamily="2" charset="2"/>
              <a:buChar char="q"/>
            </a:pPr>
            <a:r>
              <a:rPr lang="en-MY" sz="3200" b="1" dirty="0" smtClean="0"/>
              <a:t>The Role Of Nurses In The Right To Health</a:t>
            </a:r>
          </a:p>
          <a:p>
            <a:pPr marL="457200" indent="-457200">
              <a:buFont typeface="Wingdings" pitchFamily="2" charset="2"/>
              <a:buChar char="q"/>
            </a:pPr>
            <a:r>
              <a:rPr lang="en-MY" sz="3200" b="1" dirty="0" smtClean="0"/>
              <a:t>Access, Investment And Economic Growth</a:t>
            </a:r>
            <a:endParaRPr lang="en-MY" sz="3200" b="1" dirty="0"/>
          </a:p>
        </p:txBody>
      </p:sp>
    </p:spTree>
    <p:extLst>
      <p:ext uri="{BB962C8B-B14F-4D97-AF65-F5344CB8AC3E}">
        <p14:creationId xmlns:p14="http://schemas.microsoft.com/office/powerpoint/2010/main" val="2436331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3600" b="1" dirty="0" smtClean="0"/>
              <a:t>Health Is A Human Right</a:t>
            </a:r>
            <a:endParaRPr lang="en-MY" sz="3600"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742950"/>
            <a:ext cx="8587680" cy="431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897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91586"/>
          </a:xfrm>
        </p:spPr>
        <p:txBody>
          <a:bodyPr/>
          <a:lstStyle/>
          <a:p>
            <a:endParaRPr lang="en-MY"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361950"/>
            <a:ext cx="7772400" cy="448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222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87474"/>
            <a:ext cx="8856984"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747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b="1" dirty="0" smtClean="0"/>
              <a:t>Health Is A Human Right</a:t>
            </a:r>
            <a:endParaRPr lang="en-MY" sz="4000" dirty="0"/>
          </a:p>
        </p:txBody>
      </p:sp>
      <p:sp>
        <p:nvSpPr>
          <p:cNvPr id="3" name="Content Placeholder 2"/>
          <p:cNvSpPr>
            <a:spLocks noGrp="1"/>
          </p:cNvSpPr>
          <p:nvPr>
            <p:ph idx="1"/>
          </p:nvPr>
        </p:nvSpPr>
        <p:spPr>
          <a:xfrm>
            <a:off x="457200" y="1200151"/>
            <a:ext cx="4834880" cy="3369821"/>
          </a:xfrm>
        </p:spPr>
        <p:txBody>
          <a:bodyPr>
            <a:normAutofit fontScale="92500" lnSpcReduction="20000"/>
          </a:bodyPr>
          <a:lstStyle/>
          <a:p>
            <a:pPr marL="0" indent="0" algn="ctr">
              <a:buNone/>
            </a:pPr>
            <a:r>
              <a:rPr lang="en-MY" b="1" dirty="0" smtClean="0"/>
              <a:t>Key economic policy drivers :</a:t>
            </a:r>
          </a:p>
          <a:p>
            <a:pPr marL="0" indent="0" algn="ctr">
              <a:buNone/>
            </a:pPr>
            <a:endParaRPr lang="en-MY" b="1" dirty="0" smtClean="0"/>
          </a:p>
          <a:p>
            <a:pPr marL="0" indent="0">
              <a:buNone/>
            </a:pPr>
            <a:r>
              <a:rPr lang="en-MY" b="1" dirty="0" smtClean="0"/>
              <a:t>2. People-centred care – </a:t>
            </a:r>
          </a:p>
          <a:p>
            <a:pPr marL="342900" indent="-342900"/>
            <a:r>
              <a:rPr lang="en-MY" b="1" dirty="0" smtClean="0"/>
              <a:t>This approach can redirect funding and change health care service models and outcome measures to prioritise patient experiences, public health promotion and equity in health care access.</a:t>
            </a:r>
          </a:p>
          <a:p>
            <a:pPr marL="0" indent="0">
              <a:buNone/>
            </a:pPr>
            <a:endParaRPr lang="en-MY" dirty="0"/>
          </a:p>
        </p:txBody>
      </p:sp>
      <p:pic>
        <p:nvPicPr>
          <p:cNvPr id="4098" name="Picture 2" descr="C:\Users\Acer\Pictures\nurse_1521452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742950"/>
            <a:ext cx="2667000" cy="13155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FMHS\Pictures\four-principles-from-pcc-made-si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058526"/>
            <a:ext cx="2743200" cy="2570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824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3350"/>
            <a:ext cx="7117200" cy="712200"/>
          </a:xfrm>
        </p:spPr>
        <p:txBody>
          <a:bodyPr>
            <a:noAutofit/>
          </a:bodyPr>
          <a:lstStyle/>
          <a:p>
            <a:r>
              <a:rPr lang="en-MY" sz="3200" b="1" dirty="0" smtClean="0"/>
              <a:t>Holistic People-centred Approach</a:t>
            </a:r>
            <a:endParaRPr lang="en-MY"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7306266"/>
              </p:ext>
            </p:extLst>
          </p:nvPr>
        </p:nvGraphicFramePr>
        <p:xfrm>
          <a:off x="179512" y="1200150"/>
          <a:ext cx="8784976" cy="3855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308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09550"/>
            <a:ext cx="8496944" cy="4738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699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3600" b="1" dirty="0" smtClean="0"/>
              <a:t>Health Is A Human Right</a:t>
            </a:r>
            <a:endParaRPr lang="en-MY" sz="3600" dirty="0"/>
          </a:p>
        </p:txBody>
      </p:sp>
      <p:sp>
        <p:nvSpPr>
          <p:cNvPr id="3" name="Content Placeholder 2"/>
          <p:cNvSpPr>
            <a:spLocks noGrp="1"/>
          </p:cNvSpPr>
          <p:nvPr>
            <p:ph idx="1"/>
          </p:nvPr>
        </p:nvSpPr>
        <p:spPr>
          <a:xfrm>
            <a:off x="467544" y="1005576"/>
            <a:ext cx="8136904" cy="2127684"/>
          </a:xfrm>
        </p:spPr>
        <p:txBody>
          <a:bodyPr>
            <a:normAutofit fontScale="62500" lnSpcReduction="20000"/>
          </a:bodyPr>
          <a:lstStyle/>
          <a:p>
            <a:pPr marL="0" indent="0" algn="ctr">
              <a:buNone/>
            </a:pPr>
            <a:r>
              <a:rPr lang="en-MY" sz="3600" b="1" dirty="0" smtClean="0"/>
              <a:t>Key economic policy drivers :</a:t>
            </a:r>
          </a:p>
          <a:p>
            <a:pPr marL="0" indent="0" algn="ctr">
              <a:buNone/>
            </a:pPr>
            <a:endParaRPr lang="en-MY" b="1" dirty="0" smtClean="0"/>
          </a:p>
          <a:p>
            <a:pPr marL="0" indent="0">
              <a:buNone/>
            </a:pPr>
            <a:r>
              <a:rPr lang="en-MY" sz="3200" b="1" dirty="0" smtClean="0"/>
              <a:t>3. Human resources for health – </a:t>
            </a:r>
          </a:p>
          <a:p>
            <a:pPr marL="342900" indent="-342900"/>
            <a:r>
              <a:rPr lang="en-MY" sz="3200" b="1" dirty="0" smtClean="0"/>
              <a:t>A sustainable health system requires an appropriately skilled workforce enabled to work to their full scope of practice, that is organised and deployed in innovative ways focusing on primary health care, prevention and health care management.</a:t>
            </a:r>
          </a:p>
          <a:p>
            <a:endParaRPr lang="en-MY" dirty="0"/>
          </a:p>
        </p:txBody>
      </p:sp>
      <p:pic>
        <p:nvPicPr>
          <p:cNvPr id="6147" name="Picture 3" descr="C:\Users\Acer\Pictures\hrh-line-of-peo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219823"/>
            <a:ext cx="6972300" cy="176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365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853604"/>
          </a:xfrm>
        </p:spPr>
        <p:txBody>
          <a:bodyPr>
            <a:noAutofit/>
          </a:bodyPr>
          <a:lstStyle/>
          <a:p>
            <a:r>
              <a:rPr lang="en-MY" sz="2800" b="1" dirty="0" smtClean="0"/>
              <a:t>Health Is A Human </a:t>
            </a:r>
            <a:r>
              <a:rPr lang="en-MY" sz="2800" b="1" dirty="0"/>
              <a:t>Right </a:t>
            </a:r>
            <a:r>
              <a:rPr lang="en-MY" sz="2800" b="1" dirty="0" smtClean="0"/>
              <a:t>:</a:t>
            </a:r>
            <a:br>
              <a:rPr lang="en-MY" sz="2800" b="1" dirty="0" smtClean="0"/>
            </a:br>
            <a:r>
              <a:rPr lang="en-MY" sz="2800" b="1" dirty="0" smtClean="0"/>
              <a:t>Nurse leaders</a:t>
            </a:r>
            <a:endParaRPr lang="en-MY" sz="2800" dirty="0"/>
          </a:p>
        </p:txBody>
      </p:sp>
      <p:sp>
        <p:nvSpPr>
          <p:cNvPr id="3" name="Content Placeholder 2"/>
          <p:cNvSpPr>
            <a:spLocks noGrp="1"/>
          </p:cNvSpPr>
          <p:nvPr>
            <p:ph idx="1"/>
          </p:nvPr>
        </p:nvSpPr>
        <p:spPr>
          <a:xfrm>
            <a:off x="152400" y="1047750"/>
            <a:ext cx="8839200" cy="3962400"/>
          </a:xfrm>
        </p:spPr>
        <p:txBody>
          <a:bodyPr>
            <a:noAutofit/>
          </a:bodyPr>
          <a:lstStyle/>
          <a:p>
            <a:pPr marL="342900" indent="-342900">
              <a:buFont typeface="Wingdings" pitchFamily="2" charset="2"/>
              <a:buChar char="q"/>
            </a:pPr>
            <a:r>
              <a:rPr lang="en-MY" sz="2000" b="1" dirty="0" smtClean="0"/>
              <a:t>Responsible for the financial and administrative oversight of health services. </a:t>
            </a:r>
          </a:p>
          <a:p>
            <a:pPr marL="342900" indent="-342900">
              <a:buFont typeface="Wingdings" pitchFamily="2" charset="2"/>
              <a:buChar char="q"/>
            </a:pPr>
            <a:r>
              <a:rPr lang="en-MY" sz="2000" b="1" dirty="0" smtClean="0"/>
              <a:t>Possess clinical expertise and financial management knowledge and are key decision-makers across health service directorates. </a:t>
            </a:r>
          </a:p>
          <a:p>
            <a:pPr marL="342900" indent="-342900">
              <a:buFont typeface="Wingdings" pitchFamily="2" charset="2"/>
              <a:buChar char="q"/>
            </a:pPr>
            <a:r>
              <a:rPr lang="en-MY" sz="2000" b="1" dirty="0" smtClean="0"/>
              <a:t>Uniquely skilled and positioned within health policy and process environments to reduce systems fragmentation; identify, inform and implement health systems improvements to drive service improvements; and to promote service safety and quality. </a:t>
            </a:r>
          </a:p>
          <a:p>
            <a:pPr marL="342900" indent="-342900">
              <a:buFont typeface="Wingdings" pitchFamily="2" charset="2"/>
              <a:buChar char="q"/>
            </a:pPr>
            <a:r>
              <a:rPr lang="en-MY" sz="2000" b="1" dirty="0" smtClean="0"/>
              <a:t>Potentially, efficiently to formulate, deliver a wide range of healthcare services and service innovations and is a centre for implementing human rights approaches to the delivery of healthcare services.</a:t>
            </a:r>
          </a:p>
        </p:txBody>
      </p:sp>
    </p:spTree>
    <p:extLst>
      <p:ext uri="{BB962C8B-B14F-4D97-AF65-F5344CB8AC3E}">
        <p14:creationId xmlns:p14="http://schemas.microsoft.com/office/powerpoint/2010/main" val="801493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249493"/>
            <a:ext cx="8352928" cy="45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1802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5750"/>
            <a:ext cx="7117200" cy="712200"/>
          </a:xfrm>
        </p:spPr>
        <p:txBody>
          <a:bodyPr>
            <a:noAutofit/>
          </a:bodyPr>
          <a:lstStyle/>
          <a:p>
            <a:r>
              <a:rPr lang="en-MY" sz="2800" b="1" dirty="0"/>
              <a:t>Health Is A Human Right :</a:t>
            </a:r>
            <a:br>
              <a:rPr lang="en-MY" sz="2800" b="1" dirty="0"/>
            </a:br>
            <a:r>
              <a:rPr lang="en-MY" sz="2800" b="1" dirty="0"/>
              <a:t>Nurse leaders</a:t>
            </a:r>
            <a:endParaRPr lang="en-MY" sz="28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7" y="1329612"/>
            <a:ext cx="8280919" cy="372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08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14350"/>
            <a:ext cx="7117200" cy="712200"/>
          </a:xfrm>
        </p:spPr>
        <p:txBody>
          <a:bodyPr/>
          <a:lstStyle/>
          <a:p>
            <a:r>
              <a:rPr lang="en-MY" sz="4400" b="1" dirty="0" smtClean="0"/>
              <a:t>Introduction</a:t>
            </a:r>
            <a:endParaRPr lang="en-MY" sz="4400" b="1" dirty="0"/>
          </a:p>
        </p:txBody>
      </p:sp>
      <p:sp>
        <p:nvSpPr>
          <p:cNvPr id="3" name="Content Placeholder 2"/>
          <p:cNvSpPr>
            <a:spLocks noGrp="1"/>
          </p:cNvSpPr>
          <p:nvPr>
            <p:ph idx="1"/>
          </p:nvPr>
        </p:nvSpPr>
        <p:spPr>
          <a:xfrm>
            <a:off x="990600" y="1581150"/>
            <a:ext cx="7117200" cy="3188700"/>
          </a:xfrm>
        </p:spPr>
        <p:txBody>
          <a:bodyPr>
            <a:normAutofit/>
          </a:bodyPr>
          <a:lstStyle/>
          <a:p>
            <a:pPr marL="342900" indent="-342900">
              <a:buFont typeface="Wingdings" pitchFamily="2" charset="2"/>
              <a:buChar char="v"/>
            </a:pPr>
            <a:r>
              <a:rPr lang="en-MY" b="1" dirty="0" smtClean="0"/>
              <a:t>Health is a Human Right: Access, Investment and Economic Growth is the International Council of Nurses’ (ICN) International Nurses Day (IND) theme for 2018. </a:t>
            </a:r>
          </a:p>
          <a:p>
            <a:pPr marL="342900" indent="-342900">
              <a:buFont typeface="Wingdings" pitchFamily="2" charset="2"/>
              <a:buChar char="v"/>
            </a:pPr>
            <a:r>
              <a:rPr lang="en-MY" b="1" dirty="0" smtClean="0"/>
              <a:t>The theme examines opportunities to improve health care access and outcomes through applying a human rights approach to health systems development.</a:t>
            </a:r>
          </a:p>
        </p:txBody>
      </p:sp>
    </p:spTree>
    <p:extLst>
      <p:ext uri="{BB962C8B-B14F-4D97-AF65-F5344CB8AC3E}">
        <p14:creationId xmlns:p14="http://schemas.microsoft.com/office/powerpoint/2010/main" val="1520826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485"/>
            <a:ext cx="7117200" cy="712200"/>
          </a:xfrm>
        </p:spPr>
        <p:txBody>
          <a:bodyPr/>
          <a:lstStyle/>
          <a:p>
            <a:r>
              <a:rPr lang="en-MY" sz="4000" b="1" dirty="0" smtClean="0"/>
              <a:t>The Final Word From ICN</a:t>
            </a:r>
            <a:endParaRPr lang="en-MY" sz="4000" b="1" dirty="0"/>
          </a:p>
        </p:txBody>
      </p:sp>
      <p:sp>
        <p:nvSpPr>
          <p:cNvPr id="3" name="Content Placeholder 2"/>
          <p:cNvSpPr>
            <a:spLocks noGrp="1"/>
          </p:cNvSpPr>
          <p:nvPr>
            <p:ph idx="1"/>
          </p:nvPr>
        </p:nvSpPr>
        <p:spPr>
          <a:xfrm>
            <a:off x="228600" y="971550"/>
            <a:ext cx="8763000" cy="3733800"/>
          </a:xfrm>
        </p:spPr>
        <p:txBody>
          <a:bodyPr>
            <a:noAutofit/>
          </a:bodyPr>
          <a:lstStyle/>
          <a:p>
            <a:pPr marL="342900" indent="-342900">
              <a:buFont typeface="Wingdings" pitchFamily="2" charset="2"/>
              <a:buChar char="q"/>
            </a:pPr>
            <a:r>
              <a:rPr lang="en-MY" sz="2000" b="1" dirty="0"/>
              <a:t>Nurses are essential in transforming health care and </a:t>
            </a:r>
            <a:r>
              <a:rPr lang="en-MY" sz="2000" b="1" dirty="0" smtClean="0"/>
              <a:t>health systems </a:t>
            </a:r>
            <a:r>
              <a:rPr lang="en-MY" sz="2000" b="1" dirty="0"/>
              <a:t>so that no person is left behind. </a:t>
            </a:r>
            <a:endParaRPr lang="en-MY" sz="2000" b="1" dirty="0" smtClean="0"/>
          </a:p>
          <a:p>
            <a:pPr marL="342900" indent="-342900">
              <a:buFont typeface="Wingdings" pitchFamily="2" charset="2"/>
              <a:buChar char="q"/>
            </a:pPr>
            <a:r>
              <a:rPr lang="en-MY" sz="2000" b="1" dirty="0" smtClean="0"/>
              <a:t>Nurses </a:t>
            </a:r>
            <a:r>
              <a:rPr lang="en-MY" sz="2000" b="1" dirty="0"/>
              <a:t>can </a:t>
            </a:r>
            <a:r>
              <a:rPr lang="en-MY" sz="2000" b="1" dirty="0" smtClean="0"/>
              <a:t>be a </a:t>
            </a:r>
            <a:r>
              <a:rPr lang="en-MY" sz="2000" b="1" dirty="0"/>
              <a:t>voice to lead by improving access to care; enabling a </a:t>
            </a:r>
            <a:r>
              <a:rPr lang="en-MY" sz="2000" b="1" dirty="0" smtClean="0"/>
              <a:t>people–centred </a:t>
            </a:r>
            <a:r>
              <a:rPr lang="en-MY" sz="2000" b="1" dirty="0"/>
              <a:t>approach to health; and by ensuring their voices </a:t>
            </a:r>
            <a:r>
              <a:rPr lang="en-MY" sz="2000" b="1" dirty="0" smtClean="0"/>
              <a:t>are heard </a:t>
            </a:r>
            <a:r>
              <a:rPr lang="en-MY" sz="2000" b="1" dirty="0"/>
              <a:t>in influencing health policy, planning and </a:t>
            </a:r>
            <a:r>
              <a:rPr lang="en-MY" sz="2000" b="1" dirty="0" smtClean="0"/>
              <a:t>provision.</a:t>
            </a:r>
          </a:p>
          <a:p>
            <a:pPr marL="342900" indent="-342900">
              <a:buFont typeface="Wingdings" pitchFamily="2" charset="2"/>
              <a:buChar char="q"/>
            </a:pPr>
            <a:r>
              <a:rPr lang="en-MY" sz="2000" b="1" dirty="0"/>
              <a:t>In 2018 it is now time to stand together and speak as one.</a:t>
            </a:r>
          </a:p>
          <a:p>
            <a:pPr marL="342900" indent="-342900">
              <a:buFont typeface="Wingdings" pitchFamily="2" charset="2"/>
              <a:buChar char="q"/>
            </a:pPr>
            <a:r>
              <a:rPr lang="en-MY" sz="2000" b="1" dirty="0"/>
              <a:t>We must speak louder.  </a:t>
            </a:r>
            <a:r>
              <a:rPr lang="en-MY" sz="2000" b="1" dirty="0" smtClean="0"/>
              <a:t>We </a:t>
            </a:r>
            <a:r>
              <a:rPr lang="en-MY" sz="2000" b="1" dirty="0"/>
              <a:t>need to speak clearer. </a:t>
            </a:r>
            <a:endParaRPr lang="en-MY" sz="2000" b="1" dirty="0" smtClean="0"/>
          </a:p>
          <a:p>
            <a:pPr marL="342900" indent="-342900">
              <a:buFont typeface="Wingdings" pitchFamily="2" charset="2"/>
              <a:buChar char="q"/>
            </a:pPr>
            <a:r>
              <a:rPr lang="en-MY" sz="2000" b="1" dirty="0" smtClean="0"/>
              <a:t>With the resources </a:t>
            </a:r>
            <a:r>
              <a:rPr lang="en-MY" sz="2000" b="1" dirty="0"/>
              <a:t>that we currently have available to us, it is </a:t>
            </a:r>
            <a:r>
              <a:rPr lang="en-MY" sz="2000" b="1" dirty="0" smtClean="0"/>
              <a:t>no longer </a:t>
            </a:r>
            <a:r>
              <a:rPr lang="en-MY" sz="2000" b="1" dirty="0"/>
              <a:t>acceptable to deny any human the right to </a:t>
            </a:r>
            <a:r>
              <a:rPr lang="en-MY" sz="2000" b="1" dirty="0" smtClean="0"/>
              <a:t>health care</a:t>
            </a:r>
            <a:r>
              <a:rPr lang="en-MY" sz="2000" b="1" dirty="0"/>
              <a:t>. </a:t>
            </a:r>
            <a:endParaRPr lang="en-MY" sz="2000" b="1" dirty="0" smtClean="0"/>
          </a:p>
          <a:p>
            <a:pPr marL="342900" indent="-342900">
              <a:buFont typeface="Wingdings" pitchFamily="2" charset="2"/>
              <a:buChar char="q"/>
            </a:pPr>
            <a:r>
              <a:rPr lang="en-MY" sz="2000" b="1" dirty="0" smtClean="0"/>
              <a:t>Make </a:t>
            </a:r>
            <a:r>
              <a:rPr lang="en-MY" sz="2000" b="1" dirty="0"/>
              <a:t>2018 your year to be a voice to lead for </a:t>
            </a:r>
            <a:r>
              <a:rPr lang="en-MY" sz="2000" b="1" dirty="0" smtClean="0"/>
              <a:t>health is </a:t>
            </a:r>
            <a:r>
              <a:rPr lang="en-MY" sz="2000" b="1" dirty="0"/>
              <a:t>a human right</a:t>
            </a:r>
            <a:r>
              <a:rPr lang="en-MY" sz="1600" b="1" dirty="0"/>
              <a:t>.</a:t>
            </a:r>
          </a:p>
        </p:txBody>
      </p:sp>
    </p:spTree>
    <p:extLst>
      <p:ext uri="{BB962C8B-B14F-4D97-AF65-F5344CB8AC3E}">
        <p14:creationId xmlns:p14="http://schemas.microsoft.com/office/powerpoint/2010/main" val="973248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7117200" cy="712200"/>
          </a:xfrm>
        </p:spPr>
        <p:txBody>
          <a:bodyPr/>
          <a:lstStyle/>
          <a:p>
            <a:r>
              <a:rPr lang="en-MY" sz="4800" b="1" dirty="0" smtClean="0"/>
              <a:t>References</a:t>
            </a:r>
            <a:endParaRPr lang="en-MY" sz="4800" b="1" dirty="0"/>
          </a:p>
        </p:txBody>
      </p:sp>
      <p:sp>
        <p:nvSpPr>
          <p:cNvPr id="3" name="Content Placeholder 2"/>
          <p:cNvSpPr>
            <a:spLocks noGrp="1"/>
          </p:cNvSpPr>
          <p:nvPr>
            <p:ph idx="1"/>
          </p:nvPr>
        </p:nvSpPr>
        <p:spPr>
          <a:xfrm>
            <a:off x="609600" y="1352550"/>
            <a:ext cx="7772400" cy="3188700"/>
          </a:xfrm>
        </p:spPr>
        <p:txBody>
          <a:bodyPr>
            <a:normAutofit fontScale="77500" lnSpcReduction="20000"/>
          </a:bodyPr>
          <a:lstStyle/>
          <a:p>
            <a:pPr marL="342900" indent="-342900">
              <a:buFont typeface="Wingdings" pitchFamily="2" charset="2"/>
              <a:buChar char="q"/>
            </a:pPr>
            <a:r>
              <a:rPr lang="en-MY" sz="2300" b="1" dirty="0"/>
              <a:t>International Council of Nurses, ‘Nurses a Voice to Lead: Health Is a Human </a:t>
            </a:r>
            <a:r>
              <a:rPr lang="en-MY" sz="2300" b="1" dirty="0" smtClean="0"/>
              <a:t>Right, Access</a:t>
            </a:r>
            <a:r>
              <a:rPr lang="en-MY" sz="2300" b="1" dirty="0"/>
              <a:t>, Investment and Economic Growth’ (2018</a:t>
            </a:r>
            <a:r>
              <a:rPr lang="en-MY" sz="2300" b="1" dirty="0" smtClean="0"/>
              <a:t>).</a:t>
            </a:r>
          </a:p>
          <a:p>
            <a:pPr marL="342900" indent="-342900">
              <a:buFont typeface="Wingdings" pitchFamily="2" charset="2"/>
              <a:buChar char="q"/>
            </a:pPr>
            <a:r>
              <a:rPr lang="en-US" altLang="zh-CN" sz="2300" b="1" dirty="0" smtClean="0"/>
              <a:t>Ministry </a:t>
            </a:r>
            <a:r>
              <a:rPr lang="en-US" altLang="zh-CN" sz="2300" b="1" dirty="0"/>
              <a:t>of Health Malaysia Strategic Plan 2006 – 2010. "Towards Achieving Better Health through Consolidation of Services“. </a:t>
            </a:r>
            <a:r>
              <a:rPr lang="en-US" altLang="zh-CN" sz="2300" b="1" dirty="0">
                <a:hlinkClick r:id="rId2"/>
              </a:rPr>
              <a:t>http://www.moh.gov.my/images/gallery/Report/MOH_SP_2006-2010.pdf</a:t>
            </a:r>
            <a:r>
              <a:rPr lang="en-US" altLang="zh-CN" sz="2300" b="1" dirty="0" smtClean="0"/>
              <a:t>.</a:t>
            </a:r>
          </a:p>
          <a:p>
            <a:pPr marL="342900" indent="-342900">
              <a:buFont typeface="Wingdings" pitchFamily="2" charset="2"/>
              <a:buChar char="q"/>
            </a:pPr>
            <a:r>
              <a:rPr lang="en-MY" sz="2300" b="1" dirty="0"/>
              <a:t>Nurses: A voice to lead Health is a human right: Access, investment and economic growth. Australian College of </a:t>
            </a:r>
            <a:r>
              <a:rPr lang="en-MY" sz="2300" b="1" dirty="0" smtClean="0"/>
              <a:t>Nursing.</a:t>
            </a:r>
          </a:p>
          <a:p>
            <a:pPr marL="342900" indent="-342900">
              <a:buFont typeface="Wingdings" pitchFamily="2" charset="2"/>
              <a:buChar char="q"/>
            </a:pPr>
            <a:r>
              <a:rPr lang="en-US" sz="2300" b="1" dirty="0" smtClean="0"/>
              <a:t>Asher, J. 2004. </a:t>
            </a:r>
            <a:r>
              <a:rPr lang="en-US" sz="2300" b="1" dirty="0"/>
              <a:t>The Right to </a:t>
            </a:r>
            <a:r>
              <a:rPr lang="en-US" sz="2300" b="1" dirty="0" smtClean="0"/>
              <a:t>Health: </a:t>
            </a:r>
            <a:r>
              <a:rPr lang="en-US" sz="2300" b="1" i="1" dirty="0" smtClean="0"/>
              <a:t>A </a:t>
            </a:r>
            <a:r>
              <a:rPr lang="en-US" sz="2300" b="1" i="1" dirty="0"/>
              <a:t>Resource Manual for </a:t>
            </a:r>
            <a:r>
              <a:rPr lang="en-US" sz="2300" b="1" i="1" dirty="0" smtClean="0"/>
              <a:t>NGOs. </a:t>
            </a:r>
            <a:r>
              <a:rPr lang="en-US" sz="2300" b="1" dirty="0"/>
              <a:t>New York Ave., </a:t>
            </a:r>
            <a:r>
              <a:rPr lang="en-US" sz="2300" b="1" dirty="0" smtClean="0"/>
              <a:t>NW, Washington D.C.USA</a:t>
            </a:r>
            <a:r>
              <a:rPr lang="en-US" sz="2300" b="1" i="1" dirty="0" smtClean="0"/>
              <a:t>.</a:t>
            </a:r>
          </a:p>
          <a:p>
            <a:pPr>
              <a:buNone/>
            </a:pPr>
            <a:endParaRPr lang="en-MY" b="1" dirty="0"/>
          </a:p>
        </p:txBody>
      </p:sp>
    </p:spTree>
    <p:extLst>
      <p:ext uri="{BB962C8B-B14F-4D97-AF65-F5344CB8AC3E}">
        <p14:creationId xmlns:p14="http://schemas.microsoft.com/office/powerpoint/2010/main" val="1294054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38388" y="4749900"/>
            <a:ext cx="91056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32</a:t>
            </a:fld>
            <a:endParaRPr lang="en"/>
          </a:p>
        </p:txBody>
      </p:sp>
      <p:sp>
        <p:nvSpPr>
          <p:cNvPr id="292" name="Shape 292"/>
          <p:cNvSpPr txBox="1">
            <a:spLocks noGrp="1"/>
          </p:cNvSpPr>
          <p:nvPr>
            <p:ph type="ctrTitle" idx="4294967295"/>
          </p:nvPr>
        </p:nvSpPr>
        <p:spPr>
          <a:xfrm>
            <a:off x="0" y="666750"/>
            <a:ext cx="9173100" cy="1159800"/>
          </a:xfrm>
          <a:prstGeom prst="rect">
            <a:avLst/>
          </a:prstGeom>
        </p:spPr>
        <p:txBody>
          <a:bodyPr lIns="91425" tIns="91425" rIns="91425" bIns="91425" anchor="ctr" anchorCtr="0">
            <a:noAutofit/>
          </a:bodyPr>
          <a:lstStyle/>
          <a:p>
            <a:pPr lvl="0" rtl="0">
              <a:spcBef>
                <a:spcPts val="0"/>
              </a:spcBef>
              <a:buNone/>
            </a:pPr>
            <a:endParaRPr lang="en" sz="1800" dirty="0"/>
          </a:p>
        </p:txBody>
      </p:sp>
      <p:sp>
        <p:nvSpPr>
          <p:cNvPr id="293" name="Shape 293"/>
          <p:cNvSpPr txBox="1">
            <a:spLocks noGrp="1"/>
          </p:cNvSpPr>
          <p:nvPr>
            <p:ph type="subTitle" idx="4294967295"/>
          </p:nvPr>
        </p:nvSpPr>
        <p:spPr>
          <a:xfrm>
            <a:off x="1245011" y="3486150"/>
            <a:ext cx="6593700" cy="917227"/>
          </a:xfrm>
          <a:prstGeom prst="rect">
            <a:avLst/>
          </a:prstGeom>
        </p:spPr>
        <p:txBody>
          <a:bodyPr lIns="91425" tIns="91425" rIns="91425" bIns="91425" anchor="t" anchorCtr="0">
            <a:noAutofit/>
          </a:bodyPr>
          <a:lstStyle/>
          <a:p>
            <a:pPr lvl="0" algn="ctr" rtl="0">
              <a:spcBef>
                <a:spcPts val="0"/>
              </a:spcBef>
              <a:buNone/>
            </a:pPr>
            <a:r>
              <a:rPr lang="en" sz="3200" b="1" dirty="0"/>
              <a:t>Any questions</a:t>
            </a:r>
            <a:r>
              <a:rPr lang="en" sz="3200" b="1" dirty="0" smtClean="0"/>
              <a:t>?</a:t>
            </a:r>
            <a:endParaRPr lang="en" sz="3200" b="1" dirty="0"/>
          </a:p>
        </p:txBody>
      </p:sp>
      <p:grpSp>
        <p:nvGrpSpPr>
          <p:cNvPr id="294" name="Shape 294"/>
          <p:cNvGrpSpPr/>
          <p:nvPr/>
        </p:nvGrpSpPr>
        <p:grpSpPr>
          <a:xfrm>
            <a:off x="3791011" y="2423935"/>
            <a:ext cx="1200061" cy="722262"/>
            <a:chOff x="1814513" y="571500"/>
            <a:chExt cx="1200061" cy="722262"/>
          </a:xfrm>
        </p:grpSpPr>
        <p:sp>
          <p:nvSpPr>
            <p:cNvPr id="295" name="Shape 295"/>
            <p:cNvSpPr/>
            <p:nvPr/>
          </p:nvSpPr>
          <p:spPr>
            <a:xfrm>
              <a:off x="1814513" y="573087"/>
              <a:ext cx="1019100" cy="442799"/>
            </a:xfrm>
            <a:custGeom>
              <a:avLst/>
              <a:gdLst/>
              <a:ahLst/>
              <a:cxnLst/>
              <a:rect l="0" t="0" r="0" b="0"/>
              <a:pathLst>
                <a:path w="120000" h="120000" extrusionOk="0">
                  <a:moveTo>
                    <a:pt x="54114" y="19424"/>
                  </a:moveTo>
                  <a:cubicBezTo>
                    <a:pt x="40841" y="19098"/>
                    <a:pt x="33523" y="43541"/>
                    <a:pt x="32389" y="65181"/>
                  </a:cubicBezTo>
                  <a:cubicBezTo>
                    <a:pt x="32049" y="71374"/>
                    <a:pt x="31992" y="77436"/>
                    <a:pt x="32900" y="83432"/>
                  </a:cubicBezTo>
                  <a:cubicBezTo>
                    <a:pt x="33467" y="87083"/>
                    <a:pt x="34289" y="90407"/>
                    <a:pt x="35736" y="92493"/>
                  </a:cubicBezTo>
                  <a:cubicBezTo>
                    <a:pt x="36104" y="93014"/>
                    <a:pt x="36700" y="92558"/>
                    <a:pt x="37182" y="92623"/>
                  </a:cubicBezTo>
                  <a:cubicBezTo>
                    <a:pt x="37154" y="91515"/>
                    <a:pt x="37267" y="90277"/>
                    <a:pt x="37097" y="89364"/>
                  </a:cubicBezTo>
                  <a:cubicBezTo>
                    <a:pt x="36842" y="88126"/>
                    <a:pt x="36275" y="87148"/>
                    <a:pt x="35991" y="85909"/>
                  </a:cubicBezTo>
                  <a:cubicBezTo>
                    <a:pt x="35452" y="83498"/>
                    <a:pt x="35707" y="81347"/>
                    <a:pt x="36530" y="79521"/>
                  </a:cubicBezTo>
                  <a:cubicBezTo>
                    <a:pt x="37267" y="77827"/>
                    <a:pt x="38061" y="78087"/>
                    <a:pt x="38912" y="79000"/>
                  </a:cubicBezTo>
                  <a:cubicBezTo>
                    <a:pt x="41181" y="81477"/>
                    <a:pt x="42202" y="87213"/>
                    <a:pt x="41153" y="92753"/>
                  </a:cubicBezTo>
                  <a:cubicBezTo>
                    <a:pt x="40784" y="94709"/>
                    <a:pt x="40189" y="96469"/>
                    <a:pt x="39565" y="98098"/>
                  </a:cubicBezTo>
                  <a:cubicBezTo>
                    <a:pt x="38430" y="101162"/>
                    <a:pt x="38373" y="101097"/>
                    <a:pt x="39905" y="103443"/>
                  </a:cubicBezTo>
                  <a:cubicBezTo>
                    <a:pt x="44131" y="110092"/>
                    <a:pt x="49066" y="110809"/>
                    <a:pt x="52725" y="104812"/>
                  </a:cubicBezTo>
                  <a:cubicBezTo>
                    <a:pt x="53916" y="102922"/>
                    <a:pt x="54852" y="100054"/>
                    <a:pt x="55674" y="97251"/>
                  </a:cubicBezTo>
                  <a:cubicBezTo>
                    <a:pt x="56043" y="96013"/>
                    <a:pt x="56015" y="93731"/>
                    <a:pt x="55816" y="92167"/>
                  </a:cubicBezTo>
                  <a:cubicBezTo>
                    <a:pt x="55646" y="90863"/>
                    <a:pt x="54965" y="89103"/>
                    <a:pt x="54455" y="89038"/>
                  </a:cubicBezTo>
                  <a:cubicBezTo>
                    <a:pt x="53973" y="88908"/>
                    <a:pt x="53178" y="90407"/>
                    <a:pt x="52923" y="91645"/>
                  </a:cubicBezTo>
                  <a:cubicBezTo>
                    <a:pt x="52299" y="94513"/>
                    <a:pt x="51845" y="97381"/>
                    <a:pt x="50172" y="97447"/>
                  </a:cubicBezTo>
                  <a:cubicBezTo>
                    <a:pt x="48243" y="97577"/>
                    <a:pt x="46598" y="95947"/>
                    <a:pt x="45436" y="92493"/>
                  </a:cubicBezTo>
                  <a:cubicBezTo>
                    <a:pt x="42883" y="85062"/>
                    <a:pt x="41522" y="76393"/>
                    <a:pt x="41011" y="67072"/>
                  </a:cubicBezTo>
                  <a:cubicBezTo>
                    <a:pt x="40557" y="58728"/>
                    <a:pt x="40784" y="50516"/>
                    <a:pt x="42174" y="42563"/>
                  </a:cubicBezTo>
                  <a:cubicBezTo>
                    <a:pt x="43138" y="37218"/>
                    <a:pt x="44556" y="32590"/>
                    <a:pt x="46598" y="29462"/>
                  </a:cubicBezTo>
                  <a:cubicBezTo>
                    <a:pt x="47875" y="27571"/>
                    <a:pt x="49463" y="26463"/>
                    <a:pt x="50966" y="25942"/>
                  </a:cubicBezTo>
                  <a:cubicBezTo>
                    <a:pt x="51704" y="25681"/>
                    <a:pt x="52668" y="27246"/>
                    <a:pt x="53405" y="28484"/>
                  </a:cubicBezTo>
                  <a:cubicBezTo>
                    <a:pt x="54228" y="29853"/>
                    <a:pt x="54058" y="32265"/>
                    <a:pt x="53575" y="33894"/>
                  </a:cubicBezTo>
                  <a:cubicBezTo>
                    <a:pt x="53264" y="34937"/>
                    <a:pt x="52413" y="35393"/>
                    <a:pt x="51760" y="35524"/>
                  </a:cubicBezTo>
                  <a:cubicBezTo>
                    <a:pt x="51250" y="35719"/>
                    <a:pt x="50711" y="34741"/>
                    <a:pt x="50172" y="34741"/>
                  </a:cubicBezTo>
                  <a:cubicBezTo>
                    <a:pt x="49690" y="34807"/>
                    <a:pt x="48981" y="35067"/>
                    <a:pt x="48754" y="35850"/>
                  </a:cubicBezTo>
                  <a:cubicBezTo>
                    <a:pt x="48527" y="36632"/>
                    <a:pt x="48640" y="38326"/>
                    <a:pt x="48867" y="39304"/>
                  </a:cubicBezTo>
                  <a:cubicBezTo>
                    <a:pt x="49548" y="42563"/>
                    <a:pt x="50824" y="44454"/>
                    <a:pt x="52271" y="45627"/>
                  </a:cubicBezTo>
                  <a:cubicBezTo>
                    <a:pt x="53831" y="46800"/>
                    <a:pt x="55447" y="47713"/>
                    <a:pt x="57007" y="48951"/>
                  </a:cubicBezTo>
                  <a:cubicBezTo>
                    <a:pt x="59446" y="50776"/>
                    <a:pt x="61687" y="53253"/>
                    <a:pt x="63134" y="58468"/>
                  </a:cubicBezTo>
                  <a:cubicBezTo>
                    <a:pt x="64126" y="62053"/>
                    <a:pt x="64807" y="65898"/>
                    <a:pt x="64495" y="70266"/>
                  </a:cubicBezTo>
                  <a:cubicBezTo>
                    <a:pt x="64126" y="75024"/>
                    <a:pt x="63162" y="78804"/>
                    <a:pt x="60978" y="80108"/>
                  </a:cubicBezTo>
                  <a:cubicBezTo>
                    <a:pt x="60127" y="80630"/>
                    <a:pt x="59730" y="81542"/>
                    <a:pt x="60184" y="83628"/>
                  </a:cubicBezTo>
                  <a:cubicBezTo>
                    <a:pt x="60354" y="84410"/>
                    <a:pt x="60382" y="85388"/>
                    <a:pt x="60467" y="86235"/>
                  </a:cubicBezTo>
                  <a:cubicBezTo>
                    <a:pt x="61489" y="96730"/>
                    <a:pt x="60127" y="105529"/>
                    <a:pt x="56185" y="111200"/>
                  </a:cubicBezTo>
                  <a:cubicBezTo>
                    <a:pt x="50626" y="119217"/>
                    <a:pt x="44698" y="120000"/>
                    <a:pt x="38941" y="112504"/>
                  </a:cubicBezTo>
                  <a:cubicBezTo>
                    <a:pt x="30716" y="101814"/>
                    <a:pt x="28021" y="87343"/>
                    <a:pt x="28787" y="66224"/>
                  </a:cubicBezTo>
                  <a:cubicBezTo>
                    <a:pt x="28872" y="64139"/>
                    <a:pt x="28900" y="61988"/>
                    <a:pt x="28929" y="59902"/>
                  </a:cubicBezTo>
                  <a:cubicBezTo>
                    <a:pt x="28106" y="60228"/>
                    <a:pt x="27312" y="60619"/>
                    <a:pt x="26490" y="61010"/>
                  </a:cubicBezTo>
                  <a:cubicBezTo>
                    <a:pt x="24561" y="61988"/>
                    <a:pt x="22746" y="60879"/>
                    <a:pt x="20959" y="59380"/>
                  </a:cubicBezTo>
                  <a:cubicBezTo>
                    <a:pt x="19569" y="58272"/>
                    <a:pt x="19541" y="58337"/>
                    <a:pt x="19654" y="61792"/>
                  </a:cubicBezTo>
                  <a:cubicBezTo>
                    <a:pt x="19995" y="71113"/>
                    <a:pt x="17102" y="75936"/>
                    <a:pt x="13131" y="72156"/>
                  </a:cubicBezTo>
                  <a:cubicBezTo>
                    <a:pt x="9274" y="68506"/>
                    <a:pt x="5984" y="62705"/>
                    <a:pt x="3970" y="54166"/>
                  </a:cubicBezTo>
                  <a:cubicBezTo>
                    <a:pt x="992" y="41520"/>
                    <a:pt x="0" y="28158"/>
                    <a:pt x="2524" y="14470"/>
                  </a:cubicBezTo>
                  <a:cubicBezTo>
                    <a:pt x="3148" y="11080"/>
                    <a:pt x="4282" y="7887"/>
                    <a:pt x="5473" y="5279"/>
                  </a:cubicBezTo>
                  <a:cubicBezTo>
                    <a:pt x="6494" y="2933"/>
                    <a:pt x="7998" y="2281"/>
                    <a:pt x="9472" y="3193"/>
                  </a:cubicBezTo>
                  <a:cubicBezTo>
                    <a:pt x="10465" y="3845"/>
                    <a:pt x="11515" y="4627"/>
                    <a:pt x="11543" y="7626"/>
                  </a:cubicBezTo>
                  <a:cubicBezTo>
                    <a:pt x="11543" y="10233"/>
                    <a:pt x="11259" y="12645"/>
                    <a:pt x="10011" y="13688"/>
                  </a:cubicBezTo>
                  <a:cubicBezTo>
                    <a:pt x="9784" y="13883"/>
                    <a:pt x="9529" y="13948"/>
                    <a:pt x="9331" y="14209"/>
                  </a:cubicBezTo>
                  <a:cubicBezTo>
                    <a:pt x="8310" y="15382"/>
                    <a:pt x="8139" y="16686"/>
                    <a:pt x="9104" y="18055"/>
                  </a:cubicBezTo>
                  <a:cubicBezTo>
                    <a:pt x="10352" y="19750"/>
                    <a:pt x="11770" y="21379"/>
                    <a:pt x="13188" y="21770"/>
                  </a:cubicBezTo>
                  <a:cubicBezTo>
                    <a:pt x="15031" y="22227"/>
                    <a:pt x="16932" y="21379"/>
                    <a:pt x="18832" y="21184"/>
                  </a:cubicBezTo>
                  <a:cubicBezTo>
                    <a:pt x="20392" y="20988"/>
                    <a:pt x="21980" y="20532"/>
                    <a:pt x="23540" y="20727"/>
                  </a:cubicBezTo>
                  <a:cubicBezTo>
                    <a:pt x="26263" y="21118"/>
                    <a:pt x="28277" y="25551"/>
                    <a:pt x="28900" y="31939"/>
                  </a:cubicBezTo>
                  <a:cubicBezTo>
                    <a:pt x="29411" y="37023"/>
                    <a:pt x="28362" y="42954"/>
                    <a:pt x="26263" y="45953"/>
                  </a:cubicBezTo>
                  <a:cubicBezTo>
                    <a:pt x="25412" y="47256"/>
                    <a:pt x="24448" y="48039"/>
                    <a:pt x="23540" y="49147"/>
                  </a:cubicBezTo>
                  <a:cubicBezTo>
                    <a:pt x="22916" y="49929"/>
                    <a:pt x="23058" y="50907"/>
                    <a:pt x="23568" y="51558"/>
                  </a:cubicBezTo>
                  <a:cubicBezTo>
                    <a:pt x="24533" y="52601"/>
                    <a:pt x="25639" y="52992"/>
                    <a:pt x="26490" y="51428"/>
                  </a:cubicBezTo>
                  <a:cubicBezTo>
                    <a:pt x="28021" y="48625"/>
                    <a:pt x="29553" y="45757"/>
                    <a:pt x="30829" y="42368"/>
                  </a:cubicBezTo>
                  <a:cubicBezTo>
                    <a:pt x="32843" y="36892"/>
                    <a:pt x="34630" y="30896"/>
                    <a:pt x="36530" y="25225"/>
                  </a:cubicBezTo>
                  <a:cubicBezTo>
                    <a:pt x="36984" y="23921"/>
                    <a:pt x="36813" y="23335"/>
                    <a:pt x="36275" y="22813"/>
                  </a:cubicBezTo>
                  <a:cubicBezTo>
                    <a:pt x="35934" y="22422"/>
                    <a:pt x="35566" y="22096"/>
                    <a:pt x="35197" y="21705"/>
                  </a:cubicBezTo>
                  <a:cubicBezTo>
                    <a:pt x="32871" y="18837"/>
                    <a:pt x="31964" y="13948"/>
                    <a:pt x="32701" y="8017"/>
                  </a:cubicBezTo>
                  <a:cubicBezTo>
                    <a:pt x="33297" y="2933"/>
                    <a:pt x="35367" y="456"/>
                    <a:pt x="37494" y="2216"/>
                  </a:cubicBezTo>
                  <a:cubicBezTo>
                    <a:pt x="38856" y="3324"/>
                    <a:pt x="39394" y="7821"/>
                    <a:pt x="38600" y="11341"/>
                  </a:cubicBezTo>
                  <a:cubicBezTo>
                    <a:pt x="37920" y="14405"/>
                    <a:pt x="37948" y="14731"/>
                    <a:pt x="39451" y="14274"/>
                  </a:cubicBezTo>
                  <a:cubicBezTo>
                    <a:pt x="42032" y="13492"/>
                    <a:pt x="44585" y="12449"/>
                    <a:pt x="47137" y="11276"/>
                  </a:cubicBezTo>
                  <a:cubicBezTo>
                    <a:pt x="51023" y="9516"/>
                    <a:pt x="54937" y="8669"/>
                    <a:pt x="58879" y="10038"/>
                  </a:cubicBezTo>
                  <a:cubicBezTo>
                    <a:pt x="64864" y="12189"/>
                    <a:pt x="69458" y="19815"/>
                    <a:pt x="73429" y="29788"/>
                  </a:cubicBezTo>
                  <a:cubicBezTo>
                    <a:pt x="75329" y="34611"/>
                    <a:pt x="77059" y="39826"/>
                    <a:pt x="78846" y="44845"/>
                  </a:cubicBezTo>
                  <a:cubicBezTo>
                    <a:pt x="80293" y="49016"/>
                    <a:pt x="80434" y="49082"/>
                    <a:pt x="81285" y="44193"/>
                  </a:cubicBezTo>
                  <a:cubicBezTo>
                    <a:pt x="83072" y="33829"/>
                    <a:pt x="85908" y="25225"/>
                    <a:pt x="89482" y="17925"/>
                  </a:cubicBezTo>
                  <a:cubicBezTo>
                    <a:pt x="95126" y="6518"/>
                    <a:pt x="101621" y="0"/>
                    <a:pt x="109279" y="847"/>
                  </a:cubicBezTo>
                  <a:cubicBezTo>
                    <a:pt x="113476" y="1303"/>
                    <a:pt x="116766" y="5866"/>
                    <a:pt x="119602" y="12580"/>
                  </a:cubicBezTo>
                  <a:cubicBezTo>
                    <a:pt x="119801" y="13036"/>
                    <a:pt x="119858" y="13818"/>
                    <a:pt x="120000" y="14405"/>
                  </a:cubicBezTo>
                  <a:cubicBezTo>
                    <a:pt x="119659" y="14665"/>
                    <a:pt x="119319" y="15252"/>
                    <a:pt x="118978" y="15187"/>
                  </a:cubicBezTo>
                  <a:cubicBezTo>
                    <a:pt x="117589" y="14796"/>
                    <a:pt x="116114" y="14861"/>
                    <a:pt x="114809" y="13688"/>
                  </a:cubicBezTo>
                  <a:cubicBezTo>
                    <a:pt x="110952" y="10233"/>
                    <a:pt x="107151" y="8734"/>
                    <a:pt x="103096" y="11797"/>
                  </a:cubicBezTo>
                  <a:cubicBezTo>
                    <a:pt x="98529" y="15252"/>
                    <a:pt x="94814" y="21379"/>
                    <a:pt x="91779" y="29722"/>
                  </a:cubicBezTo>
                  <a:cubicBezTo>
                    <a:pt x="87638" y="41129"/>
                    <a:pt x="85710" y="54492"/>
                    <a:pt x="85341" y="69158"/>
                  </a:cubicBezTo>
                  <a:cubicBezTo>
                    <a:pt x="85228" y="73720"/>
                    <a:pt x="85256" y="74633"/>
                    <a:pt x="87440" y="74633"/>
                  </a:cubicBezTo>
                  <a:cubicBezTo>
                    <a:pt x="90333" y="74633"/>
                    <a:pt x="92517" y="78870"/>
                    <a:pt x="93311" y="85192"/>
                  </a:cubicBezTo>
                  <a:cubicBezTo>
                    <a:pt x="93821" y="89364"/>
                    <a:pt x="93367" y="92884"/>
                    <a:pt x="91836" y="94383"/>
                  </a:cubicBezTo>
                  <a:cubicBezTo>
                    <a:pt x="91155" y="95100"/>
                    <a:pt x="90077" y="95230"/>
                    <a:pt x="89454" y="94448"/>
                  </a:cubicBezTo>
                  <a:cubicBezTo>
                    <a:pt x="88943" y="93796"/>
                    <a:pt x="88773" y="91515"/>
                    <a:pt x="88546" y="89820"/>
                  </a:cubicBezTo>
                  <a:cubicBezTo>
                    <a:pt x="88461" y="89234"/>
                    <a:pt x="88574" y="88386"/>
                    <a:pt x="88716" y="87734"/>
                  </a:cubicBezTo>
                  <a:cubicBezTo>
                    <a:pt x="89283" y="85388"/>
                    <a:pt x="89085" y="83563"/>
                    <a:pt x="87979" y="82520"/>
                  </a:cubicBezTo>
                  <a:cubicBezTo>
                    <a:pt x="86986" y="81673"/>
                    <a:pt x="85965" y="82650"/>
                    <a:pt x="85398" y="85062"/>
                  </a:cubicBezTo>
                  <a:cubicBezTo>
                    <a:pt x="85228" y="85844"/>
                    <a:pt x="85114" y="86757"/>
                    <a:pt x="85001" y="87604"/>
                  </a:cubicBezTo>
                  <a:cubicBezTo>
                    <a:pt x="84490" y="91841"/>
                    <a:pt x="84490" y="91841"/>
                    <a:pt x="82533" y="91319"/>
                  </a:cubicBezTo>
                  <a:cubicBezTo>
                    <a:pt x="82221" y="91189"/>
                    <a:pt x="81909" y="91059"/>
                    <a:pt x="81597" y="90994"/>
                  </a:cubicBezTo>
                  <a:cubicBezTo>
                    <a:pt x="79839" y="90863"/>
                    <a:pt x="78676" y="89690"/>
                    <a:pt x="78080" y="85062"/>
                  </a:cubicBezTo>
                  <a:cubicBezTo>
                    <a:pt x="77315" y="79261"/>
                    <a:pt x="75329" y="75936"/>
                    <a:pt x="72606" y="75415"/>
                  </a:cubicBezTo>
                  <a:cubicBezTo>
                    <a:pt x="71302" y="75154"/>
                    <a:pt x="71075" y="76197"/>
                    <a:pt x="71302" y="79196"/>
                  </a:cubicBezTo>
                  <a:cubicBezTo>
                    <a:pt x="71472" y="81347"/>
                    <a:pt x="71614" y="84019"/>
                    <a:pt x="71217" y="85844"/>
                  </a:cubicBezTo>
                  <a:cubicBezTo>
                    <a:pt x="70224" y="90472"/>
                    <a:pt x="67501" y="90016"/>
                    <a:pt x="66225" y="85323"/>
                  </a:cubicBezTo>
                  <a:cubicBezTo>
                    <a:pt x="64977" y="80760"/>
                    <a:pt x="65629" y="72286"/>
                    <a:pt x="67700" y="69809"/>
                  </a:cubicBezTo>
                  <a:cubicBezTo>
                    <a:pt x="69487" y="67658"/>
                    <a:pt x="71500" y="66355"/>
                    <a:pt x="73486" y="65442"/>
                  </a:cubicBezTo>
                  <a:cubicBezTo>
                    <a:pt x="75102" y="64725"/>
                    <a:pt x="76549" y="66550"/>
                    <a:pt x="77655" y="69483"/>
                  </a:cubicBezTo>
                  <a:cubicBezTo>
                    <a:pt x="77797" y="69809"/>
                    <a:pt x="78052" y="69809"/>
                    <a:pt x="78251" y="69940"/>
                  </a:cubicBezTo>
                  <a:cubicBezTo>
                    <a:pt x="78307" y="69483"/>
                    <a:pt x="78449" y="68897"/>
                    <a:pt x="78364" y="68441"/>
                  </a:cubicBezTo>
                  <a:cubicBezTo>
                    <a:pt x="77882" y="65638"/>
                    <a:pt x="77456" y="62705"/>
                    <a:pt x="76861" y="59967"/>
                  </a:cubicBezTo>
                  <a:cubicBezTo>
                    <a:pt x="74847" y="50907"/>
                    <a:pt x="72039" y="43411"/>
                    <a:pt x="68125" y="38457"/>
                  </a:cubicBezTo>
                  <a:cubicBezTo>
                    <a:pt x="67331" y="37414"/>
                    <a:pt x="66395" y="36632"/>
                    <a:pt x="65488" y="36371"/>
                  </a:cubicBezTo>
                  <a:cubicBezTo>
                    <a:pt x="64807" y="36175"/>
                    <a:pt x="63928" y="36827"/>
                    <a:pt x="64552" y="39239"/>
                  </a:cubicBezTo>
                  <a:cubicBezTo>
                    <a:pt x="65232" y="41912"/>
                    <a:pt x="65005" y="44128"/>
                    <a:pt x="64069" y="46083"/>
                  </a:cubicBezTo>
                  <a:cubicBezTo>
                    <a:pt x="63134" y="47973"/>
                    <a:pt x="61999" y="48886"/>
                    <a:pt x="60808" y="47778"/>
                  </a:cubicBezTo>
                  <a:cubicBezTo>
                    <a:pt x="59560" y="46539"/>
                    <a:pt x="58851" y="44258"/>
                    <a:pt x="58794" y="40999"/>
                  </a:cubicBezTo>
                  <a:cubicBezTo>
                    <a:pt x="58709" y="35393"/>
                    <a:pt x="59985" y="30961"/>
                    <a:pt x="62283" y="28614"/>
                  </a:cubicBezTo>
                  <a:cubicBezTo>
                    <a:pt x="63048" y="27897"/>
                    <a:pt x="63757" y="26920"/>
                    <a:pt x="64495" y="26072"/>
                  </a:cubicBezTo>
                  <a:cubicBezTo>
                    <a:pt x="63729" y="24964"/>
                    <a:pt x="63020" y="23595"/>
                    <a:pt x="62198" y="22813"/>
                  </a:cubicBezTo>
                  <a:cubicBezTo>
                    <a:pt x="59617" y="20206"/>
                    <a:pt x="56894" y="19293"/>
                    <a:pt x="54114" y="19424"/>
                  </a:cubicBezTo>
                  <a:close/>
                  <a:moveTo>
                    <a:pt x="55306" y="76262"/>
                  </a:moveTo>
                  <a:cubicBezTo>
                    <a:pt x="54909" y="74698"/>
                    <a:pt x="54738" y="73460"/>
                    <a:pt x="54398" y="72547"/>
                  </a:cubicBezTo>
                  <a:cubicBezTo>
                    <a:pt x="53292" y="69679"/>
                    <a:pt x="52129" y="67072"/>
                    <a:pt x="51023" y="64269"/>
                  </a:cubicBezTo>
                  <a:cubicBezTo>
                    <a:pt x="49463" y="60293"/>
                    <a:pt x="47931" y="56186"/>
                    <a:pt x="46400" y="52145"/>
                  </a:cubicBezTo>
                  <a:cubicBezTo>
                    <a:pt x="46201" y="51624"/>
                    <a:pt x="45974" y="51167"/>
                    <a:pt x="45776" y="50711"/>
                  </a:cubicBezTo>
                  <a:cubicBezTo>
                    <a:pt x="45748" y="51428"/>
                    <a:pt x="45634" y="52145"/>
                    <a:pt x="45691" y="52797"/>
                  </a:cubicBezTo>
                  <a:cubicBezTo>
                    <a:pt x="46627" y="62639"/>
                    <a:pt x="48726" y="70917"/>
                    <a:pt x="52356" y="76784"/>
                  </a:cubicBezTo>
                  <a:cubicBezTo>
                    <a:pt x="52838" y="77566"/>
                    <a:pt x="53490" y="78153"/>
                    <a:pt x="54058" y="78153"/>
                  </a:cubicBezTo>
                  <a:cubicBezTo>
                    <a:pt x="54455" y="78153"/>
                    <a:pt x="54852" y="76979"/>
                    <a:pt x="55306" y="76262"/>
                  </a:cubicBezTo>
                  <a:close/>
                  <a:moveTo>
                    <a:pt x="15202" y="49603"/>
                  </a:moveTo>
                  <a:cubicBezTo>
                    <a:pt x="15400" y="49342"/>
                    <a:pt x="15911" y="48690"/>
                    <a:pt x="16450" y="48039"/>
                  </a:cubicBezTo>
                  <a:cubicBezTo>
                    <a:pt x="16109" y="46931"/>
                    <a:pt x="15911" y="45497"/>
                    <a:pt x="15457" y="44780"/>
                  </a:cubicBezTo>
                  <a:cubicBezTo>
                    <a:pt x="13925" y="42368"/>
                    <a:pt x="12280" y="40152"/>
                    <a:pt x="10692" y="37870"/>
                  </a:cubicBezTo>
                  <a:cubicBezTo>
                    <a:pt x="8622" y="34807"/>
                    <a:pt x="6721" y="31417"/>
                    <a:pt x="5615" y="26072"/>
                  </a:cubicBezTo>
                  <a:cubicBezTo>
                    <a:pt x="5502" y="25551"/>
                    <a:pt x="5275" y="25095"/>
                    <a:pt x="5076" y="24638"/>
                  </a:cubicBezTo>
                  <a:cubicBezTo>
                    <a:pt x="5048" y="25420"/>
                    <a:pt x="4906" y="26333"/>
                    <a:pt x="5020" y="27050"/>
                  </a:cubicBezTo>
                  <a:cubicBezTo>
                    <a:pt x="6097" y="33699"/>
                    <a:pt x="7629" y="39760"/>
                    <a:pt x="9926" y="44649"/>
                  </a:cubicBezTo>
                  <a:cubicBezTo>
                    <a:pt x="11288" y="47582"/>
                    <a:pt x="12876" y="49342"/>
                    <a:pt x="15202" y="49603"/>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a:latin typeface="Calibri"/>
                <a:ea typeface="Calibri"/>
                <a:cs typeface="Calibri"/>
                <a:sym typeface="Calibri"/>
              </a:endParaRPr>
            </a:p>
          </p:txBody>
        </p:sp>
        <p:sp>
          <p:nvSpPr>
            <p:cNvPr id="296" name="Shape 296"/>
            <p:cNvSpPr/>
            <p:nvPr/>
          </p:nvSpPr>
          <p:spPr>
            <a:xfrm>
              <a:off x="2593975" y="571500"/>
              <a:ext cx="420600" cy="482700"/>
            </a:xfrm>
            <a:custGeom>
              <a:avLst/>
              <a:gdLst/>
              <a:ahLst/>
              <a:cxnLst/>
              <a:rect l="0" t="0" r="0" b="0"/>
              <a:pathLst>
                <a:path w="120000" h="120000" extrusionOk="0">
                  <a:moveTo>
                    <a:pt x="55495" y="15764"/>
                  </a:moveTo>
                  <a:cubicBezTo>
                    <a:pt x="64985" y="16543"/>
                    <a:pt x="74888" y="17442"/>
                    <a:pt x="84790" y="18161"/>
                  </a:cubicBezTo>
                  <a:cubicBezTo>
                    <a:pt x="88160" y="18341"/>
                    <a:pt x="91667" y="18281"/>
                    <a:pt x="95037" y="17802"/>
                  </a:cubicBezTo>
                  <a:cubicBezTo>
                    <a:pt x="97375" y="17502"/>
                    <a:pt x="99851" y="16603"/>
                    <a:pt x="101707" y="15344"/>
                  </a:cubicBezTo>
                  <a:cubicBezTo>
                    <a:pt x="104595" y="13426"/>
                    <a:pt x="104389" y="11628"/>
                    <a:pt x="101020" y="10129"/>
                  </a:cubicBezTo>
                  <a:cubicBezTo>
                    <a:pt x="98063" y="8871"/>
                    <a:pt x="97444" y="6893"/>
                    <a:pt x="97512" y="4435"/>
                  </a:cubicBezTo>
                  <a:cubicBezTo>
                    <a:pt x="97581" y="1318"/>
                    <a:pt x="98613" y="359"/>
                    <a:pt x="102257" y="239"/>
                  </a:cubicBezTo>
                  <a:cubicBezTo>
                    <a:pt x="109891" y="0"/>
                    <a:pt x="115117" y="3296"/>
                    <a:pt x="117318" y="10069"/>
                  </a:cubicBezTo>
                  <a:cubicBezTo>
                    <a:pt x="120000" y="18461"/>
                    <a:pt x="117799" y="26433"/>
                    <a:pt x="113123" y="33626"/>
                  </a:cubicBezTo>
                  <a:cubicBezTo>
                    <a:pt x="109959" y="38481"/>
                    <a:pt x="105627" y="42917"/>
                    <a:pt x="101020" y="46813"/>
                  </a:cubicBezTo>
                  <a:cubicBezTo>
                    <a:pt x="89879" y="56103"/>
                    <a:pt x="76813" y="62937"/>
                    <a:pt x="62166" y="67432"/>
                  </a:cubicBezTo>
                  <a:cubicBezTo>
                    <a:pt x="54257" y="69830"/>
                    <a:pt x="46212" y="70609"/>
                    <a:pt x="38097" y="67912"/>
                  </a:cubicBezTo>
                  <a:cubicBezTo>
                    <a:pt x="31908" y="65814"/>
                    <a:pt x="29088" y="61558"/>
                    <a:pt x="28951" y="55864"/>
                  </a:cubicBezTo>
                  <a:cubicBezTo>
                    <a:pt x="28951" y="52387"/>
                    <a:pt x="31908" y="51068"/>
                    <a:pt x="33971" y="48971"/>
                  </a:cubicBezTo>
                  <a:cubicBezTo>
                    <a:pt x="34590" y="48311"/>
                    <a:pt x="34865" y="47352"/>
                    <a:pt x="35346" y="46573"/>
                  </a:cubicBezTo>
                  <a:cubicBezTo>
                    <a:pt x="34452" y="46393"/>
                    <a:pt x="33421" y="46033"/>
                    <a:pt x="32595" y="46153"/>
                  </a:cubicBezTo>
                  <a:cubicBezTo>
                    <a:pt x="27369" y="46933"/>
                    <a:pt x="22624" y="48491"/>
                    <a:pt x="19530" y="52567"/>
                  </a:cubicBezTo>
                  <a:cubicBezTo>
                    <a:pt x="14303" y="59400"/>
                    <a:pt x="15197" y="68631"/>
                    <a:pt x="21799" y="74625"/>
                  </a:cubicBezTo>
                  <a:cubicBezTo>
                    <a:pt x="30876" y="82897"/>
                    <a:pt x="43392" y="84395"/>
                    <a:pt x="54670" y="78461"/>
                  </a:cubicBezTo>
                  <a:cubicBezTo>
                    <a:pt x="56252" y="77622"/>
                    <a:pt x="57765" y="76423"/>
                    <a:pt x="58727" y="75044"/>
                  </a:cubicBezTo>
                  <a:cubicBezTo>
                    <a:pt x="61684" y="70609"/>
                    <a:pt x="66292" y="68151"/>
                    <a:pt x="71587" y="66473"/>
                  </a:cubicBezTo>
                  <a:cubicBezTo>
                    <a:pt x="74544" y="65514"/>
                    <a:pt x="75025" y="65874"/>
                    <a:pt x="74475" y="68511"/>
                  </a:cubicBezTo>
                  <a:cubicBezTo>
                    <a:pt x="72550" y="77802"/>
                    <a:pt x="62578" y="88591"/>
                    <a:pt x="48481" y="89190"/>
                  </a:cubicBezTo>
                  <a:cubicBezTo>
                    <a:pt x="43117" y="89430"/>
                    <a:pt x="37753" y="89730"/>
                    <a:pt x="32458" y="90269"/>
                  </a:cubicBezTo>
                  <a:cubicBezTo>
                    <a:pt x="25925" y="90929"/>
                    <a:pt x="20286" y="92967"/>
                    <a:pt x="17467" y="98781"/>
                  </a:cubicBezTo>
                  <a:cubicBezTo>
                    <a:pt x="15885" y="102017"/>
                    <a:pt x="16916" y="106093"/>
                    <a:pt x="19873" y="108311"/>
                  </a:cubicBezTo>
                  <a:cubicBezTo>
                    <a:pt x="21799" y="109810"/>
                    <a:pt x="23381" y="109450"/>
                    <a:pt x="24068" y="107352"/>
                  </a:cubicBezTo>
                  <a:cubicBezTo>
                    <a:pt x="24206" y="107052"/>
                    <a:pt x="24137" y="106693"/>
                    <a:pt x="24206" y="106393"/>
                  </a:cubicBezTo>
                  <a:cubicBezTo>
                    <a:pt x="25169" y="102377"/>
                    <a:pt x="27644" y="100399"/>
                    <a:pt x="31289" y="100699"/>
                  </a:cubicBezTo>
                  <a:cubicBezTo>
                    <a:pt x="34796" y="100999"/>
                    <a:pt x="38166" y="104175"/>
                    <a:pt x="38303" y="107532"/>
                  </a:cubicBezTo>
                  <a:cubicBezTo>
                    <a:pt x="38510" y="111488"/>
                    <a:pt x="36859" y="114785"/>
                    <a:pt x="33008" y="116943"/>
                  </a:cubicBezTo>
                  <a:cubicBezTo>
                    <a:pt x="28538" y="119400"/>
                    <a:pt x="23587" y="120000"/>
                    <a:pt x="18842" y="117662"/>
                  </a:cubicBezTo>
                  <a:cubicBezTo>
                    <a:pt x="5295" y="110829"/>
                    <a:pt x="5157" y="97282"/>
                    <a:pt x="13684" y="89610"/>
                  </a:cubicBezTo>
                  <a:cubicBezTo>
                    <a:pt x="15266" y="88231"/>
                    <a:pt x="18085" y="86913"/>
                    <a:pt x="18154" y="85474"/>
                  </a:cubicBezTo>
                  <a:cubicBezTo>
                    <a:pt x="18223" y="84035"/>
                    <a:pt x="15472" y="82537"/>
                    <a:pt x="14028" y="80979"/>
                  </a:cubicBezTo>
                  <a:cubicBezTo>
                    <a:pt x="9214" y="75944"/>
                    <a:pt x="6945" y="69950"/>
                    <a:pt x="6120" y="63596"/>
                  </a:cubicBezTo>
                  <a:cubicBezTo>
                    <a:pt x="5432" y="58141"/>
                    <a:pt x="5157" y="52627"/>
                    <a:pt x="5088" y="47172"/>
                  </a:cubicBezTo>
                  <a:cubicBezTo>
                    <a:pt x="5020" y="42617"/>
                    <a:pt x="5020" y="38241"/>
                    <a:pt x="1856" y="34285"/>
                  </a:cubicBezTo>
                  <a:cubicBezTo>
                    <a:pt x="618" y="32667"/>
                    <a:pt x="0" y="30629"/>
                    <a:pt x="1650" y="28651"/>
                  </a:cubicBezTo>
                  <a:cubicBezTo>
                    <a:pt x="3232" y="26673"/>
                    <a:pt x="5088" y="26433"/>
                    <a:pt x="6395" y="28651"/>
                  </a:cubicBezTo>
                  <a:cubicBezTo>
                    <a:pt x="8458" y="32367"/>
                    <a:pt x="10040" y="36263"/>
                    <a:pt x="11690" y="40159"/>
                  </a:cubicBezTo>
                  <a:cubicBezTo>
                    <a:pt x="12446" y="41838"/>
                    <a:pt x="12859" y="43636"/>
                    <a:pt x="13409" y="45374"/>
                  </a:cubicBezTo>
                  <a:cubicBezTo>
                    <a:pt x="15128" y="44355"/>
                    <a:pt x="16710" y="43156"/>
                    <a:pt x="18498" y="42317"/>
                  </a:cubicBezTo>
                  <a:cubicBezTo>
                    <a:pt x="22487" y="40399"/>
                    <a:pt x="26613" y="38721"/>
                    <a:pt x="30670" y="36863"/>
                  </a:cubicBezTo>
                  <a:cubicBezTo>
                    <a:pt x="31770" y="36323"/>
                    <a:pt x="32733" y="35664"/>
                    <a:pt x="33765" y="35064"/>
                  </a:cubicBezTo>
                  <a:cubicBezTo>
                    <a:pt x="32871" y="34525"/>
                    <a:pt x="32045" y="33866"/>
                    <a:pt x="31151" y="33386"/>
                  </a:cubicBezTo>
                  <a:cubicBezTo>
                    <a:pt x="25787" y="30629"/>
                    <a:pt x="25581" y="27152"/>
                    <a:pt x="27851" y="23196"/>
                  </a:cubicBezTo>
                  <a:cubicBezTo>
                    <a:pt x="28676" y="21698"/>
                    <a:pt x="30601" y="20499"/>
                    <a:pt x="32389" y="19600"/>
                  </a:cubicBezTo>
                  <a:cubicBezTo>
                    <a:pt x="39404" y="16123"/>
                    <a:pt x="47174" y="15524"/>
                    <a:pt x="55495" y="15764"/>
                  </a:cubicBezTo>
                  <a:close/>
                  <a:moveTo>
                    <a:pt x="57765" y="41898"/>
                  </a:moveTo>
                  <a:cubicBezTo>
                    <a:pt x="69111" y="41718"/>
                    <a:pt x="78808" y="39680"/>
                    <a:pt x="88091" y="35904"/>
                  </a:cubicBezTo>
                  <a:cubicBezTo>
                    <a:pt x="91667" y="34465"/>
                    <a:pt x="94624" y="31708"/>
                    <a:pt x="98957" y="31828"/>
                  </a:cubicBezTo>
                  <a:cubicBezTo>
                    <a:pt x="99507" y="31828"/>
                    <a:pt x="100194" y="31108"/>
                    <a:pt x="100607" y="30629"/>
                  </a:cubicBezTo>
                  <a:cubicBezTo>
                    <a:pt x="101020" y="30089"/>
                    <a:pt x="101157" y="29430"/>
                    <a:pt x="101432" y="28831"/>
                  </a:cubicBezTo>
                  <a:cubicBezTo>
                    <a:pt x="100813" y="28891"/>
                    <a:pt x="100057" y="28831"/>
                    <a:pt x="99438" y="29070"/>
                  </a:cubicBezTo>
                  <a:cubicBezTo>
                    <a:pt x="91186" y="32667"/>
                    <a:pt x="82315" y="34525"/>
                    <a:pt x="73169" y="35604"/>
                  </a:cubicBezTo>
                  <a:cubicBezTo>
                    <a:pt x="66223" y="36443"/>
                    <a:pt x="59209" y="37102"/>
                    <a:pt x="52194" y="37942"/>
                  </a:cubicBezTo>
                  <a:cubicBezTo>
                    <a:pt x="51300" y="38001"/>
                    <a:pt x="50544" y="38901"/>
                    <a:pt x="49787" y="39440"/>
                  </a:cubicBezTo>
                  <a:cubicBezTo>
                    <a:pt x="50544" y="40099"/>
                    <a:pt x="51163" y="41178"/>
                    <a:pt x="52057" y="41358"/>
                  </a:cubicBezTo>
                  <a:cubicBezTo>
                    <a:pt x="54257" y="41778"/>
                    <a:pt x="56595" y="41838"/>
                    <a:pt x="57765" y="41898"/>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a:latin typeface="Calibri"/>
                <a:ea typeface="Calibri"/>
                <a:cs typeface="Calibri"/>
                <a:sym typeface="Calibri"/>
              </a:endParaRPr>
            </a:p>
          </p:txBody>
        </p:sp>
        <p:sp>
          <p:nvSpPr>
            <p:cNvPr id="297" name="Shape 297"/>
            <p:cNvSpPr/>
            <p:nvPr/>
          </p:nvSpPr>
          <p:spPr>
            <a:xfrm>
              <a:off x="2222500" y="906462"/>
              <a:ext cx="411300" cy="387300"/>
            </a:xfrm>
            <a:custGeom>
              <a:avLst/>
              <a:gdLst/>
              <a:ahLst/>
              <a:cxnLst/>
              <a:rect l="0" t="0" r="0" b="0"/>
              <a:pathLst>
                <a:path w="120000" h="120000" extrusionOk="0">
                  <a:moveTo>
                    <a:pt x="112697" y="50789"/>
                  </a:moveTo>
                  <a:cubicBezTo>
                    <a:pt x="112908" y="57203"/>
                    <a:pt x="111503" y="64437"/>
                    <a:pt x="108624" y="71373"/>
                  </a:cubicBezTo>
                  <a:cubicBezTo>
                    <a:pt x="107641" y="73760"/>
                    <a:pt x="106869" y="75251"/>
                    <a:pt x="110520" y="75922"/>
                  </a:cubicBezTo>
                  <a:cubicBezTo>
                    <a:pt x="117542" y="77190"/>
                    <a:pt x="120000" y="81740"/>
                    <a:pt x="117612" y="88974"/>
                  </a:cubicBezTo>
                  <a:cubicBezTo>
                    <a:pt x="116559" y="92181"/>
                    <a:pt x="114803" y="95612"/>
                    <a:pt x="112486" y="97775"/>
                  </a:cubicBezTo>
                  <a:cubicBezTo>
                    <a:pt x="95705" y="113287"/>
                    <a:pt x="76606" y="120000"/>
                    <a:pt x="54558" y="113884"/>
                  </a:cubicBezTo>
                  <a:cubicBezTo>
                    <a:pt x="44025" y="111050"/>
                    <a:pt x="37495" y="99490"/>
                    <a:pt x="40374" y="89720"/>
                  </a:cubicBezTo>
                  <a:cubicBezTo>
                    <a:pt x="41568" y="85692"/>
                    <a:pt x="43534" y="83903"/>
                    <a:pt x="46974" y="83679"/>
                  </a:cubicBezTo>
                  <a:cubicBezTo>
                    <a:pt x="49643" y="83530"/>
                    <a:pt x="51889" y="84425"/>
                    <a:pt x="53294" y="87184"/>
                  </a:cubicBezTo>
                  <a:cubicBezTo>
                    <a:pt x="54628" y="89869"/>
                    <a:pt x="53715" y="91883"/>
                    <a:pt x="52030" y="93896"/>
                  </a:cubicBezTo>
                  <a:cubicBezTo>
                    <a:pt x="51187" y="94866"/>
                    <a:pt x="50696" y="96134"/>
                    <a:pt x="50064" y="97252"/>
                  </a:cubicBezTo>
                  <a:cubicBezTo>
                    <a:pt x="51468" y="97849"/>
                    <a:pt x="52873" y="98968"/>
                    <a:pt x="54277" y="98968"/>
                  </a:cubicBezTo>
                  <a:cubicBezTo>
                    <a:pt x="55962" y="98968"/>
                    <a:pt x="57717" y="98222"/>
                    <a:pt x="59192" y="97327"/>
                  </a:cubicBezTo>
                  <a:cubicBezTo>
                    <a:pt x="64248" y="94195"/>
                    <a:pt x="66846" y="89123"/>
                    <a:pt x="68180" y="83380"/>
                  </a:cubicBezTo>
                  <a:cubicBezTo>
                    <a:pt x="69444" y="77936"/>
                    <a:pt x="70356" y="72417"/>
                    <a:pt x="71620" y="66973"/>
                  </a:cubicBezTo>
                  <a:cubicBezTo>
                    <a:pt x="72674" y="62349"/>
                    <a:pt x="74499" y="58023"/>
                    <a:pt x="77799" y="54518"/>
                  </a:cubicBezTo>
                  <a:cubicBezTo>
                    <a:pt x="82925" y="48999"/>
                    <a:pt x="92685" y="47955"/>
                    <a:pt x="97109" y="57949"/>
                  </a:cubicBezTo>
                  <a:cubicBezTo>
                    <a:pt x="97952" y="59888"/>
                    <a:pt x="98935" y="61827"/>
                    <a:pt x="99918" y="63766"/>
                  </a:cubicBezTo>
                  <a:cubicBezTo>
                    <a:pt x="100971" y="61379"/>
                    <a:pt x="102305" y="59067"/>
                    <a:pt x="102937" y="56606"/>
                  </a:cubicBezTo>
                  <a:cubicBezTo>
                    <a:pt x="104903" y="49446"/>
                    <a:pt x="104692" y="42287"/>
                    <a:pt x="102516" y="35201"/>
                  </a:cubicBezTo>
                  <a:cubicBezTo>
                    <a:pt x="97952" y="19987"/>
                    <a:pt x="86296" y="13946"/>
                    <a:pt x="74078" y="13797"/>
                  </a:cubicBezTo>
                  <a:cubicBezTo>
                    <a:pt x="62984" y="13648"/>
                    <a:pt x="53364" y="28340"/>
                    <a:pt x="56734" y="39602"/>
                  </a:cubicBezTo>
                  <a:cubicBezTo>
                    <a:pt x="57858" y="43331"/>
                    <a:pt x="59332" y="44077"/>
                    <a:pt x="62071" y="41243"/>
                  </a:cubicBezTo>
                  <a:cubicBezTo>
                    <a:pt x="65231" y="38036"/>
                    <a:pt x="68039" y="34232"/>
                    <a:pt x="70567" y="30354"/>
                  </a:cubicBezTo>
                  <a:cubicBezTo>
                    <a:pt x="72533" y="27296"/>
                    <a:pt x="73797" y="23791"/>
                    <a:pt x="75412" y="20435"/>
                  </a:cubicBezTo>
                  <a:cubicBezTo>
                    <a:pt x="76325" y="18421"/>
                    <a:pt x="77659" y="17526"/>
                    <a:pt x="79976" y="17750"/>
                  </a:cubicBezTo>
                  <a:cubicBezTo>
                    <a:pt x="87911" y="18272"/>
                    <a:pt x="88753" y="19465"/>
                    <a:pt x="85804" y="27371"/>
                  </a:cubicBezTo>
                  <a:cubicBezTo>
                    <a:pt x="80748" y="40870"/>
                    <a:pt x="71831" y="51236"/>
                    <a:pt x="61158" y="59813"/>
                  </a:cubicBezTo>
                  <a:cubicBezTo>
                    <a:pt x="54488" y="65183"/>
                    <a:pt x="47396" y="70031"/>
                    <a:pt x="40093" y="74356"/>
                  </a:cubicBezTo>
                  <a:cubicBezTo>
                    <a:pt x="33914" y="78085"/>
                    <a:pt x="31176" y="83082"/>
                    <a:pt x="31316" y="90466"/>
                  </a:cubicBezTo>
                  <a:cubicBezTo>
                    <a:pt x="31456" y="95388"/>
                    <a:pt x="30965" y="100385"/>
                    <a:pt x="31035" y="105307"/>
                  </a:cubicBezTo>
                  <a:cubicBezTo>
                    <a:pt x="31035" y="106575"/>
                    <a:pt x="31808" y="107917"/>
                    <a:pt x="32510" y="109036"/>
                  </a:cubicBezTo>
                  <a:cubicBezTo>
                    <a:pt x="33282" y="110379"/>
                    <a:pt x="34125" y="111572"/>
                    <a:pt x="32650" y="112840"/>
                  </a:cubicBezTo>
                  <a:cubicBezTo>
                    <a:pt x="31035" y="114182"/>
                    <a:pt x="28858" y="115301"/>
                    <a:pt x="27454" y="113362"/>
                  </a:cubicBezTo>
                  <a:cubicBezTo>
                    <a:pt x="24645" y="109633"/>
                    <a:pt x="20081" y="107246"/>
                    <a:pt x="20152" y="101205"/>
                  </a:cubicBezTo>
                  <a:cubicBezTo>
                    <a:pt x="20222" y="98893"/>
                    <a:pt x="18186" y="96357"/>
                    <a:pt x="16711" y="94195"/>
                  </a:cubicBezTo>
                  <a:cubicBezTo>
                    <a:pt x="12358" y="87781"/>
                    <a:pt x="11445" y="80845"/>
                    <a:pt x="14183" y="73610"/>
                  </a:cubicBezTo>
                  <a:cubicBezTo>
                    <a:pt x="16781" y="66749"/>
                    <a:pt x="19730" y="59962"/>
                    <a:pt x="22609" y="53175"/>
                  </a:cubicBezTo>
                  <a:cubicBezTo>
                    <a:pt x="22750" y="52728"/>
                    <a:pt x="23452" y="52280"/>
                    <a:pt x="23943" y="52280"/>
                  </a:cubicBezTo>
                  <a:cubicBezTo>
                    <a:pt x="24224" y="52280"/>
                    <a:pt x="24786" y="53026"/>
                    <a:pt x="24856" y="53474"/>
                  </a:cubicBezTo>
                  <a:cubicBezTo>
                    <a:pt x="25207" y="56904"/>
                    <a:pt x="26541" y="60186"/>
                    <a:pt x="29842" y="60186"/>
                  </a:cubicBezTo>
                  <a:cubicBezTo>
                    <a:pt x="33984" y="60111"/>
                    <a:pt x="38338" y="59216"/>
                    <a:pt x="42129" y="57501"/>
                  </a:cubicBezTo>
                  <a:cubicBezTo>
                    <a:pt x="44868" y="56308"/>
                    <a:pt x="45359" y="51684"/>
                    <a:pt x="43815" y="48701"/>
                  </a:cubicBezTo>
                  <a:cubicBezTo>
                    <a:pt x="42832" y="46911"/>
                    <a:pt x="41568" y="45195"/>
                    <a:pt x="40093" y="43927"/>
                  </a:cubicBezTo>
                  <a:cubicBezTo>
                    <a:pt x="33633" y="38259"/>
                    <a:pt x="20643" y="37663"/>
                    <a:pt x="13551" y="42585"/>
                  </a:cubicBezTo>
                  <a:cubicBezTo>
                    <a:pt x="11023" y="44375"/>
                    <a:pt x="10953" y="44822"/>
                    <a:pt x="13341" y="47060"/>
                  </a:cubicBezTo>
                  <a:cubicBezTo>
                    <a:pt x="17343" y="50938"/>
                    <a:pt x="17483" y="57277"/>
                    <a:pt x="13622" y="61081"/>
                  </a:cubicBezTo>
                  <a:cubicBezTo>
                    <a:pt x="10953" y="63617"/>
                    <a:pt x="4915" y="62498"/>
                    <a:pt x="2878" y="58993"/>
                  </a:cubicBezTo>
                  <a:cubicBezTo>
                    <a:pt x="0" y="54070"/>
                    <a:pt x="772" y="46314"/>
                    <a:pt x="4915" y="41019"/>
                  </a:cubicBezTo>
                  <a:cubicBezTo>
                    <a:pt x="10181" y="34381"/>
                    <a:pt x="16711" y="30354"/>
                    <a:pt x="25137" y="30428"/>
                  </a:cubicBezTo>
                  <a:cubicBezTo>
                    <a:pt x="30895" y="30428"/>
                    <a:pt x="36512" y="31025"/>
                    <a:pt x="41708" y="33486"/>
                  </a:cubicBezTo>
                  <a:cubicBezTo>
                    <a:pt x="44306" y="34679"/>
                    <a:pt x="45570" y="34679"/>
                    <a:pt x="46062" y="31323"/>
                  </a:cubicBezTo>
                  <a:cubicBezTo>
                    <a:pt x="46342" y="28862"/>
                    <a:pt x="47255" y="26476"/>
                    <a:pt x="48028" y="24164"/>
                  </a:cubicBezTo>
                  <a:cubicBezTo>
                    <a:pt x="53645" y="8353"/>
                    <a:pt x="63545" y="0"/>
                    <a:pt x="83838" y="4101"/>
                  </a:cubicBezTo>
                  <a:cubicBezTo>
                    <a:pt x="93458" y="6041"/>
                    <a:pt x="100760" y="12156"/>
                    <a:pt x="105886" y="21106"/>
                  </a:cubicBezTo>
                  <a:cubicBezTo>
                    <a:pt x="110871" y="29906"/>
                    <a:pt x="112837" y="39453"/>
                    <a:pt x="112697" y="50789"/>
                  </a:cubicBezTo>
                  <a:close/>
                  <a:moveTo>
                    <a:pt x="63686" y="106799"/>
                  </a:moveTo>
                  <a:cubicBezTo>
                    <a:pt x="75201" y="106799"/>
                    <a:pt x="88332" y="97402"/>
                    <a:pt x="92896" y="85543"/>
                  </a:cubicBezTo>
                  <a:cubicBezTo>
                    <a:pt x="93879" y="83008"/>
                    <a:pt x="96196" y="79204"/>
                    <a:pt x="93598" y="77712"/>
                  </a:cubicBezTo>
                  <a:cubicBezTo>
                    <a:pt x="91070" y="76295"/>
                    <a:pt x="88402" y="79651"/>
                    <a:pt x="86787" y="82187"/>
                  </a:cubicBezTo>
                  <a:cubicBezTo>
                    <a:pt x="84681" y="85692"/>
                    <a:pt x="82925" y="89422"/>
                    <a:pt x="80959" y="92927"/>
                  </a:cubicBezTo>
                  <a:cubicBezTo>
                    <a:pt x="76676" y="100385"/>
                    <a:pt x="70708" y="104636"/>
                    <a:pt x="62282" y="104636"/>
                  </a:cubicBezTo>
                  <a:cubicBezTo>
                    <a:pt x="60526" y="104636"/>
                    <a:pt x="58771" y="105233"/>
                    <a:pt x="57086" y="105531"/>
                  </a:cubicBezTo>
                  <a:cubicBezTo>
                    <a:pt x="58911" y="105978"/>
                    <a:pt x="60667" y="106426"/>
                    <a:pt x="62492" y="106799"/>
                  </a:cubicBezTo>
                  <a:cubicBezTo>
                    <a:pt x="62913" y="106873"/>
                    <a:pt x="63265" y="106799"/>
                    <a:pt x="63686" y="106799"/>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a:latin typeface="Calibri"/>
                <a:ea typeface="Calibri"/>
                <a:cs typeface="Calibri"/>
                <a:sym typeface="Calibri"/>
              </a:endParaRPr>
            </a:p>
          </p:txBody>
        </p:sp>
        <p:sp>
          <p:nvSpPr>
            <p:cNvPr id="298" name="Shape 298"/>
            <p:cNvSpPr/>
            <p:nvPr/>
          </p:nvSpPr>
          <p:spPr>
            <a:xfrm>
              <a:off x="2417763" y="588962"/>
              <a:ext cx="147600" cy="63600"/>
            </a:xfrm>
            <a:custGeom>
              <a:avLst/>
              <a:gdLst/>
              <a:ahLst/>
              <a:cxnLst/>
              <a:rect l="0" t="0" r="0" b="0"/>
              <a:pathLst>
                <a:path w="120000" h="120000" extrusionOk="0">
                  <a:moveTo>
                    <a:pt x="46288" y="0"/>
                  </a:moveTo>
                  <a:cubicBezTo>
                    <a:pt x="70210" y="6818"/>
                    <a:pt x="93549" y="29545"/>
                    <a:pt x="113776" y="70000"/>
                  </a:cubicBezTo>
                  <a:cubicBezTo>
                    <a:pt x="117860" y="78181"/>
                    <a:pt x="120000" y="87727"/>
                    <a:pt x="115137" y="98636"/>
                  </a:cubicBezTo>
                  <a:cubicBezTo>
                    <a:pt x="110858" y="107272"/>
                    <a:pt x="107358" y="120000"/>
                    <a:pt x="100551" y="105909"/>
                  </a:cubicBezTo>
                  <a:cubicBezTo>
                    <a:pt x="93938" y="92727"/>
                    <a:pt x="86936" y="80454"/>
                    <a:pt x="79351" y="71363"/>
                  </a:cubicBezTo>
                  <a:cubicBezTo>
                    <a:pt x="71961" y="62727"/>
                    <a:pt x="63598" y="56363"/>
                    <a:pt x="55235" y="52272"/>
                  </a:cubicBezTo>
                  <a:cubicBezTo>
                    <a:pt x="47455" y="48636"/>
                    <a:pt x="41426" y="50454"/>
                    <a:pt x="40648" y="77272"/>
                  </a:cubicBezTo>
                  <a:cubicBezTo>
                    <a:pt x="40064" y="104545"/>
                    <a:pt x="34619" y="112727"/>
                    <a:pt x="24311" y="115909"/>
                  </a:cubicBezTo>
                  <a:cubicBezTo>
                    <a:pt x="16337" y="118181"/>
                    <a:pt x="9335" y="115454"/>
                    <a:pt x="4862" y="97272"/>
                  </a:cubicBezTo>
                  <a:cubicBezTo>
                    <a:pt x="0" y="77727"/>
                    <a:pt x="972" y="50454"/>
                    <a:pt x="7390" y="34090"/>
                  </a:cubicBezTo>
                  <a:cubicBezTo>
                    <a:pt x="17115" y="9545"/>
                    <a:pt x="29951" y="1818"/>
                    <a:pt x="46288" y="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a:latin typeface="Calibri"/>
                <a:ea typeface="Calibri"/>
                <a:cs typeface="Calibri"/>
                <a:sym typeface="Calibri"/>
              </a:endParaRPr>
            </a:p>
          </p:txBody>
        </p:sp>
      </p:grpSp>
      <p:sp>
        <p:nvSpPr>
          <p:cNvPr id="10" name="WordArt 2"/>
          <p:cNvSpPr>
            <a:spLocks noChangeArrowheads="1" noChangeShapeType="1" noTextEdit="1"/>
          </p:cNvSpPr>
          <p:nvPr/>
        </p:nvSpPr>
        <p:spPr bwMode="auto">
          <a:xfrm>
            <a:off x="2855959" y="666750"/>
            <a:ext cx="3048000" cy="92642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2">
              <a:avLst>
                <a:gd name="adj1" fmla="val 13005"/>
                <a:gd name="adj2" fmla="val 1290"/>
              </a:avLst>
            </a:prstTxWarp>
          </a:bodyPr>
          <a:lstStyle/>
          <a:p>
            <a:pPr algn="ctr"/>
            <a:r>
              <a:rPr lang="en-MY" sz="6600" kern="10" dirty="0" smtClean="0">
                <a:solidFill>
                  <a:schemeClr val="bg1"/>
                </a:solidFill>
                <a:latin typeface="Impact"/>
              </a:rPr>
              <a:t>Thanks</a:t>
            </a:r>
            <a:endParaRPr lang="en-MY" sz="6600" kern="10" dirty="0">
              <a:solidFill>
                <a:schemeClr val="bg1"/>
              </a:solidFill>
              <a:latin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MY" sz="4000" b="1" dirty="0" smtClean="0"/>
              <a:t>Health Is A Human Right</a:t>
            </a:r>
            <a:endParaRPr lang="en-MY" sz="4000" b="1" dirty="0"/>
          </a:p>
        </p:txBody>
      </p:sp>
      <p:sp>
        <p:nvSpPr>
          <p:cNvPr id="3" name="Content Placeholder 2"/>
          <p:cNvSpPr>
            <a:spLocks noGrp="1"/>
          </p:cNvSpPr>
          <p:nvPr>
            <p:ph idx="1"/>
          </p:nvPr>
        </p:nvSpPr>
        <p:spPr>
          <a:xfrm>
            <a:off x="228600" y="957835"/>
            <a:ext cx="6193014" cy="3937109"/>
          </a:xfrm>
        </p:spPr>
        <p:txBody>
          <a:bodyPr>
            <a:normAutofit fontScale="92500" lnSpcReduction="20000"/>
          </a:bodyPr>
          <a:lstStyle/>
          <a:p>
            <a:pPr marL="342900" indent="-342900">
              <a:buFont typeface="Wingdings" pitchFamily="2" charset="2"/>
              <a:buChar char="q"/>
            </a:pPr>
            <a:r>
              <a:rPr lang="en-MY" b="1" dirty="0" smtClean="0"/>
              <a:t>Applying a human rights based approach to health care places onus on society to take action to make appropriate health care equally available to everyone, particularly when most needed.</a:t>
            </a:r>
          </a:p>
          <a:p>
            <a:pPr marL="342900" indent="-342900">
              <a:buFont typeface="Wingdings" pitchFamily="2" charset="2"/>
              <a:buChar char="q"/>
            </a:pPr>
            <a:endParaRPr lang="en-MY" b="1" dirty="0"/>
          </a:p>
          <a:p>
            <a:pPr marL="342900" indent="-342900">
              <a:buFont typeface="Wingdings" pitchFamily="2" charset="2"/>
              <a:buChar char="q"/>
            </a:pPr>
            <a:r>
              <a:rPr lang="en-MY" b="1" dirty="0" smtClean="0"/>
              <a:t>Setting health as a human right provides a powerful mechanism for community empowerment by enabling people to understand and exercise their rights to health, to pursue complaints and to address health care systems’ non-compliance.</a:t>
            </a:r>
          </a:p>
          <a:p>
            <a:endParaRPr lang="en-MY" b="1" dirty="0"/>
          </a:p>
        </p:txBody>
      </p:sp>
      <p:pic>
        <p:nvPicPr>
          <p:cNvPr id="3074" name="Picture 2" descr="C:\Users\Acer\Pictures\THUMBNAIL_KL health clin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114550"/>
            <a:ext cx="2707630" cy="16242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PDR 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742950"/>
            <a:ext cx="2679911"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PDR 0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079" y="3738786"/>
            <a:ext cx="2735351" cy="140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0939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1950"/>
            <a:ext cx="7117200" cy="712200"/>
          </a:xfrm>
        </p:spPr>
        <p:txBody>
          <a:bodyPr/>
          <a:lstStyle/>
          <a:p>
            <a:r>
              <a:rPr lang="en-US" sz="3200" b="1" dirty="0"/>
              <a:t>The human right to health</a:t>
            </a:r>
            <a:endParaRPr lang="en-US" sz="3200" b="1" dirty="0"/>
          </a:p>
        </p:txBody>
      </p:sp>
      <p:sp>
        <p:nvSpPr>
          <p:cNvPr id="3" name="Content Placeholder 2"/>
          <p:cNvSpPr>
            <a:spLocks noGrp="1"/>
          </p:cNvSpPr>
          <p:nvPr>
            <p:ph idx="1"/>
          </p:nvPr>
        </p:nvSpPr>
        <p:spPr>
          <a:xfrm>
            <a:off x="762000" y="1123950"/>
            <a:ext cx="5692275" cy="3188700"/>
          </a:xfrm>
        </p:spPr>
        <p:txBody>
          <a:bodyPr/>
          <a:lstStyle/>
          <a:p>
            <a:pPr algn="ctr">
              <a:buNone/>
            </a:pPr>
            <a:r>
              <a:rPr lang="en-US" b="1" dirty="0"/>
              <a:t>The human right to health means that everyone has the right to the highest attainable standard of physical and mental health, which includes access to all medical services, sanitation, adequate food, decent housing, healthy working conditions, and a clean environment.</a:t>
            </a:r>
            <a:endParaRPr lang="en-US" b="1" dirty="0"/>
          </a:p>
        </p:txBody>
      </p:sp>
      <p:sp>
        <p:nvSpPr>
          <p:cNvPr id="4" name="Slide Number Placeholder 3"/>
          <p:cNvSpPr>
            <a:spLocks noGrp="1"/>
          </p:cNvSpPr>
          <p:nvPr>
            <p:ph type="sldNum" sz="quarter" idx="12"/>
          </p:nvPr>
        </p:nvSpPr>
        <p:spPr/>
        <p:txBody>
          <a:bodyPr/>
          <a:lstStyle/>
          <a:p>
            <a:fld id="{01115CF1-E019-47DD-B977-6D6F18D037A9}" type="slidenum">
              <a:rPr lang="en-MY" smtClean="0"/>
              <a:t>5</a:t>
            </a:fld>
            <a:endParaRPr lang="en-MY"/>
          </a:p>
        </p:txBody>
      </p:sp>
      <p:pic>
        <p:nvPicPr>
          <p:cNvPr id="2050" name="Picture 2" descr="C:\Users\FMHS\Pictures\HealthHumanRightVert_200p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352550"/>
            <a:ext cx="19050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47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3350"/>
            <a:ext cx="7117200" cy="712200"/>
          </a:xfrm>
        </p:spPr>
        <p:txBody>
          <a:bodyPr/>
          <a:lstStyle/>
          <a:p>
            <a:r>
              <a:rPr lang="en-US" sz="3200" b="1" dirty="0"/>
              <a:t>Key health-related human </a:t>
            </a:r>
            <a:r>
              <a:rPr lang="en-US" sz="3200" b="1" dirty="0" smtClean="0"/>
              <a:t>rights</a:t>
            </a:r>
            <a:endParaRPr lang="en-US" sz="3200" dirty="0"/>
          </a:p>
        </p:txBody>
      </p:sp>
      <p:sp>
        <p:nvSpPr>
          <p:cNvPr id="3" name="Content Placeholder 2"/>
          <p:cNvSpPr>
            <a:spLocks noGrp="1"/>
          </p:cNvSpPr>
          <p:nvPr>
            <p:ph idx="1"/>
          </p:nvPr>
        </p:nvSpPr>
        <p:spPr>
          <a:xfrm>
            <a:off x="380999" y="895350"/>
            <a:ext cx="6142703" cy="4038600"/>
          </a:xfrm>
        </p:spPr>
        <p:txBody>
          <a:bodyPr/>
          <a:lstStyle/>
          <a:p>
            <a:pPr marL="342900" indent="-342900">
              <a:buFont typeface="Wingdings" panose="05000000000000000000" pitchFamily="2" charset="2"/>
              <a:buChar char="q"/>
            </a:pPr>
            <a:r>
              <a:rPr lang="en-US" sz="2000" b="1" dirty="0" smtClean="0"/>
              <a:t>Freedom </a:t>
            </a:r>
            <a:r>
              <a:rPr lang="en-US" sz="2000" b="1" dirty="0"/>
              <a:t>from: discrimination; torture; inhuman or degrading treatment and harmful traditional</a:t>
            </a:r>
          </a:p>
          <a:p>
            <a:pPr marL="342900" indent="-342900">
              <a:buFont typeface="Wingdings" panose="05000000000000000000" pitchFamily="2" charset="2"/>
              <a:buChar char="q"/>
            </a:pPr>
            <a:r>
              <a:rPr lang="en-US" sz="2000" b="1" dirty="0"/>
              <a:t>practices; and freedom of association, assembly and movement.</a:t>
            </a:r>
          </a:p>
          <a:p>
            <a:pPr marL="342900" indent="-342900">
              <a:buFont typeface="Wingdings" panose="05000000000000000000" pitchFamily="2" charset="2"/>
              <a:buChar char="q"/>
            </a:pPr>
            <a:r>
              <a:rPr lang="en-US" sz="2000" b="1" dirty="0"/>
              <a:t>Rights to: life; education; food and nutrition; privacy; participation; individual autonomy and physical</a:t>
            </a:r>
          </a:p>
          <a:p>
            <a:pPr marL="342900" indent="-342900">
              <a:buFont typeface="Wingdings" panose="05000000000000000000" pitchFamily="2" charset="2"/>
              <a:buChar char="q"/>
            </a:pPr>
            <a:r>
              <a:rPr lang="en-US" sz="2000" b="1" dirty="0"/>
              <a:t>integrity; to benefit from scientific progress (and its application); and to receive and to impart</a:t>
            </a:r>
          </a:p>
          <a:p>
            <a:pPr marL="342900" indent="-342900">
              <a:buFont typeface="Wingdings" panose="05000000000000000000" pitchFamily="2" charset="2"/>
              <a:buChar char="q"/>
            </a:pPr>
            <a:r>
              <a:rPr lang="en-US" sz="2000" b="1" dirty="0"/>
              <a:t>information.</a:t>
            </a:r>
            <a:endParaRPr lang="en-US" sz="2000" b="1" dirty="0"/>
          </a:p>
        </p:txBody>
      </p:sp>
      <p:sp>
        <p:nvSpPr>
          <p:cNvPr id="4" name="Slide Number Placeholder 3"/>
          <p:cNvSpPr>
            <a:spLocks noGrp="1"/>
          </p:cNvSpPr>
          <p:nvPr>
            <p:ph type="sldNum" sz="quarter" idx="12"/>
          </p:nvPr>
        </p:nvSpPr>
        <p:spPr/>
        <p:txBody>
          <a:bodyPr/>
          <a:lstStyle/>
          <a:p>
            <a:fld id="{01115CF1-E019-47DD-B977-6D6F18D037A9}" type="slidenum">
              <a:rPr lang="en-MY" smtClean="0"/>
              <a:t>6</a:t>
            </a:fld>
            <a:endParaRPr lang="en-MY" dirty="0"/>
          </a:p>
        </p:txBody>
      </p:sp>
      <p:pic>
        <p:nvPicPr>
          <p:cNvPr id="5" name="Picture 3" descr="C:\Users\Acer\Pictures\IISC_EqualityEqu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703" y="1047750"/>
            <a:ext cx="2422827" cy="131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57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Core elements of a right to </a:t>
            </a:r>
            <a:r>
              <a:rPr lang="en-US" sz="3200" b="1" dirty="0" smtClean="0"/>
              <a:t>health</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18557668"/>
              </p:ext>
            </p:extLst>
          </p:nvPr>
        </p:nvGraphicFramePr>
        <p:xfrm>
          <a:off x="533400" y="895350"/>
          <a:ext cx="8229599" cy="4030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01115CF1-E019-47DD-B977-6D6F18D037A9}" type="slidenum">
              <a:rPr lang="en-MY" smtClean="0"/>
              <a:t>7</a:t>
            </a:fld>
            <a:endParaRPr lang="en-MY"/>
          </a:p>
        </p:txBody>
      </p:sp>
      <p:sp>
        <p:nvSpPr>
          <p:cNvPr id="6" name="TextBox 5"/>
          <p:cNvSpPr txBox="1"/>
          <p:nvPr/>
        </p:nvSpPr>
        <p:spPr>
          <a:xfrm>
            <a:off x="6565491" y="2875029"/>
            <a:ext cx="2349909" cy="2192908"/>
          </a:xfrm>
          <a:prstGeom prst="rect">
            <a:avLst/>
          </a:prstGeom>
          <a:solidFill>
            <a:schemeClr val="bg1"/>
          </a:solidFill>
          <a:ln w="28575">
            <a:solidFill>
              <a:schemeClr val="bg2">
                <a:lumMod val="75000"/>
              </a:schemeClr>
            </a:solidFill>
          </a:ln>
        </p:spPr>
        <p:txBody>
          <a:bodyPr wrap="square" rtlCol="0">
            <a:spAutoFit/>
          </a:bodyPr>
          <a:lstStyle/>
          <a:p>
            <a:pPr marL="171450" lvl="0" indent="-171450">
              <a:buFont typeface="Arial" panose="020B0604020202020204" pitchFamily="34" charset="0"/>
              <a:buChar char="•"/>
            </a:pPr>
            <a:r>
              <a:rPr lang="en-US" sz="1050" b="1" dirty="0">
                <a:solidFill>
                  <a:schemeClr val="tx1"/>
                </a:solidFill>
              </a:rPr>
              <a:t>respect for medical ethics</a:t>
            </a:r>
          </a:p>
          <a:p>
            <a:pPr marL="171450" lvl="0" indent="-171450">
              <a:buFont typeface="Arial" panose="020B0604020202020204" pitchFamily="34" charset="0"/>
              <a:buChar char="•"/>
            </a:pPr>
            <a:r>
              <a:rPr lang="en-US" sz="1050" b="1" dirty="0">
                <a:solidFill>
                  <a:schemeClr val="tx1"/>
                </a:solidFill>
              </a:rPr>
              <a:t>culturally appropriate, </a:t>
            </a:r>
            <a:endParaRPr lang="en-US" sz="1050" b="1" dirty="0" smtClean="0">
              <a:solidFill>
                <a:schemeClr val="tx1"/>
              </a:solidFill>
            </a:endParaRPr>
          </a:p>
          <a:p>
            <a:pPr marL="171450" lvl="0" indent="-171450">
              <a:buFont typeface="Arial" panose="020B0604020202020204" pitchFamily="34" charset="0"/>
              <a:buChar char="•"/>
            </a:pPr>
            <a:r>
              <a:rPr lang="en-US" sz="1050" b="1" dirty="0" smtClean="0">
                <a:solidFill>
                  <a:schemeClr val="tx1"/>
                </a:solidFill>
              </a:rPr>
              <a:t>sensitivity </a:t>
            </a:r>
            <a:r>
              <a:rPr lang="en-US" sz="1050" b="1" dirty="0">
                <a:solidFill>
                  <a:schemeClr val="tx1"/>
                </a:solidFill>
              </a:rPr>
              <a:t>to gender. </a:t>
            </a:r>
          </a:p>
          <a:p>
            <a:pPr marL="171450" lvl="0" indent="-171450">
              <a:buFont typeface="Arial" panose="020B0604020202020204" pitchFamily="34" charset="0"/>
              <a:buChar char="•"/>
            </a:pPr>
            <a:r>
              <a:rPr lang="en-US" sz="1050" b="1" dirty="0">
                <a:solidFill>
                  <a:schemeClr val="tx1"/>
                </a:solidFill>
              </a:rPr>
              <a:t>health facilities, goods, </a:t>
            </a:r>
            <a:r>
              <a:rPr lang="en-US" sz="1050" b="1" dirty="0" smtClean="0">
                <a:solidFill>
                  <a:schemeClr val="tx1"/>
                </a:solidFill>
              </a:rPr>
              <a:t>services</a:t>
            </a:r>
          </a:p>
          <a:p>
            <a:pPr marL="171450" lvl="0" indent="-171450">
              <a:buFont typeface="Arial" panose="020B0604020202020204" pitchFamily="34" charset="0"/>
              <a:buChar char="•"/>
            </a:pPr>
            <a:r>
              <a:rPr lang="en-US" sz="1050" b="1" dirty="0" smtClean="0">
                <a:solidFill>
                  <a:schemeClr val="tx1"/>
                </a:solidFill>
              </a:rPr>
              <a:t> people-</a:t>
            </a:r>
            <a:r>
              <a:rPr lang="en-US" sz="1050" b="1" dirty="0" err="1" smtClean="0">
                <a:solidFill>
                  <a:schemeClr val="tx1"/>
                </a:solidFill>
              </a:rPr>
              <a:t>centred</a:t>
            </a:r>
            <a:endParaRPr lang="en-US" sz="1050" b="1" dirty="0">
              <a:solidFill>
                <a:schemeClr val="tx1"/>
              </a:solidFill>
            </a:endParaRPr>
          </a:p>
          <a:p>
            <a:pPr marL="171450" lvl="0" indent="-171450">
              <a:buFont typeface="Arial" panose="020B0604020202020204" pitchFamily="34" charset="0"/>
              <a:buChar char="•"/>
            </a:pPr>
            <a:r>
              <a:rPr lang="en-US" sz="1050" b="1" dirty="0">
                <a:solidFill>
                  <a:schemeClr val="tx1"/>
                </a:solidFill>
              </a:rPr>
              <a:t>cater for the specific needs of diverse population groups</a:t>
            </a:r>
          </a:p>
          <a:p>
            <a:pPr marL="171450" lvl="0" indent="-171450">
              <a:buFont typeface="Arial" panose="020B0604020202020204" pitchFamily="34" charset="0"/>
              <a:buChar char="•"/>
            </a:pPr>
            <a:r>
              <a:rPr lang="en-US" sz="1050" b="1" dirty="0">
                <a:solidFill>
                  <a:schemeClr val="tx1"/>
                </a:solidFill>
              </a:rPr>
              <a:t>in accordance with international standards of medical ethics for confidentiality</a:t>
            </a:r>
          </a:p>
          <a:p>
            <a:pPr marL="171450" lvl="0" indent="-171450">
              <a:buFont typeface="Arial" panose="020B0604020202020204" pitchFamily="34" charset="0"/>
              <a:buChar char="•"/>
            </a:pPr>
            <a:r>
              <a:rPr lang="en-US" sz="1050" b="1" dirty="0">
                <a:solidFill>
                  <a:schemeClr val="tx1"/>
                </a:solidFill>
              </a:rPr>
              <a:t>informed consent</a:t>
            </a:r>
            <a:r>
              <a:rPr lang="en-US" sz="1050" b="1" dirty="0" smtClean="0">
                <a:solidFill>
                  <a:schemeClr val="tx1"/>
                </a:solidFill>
              </a:rPr>
              <a:t>.</a:t>
            </a:r>
            <a:endParaRPr lang="en-US" sz="1050" b="1" dirty="0">
              <a:solidFill>
                <a:schemeClr val="tx1"/>
              </a:solidFill>
            </a:endParaRPr>
          </a:p>
        </p:txBody>
      </p:sp>
      <p:sp>
        <p:nvSpPr>
          <p:cNvPr id="8" name="TextBox 7"/>
          <p:cNvSpPr txBox="1"/>
          <p:nvPr/>
        </p:nvSpPr>
        <p:spPr>
          <a:xfrm>
            <a:off x="228600" y="2955821"/>
            <a:ext cx="2438400" cy="1708160"/>
          </a:xfrm>
          <a:prstGeom prst="rect">
            <a:avLst/>
          </a:prstGeom>
          <a:solidFill>
            <a:schemeClr val="bg1"/>
          </a:solidFill>
          <a:ln w="28575">
            <a:solidFill>
              <a:schemeClr val="bg2">
                <a:lumMod val="75000"/>
              </a:schemeClr>
            </a:solidFill>
          </a:ln>
        </p:spPr>
        <p:txBody>
          <a:bodyPr wrap="square" rtlCol="0">
            <a:spAutoFit/>
          </a:bodyPr>
          <a:lstStyle/>
          <a:p>
            <a:pPr lvl="0"/>
            <a:r>
              <a:rPr lang="en-US" sz="1050" b="1" dirty="0"/>
              <a:t>Quality -</a:t>
            </a:r>
            <a:r>
              <a:rPr lang="en-US" sz="1050" b="1" dirty="0" smtClean="0"/>
              <a:t> </a:t>
            </a:r>
            <a:r>
              <a:rPr lang="en-US" sz="1050" b="1" dirty="0"/>
              <a:t>key component of Universal Health Coverage, </a:t>
            </a:r>
            <a:r>
              <a:rPr lang="en-US" sz="1050" b="1" dirty="0" smtClean="0"/>
              <a:t>includes </a:t>
            </a:r>
            <a:r>
              <a:rPr lang="en-US" sz="1050" b="1" dirty="0"/>
              <a:t>the experience as well as the perception of health care. </a:t>
            </a:r>
            <a:endParaRPr lang="en-US" sz="1050" b="1" dirty="0" smtClean="0"/>
          </a:p>
          <a:p>
            <a:pPr marL="171450" lvl="0" indent="-171450">
              <a:buFont typeface="Arial" panose="020B0604020202020204" pitchFamily="34" charset="0"/>
              <a:buChar char="•"/>
            </a:pPr>
            <a:r>
              <a:rPr lang="en-US" sz="1050" b="1" dirty="0" smtClean="0"/>
              <a:t>Safe</a:t>
            </a:r>
            <a:r>
              <a:rPr lang="en-US" sz="1050" b="1" dirty="0"/>
              <a:t>, Effective, </a:t>
            </a:r>
            <a:endParaRPr lang="en-US" sz="1050" b="1" dirty="0" smtClean="0"/>
          </a:p>
          <a:p>
            <a:pPr marL="171450" lvl="0" indent="-171450">
              <a:buFont typeface="Arial" panose="020B0604020202020204" pitchFamily="34" charset="0"/>
              <a:buChar char="•"/>
            </a:pPr>
            <a:r>
              <a:rPr lang="en-US" sz="1050" b="1" dirty="0" smtClean="0"/>
              <a:t>People-</a:t>
            </a:r>
            <a:r>
              <a:rPr lang="en-US" sz="1050" b="1" dirty="0" err="1" smtClean="0"/>
              <a:t>centred</a:t>
            </a:r>
            <a:r>
              <a:rPr lang="en-US" sz="1050" b="1" dirty="0"/>
              <a:t> </a:t>
            </a:r>
          </a:p>
          <a:p>
            <a:pPr marL="171450" lvl="0" indent="-171450">
              <a:buFont typeface="Arial" panose="020B0604020202020204" pitchFamily="34" charset="0"/>
              <a:buChar char="•"/>
            </a:pPr>
            <a:r>
              <a:rPr lang="en-US" sz="1050" b="1" dirty="0" smtClean="0"/>
              <a:t>Timely</a:t>
            </a:r>
            <a:r>
              <a:rPr lang="en-US" sz="1050" b="1" dirty="0"/>
              <a:t>, </a:t>
            </a:r>
            <a:endParaRPr lang="en-US" sz="1050" b="1" dirty="0" smtClean="0"/>
          </a:p>
          <a:p>
            <a:pPr marL="171450" lvl="0" indent="-171450">
              <a:buFont typeface="Arial" panose="020B0604020202020204" pitchFamily="34" charset="0"/>
              <a:buChar char="•"/>
            </a:pPr>
            <a:r>
              <a:rPr lang="en-US" sz="1050" b="1" dirty="0" smtClean="0"/>
              <a:t>Equitable</a:t>
            </a:r>
            <a:r>
              <a:rPr lang="en-US" sz="1050" b="1" dirty="0"/>
              <a:t>, </a:t>
            </a:r>
            <a:endParaRPr lang="en-US" sz="1050" b="1" dirty="0" smtClean="0"/>
          </a:p>
          <a:p>
            <a:pPr marL="171450" lvl="0" indent="-171450">
              <a:buFont typeface="Arial" panose="020B0604020202020204" pitchFamily="34" charset="0"/>
              <a:buChar char="•"/>
            </a:pPr>
            <a:r>
              <a:rPr lang="en-US" sz="1050" b="1" dirty="0" smtClean="0"/>
              <a:t>Integrated &amp;</a:t>
            </a:r>
          </a:p>
          <a:p>
            <a:pPr marL="171450" lvl="0" indent="-171450">
              <a:buFont typeface="Arial" panose="020B0604020202020204" pitchFamily="34" charset="0"/>
              <a:buChar char="•"/>
            </a:pPr>
            <a:r>
              <a:rPr lang="en-US" sz="1050" b="1" dirty="0" smtClean="0"/>
              <a:t>Efficient</a:t>
            </a:r>
            <a:r>
              <a:rPr lang="en-US" sz="1050" b="1" dirty="0"/>
              <a:t> .</a:t>
            </a:r>
          </a:p>
        </p:txBody>
      </p:sp>
      <p:sp>
        <p:nvSpPr>
          <p:cNvPr id="9" name="TextBox 8"/>
          <p:cNvSpPr txBox="1"/>
          <p:nvPr/>
        </p:nvSpPr>
        <p:spPr>
          <a:xfrm>
            <a:off x="6430297" y="1276350"/>
            <a:ext cx="2027903" cy="900246"/>
          </a:xfrm>
          <a:prstGeom prst="rect">
            <a:avLst/>
          </a:prstGeom>
          <a:solidFill>
            <a:schemeClr val="bg1"/>
          </a:solidFill>
          <a:ln w="28575">
            <a:solidFill>
              <a:schemeClr val="bg2">
                <a:lumMod val="75000"/>
              </a:schemeClr>
            </a:solidFill>
          </a:ln>
        </p:spPr>
        <p:txBody>
          <a:bodyPr wrap="square" rtlCol="0">
            <a:spAutoFit/>
          </a:bodyPr>
          <a:lstStyle/>
          <a:p>
            <a:pPr marL="171450" lvl="0" indent="-171450">
              <a:buFont typeface="Arial" panose="020B0604020202020204" pitchFamily="34" charset="0"/>
              <a:buChar char="•"/>
            </a:pPr>
            <a:r>
              <a:rPr lang="en-US" sz="1050" b="1" dirty="0"/>
              <a:t>non-discrimination</a:t>
            </a:r>
          </a:p>
          <a:p>
            <a:pPr marL="171450" lvl="0" indent="-171450">
              <a:buFont typeface="Arial" panose="020B0604020202020204" pitchFamily="34" charset="0"/>
              <a:buChar char="•"/>
            </a:pPr>
            <a:r>
              <a:rPr lang="en-US" sz="1050" b="1" dirty="0"/>
              <a:t>physical accessibility</a:t>
            </a:r>
          </a:p>
          <a:p>
            <a:pPr marL="171450" lvl="0" indent="-171450">
              <a:buFont typeface="Arial" panose="020B0604020202020204" pitchFamily="34" charset="0"/>
              <a:buChar char="•"/>
            </a:pPr>
            <a:r>
              <a:rPr lang="en-US" sz="1050" b="1" dirty="0"/>
              <a:t>economical accessibility (affordability)</a:t>
            </a:r>
          </a:p>
          <a:p>
            <a:pPr marL="171450" lvl="0" indent="-171450">
              <a:buFont typeface="Arial" panose="020B0604020202020204" pitchFamily="34" charset="0"/>
              <a:buChar char="•"/>
            </a:pPr>
            <a:r>
              <a:rPr lang="en-US" sz="1050" b="1" dirty="0"/>
              <a:t>information accessibility</a:t>
            </a:r>
            <a:endParaRPr lang="en-US" sz="1050" b="1" dirty="0"/>
          </a:p>
        </p:txBody>
      </p:sp>
      <p:sp>
        <p:nvSpPr>
          <p:cNvPr id="10" name="TextBox 9"/>
          <p:cNvSpPr txBox="1"/>
          <p:nvPr/>
        </p:nvSpPr>
        <p:spPr>
          <a:xfrm>
            <a:off x="228600" y="1299016"/>
            <a:ext cx="2438400" cy="738664"/>
          </a:xfrm>
          <a:prstGeom prst="rect">
            <a:avLst/>
          </a:prstGeom>
          <a:solidFill>
            <a:schemeClr val="bg1"/>
          </a:solidFill>
          <a:ln w="28575">
            <a:solidFill>
              <a:schemeClr val="bg2">
                <a:lumMod val="75000"/>
              </a:schemeClr>
            </a:solidFill>
          </a:ln>
        </p:spPr>
        <p:txBody>
          <a:bodyPr wrap="square" rtlCol="0">
            <a:spAutoFit/>
          </a:bodyPr>
          <a:lstStyle/>
          <a:p>
            <a:pPr lvl="0"/>
            <a:r>
              <a:rPr lang="en-US" sz="1050" b="1" dirty="0"/>
              <a:t>sufficient quantity of functioning public health and health care facilities, goods and services, as well as programs for all. </a:t>
            </a:r>
            <a:endParaRPr lang="en-US" sz="1050" b="1" dirty="0"/>
          </a:p>
        </p:txBody>
      </p:sp>
    </p:spTree>
    <p:extLst>
      <p:ext uri="{BB962C8B-B14F-4D97-AF65-F5344CB8AC3E}">
        <p14:creationId xmlns:p14="http://schemas.microsoft.com/office/powerpoint/2010/main" val="210848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8763000" cy="712200"/>
          </a:xfrm>
        </p:spPr>
        <p:txBody>
          <a:bodyPr/>
          <a:lstStyle/>
          <a:p>
            <a:r>
              <a:rPr lang="en-US" sz="1800" b="1" i="1" dirty="0"/>
              <a:t>From the public health perspective,</a:t>
            </a:r>
            <a:br>
              <a:rPr lang="en-US" sz="1800" b="1" i="1" dirty="0"/>
            </a:br>
            <a:r>
              <a:rPr lang="en-US" sz="1800" b="1" i="1" dirty="0"/>
              <a:t>the right to the highest attainable standard of health also includes the rights to:</a:t>
            </a:r>
            <a:endParaRPr lang="en-US" sz="1800" dirty="0"/>
          </a:p>
        </p:txBody>
      </p:sp>
      <p:sp>
        <p:nvSpPr>
          <p:cNvPr id="3" name="Content Placeholder 2"/>
          <p:cNvSpPr>
            <a:spLocks noGrp="1"/>
          </p:cNvSpPr>
          <p:nvPr>
            <p:ph idx="1"/>
          </p:nvPr>
        </p:nvSpPr>
        <p:spPr>
          <a:xfrm>
            <a:off x="304800" y="895350"/>
            <a:ext cx="8610600" cy="3886200"/>
          </a:xfrm>
        </p:spPr>
        <p:txBody>
          <a:bodyPr/>
          <a:lstStyle/>
          <a:p>
            <a:pPr marL="342900" indent="-342900">
              <a:buFont typeface="Wingdings" panose="05000000000000000000" pitchFamily="2" charset="2"/>
              <a:buChar char="q"/>
            </a:pPr>
            <a:r>
              <a:rPr lang="en-US" sz="1600" b="1" dirty="0"/>
              <a:t>comprehensive primary health care;</a:t>
            </a:r>
          </a:p>
          <a:p>
            <a:pPr marL="342900" indent="-342900">
              <a:buFont typeface="Wingdings" panose="05000000000000000000" pitchFamily="2" charset="2"/>
              <a:buChar char="q"/>
            </a:pPr>
            <a:r>
              <a:rPr lang="en-US" sz="1600" b="1" dirty="0" smtClean="0"/>
              <a:t>adequate</a:t>
            </a:r>
            <a:r>
              <a:rPr lang="en-US" sz="1600" b="1" dirty="0"/>
              <a:t>, accessible, acceptable, affordable, appropriate and equitable health care services;</a:t>
            </a:r>
          </a:p>
          <a:p>
            <a:pPr marL="342900" indent="-342900">
              <a:buFont typeface="Wingdings" panose="05000000000000000000" pitchFamily="2" charset="2"/>
              <a:buChar char="q"/>
            </a:pPr>
            <a:r>
              <a:rPr lang="en-US" sz="1600" b="1" dirty="0" smtClean="0"/>
              <a:t>basic </a:t>
            </a:r>
            <a:r>
              <a:rPr lang="en-US" sz="1600" b="1" dirty="0"/>
              <a:t>immunizations;</a:t>
            </a:r>
          </a:p>
          <a:p>
            <a:pPr marL="342900" indent="-342900">
              <a:buFont typeface="Wingdings" panose="05000000000000000000" pitchFamily="2" charset="2"/>
              <a:buChar char="q"/>
            </a:pPr>
            <a:r>
              <a:rPr lang="en-US" sz="1600" b="1" dirty="0" smtClean="0"/>
              <a:t>adequate </a:t>
            </a:r>
            <a:r>
              <a:rPr lang="en-US" sz="1600" b="1" dirty="0"/>
              <a:t>nutrition;</a:t>
            </a:r>
          </a:p>
          <a:p>
            <a:pPr marL="342900" indent="-342900">
              <a:buFont typeface="Wingdings" panose="05000000000000000000" pitchFamily="2" charset="2"/>
              <a:buChar char="q"/>
            </a:pPr>
            <a:r>
              <a:rPr lang="en-US" sz="1600" b="1" dirty="0" smtClean="0"/>
              <a:t>adequate </a:t>
            </a:r>
            <a:r>
              <a:rPr lang="en-US" sz="1600" b="1" dirty="0"/>
              <a:t>housing;</a:t>
            </a:r>
          </a:p>
          <a:p>
            <a:pPr marL="342900" indent="-342900">
              <a:buFont typeface="Wingdings" panose="05000000000000000000" pitchFamily="2" charset="2"/>
              <a:buChar char="q"/>
            </a:pPr>
            <a:r>
              <a:rPr lang="en-US" sz="1600" b="1" dirty="0" smtClean="0"/>
              <a:t>freedom </a:t>
            </a:r>
            <a:r>
              <a:rPr lang="en-US" sz="1600" b="1" dirty="0"/>
              <a:t>from violence;</a:t>
            </a:r>
          </a:p>
          <a:p>
            <a:pPr marL="342900" indent="-342900">
              <a:buFont typeface="Wingdings" panose="05000000000000000000" pitchFamily="2" charset="2"/>
              <a:buChar char="q"/>
            </a:pPr>
            <a:r>
              <a:rPr lang="en-US" sz="1600" b="1" dirty="0" smtClean="0"/>
              <a:t>sexual </a:t>
            </a:r>
            <a:r>
              <a:rPr lang="en-US" sz="1600" b="1" dirty="0"/>
              <a:t>and reproductive health information and services, including family planning;</a:t>
            </a:r>
          </a:p>
          <a:p>
            <a:pPr marL="342900" indent="-342900">
              <a:buFont typeface="Wingdings" panose="05000000000000000000" pitchFamily="2" charset="2"/>
              <a:buChar char="q"/>
            </a:pPr>
            <a:r>
              <a:rPr lang="en-US" sz="1600" b="1" dirty="0" smtClean="0"/>
              <a:t>underlying </a:t>
            </a:r>
            <a:r>
              <a:rPr lang="en-US" sz="1600" b="1" dirty="0"/>
              <a:t>preconditions to health, for example the right to safe water and adequate </a:t>
            </a:r>
            <a:r>
              <a:rPr lang="en-US" sz="1600" b="1" dirty="0" smtClean="0"/>
              <a:t>sanitation; and</a:t>
            </a:r>
            <a:r>
              <a:rPr lang="en-US" sz="1600" b="1" dirty="0"/>
              <a:t>, in general, the right to a clean and safe environment; and</a:t>
            </a:r>
          </a:p>
          <a:p>
            <a:pPr marL="342900" indent="-342900">
              <a:buFont typeface="Wingdings" panose="05000000000000000000" pitchFamily="2" charset="2"/>
              <a:buChar char="q"/>
            </a:pPr>
            <a:r>
              <a:rPr lang="en-US" sz="1600" b="1" dirty="0" smtClean="0"/>
              <a:t>information </a:t>
            </a:r>
            <a:r>
              <a:rPr lang="en-US" sz="1600" b="1" dirty="0"/>
              <a:t>about health.</a:t>
            </a:r>
            <a:endParaRPr lang="en-US" sz="1600" b="1" dirty="0"/>
          </a:p>
        </p:txBody>
      </p:sp>
      <p:sp>
        <p:nvSpPr>
          <p:cNvPr id="4" name="Slide Number Placeholder 3"/>
          <p:cNvSpPr>
            <a:spLocks noGrp="1"/>
          </p:cNvSpPr>
          <p:nvPr>
            <p:ph type="sldNum" sz="quarter" idx="12"/>
          </p:nvPr>
        </p:nvSpPr>
        <p:spPr/>
        <p:txBody>
          <a:bodyPr/>
          <a:lstStyle/>
          <a:p>
            <a:endParaRPr lang="en-MY" dirty="0"/>
          </a:p>
        </p:txBody>
      </p:sp>
    </p:spTree>
    <p:extLst>
      <p:ext uri="{BB962C8B-B14F-4D97-AF65-F5344CB8AC3E}">
        <p14:creationId xmlns:p14="http://schemas.microsoft.com/office/powerpoint/2010/main" val="82100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66800" y="971550"/>
            <a:ext cx="7117200" cy="3657600"/>
          </a:xfrm>
        </p:spPr>
        <p:txBody>
          <a:bodyPr/>
          <a:lstStyle/>
          <a:p>
            <a:pPr algn="ctr">
              <a:buNone/>
            </a:pPr>
            <a:r>
              <a:rPr lang="en-US" sz="2000" b="1" i="1" dirty="0"/>
              <a:t>‘The right to health does not mean the right to </a:t>
            </a:r>
            <a:r>
              <a:rPr lang="en-US" sz="2000" b="1" i="1" dirty="0" smtClean="0"/>
              <a:t>be healthy</a:t>
            </a:r>
            <a:r>
              <a:rPr lang="en-US" sz="2000" b="1" i="1" dirty="0"/>
              <a:t>, nor does it mean that poor </a:t>
            </a:r>
            <a:r>
              <a:rPr lang="en-US" sz="2000" b="1" i="1" dirty="0" smtClean="0"/>
              <a:t>governments must </a:t>
            </a:r>
            <a:r>
              <a:rPr lang="en-US" sz="2000" b="1" i="1" dirty="0"/>
              <a:t>put in place expensive health services </a:t>
            </a:r>
            <a:r>
              <a:rPr lang="en-US" sz="2000" b="1" i="1" dirty="0" smtClean="0"/>
              <a:t>for which </a:t>
            </a:r>
            <a:r>
              <a:rPr lang="en-US" sz="2000" b="1" i="1" dirty="0"/>
              <a:t>they have no resources. </a:t>
            </a:r>
            <a:r>
              <a:rPr lang="en-US" sz="2000" b="1" i="1" dirty="0">
                <a:solidFill>
                  <a:schemeClr val="accent1">
                    <a:lumMod val="60000"/>
                    <a:lumOff val="40000"/>
                  </a:schemeClr>
                </a:solidFill>
              </a:rPr>
              <a:t>But it does </a:t>
            </a:r>
            <a:r>
              <a:rPr lang="en-US" sz="2000" b="1" i="1" dirty="0" smtClean="0">
                <a:solidFill>
                  <a:schemeClr val="accent1">
                    <a:lumMod val="60000"/>
                    <a:lumOff val="40000"/>
                  </a:schemeClr>
                </a:solidFill>
              </a:rPr>
              <a:t>require governments </a:t>
            </a:r>
            <a:r>
              <a:rPr lang="en-US" sz="2000" b="1" i="1" dirty="0">
                <a:solidFill>
                  <a:schemeClr val="accent1">
                    <a:lumMod val="60000"/>
                    <a:lumOff val="40000"/>
                  </a:schemeClr>
                </a:solidFill>
              </a:rPr>
              <a:t>and public authorities to put in </a:t>
            </a:r>
            <a:r>
              <a:rPr lang="en-US" sz="2000" b="1" i="1" dirty="0" smtClean="0">
                <a:solidFill>
                  <a:schemeClr val="accent1">
                    <a:lumMod val="60000"/>
                    <a:lumOff val="40000"/>
                  </a:schemeClr>
                </a:solidFill>
              </a:rPr>
              <a:t>place policies </a:t>
            </a:r>
            <a:r>
              <a:rPr lang="en-US" sz="2000" b="1" i="1" dirty="0">
                <a:solidFill>
                  <a:schemeClr val="accent1">
                    <a:lumMod val="60000"/>
                    <a:lumOff val="40000"/>
                  </a:schemeClr>
                </a:solidFill>
              </a:rPr>
              <a:t>and action plans which will lead to </a:t>
            </a:r>
            <a:r>
              <a:rPr lang="en-US" sz="2000" b="1" i="1" dirty="0" smtClean="0">
                <a:solidFill>
                  <a:schemeClr val="accent1">
                    <a:lumMod val="60000"/>
                    <a:lumOff val="40000"/>
                  </a:schemeClr>
                </a:solidFill>
              </a:rPr>
              <a:t>available and </a:t>
            </a:r>
            <a:r>
              <a:rPr lang="en-US" sz="2000" b="1" i="1" dirty="0">
                <a:solidFill>
                  <a:schemeClr val="accent1">
                    <a:lumMod val="60000"/>
                    <a:lumOff val="40000"/>
                  </a:schemeClr>
                </a:solidFill>
              </a:rPr>
              <a:t>accessible health care for all in the </a:t>
            </a:r>
            <a:r>
              <a:rPr lang="en-US" sz="2000" b="1" i="1" dirty="0" smtClean="0">
                <a:solidFill>
                  <a:schemeClr val="accent1">
                    <a:lumMod val="60000"/>
                    <a:lumOff val="40000"/>
                  </a:schemeClr>
                </a:solidFill>
              </a:rPr>
              <a:t>shortest possible </a:t>
            </a:r>
            <a:r>
              <a:rPr lang="en-US" sz="2000" b="1" i="1" dirty="0">
                <a:solidFill>
                  <a:schemeClr val="accent1">
                    <a:lumMod val="60000"/>
                    <a:lumOff val="40000"/>
                  </a:schemeClr>
                </a:solidFill>
              </a:rPr>
              <a:t>time. To ensure it happens is the </a:t>
            </a:r>
            <a:r>
              <a:rPr lang="en-US" sz="2000" b="1" i="1" dirty="0" smtClean="0">
                <a:solidFill>
                  <a:schemeClr val="accent1">
                    <a:lumMod val="60000"/>
                    <a:lumOff val="40000"/>
                  </a:schemeClr>
                </a:solidFill>
              </a:rPr>
              <a:t>challenge facing </a:t>
            </a:r>
            <a:r>
              <a:rPr lang="en-US" sz="2000" b="1" i="1" dirty="0">
                <a:solidFill>
                  <a:schemeClr val="accent1">
                    <a:lumMod val="60000"/>
                    <a:lumOff val="40000"/>
                  </a:schemeClr>
                </a:solidFill>
              </a:rPr>
              <a:t>the human rights community and </a:t>
            </a:r>
            <a:r>
              <a:rPr lang="en-US" sz="2000" b="1" i="1" dirty="0" smtClean="0">
                <a:solidFill>
                  <a:schemeClr val="accent1">
                    <a:lumMod val="60000"/>
                    <a:lumOff val="40000"/>
                  </a:schemeClr>
                </a:solidFill>
              </a:rPr>
              <a:t>public health </a:t>
            </a:r>
            <a:r>
              <a:rPr lang="en-US" sz="2000" b="1" i="1" dirty="0">
                <a:solidFill>
                  <a:schemeClr val="accent1">
                    <a:lumMod val="60000"/>
                    <a:lumOff val="40000"/>
                  </a:schemeClr>
                </a:solidFill>
              </a:rPr>
              <a:t>professionals.’</a:t>
            </a:r>
          </a:p>
          <a:p>
            <a:pPr algn="ctr">
              <a:buNone/>
            </a:pPr>
            <a:r>
              <a:rPr lang="en-US" sz="2000" b="1" i="1" dirty="0"/>
              <a:t>Mary Robinson, former UN High Commissioner </a:t>
            </a:r>
            <a:r>
              <a:rPr lang="en-US" sz="2000" b="1" i="1" dirty="0" smtClean="0"/>
              <a:t>for Human Rights.</a:t>
            </a:r>
            <a:endParaRPr lang="en-US" sz="2000" b="1" dirty="0"/>
          </a:p>
        </p:txBody>
      </p:sp>
      <p:sp>
        <p:nvSpPr>
          <p:cNvPr id="4" name="Slide Number Placeholder 3"/>
          <p:cNvSpPr>
            <a:spLocks noGrp="1"/>
          </p:cNvSpPr>
          <p:nvPr>
            <p:ph type="sldNum" sz="quarter" idx="12"/>
          </p:nvPr>
        </p:nvSpPr>
        <p:spPr/>
        <p:txBody>
          <a:bodyPr/>
          <a:lstStyle/>
          <a:p>
            <a:fld id="{01115CF1-E019-47DD-B977-6D6F18D037A9}" type="slidenum">
              <a:rPr lang="en-MY" smtClean="0"/>
              <a:t>9</a:t>
            </a:fld>
            <a:endParaRPr lang="en-MY" dirty="0"/>
          </a:p>
        </p:txBody>
      </p:sp>
    </p:spTree>
    <p:extLst>
      <p:ext uri="{BB962C8B-B14F-4D97-AF65-F5344CB8AC3E}">
        <p14:creationId xmlns:p14="http://schemas.microsoft.com/office/powerpoint/2010/main" val="3042598775"/>
      </p:ext>
    </p:extLst>
  </p:cSld>
  <p:clrMapOvr>
    <a:masterClrMapping/>
  </p:clrMapOvr>
</p:sld>
</file>

<file path=ppt/theme/theme1.xml><?xml version="1.0" encoding="utf-8"?>
<a:theme xmlns:a="http://schemas.openxmlformats.org/drawingml/2006/main" name="Nerissa templat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1603</Words>
  <Application>Microsoft Office PowerPoint</Application>
  <PresentationFormat>On-screen Show (16:9)</PresentationFormat>
  <Paragraphs>206</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Nerissa template</vt:lpstr>
      <vt:lpstr>Health is a human right</vt:lpstr>
      <vt:lpstr>Outline</vt:lpstr>
      <vt:lpstr>Introduction</vt:lpstr>
      <vt:lpstr>Health Is A Human Right</vt:lpstr>
      <vt:lpstr>The human right to health</vt:lpstr>
      <vt:lpstr>Key health-related human rights</vt:lpstr>
      <vt:lpstr>Core elements of a right to health</vt:lpstr>
      <vt:lpstr>From the public health perspective, the right to the highest attainable standard of health also includes the rights to:</vt:lpstr>
      <vt:lpstr>PowerPoint Presentation</vt:lpstr>
      <vt:lpstr>The Role Of Nurses In The Right To Health</vt:lpstr>
      <vt:lpstr>Health Is A Human Right : ACCESS, INVESTMENT AND ECONOMIC GROWTH</vt:lpstr>
      <vt:lpstr>Health Is A Human Right : ACCESS </vt:lpstr>
      <vt:lpstr>PowerPoint Presentation</vt:lpstr>
      <vt:lpstr>Health Is A Human Right : ACCESS</vt:lpstr>
      <vt:lpstr>Health Is A Human Right : ACCESS</vt:lpstr>
      <vt:lpstr>Health Is A Human Right :  Determinants Of Health Care Access:</vt:lpstr>
      <vt:lpstr>Health Is A Human Right</vt:lpstr>
      <vt:lpstr>Health Is A Human Right</vt:lpstr>
      <vt:lpstr>Health Is A Human Right</vt:lpstr>
      <vt:lpstr>Health Is A Human Right</vt:lpstr>
      <vt:lpstr>PowerPoint Presentation</vt:lpstr>
      <vt:lpstr>PowerPoint Presentation</vt:lpstr>
      <vt:lpstr>Health Is A Human Right</vt:lpstr>
      <vt:lpstr>Holistic People-centred Approach</vt:lpstr>
      <vt:lpstr>PowerPoint Presentation</vt:lpstr>
      <vt:lpstr>Health Is A Human Right</vt:lpstr>
      <vt:lpstr>Health Is A Human Right : Nurse leaders</vt:lpstr>
      <vt:lpstr>PowerPoint Presentation</vt:lpstr>
      <vt:lpstr>Health Is A Human Right : Nurse leaders</vt:lpstr>
      <vt:lpstr>The Final Word From ICN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FMHS</dc:creator>
  <cp:lastModifiedBy>FMHS</cp:lastModifiedBy>
  <cp:revision>55</cp:revision>
  <dcterms:modified xsi:type="dcterms:W3CDTF">2018-07-12T05:55:13Z</dcterms:modified>
</cp:coreProperties>
</file>