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emf" ContentType="image/x-emf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90" r:id="rId3"/>
    <p:sldId id="291" r:id="rId4"/>
    <p:sldId id="292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499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720" autoAdjust="0"/>
    <p:restoredTop sz="94982" autoAdjust="0"/>
  </p:normalViewPr>
  <p:slideViewPr>
    <p:cSldViewPr>
      <p:cViewPr varScale="1">
        <p:scale>
          <a:sx n="93" d="100"/>
          <a:sy n="93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BFA335-00AC-4C2B-9BF2-80D2FFCD8D9E}" type="datetimeFigureOut">
              <a:rPr lang="es-ES"/>
              <a:pPr>
                <a:defRPr/>
              </a:pPr>
              <a:t>10/17/15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56FC3B-4A27-4268-8EF4-8777A5C60A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9287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858B3E-A52B-4B18-94DC-B19181ADB02F}" type="datetimeFigureOut">
              <a:rPr lang="es-ES"/>
              <a:pPr>
                <a:defRPr/>
              </a:pPr>
              <a:t>10/17/15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5E1AC0-1A9B-43C4-B8CF-E1290E5771B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7839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BD2F71-B305-4C82-9F14-7B2058CD056D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5650" cy="34242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16" y="4342722"/>
            <a:ext cx="5482606" cy="4024446"/>
          </a:xfrm>
          <a:noFill/>
          <a:ln/>
        </p:spPr>
        <p:txBody>
          <a:bodyPr wrap="none" anchor="ctr"/>
          <a:lstStyle/>
          <a:p>
            <a:r>
              <a:rPr lang="es-ES" dirty="0" smtClean="0"/>
              <a:t>That’s an intermediate page specific to MDWeb,</a:t>
            </a:r>
            <a:r>
              <a:rPr lang="es-ES" baseline="0" dirty="0" smtClean="0"/>
              <a:t> it’s not implemented as web services.</a:t>
            </a:r>
          </a:p>
          <a:p>
            <a:r>
              <a:rPr lang="es-ES" baseline="0" dirty="0" smtClean="0"/>
              <a:t>It’s a really important step, because i</a:t>
            </a:r>
            <a:r>
              <a:rPr lang="es-ES" dirty="0" smtClean="0"/>
              <a:t>n</a:t>
            </a:r>
            <a:r>
              <a:rPr lang="es-ES" baseline="0" dirty="0" smtClean="0"/>
              <a:t> a molecular dynamics simulation, the correctness of input structures is crucial. Small errors in the input structure may cause MD simulations to became unstable or give unrealistic trajectories.</a:t>
            </a:r>
          </a:p>
          <a:p>
            <a:r>
              <a:rPr lang="es-ES" baseline="0" dirty="0" smtClean="0"/>
              <a:t>So in this checking page, users can select some parts of the structure to be simulated: the interesting chain/s or model, they can also fix some structure problems like incorrect amide assignments, and they will be informed about a set of possible problems within the structure, like missing parts or atom clashes.</a:t>
            </a:r>
          </a:p>
          <a:p>
            <a:r>
              <a:rPr lang="es-ES" baseline="0" dirty="0" smtClean="0"/>
              <a:t>The page also informs if the protein has known or unknown ligands (wether we have parameters in our MoDEL database or not).</a:t>
            </a:r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print">
            <a:lum bright="51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4751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 dirty="0"/>
          </a:p>
        </p:txBody>
      </p:sp>
      <p:pic>
        <p:nvPicPr>
          <p:cNvPr id="9" name="8 Imagen" descr="workshop_tran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9512" y="67311"/>
            <a:ext cx="2664296" cy="985425"/>
          </a:xfrm>
          <a:prstGeom prst="rect">
            <a:avLst/>
          </a:prstGeom>
        </p:spPr>
      </p:pic>
      <p:pic>
        <p:nvPicPr>
          <p:cNvPr id="7" name="6 Imagen" descr="cecam_trans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004048" y="188640"/>
            <a:ext cx="3870753" cy="835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836712"/>
            <a:ext cx="8928992" cy="792088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356350"/>
            <a:ext cx="6337300" cy="414338"/>
          </a:xfrm>
        </p:spPr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357938"/>
            <a:ext cx="442913" cy="41275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rgbClr val="004990"/>
                </a:solidFill>
              </a:defRPr>
            </a:lvl1pPr>
          </a:lstStyle>
          <a:p>
            <a:pPr>
              <a:defRPr/>
            </a:pPr>
            <a:fld id="{3AC10AB4-A1F1-4AED-A3FF-21F20D646ED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12" name="11 Imagen" descr="workshop_tran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  <p:pic>
        <p:nvPicPr>
          <p:cNvPr id="11" name="10 Imagen" descr="cecam_trans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852738"/>
            <a:ext cx="32162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371181"/>
            <a:ext cx="7772400" cy="1362075"/>
          </a:xfrm>
        </p:spPr>
        <p:txBody>
          <a:bodyPr anchor="t">
            <a:normAutofit/>
          </a:bodyPr>
          <a:lstStyle>
            <a:lvl1pPr algn="r">
              <a:defRPr sz="2800" b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8928992" cy="7920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356350"/>
            <a:ext cx="6337300" cy="414338"/>
          </a:xfrm>
        </p:spPr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357938"/>
            <a:ext cx="442913" cy="41275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rgbClr val="004990"/>
                </a:solidFill>
              </a:defRPr>
            </a:lvl1pPr>
          </a:lstStyle>
          <a:p>
            <a:pPr>
              <a:defRPr/>
            </a:pPr>
            <a:fld id="{393F0907-4BC3-41ED-B468-649B9A740F1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8" name="7 Imagen" descr="workshop_tran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  <p:pic>
        <p:nvPicPr>
          <p:cNvPr id="9" name="8 Imagen" descr="cecam_trans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50" y="836712"/>
            <a:ext cx="89281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357938"/>
            <a:ext cx="442913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5A932-9AF3-4B59-82EC-3671376237E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7" name="6 Imagen" descr="workshop_tran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  <p:pic>
        <p:nvPicPr>
          <p:cNvPr id="8" name="7 Imagen" descr="cecam_trans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356350"/>
            <a:ext cx="6337300" cy="414338"/>
          </a:xfrm>
        </p:spPr>
        <p:txBody>
          <a:bodyPr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357938"/>
            <a:ext cx="442913" cy="41275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solidFill>
                  <a:srgbClr val="004990"/>
                </a:solidFill>
              </a:defRPr>
            </a:lvl1pPr>
          </a:lstStyle>
          <a:p>
            <a:pPr>
              <a:defRPr/>
            </a:pPr>
            <a:fld id="{FEE7159B-455E-45BD-AA1B-59A6D28E8B1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pic>
        <p:nvPicPr>
          <p:cNvPr id="5" name="4 Imagen" descr="workshop_tran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  <p:pic>
        <p:nvPicPr>
          <p:cNvPr id="6" name="5 Imagen" descr="cecam_trans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Presentation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375" y="1196975"/>
            <a:ext cx="49720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250825" y="188913"/>
            <a:ext cx="38941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dirty="0">
                <a:solidFill>
                  <a:schemeClr val="bg1"/>
                </a:solidFill>
                <a:latin typeface="+mn-lt"/>
                <a:cs typeface="+mn-cs"/>
              </a:rPr>
              <a:t>www.bsc.es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47514"/>
          </a:xfrm>
        </p:spPr>
        <p:txBody>
          <a:bodyPr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B46673-B87E-477C-981B-9D4D5C828846}" type="datetimeFigureOut">
              <a:rPr lang="es-ES"/>
              <a:pPr>
                <a:defRPr/>
              </a:pPr>
              <a:t>10/17/15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6" name="5 Imagen" descr="cecam_trans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  <p:pic>
        <p:nvPicPr>
          <p:cNvPr id="7" name="6 Imagen" descr="workshop_tran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4" name="3 Imagen" descr="cecam_trans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13552" y="82651"/>
            <a:ext cx="3203848" cy="691861"/>
          </a:xfrm>
          <a:prstGeom prst="rect">
            <a:avLst/>
          </a:prstGeom>
        </p:spPr>
      </p:pic>
      <p:pic>
        <p:nvPicPr>
          <p:cNvPr id="5" name="4 Imagen" descr="workshop_tran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89213" y="44624"/>
            <a:ext cx="1946883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emf"/><Relationship Id="rId13" Type="http://schemas.openxmlformats.org/officeDocument/2006/relationships/image" Target="../media/image3.png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1" cstate="print">
            <a:lum bright="53000" contrast="-8000"/>
          </a:blip>
          <a:srcRect/>
          <a:stretch>
            <a:fillRect/>
          </a:stretch>
        </p:blipFill>
        <p:spPr bwMode="auto">
          <a:xfrm>
            <a:off x="0" y="0"/>
            <a:ext cx="9144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7950" y="44450"/>
            <a:ext cx="89281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981075"/>
            <a:ext cx="89281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00563" y="6356350"/>
            <a:ext cx="4032250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8600" y="6308725"/>
            <a:ext cx="187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Instituto Nacional de Bioinformatic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15338" y="6072206"/>
            <a:ext cx="857256" cy="6606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67" r:id="rId5"/>
    <p:sldLayoutId id="2147483672" r:id="rId6"/>
    <p:sldLayoutId id="2147483673" r:id="rId7"/>
    <p:sldLayoutId id="2147483675" r:id="rId8"/>
    <p:sldLayoutId id="214748367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rgbClr val="0049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499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00499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9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9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1428728" y="5210344"/>
            <a:ext cx="6257924" cy="1219052"/>
          </a:xfrm>
          <a:solidFill>
            <a:srgbClr val="004990"/>
          </a:solidFill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24000"/>
              </a:lnSpc>
              <a:spcBef>
                <a:spcPts val="700"/>
              </a:spcBef>
              <a:buFont typeface="DIN-Medium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Macromolecular Simulation Software Workshop</a:t>
            </a:r>
            <a:r>
              <a:rPr lang="en-GB" sz="20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CECAM  –  </a:t>
            </a:r>
            <a:r>
              <a:rPr lang="en-GB" sz="2000" b="1" i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Jülich</a:t>
            </a:r>
            <a:r>
              <a:rPr lang="en-GB" sz="2000" b="1" i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  <a:r>
              <a:rPr lang="en-GB" sz="2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GB" sz="28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Hackathon</a:t>
            </a:r>
            <a:endParaRPr lang="en-GB" sz="2600" dirty="0" smtClean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6722" y="1628800"/>
            <a:ext cx="3071834" cy="961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403648" y="2557494"/>
            <a:ext cx="6257924" cy="452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24000"/>
              </a:lnSpc>
              <a:spcBef>
                <a:spcPts val="700"/>
              </a:spcBef>
              <a:spcAft>
                <a:spcPct val="0"/>
              </a:spcAft>
              <a:buClr>
                <a:srgbClr val="BA1FB5"/>
              </a:buClr>
              <a:buSzPct val="100000"/>
              <a:buFont typeface="DIN-Medium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GB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olecular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GB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ynamics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</a:t>
            </a:r>
            <a:endParaRPr kumimoji="0" lang="en-GB" sz="3200" b="1" i="1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9455" y="1663601"/>
            <a:ext cx="5818805" cy="42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868264"/>
            <a:ext cx="7967690" cy="5445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Footlight MT Light" pitchFamily="18" charset="0"/>
              </a:rPr>
              <a:t>MDWeb: Structure Checking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406" y="1592163"/>
            <a:ext cx="2928938" cy="4429125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s-ES" sz="2000" dirty="0" smtClean="0"/>
              <a:t>Initial Structure Checking:</a:t>
            </a:r>
            <a:br>
              <a:rPr lang="es-ES" sz="2000" dirty="0" smtClean="0"/>
            </a:br>
            <a:endParaRPr lang="es-ES" sz="2000" dirty="0" smtClean="0"/>
          </a:p>
          <a:p>
            <a:pPr lvl="1" eaLnBrk="1" hangingPunct="1"/>
            <a:r>
              <a:rPr lang="es-ES" sz="1800" dirty="0" smtClean="0"/>
              <a:t>Models/Chains.</a:t>
            </a:r>
          </a:p>
          <a:p>
            <a:pPr lvl="1" eaLnBrk="1" hangingPunct="1"/>
            <a:r>
              <a:rPr lang="es-ES" sz="1800" dirty="0" smtClean="0"/>
              <a:t>Atom Alt. Location.</a:t>
            </a:r>
          </a:p>
          <a:p>
            <a:pPr lvl="1" eaLnBrk="1" hangingPunct="1"/>
            <a:r>
              <a:rPr lang="es-ES" sz="1800" dirty="0" smtClean="0"/>
              <a:t>Amide Assignments.</a:t>
            </a:r>
          </a:p>
          <a:p>
            <a:pPr lvl="1" eaLnBrk="1" hangingPunct="1"/>
            <a:endParaRPr lang="es-ES" sz="1800" dirty="0" smtClean="0"/>
          </a:p>
          <a:p>
            <a:pPr lvl="1" eaLnBrk="1" hangingPunct="1"/>
            <a:r>
              <a:rPr lang="es-ES" sz="1800" dirty="0" smtClean="0"/>
              <a:t>Missing atoms/residues.</a:t>
            </a:r>
          </a:p>
          <a:p>
            <a:pPr lvl="1" eaLnBrk="1" hangingPunct="1"/>
            <a:r>
              <a:rPr lang="es-ES" sz="1800" dirty="0" smtClean="0"/>
              <a:t>Clashes.</a:t>
            </a:r>
          </a:p>
          <a:p>
            <a:pPr lvl="1" eaLnBrk="1" hangingPunct="1"/>
            <a:endParaRPr lang="es-ES" sz="1800" dirty="0" smtClean="0"/>
          </a:p>
          <a:p>
            <a:pPr lvl="1" eaLnBrk="1" hangingPunct="1"/>
            <a:r>
              <a:rPr lang="es-ES" sz="1800" dirty="0" smtClean="0"/>
              <a:t>Ligands (known/unknown).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3623" t="7884" r="13828" b="14616"/>
          <a:stretch/>
        </p:blipFill>
        <p:spPr bwMode="auto">
          <a:xfrm>
            <a:off x="739315" y="1268760"/>
            <a:ext cx="7793125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759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870" y="1597577"/>
            <a:ext cx="4081864" cy="44957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>
                <a:solidFill>
                  <a:srgbClr val="000000"/>
                </a:solidFill>
              </a:rPr>
              <a:t>########## </a:t>
            </a:r>
            <a:r>
              <a:rPr lang="en-GB" sz="1300" b="1" dirty="0" err="1">
                <a:solidFill>
                  <a:srgbClr val="000000"/>
                </a:solidFill>
              </a:rPr>
              <a:t>getStructurePDB</a:t>
            </a:r>
            <a:r>
              <a:rPr lang="en-GB" sz="1300" dirty="0">
                <a:solidFill>
                  <a:srgbClr val="000000"/>
                </a:solidFill>
              </a:rPr>
              <a:t> Service ##########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print "\n1.- Running </a:t>
            </a:r>
            <a:r>
              <a:rPr lang="en-GB" sz="1300" dirty="0" err="1">
                <a:solidFill>
                  <a:srgbClr val="000000"/>
                </a:solidFill>
              </a:rPr>
              <a:t>getStructurePDB</a:t>
            </a:r>
            <a:r>
              <a:rPr lang="en-GB" sz="1300" dirty="0">
                <a:solidFill>
                  <a:srgbClr val="000000"/>
                </a:solidFill>
              </a:rPr>
              <a:t> Service...\n";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my $object = </a:t>
            </a:r>
            <a:r>
              <a:rPr lang="en-GB" sz="1300" b="1" dirty="0">
                <a:solidFill>
                  <a:srgbClr val="000000"/>
                </a:solidFill>
              </a:rPr>
              <a:t>Object-</a:t>
            </a:r>
            <a:r>
              <a:rPr lang="en-GB" sz="1300" dirty="0">
                <a:solidFill>
                  <a:srgbClr val="000000"/>
                </a:solidFill>
              </a:rPr>
              <a:t>&gt;new($</a:t>
            </a:r>
            <a:r>
              <a:rPr lang="en-GB" sz="1300" dirty="0" err="1">
                <a:solidFill>
                  <a:srgbClr val="000000"/>
                </a:solidFill>
              </a:rPr>
              <a:t>pdb</a:t>
            </a:r>
            <a:r>
              <a:rPr lang="en-GB" sz="1300" dirty="0">
                <a:solidFill>
                  <a:srgbClr val="000000"/>
                </a:solidFill>
              </a:rPr>
              <a:t>,'PDB');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my $</a:t>
            </a:r>
            <a:r>
              <a:rPr lang="en-GB" sz="1300" b="1" dirty="0" err="1">
                <a:solidFill>
                  <a:srgbClr val="000000"/>
                </a:solidFill>
              </a:rPr>
              <a:t>pdbStruct</a:t>
            </a:r>
            <a:r>
              <a:rPr lang="en-GB" sz="1300" dirty="0">
                <a:solidFill>
                  <a:srgbClr val="000000"/>
                </a:solidFill>
              </a:rPr>
              <a:t> = </a:t>
            </a:r>
            <a:r>
              <a:rPr lang="en-GB" sz="1300" b="1" dirty="0" err="1">
                <a:solidFill>
                  <a:srgbClr val="000000"/>
                </a:solidFill>
              </a:rPr>
              <a:t>getStructureFromPDB</a:t>
            </a:r>
            <a:r>
              <a:rPr lang="en-GB" sz="1300" dirty="0">
                <a:solidFill>
                  <a:srgbClr val="000000"/>
                </a:solidFill>
              </a:rPr>
              <a:t> (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        </a:t>
            </a:r>
            <a:r>
              <a:rPr lang="en-GB" sz="1300" b="1" dirty="0">
                <a:solidFill>
                  <a:srgbClr val="000000"/>
                </a:solidFill>
              </a:rPr>
              <a:t>'structure</a:t>
            </a:r>
            <a:r>
              <a:rPr lang="en-GB" sz="1300" dirty="0">
                <a:solidFill>
                  <a:srgbClr val="000000"/>
                </a:solidFill>
              </a:rPr>
              <a:t>' =&gt; $</a:t>
            </a:r>
            <a:r>
              <a:rPr lang="en-GB" sz="1300" b="1" dirty="0">
                <a:solidFill>
                  <a:srgbClr val="000000"/>
                </a:solidFill>
              </a:rPr>
              <a:t>object</a:t>
            </a:r>
            <a:br>
              <a:rPr lang="en-GB" sz="1300" b="1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        ) -&gt; {</a:t>
            </a:r>
            <a:r>
              <a:rPr lang="en-GB" sz="1300" b="1" dirty="0">
                <a:solidFill>
                  <a:srgbClr val="000000"/>
                </a:solidFill>
              </a:rPr>
              <a:t>'structure</a:t>
            </a:r>
            <a:r>
              <a:rPr lang="en-GB" sz="1300" dirty="0">
                <a:solidFill>
                  <a:srgbClr val="000000"/>
                </a:solidFill>
              </a:rPr>
              <a:t>'};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if ($@) {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        print "Service execution failed:\n$@";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>
                <a:solidFill>
                  <a:srgbClr val="000000"/>
                </a:solidFill>
              </a:rPr>
              <a:t>        exit;</a:t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 smtClean="0">
                <a:solidFill>
                  <a:srgbClr val="000000"/>
                </a:solidFill>
              </a:rPr>
              <a:t>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13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 smtClean="0">
                <a:solidFill>
                  <a:srgbClr val="000000"/>
                </a:solidFill>
              </a:rPr>
              <a:t>my $</a:t>
            </a:r>
            <a:r>
              <a:rPr lang="en-GB" sz="1300" dirty="0" err="1" smtClean="0">
                <a:solidFill>
                  <a:srgbClr val="000000"/>
                </a:solidFill>
              </a:rPr>
              <a:t>checkList</a:t>
            </a:r>
            <a:r>
              <a:rPr lang="en-GB" sz="1300" dirty="0" smtClean="0">
                <a:solidFill>
                  <a:srgbClr val="000000"/>
                </a:solidFill>
              </a:rPr>
              <a:t> = PYTHON (</a:t>
            </a:r>
            <a:r>
              <a:rPr lang="en-GB" sz="1300" dirty="0" err="1" smtClean="0">
                <a:solidFill>
                  <a:srgbClr val="000000"/>
                </a:solidFill>
              </a:rPr>
              <a:t>pdb</a:t>
            </a:r>
            <a:r>
              <a:rPr lang="en-GB" sz="1300" dirty="0" smtClean="0">
                <a:solidFill>
                  <a:srgbClr val="000000"/>
                </a:solidFill>
              </a:rPr>
              <a:t>, model, chain/s)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r>
              <a:rPr lang="en-GB" sz="1300" dirty="0" smtClean="0">
                <a:solidFill>
                  <a:srgbClr val="000000"/>
                </a:solidFill>
              </a:rPr>
              <a:t>if(CORRECT($</a:t>
            </a:r>
            <a:r>
              <a:rPr lang="en-GB" sz="1300" dirty="0" err="1" smtClean="0">
                <a:solidFill>
                  <a:srgbClr val="000000"/>
                </a:solidFill>
              </a:rPr>
              <a:t>checkList</a:t>
            </a:r>
            <a:r>
              <a:rPr lang="en-GB" sz="1300" dirty="0" smtClean="0">
                <a:solidFill>
                  <a:srgbClr val="000000"/>
                </a:solidFill>
              </a:rPr>
              <a:t>))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>
                <a:solidFill>
                  <a:srgbClr val="000000"/>
                </a:solidFill>
              </a:rPr>
              <a:t>		</a:t>
            </a:r>
            <a:r>
              <a:rPr lang="en-GB" sz="1300" dirty="0" smtClean="0">
                <a:solidFill>
                  <a:srgbClr val="000000"/>
                </a:solidFill>
              </a:rPr>
              <a:t>continue;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 smtClean="0">
                <a:solidFill>
                  <a:srgbClr val="000000"/>
                </a:solidFill>
              </a:rPr>
              <a:t>else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 smtClean="0">
                <a:solidFill>
                  <a:srgbClr val="000000"/>
                </a:solidFill>
              </a:rPr>
              <a:t>		</a:t>
            </a:r>
            <a:r>
              <a:rPr lang="en-GB" sz="1300" dirty="0" err="1" smtClean="0">
                <a:solidFill>
                  <a:srgbClr val="000000"/>
                </a:solidFill>
              </a:rPr>
              <a:t>list_possible_issues</a:t>
            </a:r>
            <a:r>
              <a:rPr lang="en-GB" sz="1300" dirty="0" smtClean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300" dirty="0" smtClean="0">
                <a:solidFill>
                  <a:srgbClr val="000000"/>
                </a:solidFill>
              </a:rPr>
              <a:t>}</a:t>
            </a:r>
            <a:r>
              <a:rPr lang="en-GB" sz="1300" dirty="0">
                <a:solidFill>
                  <a:srgbClr val="000000"/>
                </a:solidFill>
              </a:rPr>
              <a:t/>
            </a:r>
            <a:br>
              <a:rPr lang="en-GB" sz="1300" dirty="0">
                <a:solidFill>
                  <a:srgbClr val="000000"/>
                </a:solidFill>
              </a:rPr>
            </a:br>
            <a:endParaRPr lang="en-GB" sz="1300" b="1" dirty="0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0195" y="1124099"/>
            <a:ext cx="354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36600" indent="-279400" eaLnBrk="0" hangingPunct="0"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854075" algn="l"/>
                <a:tab pos="1311275" algn="l"/>
                <a:tab pos="1768475" algn="l"/>
                <a:tab pos="2225675" algn="l"/>
                <a:tab pos="2682875" algn="l"/>
                <a:tab pos="3140075" algn="l"/>
                <a:tab pos="3597275" algn="l"/>
                <a:tab pos="4054475" algn="l"/>
                <a:tab pos="4511675" algn="l"/>
                <a:tab pos="4968875" algn="l"/>
                <a:tab pos="5426075" algn="l"/>
                <a:tab pos="5883275" algn="l"/>
                <a:tab pos="6340475" algn="l"/>
                <a:tab pos="6797675" algn="l"/>
                <a:tab pos="7254875" algn="l"/>
                <a:tab pos="7712075" algn="l"/>
                <a:tab pos="8169275" algn="l"/>
                <a:tab pos="8626475" algn="l"/>
                <a:tab pos="9083675" algn="l"/>
                <a:tab pos="954087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ts val="800"/>
              </a:spcBef>
              <a:buClr>
                <a:srgbClr val="BA1FB5"/>
              </a:buClr>
              <a:buFont typeface="DIN-Medium" pitchFamily="32" charset="0"/>
              <a:buChar char="•"/>
            </a:pPr>
            <a:r>
              <a:rPr lang="en-GB" altLang="es-ES" sz="2000" i="1" dirty="0" err="1">
                <a:solidFill>
                  <a:srgbClr val="005EC4"/>
                </a:solidFill>
                <a:latin typeface="DIN-Medium" pitchFamily="32" charset="0"/>
              </a:rPr>
              <a:t>MobyLite</a:t>
            </a:r>
            <a:r>
              <a:rPr lang="en-GB" altLang="es-ES" sz="2000" i="1" dirty="0">
                <a:solidFill>
                  <a:srgbClr val="005EC4"/>
                </a:solidFill>
                <a:latin typeface="DIN-Medium" pitchFamily="32" charset="0"/>
              </a:rPr>
              <a:t> </a:t>
            </a:r>
            <a:r>
              <a:rPr lang="en-GB" altLang="es-ES" sz="2000" i="1" dirty="0" smtClean="0">
                <a:solidFill>
                  <a:srgbClr val="005EC4"/>
                </a:solidFill>
                <a:latin typeface="DIN-Medium" pitchFamily="32" charset="0"/>
              </a:rPr>
              <a:t>Perl Workflow.</a:t>
            </a:r>
            <a:endParaRPr lang="en-GB" altLang="es-ES" sz="2000" i="1" dirty="0">
              <a:solidFill>
                <a:srgbClr val="005EC4"/>
              </a:solidFill>
              <a:latin typeface="DIN-Medium" pitchFamily="32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09121" y="1758229"/>
            <a:ext cx="309532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rgbClr val="00499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499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499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499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rgbClr val="00499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s-ES" sz="1600" i="1" dirty="0" smtClean="0"/>
              <a:t>Web Services (Workflows)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6280" y="2276872"/>
            <a:ext cx="388620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567603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ESENTACIONES BSC-CNS-06032012-v2">
  <a:themeElements>
    <a:clrScheme name="BSC-CNS">
      <a:dk1>
        <a:srgbClr val="0058A9"/>
      </a:dk1>
      <a:lt1>
        <a:sysClr val="window" lastClr="FFFFFF"/>
      </a:lt1>
      <a:dk2>
        <a:srgbClr val="5D91D1"/>
      </a:dk2>
      <a:lt2>
        <a:srgbClr val="DBE7F5"/>
      </a:lt2>
      <a:accent1>
        <a:srgbClr val="B4CCEA"/>
      </a:accent1>
      <a:accent2>
        <a:srgbClr val="87AEDD"/>
      </a:accent2>
      <a:accent3>
        <a:srgbClr val="5D91D1"/>
      </a:accent3>
      <a:accent4>
        <a:srgbClr val="326BB0"/>
      </a:accent4>
      <a:accent5>
        <a:srgbClr val="295993"/>
      </a:accent5>
      <a:accent6>
        <a:srgbClr val="004990"/>
      </a:accent6>
      <a:hlink>
        <a:srgbClr val="002E5C"/>
      </a:hlink>
      <a:folHlink>
        <a:srgbClr val="214775"/>
      </a:folHlink>
    </a:clrScheme>
    <a:fontScheme name="BSC-C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349</Words>
  <Application>Microsoft Macintosh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PLANTILLA PRESENTACIONES BSC-CNS-06032012-v2</vt:lpstr>
      <vt:lpstr>Slide 1</vt:lpstr>
      <vt:lpstr>MDWeb: Structure Checking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Jasmina</dc:creator>
  <cp:lastModifiedBy>M. Eric Irrgang</cp:lastModifiedBy>
  <cp:revision>183</cp:revision>
  <cp:lastPrinted>2012-12-18T12:00:52Z</cp:lastPrinted>
  <dcterms:created xsi:type="dcterms:W3CDTF">2015-10-17T13:47:35Z</dcterms:created>
  <dcterms:modified xsi:type="dcterms:W3CDTF">2015-10-17T13:49:30Z</dcterms:modified>
</cp:coreProperties>
</file>