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8" r:id="rId2"/>
    <p:sldId id="279" r:id="rId3"/>
    <p:sldId id="302" r:id="rId4"/>
    <p:sldId id="303" r:id="rId5"/>
    <p:sldId id="304" r:id="rId6"/>
    <p:sldId id="290" r:id="rId7"/>
    <p:sldId id="291" r:id="rId8"/>
  </p:sldIdLst>
  <p:sldSz cx="12192000" cy="6858000"/>
  <p:notesSz cx="6858000" cy="9144000"/>
  <p:embeddedFontLst>
    <p:embeddedFont>
      <p:font typeface="Arial Unicode MS" panose="020B0604020202020204" pitchFamily="34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al Black" panose="020B0A04020102020204" pitchFamily="34" charset="0"/>
      <p:bold r:id="rId15"/>
    </p:embeddedFont>
    <p:embeddedFont>
      <p:font typeface="微软雅黑" panose="020B0503020204020204" pitchFamily="34" charset="-122"/>
      <p:regular r:id="rId16"/>
      <p:bold r:id="rId17"/>
    </p:embeddedFont>
  </p:embeddedFontLst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1F1F1F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3463" autoAdjust="0"/>
  </p:normalViewPr>
  <p:slideViewPr>
    <p:cSldViewPr snapToGrid="0" showGuides="1">
      <p:cViewPr varScale="1">
        <p:scale>
          <a:sx n="88" d="100"/>
          <a:sy n="88" d="100"/>
        </p:scale>
        <p:origin x="93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6F0A-3013-436F-A066-F424CB4F1C56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F24FC-5473-494C-9C90-23DCD5A77E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24FC-5473-494C-9C90-23DCD5A77E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8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24FC-5473-494C-9C90-23DCD5A77E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5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24FC-5473-494C-9C90-23DCD5A77E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97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6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2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0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4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8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5D2C-12C2-4EE6-AE72-78D40666675B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8622-CC06-46F8-8681-943D8EEB3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5" t="23524" r="125" b="3222"/>
          <a:stretch/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36700"/>
            <a:ext cx="12192000" cy="6888480"/>
          </a:xfrm>
          <a:prstGeom prst="rect">
            <a:avLst/>
          </a:prstGeom>
          <a:solidFill>
            <a:srgbClr val="1F1F1F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6239" y="709571"/>
            <a:ext cx="576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spc="300" dirty="0" smtClean="0">
                <a:solidFill>
                  <a:srgbClr val="FFCD00"/>
                </a:solidFill>
                <a:latin typeface="+mj-ea"/>
                <a:ea typeface="+mj-ea"/>
                <a:cs typeface="Arial Unicode MS" panose="020B0604020202020204" pitchFamily="34" charset="-122"/>
              </a:rPr>
              <a:t>Simulated</a:t>
            </a:r>
          </a:p>
          <a:p>
            <a:r>
              <a:rPr lang="en-US" altLang="zh-CN" sz="7200" b="1" spc="300" dirty="0">
                <a:solidFill>
                  <a:srgbClr val="FFCD00"/>
                </a:solidFill>
                <a:latin typeface="+mj-ea"/>
                <a:ea typeface="+mj-ea"/>
                <a:cs typeface="Arial Unicode MS" panose="020B0604020202020204" pitchFamily="34" charset="-122"/>
              </a:rPr>
              <a:t>Exchange</a:t>
            </a:r>
            <a:endParaRPr lang="zh-CN" altLang="en-US" sz="7200" b="1" spc="300" dirty="0">
              <a:solidFill>
                <a:srgbClr val="FFCD00"/>
              </a:solidFill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0000" y="3478080"/>
            <a:ext cx="112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003280" y="615696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</a:rPr>
              <a:t>01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0435" y="4182166"/>
            <a:ext cx="6371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小组</a:t>
            </a:r>
            <a:r>
              <a:rPr lang="zh-CN" altLang="en-US" sz="2400" dirty="0" smtClean="0"/>
              <a:t>成员：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宋</a:t>
            </a:r>
            <a:r>
              <a:rPr lang="zh-CN" altLang="en-US" sz="2400" dirty="0"/>
              <a:t>逸</a:t>
            </a:r>
            <a:r>
              <a:rPr lang="zh-CN" altLang="en-US" sz="2400" dirty="0" smtClean="0"/>
              <a:t>凡 </a:t>
            </a:r>
            <a:r>
              <a:rPr lang="en-US" altLang="zh-CN" sz="2400" dirty="0" smtClean="0"/>
              <a:t>516030910411</a:t>
            </a:r>
          </a:p>
          <a:p>
            <a:pPr algn="ctr"/>
            <a:r>
              <a:rPr lang="zh-CN" altLang="en-US" sz="2400" dirty="0"/>
              <a:t>王见</a:t>
            </a:r>
            <a:r>
              <a:rPr lang="zh-CN" altLang="en-US" sz="2400" dirty="0" smtClean="0"/>
              <a:t>思 </a:t>
            </a:r>
            <a:r>
              <a:rPr lang="en-US" altLang="zh-CN" sz="2400" dirty="0" smtClean="0"/>
              <a:t>516030910412</a:t>
            </a:r>
          </a:p>
          <a:p>
            <a:pPr algn="ctr"/>
            <a:r>
              <a:rPr lang="zh-CN" altLang="en-US" sz="2400" dirty="0"/>
              <a:t>潘子奕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2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5" t="23524" r="125" b="3222"/>
          <a:stretch/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15240"/>
            <a:ext cx="12192000" cy="6873240"/>
          </a:xfrm>
          <a:prstGeom prst="rect">
            <a:avLst/>
          </a:prstGeom>
          <a:solidFill>
            <a:srgbClr val="FFCD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425440" y="1432560"/>
            <a:ext cx="1341120" cy="2215991"/>
            <a:chOff x="5425440" y="1432560"/>
            <a:chExt cx="1341120" cy="2215991"/>
          </a:xfrm>
        </p:grpSpPr>
        <p:sp>
          <p:nvSpPr>
            <p:cNvPr id="4" name="椭圆 3"/>
            <p:cNvSpPr/>
            <p:nvPr/>
          </p:nvSpPr>
          <p:spPr>
            <a:xfrm>
              <a:off x="5425440" y="1432560"/>
              <a:ext cx="1341120" cy="1341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600">
                <a:solidFill>
                  <a:srgbClr val="FFCD0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08320" y="1432560"/>
              <a:ext cx="97536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800" dirty="0" smtClean="0">
                  <a:solidFill>
                    <a:srgbClr val="FFCD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endParaRPr lang="zh-CN" altLang="en-US" sz="13800" dirty="0">
                <a:solidFill>
                  <a:srgbClr val="FFCD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003280" y="6141720"/>
            <a:ext cx="624840" cy="746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bg1"/>
                </a:solidFill>
              </a:rPr>
              <a:t>02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05353" y="3388057"/>
            <a:ext cx="5581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8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03280" y="615696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753" y="568971"/>
            <a:ext cx="38557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Structure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6470" y="685800"/>
            <a:ext cx="99391" cy="258417"/>
          </a:xfrm>
          <a:prstGeom prst="line">
            <a:avLst/>
          </a:prstGeom>
          <a:ln w="34925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04" y="379445"/>
            <a:ext cx="8132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03280" y="615696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753" y="568971"/>
            <a:ext cx="38557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Message</a:t>
            </a:r>
            <a:endParaRPr lang="en-US" altLang="zh-CN" sz="28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6470" y="685800"/>
            <a:ext cx="99391" cy="258417"/>
          </a:xfrm>
          <a:prstGeom prst="line">
            <a:avLst/>
          </a:prstGeom>
          <a:ln w="34925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96" y="2034389"/>
            <a:ext cx="4713232" cy="32939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9992" y="1542661"/>
            <a:ext cx="5194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WebSocket</a:t>
            </a: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FrontendService</a:t>
            </a: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TraderBackend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=&gt;(once)</a:t>
            </a: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Username;Token;BrokerId;FutureId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&lt;=(once)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History;OrderBook;MarketQuotation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&lt;=(cycle)</a:t>
            </a: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OrderBook;MarketQuotation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</a:p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Switch/Close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03280" y="615696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753" y="568971"/>
            <a:ext cx="38557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Message</a:t>
            </a:r>
            <a:endParaRPr lang="en-US" altLang="zh-CN" sz="28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76470" y="685800"/>
            <a:ext cx="99391" cy="258417"/>
          </a:xfrm>
          <a:prstGeom prst="line">
            <a:avLst/>
          </a:prstGeom>
          <a:ln w="34925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9992" y="1542661"/>
            <a:ext cx="5194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Bots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TraderBackend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=&gt;(cycle)</a:t>
            </a: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BrokerId;FutureId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&lt;=(cycle)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OrderBook;MarketQuotation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=&gt;(cycle)</a:t>
            </a:r>
          </a:p>
          <a:p>
            <a:pPr algn="ctr"/>
            <a:r>
              <a:rPr lang="en-US" altLang="zh-CN" sz="2000" dirty="0" err="1" smtClean="0">
                <a:solidFill>
                  <a:schemeClr val="bg1"/>
                </a:solidFill>
              </a:rPr>
              <a:t>CreateOrder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38" y="1542661"/>
            <a:ext cx="5429164" cy="41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17442" y="2792896"/>
            <a:ext cx="10764079" cy="1272208"/>
          </a:xfrm>
          <a:prstGeom prst="rightArrow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55373" y="2643808"/>
            <a:ext cx="1570384" cy="1570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73625" y="2643808"/>
            <a:ext cx="1570384" cy="1570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591877" y="2643808"/>
            <a:ext cx="1570384" cy="1570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89643" y="2643808"/>
            <a:ext cx="1570384" cy="1570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488017" y="2643808"/>
            <a:ext cx="1570384" cy="15703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03280" y="612648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753" y="568971"/>
            <a:ext cx="527503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b="1" smtClean="0">
                <a:solidFill>
                  <a:schemeClr val="bg1"/>
                </a:solidFill>
              </a:rPr>
              <a:t>Bots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76470" y="685800"/>
            <a:ext cx="99391" cy="258417"/>
          </a:xfrm>
          <a:prstGeom prst="line">
            <a:avLst/>
          </a:prstGeom>
          <a:ln w="34925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71861" y="1356190"/>
            <a:ext cx="2274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D00"/>
                </a:solidFill>
                <a:latin typeface="+mn-ea"/>
              </a:rPr>
              <a:t> </a:t>
            </a:r>
            <a:r>
              <a:rPr lang="en-US" altLang="zh-CN" sz="3200" dirty="0" smtClean="0">
                <a:solidFill>
                  <a:srgbClr val="FFCD00"/>
                </a:solidFill>
                <a:latin typeface="+mn-ea"/>
              </a:rPr>
              <a:t>Liquidity</a:t>
            </a:r>
            <a:endParaRPr lang="en-US" altLang="zh-CN" sz="3200" b="1" dirty="0" smtClean="0">
              <a:solidFill>
                <a:srgbClr val="FFCD00"/>
              </a:solidFill>
              <a:latin typeface="+mn-ea"/>
            </a:endParaRPr>
          </a:p>
        </p:txBody>
      </p:sp>
      <p:sp>
        <p:nvSpPr>
          <p:cNvPr id="29" name="弧形 28"/>
          <p:cNvSpPr/>
          <p:nvPr/>
        </p:nvSpPr>
        <p:spPr>
          <a:xfrm>
            <a:off x="1390071" y="1665728"/>
            <a:ext cx="1780437" cy="1557311"/>
          </a:xfrm>
          <a:prstGeom prst="arc">
            <a:avLst>
              <a:gd name="adj1" fmla="val 10973390"/>
              <a:gd name="adj2" fmla="val 14198127"/>
            </a:avLst>
          </a:prstGeom>
          <a:ln w="3175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93412" y="1434712"/>
            <a:ext cx="425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D00"/>
                </a:solidFill>
                <a:latin typeface="+mn-ea"/>
              </a:rPr>
              <a:t>Simulate</a:t>
            </a:r>
            <a:r>
              <a:rPr lang="en-US" altLang="zh-CN" sz="1600" b="1" dirty="0" smtClean="0">
                <a:solidFill>
                  <a:srgbClr val="FFCD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CD00"/>
                </a:solidFill>
                <a:latin typeface="+mn-ea"/>
              </a:rPr>
              <a:t>Strategy1</a:t>
            </a:r>
            <a:endParaRPr lang="en-US" altLang="zh-CN" sz="3200" dirty="0">
              <a:solidFill>
                <a:srgbClr val="FFCD00"/>
              </a:solidFill>
              <a:latin typeface="+mn-ea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5165948" y="1665728"/>
            <a:ext cx="1780437" cy="1557311"/>
          </a:xfrm>
          <a:prstGeom prst="arc">
            <a:avLst>
              <a:gd name="adj1" fmla="val 10973390"/>
              <a:gd name="adj2" fmla="val 14198127"/>
            </a:avLst>
          </a:prstGeom>
          <a:ln w="3175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556606" y="1415369"/>
            <a:ext cx="2566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C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8" name="弧形 37"/>
          <p:cNvSpPr/>
          <p:nvPr/>
        </p:nvSpPr>
        <p:spPr>
          <a:xfrm>
            <a:off x="9122922" y="1665728"/>
            <a:ext cx="1780437" cy="1557311"/>
          </a:xfrm>
          <a:prstGeom prst="arc">
            <a:avLst>
              <a:gd name="adj1" fmla="val 10973390"/>
              <a:gd name="adj2" fmla="val 14198127"/>
            </a:avLst>
          </a:prstGeom>
          <a:ln w="3175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636381" y="5085061"/>
            <a:ext cx="421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D00"/>
                </a:solidFill>
                <a:latin typeface="+mn-ea"/>
              </a:rPr>
              <a:t>Simulate</a:t>
            </a:r>
            <a:r>
              <a:rPr lang="en-US" altLang="zh-CN" sz="1600" b="1" dirty="0" smtClean="0">
                <a:solidFill>
                  <a:srgbClr val="FFC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D00"/>
                </a:solidFill>
                <a:latin typeface="+mn-ea"/>
              </a:rPr>
              <a:t>Strategy 2</a:t>
            </a:r>
            <a:endParaRPr lang="en-US" altLang="zh-CN" sz="1600" b="1" dirty="0" smtClean="0">
              <a:solidFill>
                <a:srgbClr val="FFCD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弧形 41"/>
          <p:cNvSpPr/>
          <p:nvPr/>
        </p:nvSpPr>
        <p:spPr>
          <a:xfrm flipV="1">
            <a:off x="7086600" y="3601484"/>
            <a:ext cx="1780437" cy="1557311"/>
          </a:xfrm>
          <a:prstGeom prst="arc">
            <a:avLst>
              <a:gd name="adj1" fmla="val 10973390"/>
              <a:gd name="adj2" fmla="val 14198127"/>
            </a:avLst>
          </a:prstGeom>
          <a:ln w="3175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750720" y="5094886"/>
            <a:ext cx="256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D00"/>
                </a:solidFill>
                <a:latin typeface="+mn-ea"/>
              </a:rPr>
              <a:t>Volatility</a:t>
            </a:r>
          </a:p>
        </p:txBody>
      </p:sp>
      <p:sp>
        <p:nvSpPr>
          <p:cNvPr id="47" name="弧形 46"/>
          <p:cNvSpPr/>
          <p:nvPr/>
        </p:nvSpPr>
        <p:spPr>
          <a:xfrm flipV="1">
            <a:off x="3253591" y="3601484"/>
            <a:ext cx="1780437" cy="1557311"/>
          </a:xfrm>
          <a:prstGeom prst="arc">
            <a:avLst>
              <a:gd name="adj1" fmla="val 10973390"/>
              <a:gd name="adj2" fmla="val 14198127"/>
            </a:avLst>
          </a:prstGeom>
          <a:ln w="31750">
            <a:solidFill>
              <a:schemeClr val="accent1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418331" y="2913158"/>
            <a:ext cx="25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CD00"/>
                </a:solidFill>
                <a:latin typeface="Arial Black" panose="020B0A04020102020204" pitchFamily="34" charset="0"/>
              </a:rPr>
              <a:t>1</a:t>
            </a:r>
            <a:endParaRPr lang="zh-CN" altLang="en-US" sz="2800" smtClean="0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45100" y="3320962"/>
            <a:ext cx="140114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326370" y="2913158"/>
            <a:ext cx="25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CD00"/>
                </a:solidFill>
                <a:latin typeface="Arial Black" panose="020B0A04020102020204" pitchFamily="34" charset="0"/>
              </a:rPr>
              <a:t>2</a:t>
            </a:r>
            <a:endParaRPr lang="zh-CN" altLang="en-US" sz="2800" smtClean="0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53139" y="3320962"/>
            <a:ext cx="140114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MainTrend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44622" y="2913158"/>
            <a:ext cx="25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CD00"/>
                </a:solidFill>
                <a:latin typeface="Arial Black" panose="020B0A04020102020204" pitchFamily="34" charset="0"/>
              </a:rPr>
              <a:t>3</a:t>
            </a:r>
            <a:endParaRPr lang="zh-CN" altLang="en-US" sz="2800" smtClean="0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671391" y="3320962"/>
            <a:ext cx="140114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 Trend</a:t>
            </a:r>
          </a:p>
          <a:p>
            <a:pPr algn="ctr"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6426" y="2900749"/>
            <a:ext cx="25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FFCD00"/>
                </a:solidFill>
                <a:latin typeface="Arial Black" panose="020B0A04020102020204" pitchFamily="34" charset="0"/>
              </a:rPr>
              <a:t>4</a:t>
            </a:r>
            <a:endParaRPr lang="zh-CN" altLang="en-US" sz="2800" smtClean="0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73195" y="3308553"/>
            <a:ext cx="140114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AntiTrend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145868" y="2918946"/>
            <a:ext cx="25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CD00"/>
                </a:solidFill>
                <a:latin typeface="Arial Black" panose="020B0A04020102020204" pitchFamily="34" charset="0"/>
              </a:rPr>
              <a:t>5</a:t>
            </a:r>
            <a:endParaRPr lang="zh-CN" altLang="en-US" sz="2800" dirty="0" smtClean="0">
              <a:solidFill>
                <a:srgbClr val="FFCD0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587409" y="3336664"/>
            <a:ext cx="1401143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5" t="23524" r="125" b="3222"/>
          <a:stretch/>
        </p:blipFill>
        <p:spPr>
          <a:xfrm>
            <a:off x="0" y="0"/>
            <a:ext cx="12192000" cy="6873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88480"/>
          </a:xfrm>
          <a:prstGeom prst="rect">
            <a:avLst/>
          </a:prstGeom>
          <a:solidFill>
            <a:srgbClr val="1F1F1F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46120" y="1923822"/>
            <a:ext cx="569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300" dirty="0" smtClean="0">
                <a:solidFill>
                  <a:srgbClr val="FFCD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7200" b="1" spc="300" dirty="0">
              <a:solidFill>
                <a:srgbClr val="FFCD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1020" y="3561183"/>
            <a:ext cx="11109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81260" y="1461254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LOGO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03280" y="6156960"/>
            <a:ext cx="624840" cy="74676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10217" y="4135884"/>
            <a:ext cx="6371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小组成员：</a:t>
            </a:r>
            <a:endParaRPr lang="en-US" altLang="zh-CN" sz="2400" dirty="0"/>
          </a:p>
          <a:p>
            <a:pPr algn="ctr"/>
            <a:r>
              <a:rPr lang="zh-CN" altLang="en-US" sz="2400" dirty="0"/>
              <a:t>宋逸凡 </a:t>
            </a:r>
            <a:r>
              <a:rPr lang="en-US" altLang="zh-CN" sz="2400" dirty="0"/>
              <a:t>516030910411</a:t>
            </a:r>
          </a:p>
          <a:p>
            <a:pPr algn="ctr"/>
            <a:r>
              <a:rPr lang="zh-CN" altLang="en-US" sz="2400" dirty="0"/>
              <a:t>王见思 </a:t>
            </a:r>
            <a:r>
              <a:rPr lang="en-US" altLang="zh-CN" sz="2400" dirty="0"/>
              <a:t>516030910412</a:t>
            </a:r>
          </a:p>
          <a:p>
            <a:pPr algn="ctr"/>
            <a:r>
              <a:rPr lang="zh-CN" altLang="en-US" sz="2400" dirty="0"/>
              <a:t>潘子奕</a:t>
            </a:r>
          </a:p>
        </p:txBody>
      </p:sp>
    </p:spTree>
    <p:extLst>
      <p:ext uri="{BB962C8B-B14F-4D97-AF65-F5344CB8AC3E}">
        <p14:creationId xmlns:p14="http://schemas.microsoft.com/office/powerpoint/2010/main" val="25583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98</Words>
  <Application>Microsoft Office PowerPoint</Application>
  <PresentationFormat>宽屏</PresentationFormat>
  <Paragraphs>72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Calibri</vt:lpstr>
      <vt:lpstr>Arial Black</vt:lpstr>
      <vt:lpstr>Arial</vt:lpstr>
      <vt:lpstr>微软雅黑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clover</dc:creator>
  <cp:lastModifiedBy>宋 逸凡</cp:lastModifiedBy>
  <cp:revision>112</cp:revision>
  <dcterms:created xsi:type="dcterms:W3CDTF">2014-03-23T12:34:37Z</dcterms:created>
  <dcterms:modified xsi:type="dcterms:W3CDTF">2019-06-11T05:03:25Z</dcterms:modified>
</cp:coreProperties>
</file>