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65" d="100"/>
          <a:sy n="165" d="100"/>
        </p:scale>
        <p:origin x="-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757F-0FC9-2D72-A65C-8BF800913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3AE307-CFE7-844B-E1DE-CEB328A0A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7845-2C2B-9544-6B53-5B92751B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A288-6ECC-4B63-9F19-8EF928A7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E93C2-2948-B019-BFA8-4E6DCD7E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E880-EDB6-CDDC-CF08-577C4C070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EDAAB-B9B1-7110-DCA4-DCD33D47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440BD-EC0D-2BF6-F8C1-01419D3F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6670-246A-9479-7946-1700BA38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EA504-E3BF-8952-A9BA-F6F029CD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A40E6-C8CD-1F51-D75C-1C50E8FE0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CF2E6-E05C-7BE8-161B-7BF7DDB66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9D0F-0FBE-2490-6AC7-7F3A51EC8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4F9E5-447B-B6ED-FE97-5F5DBABC2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5BCE-9490-C9BC-8ABD-93745CCF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80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5341-574E-1F9F-9288-4CA98231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3381E-5911-B11D-DB00-2365D9711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B532F-DC05-712B-5AFD-723BF9D8F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13FF-F06F-FC2F-8300-D7C294DA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426AE-2EAD-BFB8-AC22-60863170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2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48EC-2D4C-03DD-0F0D-0932BEFD7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6716CC-21F0-80D4-B817-E1A0DF46F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BFF2A-A2CF-459B-F209-A158DCC5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83A1-EE6E-341B-F3E5-04644194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E91F7-51F0-2584-5C67-6AA856EA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7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49508-7F0F-DA73-84D5-8DFD748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4820-86F6-31AE-ECB7-ECA74C21C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F845-F78E-CF1B-91F1-4787C214E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59199-71EC-FE35-C992-624D0B0A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E0801-E462-C081-D50A-C9DC5F8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6CE4F-652B-AE62-9BB8-189AE887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2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513F9-BE50-3FDD-6A30-28BA681B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DF7C1-6924-D965-228F-F2F60AC0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879C6-DD77-14BB-4902-CD5AC1AE1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7C8742-7F5F-6EA1-0BEE-634936725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0E920-49E2-E3A8-D1E0-D9BE82CCB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B578F-E582-B3B8-6CC0-2811C036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B3B48-7599-27AB-1FC0-60F04364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422498-77BB-D669-E16A-4D197AD0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2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B4E3-317C-B856-8AB9-EE8042FD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182C1-5CEE-7119-397C-1136742B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5935EB-CF1C-A4AA-6C74-F7C6465B6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9484B4-9104-7E68-FFB8-C4445089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C7F0B-0531-6F54-0DFE-C6F37E952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B396D-15F8-C2E4-2AD0-EEB766BD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A9BED-7CFB-160C-AD99-FBD62E8A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1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046-5AAA-72C5-FC1D-0DD6DA081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76F6C-3B66-B0BE-8511-99BDCC35F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570C-7D4A-00F9-CBB6-4C8D36411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59A0A-2294-1F9F-C015-F72D29F1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AA1AE-7863-8935-292C-6F4215A6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50AB4-26FA-7752-0D82-A30C7E4C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8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B3FCC-8829-C399-67A4-311472A5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809B8-E923-60C8-E82A-53F907012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AE51CE-9547-83FE-7268-B835E2843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8F2C8-2811-4743-C464-79325DA0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AD3D-CD51-FE34-75AC-F3C971A8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C3EF59-8AE0-CDE6-3109-FA5D45725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E0485-F723-F4F7-ED55-0315EC34B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BF21-6C50-19C0-4CB3-30BE62F38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D3C6-AA5C-A889-1454-AA648E703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B9527-8BBF-904A-A7C0-7DCDA577526D}" type="datetimeFigureOut">
              <a:rPr lang="en-US" smtClean="0"/>
              <a:t>8/19/24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EB23-9827-099C-CE2B-30E210274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A936-6799-CE9F-7EBE-F8364DC48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FB159-7E43-3741-974C-78739D0F30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05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FC79-35C1-829D-5F39-0924CE527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A914F-D50B-80AC-6ED8-D84C2B0DA6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3C8B8-B804-04DC-D8F3-4340CE3F7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85" y="-129565"/>
            <a:ext cx="10317893" cy="773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1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F87FE-7893-9804-6389-4BC95A63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E6261-66B4-0B8F-D71E-132B6A901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1" y="254642"/>
            <a:ext cx="12303888" cy="722260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1800" dirty="0">
                <a:effectLst/>
                <a:latin typeface="CMSS10"/>
              </a:rPr>
              <a:t>Linear equation: </a:t>
            </a:r>
            <a:r>
              <a:rPr lang="en-US" sz="1800" dirty="0">
                <a:effectLst/>
                <a:latin typeface="CMSSI10"/>
              </a:rPr>
              <a:t>ax </a:t>
            </a:r>
            <a:r>
              <a:rPr lang="en-US" sz="1800" dirty="0">
                <a:effectLst/>
                <a:latin typeface="CMSS10"/>
              </a:rPr>
              <a:t>+ </a:t>
            </a:r>
            <a:r>
              <a:rPr lang="en-US" sz="1800" dirty="0">
                <a:effectLst/>
                <a:latin typeface="CMSSI10"/>
              </a:rPr>
              <a:t>by </a:t>
            </a:r>
            <a:r>
              <a:rPr lang="en-US" sz="1800" dirty="0">
                <a:effectLst/>
                <a:latin typeface="CMSS10"/>
              </a:rPr>
              <a:t>= 0  solution:</a:t>
            </a:r>
            <a:r>
              <a:rPr lang="en-US" sz="1800" dirty="0">
                <a:effectLst/>
                <a:latin typeface="CMSY10"/>
              </a:rPr>
              <a:t> </a:t>
            </a:r>
            <a:r>
              <a:rPr lang="en-US" sz="1800" dirty="0">
                <a:effectLst/>
                <a:latin typeface="CMSSI10"/>
              </a:rPr>
              <a:t>y </a:t>
            </a:r>
            <a:r>
              <a:rPr lang="en-US" sz="1800" dirty="0">
                <a:effectLst/>
                <a:latin typeface="CMSS10"/>
              </a:rPr>
              <a:t>= </a:t>
            </a:r>
            <a:r>
              <a:rPr lang="en-US" sz="1800" dirty="0">
                <a:effectLst/>
                <a:latin typeface="CMSSI10"/>
              </a:rPr>
              <a:t>ax</a:t>
            </a:r>
            <a:r>
              <a:rPr lang="en-US" sz="1800" dirty="0">
                <a:effectLst/>
                <a:latin typeface="CMMI10"/>
              </a:rPr>
              <a:t>/</a:t>
            </a:r>
            <a:r>
              <a:rPr lang="en-US" sz="1800" dirty="0">
                <a:effectLst/>
                <a:latin typeface="CMSSI10"/>
              </a:rPr>
              <a:t>b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MSS10"/>
              </a:rPr>
              <a:t>But what if you can’t divide?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MSS10"/>
              </a:rPr>
              <a:t>Context: Algebraic geometry studies spaces by the functions on them;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MSS10"/>
              </a:rPr>
              <a:t>functions can vanish, so you can’t divide. Think of </a:t>
            </a:r>
            <a:r>
              <a:rPr lang="en-US" sz="1800" dirty="0" err="1">
                <a:effectLst/>
                <a:latin typeface="CMSSI10"/>
              </a:rPr>
              <a:t>a</a:t>
            </a:r>
            <a:r>
              <a:rPr lang="en-US" sz="1800" dirty="0" err="1">
                <a:effectLst/>
                <a:latin typeface="CMMI10"/>
              </a:rPr>
              <a:t>,</a:t>
            </a:r>
            <a:r>
              <a:rPr lang="en-US" sz="1800" dirty="0" err="1">
                <a:effectLst/>
                <a:latin typeface="CMSSI10"/>
              </a:rPr>
              <a:t>b</a:t>
            </a:r>
            <a:r>
              <a:rPr lang="en-US" sz="1800" dirty="0" err="1">
                <a:effectLst/>
                <a:latin typeface="CMMI10"/>
              </a:rPr>
              <a:t>,</a:t>
            </a:r>
            <a:r>
              <a:rPr lang="en-US" sz="1800" dirty="0" err="1">
                <a:effectLst/>
                <a:latin typeface="CMSSI10"/>
              </a:rPr>
              <a:t>x</a:t>
            </a:r>
            <a:r>
              <a:rPr lang="en-US" sz="1800" dirty="0" err="1">
                <a:effectLst/>
                <a:latin typeface="CMMI10"/>
              </a:rPr>
              <a:t>,</a:t>
            </a:r>
            <a:r>
              <a:rPr lang="en-US" sz="1800" dirty="0" err="1">
                <a:effectLst/>
                <a:latin typeface="CMSSI10"/>
              </a:rPr>
              <a:t>y</a:t>
            </a:r>
            <a:r>
              <a:rPr lang="en-US" sz="1800" dirty="0">
                <a:effectLst/>
                <a:latin typeface="CMSSI10"/>
              </a:rPr>
              <a:t> </a:t>
            </a:r>
            <a:r>
              <a:rPr lang="en-US" sz="1800" dirty="0">
                <a:effectLst/>
                <a:latin typeface="CMSS10"/>
              </a:rPr>
              <a:t>as functions. 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MSS10"/>
              </a:rPr>
              <a:t>Simplest Example: “Space” = (0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SS10"/>
              </a:rPr>
              <a:t>0)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SS10"/>
              </a:rPr>
              <a:t>(1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SS10"/>
              </a:rPr>
              <a:t>0)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SS10"/>
              </a:rPr>
              <a:t>(0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SS10"/>
              </a:rPr>
              <a:t>1) , 3 points in the plane.</a:t>
            </a:r>
          </a:p>
          <a:p>
            <a:pPr marL="0" indent="0">
              <a:buNone/>
            </a:pPr>
            <a:r>
              <a:rPr lang="en-US" sz="1800" dirty="0">
                <a:latin typeface="CMSS10"/>
              </a:rPr>
              <a:t>Suppose</a:t>
            </a:r>
            <a:r>
              <a:rPr lang="en-US" sz="1800" dirty="0">
                <a:effectLst/>
                <a:latin typeface="CMSS10"/>
              </a:rPr>
              <a:t> </a:t>
            </a:r>
            <a:r>
              <a:rPr lang="en-US" sz="1800" dirty="0">
                <a:effectLst/>
                <a:latin typeface="CMSSI10"/>
              </a:rPr>
              <a:t>a</a:t>
            </a:r>
            <a:r>
              <a:rPr lang="en-US" sz="1800" dirty="0">
                <a:effectLst/>
                <a:latin typeface="CMMI10"/>
              </a:rPr>
              <a:t>, </a:t>
            </a:r>
            <a:r>
              <a:rPr lang="en-US" sz="1800" dirty="0">
                <a:effectLst/>
                <a:latin typeface="CMSSI10"/>
              </a:rPr>
              <a:t>b are the coordinate functions on the plane</a:t>
            </a:r>
            <a:r>
              <a:rPr lang="en-US" sz="1800" dirty="0">
                <a:effectLst/>
                <a:latin typeface="CMSS10"/>
              </a:rPr>
              <a:t>. </a:t>
            </a:r>
          </a:p>
          <a:p>
            <a:pPr marL="0" indent="0">
              <a:buNone/>
            </a:pPr>
            <a:r>
              <a:rPr lang="en-US" sz="1800" dirty="0">
                <a:latin typeface="CMSSI10"/>
              </a:rPr>
              <a:t>Restricted to the three points,</a:t>
            </a:r>
            <a:r>
              <a:rPr lang="en-US" sz="1800" dirty="0">
                <a:effectLst/>
                <a:latin typeface="CMSSI10"/>
              </a:rPr>
              <a:t> ab</a:t>
            </a:r>
            <a:r>
              <a:rPr lang="en-US" sz="1800" dirty="0">
                <a:effectLst/>
                <a:latin typeface="CMSS10"/>
              </a:rPr>
              <a:t>=</a:t>
            </a:r>
            <a:r>
              <a:rPr lang="en-US" sz="1800" dirty="0">
                <a:effectLst/>
                <a:latin typeface="CMSSI10"/>
              </a:rPr>
              <a:t>a</a:t>
            </a:r>
            <a:r>
              <a:rPr lang="en-US" sz="1800" dirty="0">
                <a:effectLst/>
                <a:latin typeface="CMSS10"/>
              </a:rPr>
              <a:t>(</a:t>
            </a:r>
            <a:r>
              <a:rPr lang="en-US" sz="1800" dirty="0">
                <a:effectLst/>
                <a:latin typeface="CMSSI10"/>
              </a:rPr>
              <a:t>a</a:t>
            </a:r>
            <a:r>
              <a:rPr lang="en-US" sz="1800" dirty="0">
                <a:effectLst/>
                <a:latin typeface="CMSY10"/>
              </a:rPr>
              <a:t>−</a:t>
            </a:r>
            <a:r>
              <a:rPr lang="en-US" sz="1800" dirty="0">
                <a:effectLst/>
                <a:latin typeface="CMSSI10"/>
              </a:rPr>
              <a:t>b</a:t>
            </a:r>
            <a:r>
              <a:rPr lang="en-US" sz="1800" dirty="0">
                <a:effectLst/>
                <a:latin typeface="CMSS10"/>
              </a:rPr>
              <a:t>)=</a:t>
            </a:r>
            <a:r>
              <a:rPr lang="en-US" sz="1800" dirty="0">
                <a:effectLst/>
                <a:latin typeface="CMSSI10"/>
              </a:rPr>
              <a:t>b</a:t>
            </a:r>
            <a:r>
              <a:rPr lang="en-US" sz="1800" dirty="0">
                <a:effectLst/>
                <a:latin typeface="CMSS10"/>
              </a:rPr>
              <a:t>(</a:t>
            </a:r>
            <a:r>
              <a:rPr lang="en-US" sz="1800" dirty="0">
                <a:effectLst/>
                <a:latin typeface="CMSSI10"/>
              </a:rPr>
              <a:t>a</a:t>
            </a:r>
            <a:r>
              <a:rPr lang="en-US" sz="1800" dirty="0">
                <a:effectLst/>
                <a:latin typeface="CMSY10"/>
              </a:rPr>
              <a:t>−</a:t>
            </a:r>
            <a:r>
              <a:rPr lang="en-US" sz="1800" dirty="0">
                <a:effectLst/>
                <a:latin typeface="CMSSI10"/>
              </a:rPr>
              <a:t>b</a:t>
            </a:r>
            <a:r>
              <a:rPr lang="en-US" sz="1800" dirty="0">
                <a:effectLst/>
                <a:latin typeface="CMSS10"/>
              </a:rPr>
              <a:t>)=0, so all products are 0.                                       b=0</a:t>
            </a:r>
            <a:endParaRPr lang="en-US" dirty="0">
              <a:effectLst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333B2"/>
                </a:solidFill>
                <a:latin typeface="MSAM10"/>
              </a:rPr>
              <a:t>The e</a:t>
            </a:r>
            <a:r>
              <a:rPr lang="en-US" sz="1800" dirty="0">
                <a:effectLst/>
                <a:latin typeface="CMSS10"/>
              </a:rPr>
              <a:t>quation </a:t>
            </a:r>
            <a:r>
              <a:rPr lang="en-US" sz="1800" dirty="0">
                <a:effectLst/>
                <a:latin typeface="CMSSI10"/>
              </a:rPr>
              <a:t>ax </a:t>
            </a:r>
            <a:r>
              <a:rPr lang="en-US" sz="1800" dirty="0">
                <a:effectLst/>
                <a:latin typeface="CMSS10"/>
              </a:rPr>
              <a:t>+ </a:t>
            </a:r>
            <a:r>
              <a:rPr lang="en-US" sz="1800" dirty="0">
                <a:effectLst/>
                <a:latin typeface="CMSSI10"/>
              </a:rPr>
              <a:t>by </a:t>
            </a:r>
            <a:r>
              <a:rPr lang="en-US" sz="1800" dirty="0">
                <a:effectLst/>
                <a:latin typeface="CMSS10"/>
              </a:rPr>
              <a:t>= 0 has 4 solutions, the columns of:                                                                    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effectLst/>
                <a:latin typeface="CMSSI10"/>
              </a:rPr>
              <a:t>a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SSI10"/>
              </a:rPr>
              <a:t>b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SS10"/>
              </a:rPr>
              <a:t>0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SS10"/>
              </a:rPr>
              <a:t>0</a:t>
            </a:r>
            <a:r>
              <a:rPr lang="en-US" sz="1800" dirty="0">
                <a:effectLst/>
                <a:latin typeface="CMEX10"/>
              </a:rPr>
              <a:t> 										a-b=0</a:t>
            </a:r>
            <a:endParaRPr lang="en-US" dirty="0">
              <a:effectLst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effectLst/>
                <a:latin typeface="CMSS10"/>
              </a:rPr>
              <a:t>0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SS10"/>
              </a:rPr>
              <a:t>0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SSI10"/>
              </a:rPr>
              <a:t>a</a:t>
            </a:r>
            <a:r>
              <a:rPr lang="en-US" sz="1800" dirty="0">
                <a:effectLst/>
                <a:latin typeface="CMMI10"/>
              </a:rPr>
              <a:t>,</a:t>
            </a:r>
            <a:r>
              <a:rPr lang="en-US" sz="1800" dirty="0">
                <a:effectLst/>
                <a:latin typeface="CMSSI10"/>
              </a:rPr>
              <a:t>b </a:t>
            </a:r>
            <a:r>
              <a:rPr lang="en-US" sz="1800" dirty="0">
                <a:effectLst/>
                <a:latin typeface="CMSS10"/>
              </a:rPr>
              <a:t>:</a:t>
            </a:r>
            <a:br>
              <a:rPr lang="en-US" sz="1800" dirty="0">
                <a:effectLst/>
                <a:latin typeface="CMSS10"/>
              </a:rPr>
            </a:br>
            <a:endParaRPr lang="en-US" sz="1800" dirty="0">
              <a:effectLst/>
              <a:latin typeface="CMSS1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effectLst/>
                <a:latin typeface="CMSS10"/>
              </a:rPr>
              <a:t>This matrix represents a system of 2 equations in 4 unknowns.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effectLst/>
                <a:latin typeface="CMSS10"/>
              </a:rPr>
              <a:t>This system of equations has 4 solutions. This gives a system of 4 equations in 8 unknowns.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800" dirty="0">
                <a:effectLst/>
                <a:latin typeface="CMSS10"/>
              </a:rPr>
              <a:t>Exponential growth forever. </a:t>
            </a:r>
          </a:p>
          <a:p>
            <a:pPr marL="0" indent="0" algn="just">
              <a:spcBef>
                <a:spcPts val="0"/>
              </a:spcBef>
              <a:buNone/>
            </a:pP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MSS10"/>
              </a:rPr>
              <a:t>What’s the structure of such sequences of systems of equations?</a:t>
            </a:r>
            <a:endParaRPr lang="en-US" dirty="0">
              <a:effectLst/>
            </a:endParaRPr>
          </a:p>
          <a:p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44E1A8C-F18E-8F7D-C03A-8B82CB326120}"/>
              </a:ext>
            </a:extLst>
          </p:cNvPr>
          <p:cNvCxnSpPr>
            <a:cxnSpLocks/>
          </p:cNvCxnSpPr>
          <p:nvPr/>
        </p:nvCxnSpPr>
        <p:spPr>
          <a:xfrm>
            <a:off x="7935132" y="1968285"/>
            <a:ext cx="92990" cy="17823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3A226A-F5E2-D477-EF65-BB8FFEED8B7D}"/>
              </a:ext>
            </a:extLst>
          </p:cNvPr>
          <p:cNvCxnSpPr/>
          <p:nvPr/>
        </p:nvCxnSpPr>
        <p:spPr>
          <a:xfrm>
            <a:off x="7733654" y="3347634"/>
            <a:ext cx="179780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CD24E52-FBF4-7BD0-3CB1-03970163B025}"/>
              </a:ext>
            </a:extLst>
          </p:cNvPr>
          <p:cNvCxnSpPr/>
          <p:nvPr/>
        </p:nvCxnSpPr>
        <p:spPr>
          <a:xfrm>
            <a:off x="7551549" y="1987590"/>
            <a:ext cx="2162014" cy="18907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D2EFCE1-9FEF-6C3D-6503-228CDA837CAA}"/>
              </a:ext>
            </a:extLst>
          </p:cNvPr>
          <p:cNvSpPr txBox="1"/>
          <p:nvPr/>
        </p:nvSpPr>
        <p:spPr>
          <a:xfrm>
            <a:off x="8028122" y="1852047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a=0</a:t>
            </a:r>
          </a:p>
        </p:txBody>
      </p:sp>
    </p:spTree>
    <p:extLst>
      <p:ext uri="{BB962C8B-B14F-4D97-AF65-F5344CB8AC3E}">
        <p14:creationId xmlns:p14="http://schemas.microsoft.com/office/powerpoint/2010/main" val="2388510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216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Aptos</vt:lpstr>
      <vt:lpstr>Aptos Display</vt:lpstr>
      <vt:lpstr>Arial</vt:lpstr>
      <vt:lpstr>CMEX10</vt:lpstr>
      <vt:lpstr>CMMI10</vt:lpstr>
      <vt:lpstr>CMSS10</vt:lpstr>
      <vt:lpstr>CMSSI10</vt:lpstr>
      <vt:lpstr>CMSY10</vt:lpstr>
      <vt:lpstr>MSAM10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Eisenbud</dc:creator>
  <cp:lastModifiedBy>David Eisenbud</cp:lastModifiedBy>
  <cp:revision>6</cp:revision>
  <dcterms:created xsi:type="dcterms:W3CDTF">2024-08-19T14:22:00Z</dcterms:created>
  <dcterms:modified xsi:type="dcterms:W3CDTF">2024-08-19T15:00:28Z</dcterms:modified>
</cp:coreProperties>
</file>