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23B7-AB42-1A45-A53B-C7CDE6B8FB38}" type="datetimeFigureOut">
              <a:rPr lang="en-US" smtClean="0"/>
              <a:t>9/1/24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707E8-EB06-4E41-ABE4-F65B8C92A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1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 a dodecahedron at the National Book Festival to advertise MSRI’s National Math Festival in DC.</a:t>
            </a:r>
          </a:p>
          <a:p>
            <a:r>
              <a:rPr lang="en-US" dirty="0"/>
              <a:t>PhD University of Chicago 1970</a:t>
            </a:r>
          </a:p>
          <a:p>
            <a:r>
              <a:rPr lang="en-US" dirty="0"/>
              <a:t>Brandeis 1970-1997,  Berkeley since 1997. Meanwhile:</a:t>
            </a:r>
          </a:p>
          <a:p>
            <a:r>
              <a:rPr lang="en-US" dirty="0"/>
              <a:t>Mathematical Sciences Research Institute: Director 1997--2007 and 2013--22</a:t>
            </a:r>
          </a:p>
          <a:p>
            <a:r>
              <a:rPr lang="en-US" dirty="0"/>
              <a:t>Simons Foundation: founding Director of Math/Physical Science 2010--12 , now Trustee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707E8-EB06-4E41-ABE4-F65B8C92AB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9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0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8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5" r:id="rId10"/>
    <p:sldLayoutId id="2147483684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8C526-2235-5D48-87CC-B978F297D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74819"/>
            <a:ext cx="4422776" cy="2865840"/>
          </a:xfrm>
        </p:spPr>
        <p:txBody>
          <a:bodyPr>
            <a:norm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David Eisenbud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C56D6-4305-6744-8751-85ABB1A4F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Project: find </a:t>
            </a:r>
            <a:r>
              <a:rPr lang="en-US" sz="2000" i="1" dirty="0">
                <a:solidFill>
                  <a:schemeClr val="bg1"/>
                </a:solidFill>
              </a:rPr>
              <a:t>finite </a:t>
            </a:r>
            <a:r>
              <a:rPr lang="en-US" sz="2000" dirty="0">
                <a:solidFill>
                  <a:schemeClr val="bg1"/>
                </a:solidFill>
              </a:rPr>
              <a:t>descriptions of  </a:t>
            </a:r>
            <a:r>
              <a:rPr lang="en-US" sz="2000" i="1" dirty="0">
                <a:solidFill>
                  <a:schemeClr val="bg1"/>
                </a:solidFill>
              </a:rPr>
              <a:t>infinite</a:t>
            </a:r>
            <a:r>
              <a:rPr lang="en-US" sz="2000" dirty="0">
                <a:solidFill>
                  <a:schemeClr val="bg1"/>
                </a:solidFill>
              </a:rPr>
              <a:t> algebraic structures coming from geometry</a:t>
            </a:r>
          </a:p>
        </p:txBody>
      </p:sp>
      <p:pic>
        <p:nvPicPr>
          <p:cNvPr id="5" name="Picture 4" descr="A person standing next to a balloon sculpture&#10;&#10;Description automatically generated">
            <a:extLst>
              <a:ext uri="{FF2B5EF4-FFF2-40B4-BE49-F238E27FC236}">
                <a16:creationId xmlns:a16="http://schemas.microsoft.com/office/drawing/2014/main" id="{9B885E9F-C75C-CE45-B38C-EC7C7867E2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84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222DB1-2988-C740-A039-053693F18B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7824" y="835813"/>
                <a:ext cx="10436352" cy="105477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200" b="1" dirty="0"/>
                  <a:t>The geometry of a space </a:t>
                </a:r>
                <a14:m>
                  <m:oMath xmlns:m="http://schemas.openxmlformats.org/officeDocument/2006/math">
                    <m:r>
                      <a:rPr lang="en-US" sz="2200" b="1" i="0" baseline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200" b="1" dirty="0"/>
                  <a:t> is reflected in the functions on it and the linear equations they satisfy.</a:t>
                </a:r>
                <a:br>
                  <a:rPr lang="en-US" sz="2200" b="1" dirty="0"/>
                </a:br>
                <a:endParaRPr lang="en-US" sz="2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222DB1-2988-C740-A039-053693F18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7824" y="835813"/>
                <a:ext cx="10436352" cy="1054771"/>
              </a:xfrm>
              <a:blipFill>
                <a:blip r:embed="rId2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5BDF-4F13-B247-947C-A55823283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824" y="1643449"/>
                <a:ext cx="9489495" cy="3991232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≠0 </m:t>
                    </m:r>
                    <m:r>
                      <m:rPr>
                        <m:sty m:val="p"/>
                      </m:rPr>
                      <a:rPr lang="en-US" sz="2200" b="0" i="0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2200" b="0" i="0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200" b="0" i="0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number and 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0 </m:t>
                    </m:r>
                    <m:r>
                      <m:rPr>
                        <m:sty m:val="p"/>
                      </m:rPr>
                      <a:rPr lang="en-US" sz="2200" b="0" i="0" baseline="0" dirty="0" smtClean="0">
                        <a:latin typeface="Cambria Math" panose="02040503050406030204" pitchFamily="18" charset="0"/>
                      </a:rPr>
                      <m:t>then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,</a:t>
                </a:r>
                <a:br>
                  <a:rPr lang="en-US" sz="2200" dirty="0"/>
                </a:br>
                <a:r>
                  <a:rPr lang="en-US" sz="2200" dirty="0"/>
                  <a:t>but if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is a function that takes value 0 somewhere, division is impossible. What then?</a:t>
                </a:r>
              </a:p>
              <a:p>
                <a:r>
                  <a:rPr lang="en-US" sz="2200" dirty="0"/>
                  <a:t>Suppose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are the coordinate functions. Then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b="0" dirty="0"/>
                  <a:t> so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b="0" dirty="0"/>
                  <a:t> has 4 solutions: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b="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0" dirty="0"/>
                  <a:t>or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br>
                  <a:rPr lang="en-US" sz="2200" b="0" dirty="0"/>
                </a:b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These solutions satisfy linear equations with 8 solutions, and those satisfy equations with 16 solutions . . .</a:t>
                </a:r>
              </a:p>
              <a:p>
                <a:pPr marL="0" indent="0">
                  <a:buNone/>
                </a:pPr>
                <a:r>
                  <a:rPr lang="en-US" sz="2200" b="1" dirty="0">
                    <a:latin typeface="+mj-lt"/>
                  </a:rPr>
                  <a:t>Is there a finite description of such infinite structures?</a:t>
                </a:r>
                <a:br>
                  <a:rPr lang="en-US" sz="2200" b="1" i="0" dirty="0">
                    <a:latin typeface="+mj-lt"/>
                  </a:rPr>
                </a:b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0A5BDF-4F13-B247-947C-A55823283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824" y="1643449"/>
                <a:ext cx="9489495" cy="3991232"/>
              </a:xfrm>
              <a:blipFill>
                <a:blip r:embed="rId3"/>
                <a:stretch>
                  <a:fillRect l="-936" b="-18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21945-77FC-084A-BBCF-A48895E3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2C57-A382-1046-B10F-2E5BA86D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486B6-2731-264E-A1C5-BF9070C5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9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238</Words>
  <Application>Microsoft Macintosh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 Light</vt:lpstr>
      <vt:lpstr>Arial</vt:lpstr>
      <vt:lpstr>Calibri</vt:lpstr>
      <vt:lpstr>Cambria Math</vt:lpstr>
      <vt:lpstr>Walbaum Display</vt:lpstr>
      <vt:lpstr>BohoVogueVTI</vt:lpstr>
      <vt:lpstr>David Eisenbud</vt:lpstr>
      <vt:lpstr>The geometry of a space X is reflected in the functions on it and the linear equations they satisfy.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David Eisenbud</dc:title>
  <dc:creator>David Eisenbud</dc:creator>
  <cp:lastModifiedBy>David Eisenbud</cp:lastModifiedBy>
  <cp:revision>3</cp:revision>
  <cp:lastPrinted>2024-09-01T23:39:05Z</cp:lastPrinted>
  <dcterms:created xsi:type="dcterms:W3CDTF">2024-09-01T22:28:01Z</dcterms:created>
  <dcterms:modified xsi:type="dcterms:W3CDTF">2024-09-02T00:34:46Z</dcterms:modified>
</cp:coreProperties>
</file>