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AF69C-7777-456E-881D-3DD93DD4A38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52216-80AB-4EB4-B7DF-899C57BA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29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52216-80AB-4EB4-B7DF-899C57BA45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77E8-514A-455D-A833-FF7DF16439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FFB3-63A0-456F-B44F-899F275E2E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6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77E8-514A-455D-A833-FF7DF16439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FFB3-63A0-456F-B44F-899F275E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77E8-514A-455D-A833-FF7DF16439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FFB3-63A0-456F-B44F-899F275E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4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77E8-514A-455D-A833-FF7DF16439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FFB3-63A0-456F-B44F-899F275E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3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77E8-514A-455D-A833-FF7DF16439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FFB3-63A0-456F-B44F-899F275E2E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8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77E8-514A-455D-A833-FF7DF16439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FFB3-63A0-456F-B44F-899F275E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77E8-514A-455D-A833-FF7DF16439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FFB3-63A0-456F-B44F-899F275E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8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77E8-514A-455D-A833-FF7DF16439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FFB3-63A0-456F-B44F-899F275E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3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77E8-514A-455D-A833-FF7DF16439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FFB3-63A0-456F-B44F-899F275E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8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6A77E8-514A-455D-A833-FF7DF16439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21FFB3-63A0-456F-B44F-899F275E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77E8-514A-455D-A833-FF7DF16439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FFB3-63A0-456F-B44F-899F275E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6A77E8-514A-455D-A833-FF7DF16439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21FFB3-63A0-456F-B44F-899F275E2E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1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 of Machine Learning in the Physical Sciences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Eisenhart</a:t>
            </a:r>
          </a:p>
          <a:p>
            <a:r>
              <a:rPr lang="en-US" dirty="0" smtClean="0"/>
              <a:t>1/6/2020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4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#2. A supplemental model for force field creation.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Background: </a:t>
            </a:r>
            <a:r>
              <a:rPr lang="en-US" dirty="0" smtClean="0"/>
              <a:t>Force fields are the mathematical descriptor behind molecular dynamics simulations. Can be very simple or very advanced in design. Many different </a:t>
            </a:r>
            <a:r>
              <a:rPr lang="en-US" dirty="0" err="1" smtClean="0"/>
              <a:t>varients</a:t>
            </a:r>
            <a:endParaRPr lang="en-US" dirty="0" smtClean="0"/>
          </a:p>
          <a:p>
            <a:r>
              <a:rPr lang="en-US" b="1" dirty="0" smtClean="0"/>
              <a:t>Problem: </a:t>
            </a:r>
            <a:r>
              <a:rPr lang="en-US" dirty="0" smtClean="0"/>
              <a:t>One modern force field model ( MDCM) which has seen great success modeling difficult system requires preliminary calculations for the electrostatic distributions (multipole moments). These calculations scale with the number of atoms.</a:t>
            </a:r>
          </a:p>
          <a:p>
            <a:r>
              <a:rPr lang="en-US" b="1" dirty="0" smtClean="0"/>
              <a:t>Our Goal:</a:t>
            </a:r>
            <a:r>
              <a:rPr lang="en-US" dirty="0" smtClean="0"/>
              <a:t> Create a model that predicts the multipole moments of molecules of varying size and composition.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70395" y="6089666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 smtClean="0"/>
              <a:t>Savinov</a:t>
            </a:r>
            <a:r>
              <a:rPr lang="en-US" sz="1100" dirty="0" smtClean="0"/>
              <a:t>, </a:t>
            </a:r>
            <a:r>
              <a:rPr lang="en-US" sz="1100" dirty="0" err="1" smtClean="0"/>
              <a:t>Vassili</a:t>
            </a:r>
            <a:r>
              <a:rPr lang="en-US" sz="1100" dirty="0" smtClean="0"/>
              <a:t>. (2014). Novel toroidal and superconducting metamaterials. 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66817"/>
          <a:stretch/>
        </p:blipFill>
        <p:spPr>
          <a:xfrm>
            <a:off x="7677835" y="1761162"/>
            <a:ext cx="2017929" cy="41925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89666"/>
            <a:ext cx="8963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William Teal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45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7920" y="1917924"/>
            <a:ext cx="4937760" cy="4023360"/>
          </a:xfrm>
        </p:spPr>
        <p:txBody>
          <a:bodyPr/>
          <a:lstStyle/>
          <a:p>
            <a:r>
              <a:rPr lang="en-US" dirty="0" smtClean="0"/>
              <a:t>Same questions as the previous example</a:t>
            </a:r>
          </a:p>
          <a:p>
            <a:pPr lvl="1"/>
            <a:r>
              <a:rPr lang="en-US" dirty="0" smtClean="0"/>
              <a:t>How do you encode your information into a format usable by a ML model?</a:t>
            </a:r>
          </a:p>
          <a:p>
            <a:pPr lvl="2"/>
            <a:r>
              <a:rPr lang="en-US" dirty="0" smtClean="0"/>
              <a:t>Smooth overlap of atomic positions (SOAP), Atom-centered symmetry functions (ACSFs), or Many Body Tensor Representation (MBTR - seen below)?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720" y="1917924"/>
            <a:ext cx="4937760" cy="4023360"/>
          </a:xfrm>
        </p:spPr>
        <p:txBody>
          <a:bodyPr/>
          <a:lstStyle/>
          <a:p>
            <a:r>
              <a:rPr lang="en-US" dirty="0" smtClean="0"/>
              <a:t>Generate Data</a:t>
            </a:r>
          </a:p>
          <a:p>
            <a:pPr lvl="1"/>
            <a:r>
              <a:rPr lang="en-US" dirty="0" smtClean="0"/>
              <a:t>What level of theory is needed? (HF vs MP2)</a:t>
            </a:r>
          </a:p>
          <a:p>
            <a:pPr lvl="1"/>
            <a:r>
              <a:rPr lang="en-US" dirty="0" smtClean="0"/>
              <a:t>How many samples are needed? (1k? 20k?)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Would training multiple models improve performance?</a:t>
            </a:r>
          </a:p>
          <a:p>
            <a:pPr lvl="2"/>
            <a:r>
              <a:rPr lang="en-US" dirty="0" smtClean="0"/>
              <a:t>Atomic vs molecular outlook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872331" y="2978302"/>
            <a:ext cx="2985821" cy="1226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344" y="3522547"/>
            <a:ext cx="3580367" cy="24187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48127" y="6089666"/>
            <a:ext cx="8963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William Teal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342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vs </a:t>
            </a:r>
            <a:r>
              <a:rPr lang="en-US" dirty="0" err="1" smtClean="0"/>
              <a:t>Featurization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esting multiple </a:t>
            </a:r>
            <a:r>
              <a:rPr lang="en-US" dirty="0" err="1" smtClean="0"/>
              <a:t>featurizations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 the same model vary only the </a:t>
            </a:r>
            <a:r>
              <a:rPr lang="en-US" dirty="0" err="1" smtClean="0"/>
              <a:t>featurization</a:t>
            </a:r>
            <a:endParaRPr lang="en-US" dirty="0" smtClean="0"/>
          </a:p>
          <a:p>
            <a:pPr lvl="1"/>
            <a:r>
              <a:rPr lang="en-US" dirty="0" smtClean="0"/>
              <a:t>Shows that the MBTR and the ACSF descriptors are the giving us the most accuracy.</a:t>
            </a:r>
            <a:endParaRPr lang="en-US" dirty="0"/>
          </a:p>
        </p:txBody>
      </p:sp>
      <p:pic>
        <p:nvPicPr>
          <p:cNvPr id="5" name="Picture 4" descr="Chart, line chart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94" y="3139332"/>
            <a:ext cx="3731126" cy="258095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86420"/>
              </p:ext>
            </p:extLst>
          </p:nvPr>
        </p:nvGraphicFramePr>
        <p:xfrm>
          <a:off x="1591126" y="3319262"/>
          <a:ext cx="3636595" cy="12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166"/>
                <a:gridCol w="891621"/>
                <a:gridCol w="889335"/>
                <a:gridCol w="866473"/>
              </a:tblGrid>
              <a:tr h="425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MBTR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SOAP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ACSF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r>
                        <a:rPr lang="en-US" sz="1000" baseline="30000">
                          <a:effectLst/>
                        </a:rPr>
                        <a:t>2 </a:t>
                      </a:r>
                      <a:r>
                        <a:rPr lang="en-US" sz="1000">
                          <a:effectLst/>
                        </a:rPr>
                        <a:t>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5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Adjusted R</a:t>
                      </a:r>
                      <a:r>
                        <a:rPr lang="en-US" sz="1100" baseline="30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6296925" y="1845734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 multiple models </a:t>
            </a:r>
          </a:p>
          <a:p>
            <a:pPr lvl="1"/>
            <a:r>
              <a:rPr lang="en-US" dirty="0" smtClean="0"/>
              <a:t>Use the same </a:t>
            </a:r>
            <a:r>
              <a:rPr lang="en-US" dirty="0" err="1" smtClean="0"/>
              <a:t>featurization</a:t>
            </a:r>
            <a:r>
              <a:rPr lang="en-US" dirty="0" smtClean="0"/>
              <a:t> vary the model.</a:t>
            </a:r>
          </a:p>
          <a:p>
            <a:pPr lvl="1"/>
            <a:r>
              <a:rPr lang="en-US" dirty="0" smtClean="0"/>
              <a:t>Shows that the Random forest model is the most accurate, and peaks with a </a:t>
            </a:r>
            <a:r>
              <a:rPr lang="en-US" dirty="0" err="1" smtClean="0"/>
              <a:t>rcut</a:t>
            </a:r>
            <a:r>
              <a:rPr lang="en-US" dirty="0" smtClean="0"/>
              <a:t> value of near 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8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smarter way of doing this?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40" y="3691010"/>
            <a:ext cx="2495686" cy="218788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877851"/>
            <a:ext cx="4937760" cy="4023360"/>
          </a:xfrm>
        </p:spPr>
        <p:txBody>
          <a:bodyPr/>
          <a:lstStyle/>
          <a:p>
            <a:r>
              <a:rPr lang="en-US" dirty="0" smtClean="0"/>
              <a:t>There is!</a:t>
            </a:r>
          </a:p>
          <a:p>
            <a:pPr lvl="1"/>
            <a:r>
              <a:rPr lang="en-US" dirty="0" err="1" smtClean="0"/>
              <a:t>AutoMLs</a:t>
            </a:r>
            <a:r>
              <a:rPr lang="en-US" dirty="0" smtClean="0"/>
              <a:t> (Automated Machine Learning tools) have seen extensive development in the last 5 years.</a:t>
            </a:r>
          </a:p>
          <a:p>
            <a:pPr lvl="1"/>
            <a:r>
              <a:rPr lang="en-US" dirty="0" smtClean="0"/>
              <a:t>Seek to automate the “boring” parts of machine learning.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567" y="2654614"/>
            <a:ext cx="5192717" cy="24698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23386" y="5975502"/>
            <a:ext cx="3368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http://epistasislab.github.io/tpot/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97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revisited using TPOT</a:t>
            </a:r>
            <a:endParaRPr lang="en-US" dirty="0"/>
          </a:p>
        </p:txBody>
      </p:sp>
      <p:pic>
        <p:nvPicPr>
          <p:cNvPr id="5" name="Picture 4" descr="Chart, line chart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16" y="2131174"/>
            <a:ext cx="4350485" cy="331896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566158" y="1922916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1984" y="2609413"/>
            <a:ext cx="369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Brown – TPOT found random forest model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1985" y="3255744"/>
            <a:ext cx="369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Green – Our manually created random forest model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61984" y="4851934"/>
            <a:ext cx="369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performance! With only the </a:t>
            </a:r>
            <a:r>
              <a:rPr lang="en-US" dirty="0" err="1" smtClean="0"/>
              <a:t>featurization</a:t>
            </a:r>
            <a:r>
              <a:rPr lang="en-US" dirty="0" smtClean="0"/>
              <a:t> done manually!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60"/>
          </a:xfrm>
        </p:spPr>
        <p:txBody>
          <a:bodyPr/>
          <a:lstStyle/>
          <a:p>
            <a:pPr lvl="1"/>
            <a:r>
              <a:rPr lang="en-US" dirty="0" smtClean="0"/>
              <a:t>Machine learning can be applied to “tangential” problems in Chemistry. Supplementing more traditional methods.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Tried and true methods for optimizing ML models and </a:t>
            </a:r>
            <a:r>
              <a:rPr lang="en-US" dirty="0" err="1" smtClean="0"/>
              <a:t>featurizations</a:t>
            </a:r>
            <a:r>
              <a:rPr lang="en-US" dirty="0" smtClean="0"/>
              <a:t> are very dependable, but modern solutions to these “problems” are becoming easier to use and more reliable.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the end our model reproduced the targeted multipole moments with excellent accuracy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#3. Smart </a:t>
            </a:r>
            <a:r>
              <a:rPr lang="en-US" dirty="0" err="1" smtClean="0"/>
              <a:t>databasing</a:t>
            </a:r>
            <a:r>
              <a:rPr lang="en-US" dirty="0" smtClean="0"/>
              <a:t> in Chemistry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Background: </a:t>
            </a:r>
            <a:r>
              <a:rPr lang="en-US" dirty="0" smtClean="0"/>
              <a:t>Many new methods and </a:t>
            </a:r>
            <a:r>
              <a:rPr lang="en-US" dirty="0" err="1" smtClean="0"/>
              <a:t>featurization</a:t>
            </a:r>
            <a:r>
              <a:rPr lang="en-US" dirty="0" smtClean="0"/>
              <a:t> schemes are tested using standardized databases of chemicals (qm7-9, ESOL, Tox21 and many others).</a:t>
            </a:r>
          </a:p>
          <a:p>
            <a:r>
              <a:rPr lang="en-US" b="1" dirty="0" smtClean="0"/>
              <a:t>Problem: </a:t>
            </a:r>
            <a:r>
              <a:rPr lang="en-US" dirty="0" smtClean="0"/>
              <a:t>These databases are only truly accessible by downloading, unpacking, and the formatting the data to your needs. This process is slow and places a large demand on local resources.</a:t>
            </a:r>
          </a:p>
          <a:p>
            <a:r>
              <a:rPr lang="en-US" b="1" dirty="0" smtClean="0"/>
              <a:t>Our Goal: </a:t>
            </a:r>
            <a:r>
              <a:rPr lang="en-US" dirty="0" smtClean="0"/>
              <a:t>Display the flexibility of cloud </a:t>
            </a:r>
            <a:r>
              <a:rPr lang="en-US" dirty="0" err="1" smtClean="0"/>
              <a:t>databasing</a:t>
            </a:r>
            <a:r>
              <a:rPr lang="en-US" dirty="0" smtClean="0"/>
              <a:t> software for easy access of chemical databases and pre-calculated </a:t>
            </a:r>
            <a:r>
              <a:rPr lang="en-US" dirty="0" err="1" smtClean="0"/>
              <a:t>featurizations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81" y="1797609"/>
            <a:ext cx="4212166" cy="421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Why/Which cloud storage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custodial management of data</a:t>
            </a:r>
          </a:p>
          <a:p>
            <a:pPr lvl="1"/>
            <a:r>
              <a:rPr lang="en-US" dirty="0" smtClean="0"/>
              <a:t>New entries can be vetted and added quickly</a:t>
            </a:r>
          </a:p>
          <a:p>
            <a:pPr lvl="1"/>
            <a:r>
              <a:rPr lang="en-US" dirty="0" smtClean="0"/>
              <a:t>Data can be accessed quickly from anywhere and any type of machine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be costly</a:t>
            </a:r>
          </a:p>
          <a:p>
            <a:pPr lvl="1"/>
            <a:r>
              <a:rPr lang="en-US" dirty="0" smtClean="0"/>
              <a:t>Requires internet connectivity</a:t>
            </a:r>
          </a:p>
          <a:p>
            <a:pPr lvl="1"/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Which architecture to use?</a:t>
            </a:r>
          </a:p>
          <a:p>
            <a:pPr lvl="1"/>
            <a:r>
              <a:rPr lang="en-US" dirty="0" smtClean="0"/>
              <a:t>SQL vs 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Key-Value, graph DB, Column Family, or Document based?</a:t>
            </a:r>
          </a:p>
          <a:p>
            <a:pPr lvl="1"/>
            <a:r>
              <a:rPr lang="en-US" dirty="0" smtClean="0"/>
              <a:t>Commercial software that offer utility, flexibility, and are cheap/free.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05" y="4061911"/>
            <a:ext cx="49434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8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our data look like?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88720" y="1862668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 smtClean="0"/>
              <a:t>ESOL (quantum machine 9) dataset</a:t>
            </a:r>
          </a:p>
          <a:p>
            <a:pPr lvl="1"/>
            <a:r>
              <a:rPr lang="en-US" dirty="0" smtClean="0"/>
              <a:t>1.8k organic molecules</a:t>
            </a:r>
          </a:p>
          <a:p>
            <a:pPr lvl="1"/>
            <a:r>
              <a:rPr lang="en-US" dirty="0" smtClean="0"/>
              <a:t>Up to 25 atoms per molecule</a:t>
            </a:r>
          </a:p>
          <a:p>
            <a:pPr lvl="1"/>
            <a:r>
              <a:rPr lang="en-US" dirty="0" smtClean="0"/>
              <a:t>C, H, N, S, F atoms</a:t>
            </a:r>
          </a:p>
          <a:p>
            <a:pPr lvl="1"/>
            <a:r>
              <a:rPr lang="en-US" dirty="0" smtClean="0"/>
              <a:t>Freely available</a:t>
            </a:r>
          </a:p>
          <a:p>
            <a:pPr lvl="1"/>
            <a:r>
              <a:rPr lang="en-US" dirty="0" smtClean="0"/>
              <a:t>Include SMILES codes, predicted solvation energy (</a:t>
            </a:r>
            <a:r>
              <a:rPr lang="en-US" dirty="0" err="1" smtClean="0"/>
              <a:t>DeltaE</a:t>
            </a:r>
            <a:r>
              <a:rPr lang="en-US" baseline="-25000" dirty="0" err="1" smtClean="0"/>
              <a:t>solv</a:t>
            </a:r>
            <a:r>
              <a:rPr lang="en-US" dirty="0"/>
              <a:t>)</a:t>
            </a:r>
            <a:endParaRPr lang="en-US" baseline="-25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95" y="4097240"/>
            <a:ext cx="3394108" cy="2077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842" y="1804737"/>
            <a:ext cx="3098332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7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73"/>
            <a:ext cx="12192000" cy="56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Personal 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Computational Chemistry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Machine learning in Computational Chemistry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Example #1: A predictive model for dimer interactions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Example #2: A supplemental model for force field creation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Example #3: Making Machine learning easier through smart </a:t>
            </a:r>
            <a:r>
              <a:rPr lang="en-US" dirty="0" err="1" smtClean="0"/>
              <a:t>databasing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Personal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32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0310"/>
          <a:stretch/>
        </p:blipFill>
        <p:spPr>
          <a:xfrm>
            <a:off x="48127" y="128373"/>
            <a:ext cx="6870032" cy="3326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7" y="3563095"/>
            <a:ext cx="6879272" cy="2579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314119"/>
            <a:ext cx="2875546" cy="1819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641" y="1845734"/>
            <a:ext cx="2972158" cy="1880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47032" y="46650"/>
            <a:ext cx="277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rings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59504" y="1476402"/>
            <a:ext cx="277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solvation energy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198" y="4102406"/>
            <a:ext cx="3341203" cy="21634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85877" y="3800760"/>
            <a:ext cx="277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a base connection?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97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 smtClean="0"/>
              <a:t>Cloud </a:t>
            </a:r>
            <a:r>
              <a:rPr lang="en-US" dirty="0" err="1" smtClean="0"/>
              <a:t>databasing</a:t>
            </a:r>
            <a:r>
              <a:rPr lang="en-US" dirty="0" smtClean="0"/>
              <a:t> can enable </a:t>
            </a:r>
            <a:r>
              <a:rPr lang="en-US" b="1" dirty="0" smtClean="0"/>
              <a:t>quick and easy</a:t>
            </a:r>
            <a:r>
              <a:rPr lang="en-US" dirty="0" smtClean="0"/>
              <a:t> data science on prohibitively large datasets. ESOL is 1.8k, but QM9 which was also looked at was 133K molecules</a:t>
            </a:r>
          </a:p>
          <a:p>
            <a:endParaRPr lang="en-US" dirty="0"/>
          </a:p>
          <a:p>
            <a:pPr lvl="1"/>
            <a:r>
              <a:rPr lang="en-US" dirty="0" smtClean="0"/>
              <a:t>For Cheminformatics this allows us to </a:t>
            </a:r>
            <a:r>
              <a:rPr lang="en-US" b="1" dirty="0" smtClean="0"/>
              <a:t>skip the </a:t>
            </a:r>
            <a:r>
              <a:rPr lang="en-US" b="1" dirty="0" err="1" smtClean="0"/>
              <a:t>featurization</a:t>
            </a:r>
            <a:r>
              <a:rPr lang="en-US" dirty="0" smtClean="0"/>
              <a:t> step if included in the cloud dataset</a:t>
            </a:r>
          </a:p>
          <a:p>
            <a:endParaRPr lang="en-US" dirty="0"/>
          </a:p>
          <a:p>
            <a:pPr lvl="1"/>
            <a:r>
              <a:rPr lang="en-US" dirty="0" smtClean="0"/>
              <a:t>Cloud </a:t>
            </a:r>
            <a:r>
              <a:rPr lang="en-US" dirty="0" err="1" smtClean="0"/>
              <a:t>databasing</a:t>
            </a:r>
            <a:r>
              <a:rPr lang="en-US" dirty="0" smtClean="0"/>
              <a:t> also allows us to </a:t>
            </a:r>
            <a:r>
              <a:rPr lang="en-US" b="1" dirty="0" smtClean="0"/>
              <a:t>curate and query</a:t>
            </a:r>
            <a:r>
              <a:rPr lang="en-US" dirty="0" smtClean="0"/>
              <a:t> our dataset more easily</a:t>
            </a:r>
          </a:p>
          <a:p>
            <a:endParaRPr lang="en-US" dirty="0"/>
          </a:p>
          <a:p>
            <a:r>
              <a:rPr lang="en-US" b="1" dirty="0" smtClean="0"/>
              <a:t>Future direction</a:t>
            </a:r>
          </a:p>
          <a:p>
            <a:pPr lvl="1"/>
            <a:r>
              <a:rPr lang="en-US" dirty="0" smtClean="0"/>
              <a:t>Interface this querying system with a molecular discovery program (</a:t>
            </a:r>
            <a:r>
              <a:rPr lang="en-US" dirty="0" err="1" smtClean="0"/>
              <a:t>MolDQN</a:t>
            </a:r>
            <a:r>
              <a:rPr lang="en-US" dirty="0" smtClean="0"/>
              <a:t>, </a:t>
            </a:r>
            <a:r>
              <a:rPr lang="en-US" dirty="0" err="1" smtClean="0"/>
              <a:t>dragoNN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71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Personal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ulfilling problems to work on</a:t>
            </a:r>
          </a:p>
          <a:p>
            <a:pPr lvl="2"/>
            <a:r>
              <a:rPr lang="en-US" dirty="0" smtClean="0"/>
              <a:t>Data centric</a:t>
            </a:r>
          </a:p>
          <a:p>
            <a:pPr lvl="2"/>
            <a:r>
              <a:rPr lang="en-US" dirty="0" smtClean="0"/>
              <a:t>Real world impact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ollaborative 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</a:t>
            </a:r>
            <a:r>
              <a:rPr lang="en-US" dirty="0" smtClean="0"/>
              <a:t>esponsibility for project direction and methods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y career in the data science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97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bring to Gravity?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My Relevant Skills</a:t>
            </a:r>
          </a:p>
          <a:p>
            <a:pPr lvl="1"/>
            <a:r>
              <a:rPr lang="en-US" dirty="0" smtClean="0"/>
              <a:t>Big data Analytics</a:t>
            </a:r>
          </a:p>
          <a:p>
            <a:pPr lvl="1"/>
            <a:r>
              <a:rPr lang="en-US" dirty="0"/>
              <a:t>Big data </a:t>
            </a:r>
            <a:r>
              <a:rPr lang="en-US" dirty="0" smtClean="0"/>
              <a:t>Insights</a:t>
            </a:r>
            <a:endParaRPr lang="en-US" dirty="0"/>
          </a:p>
          <a:p>
            <a:pPr lvl="1"/>
            <a:r>
              <a:rPr lang="en-US" dirty="0" smtClean="0"/>
              <a:t>Create Predictive models to assist in diagnosis, sample processing, or recommendation </a:t>
            </a:r>
          </a:p>
          <a:p>
            <a:pPr lvl="1"/>
            <a:r>
              <a:rPr lang="en-US" dirty="0" smtClean="0"/>
              <a:t>Data visualization in real time (</a:t>
            </a:r>
            <a:r>
              <a:rPr lang="en-US" dirty="0" err="1" smtClean="0"/>
              <a:t>powerBI</a:t>
            </a:r>
            <a:r>
              <a:rPr lang="en-US" dirty="0" smtClean="0"/>
              <a:t>, tableau)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Proposed Projects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Short term: </a:t>
            </a:r>
            <a:r>
              <a:rPr lang="en-US" dirty="0" smtClean="0"/>
              <a:t>Analyze current data to identify and improve testing processes. Create automated reporting pipeline.</a:t>
            </a:r>
            <a:endParaRPr lang="en-US" b="1" dirty="0" smtClean="0"/>
          </a:p>
          <a:p>
            <a:pPr lvl="1"/>
            <a:endParaRPr lang="en-US" b="1" dirty="0"/>
          </a:p>
          <a:p>
            <a:pPr lvl="1"/>
            <a:r>
              <a:rPr lang="en-US" b="1" dirty="0" smtClean="0">
                <a:solidFill>
                  <a:srgbClr val="FFC000"/>
                </a:solidFill>
              </a:rPr>
              <a:t>Medium term: </a:t>
            </a:r>
            <a:r>
              <a:rPr lang="en-US" dirty="0" smtClean="0"/>
              <a:t>Apply bleeding edge </a:t>
            </a:r>
            <a:r>
              <a:rPr lang="en-US" b="1" dirty="0" smtClean="0"/>
              <a:t>deep learning</a:t>
            </a:r>
            <a:r>
              <a:rPr lang="en-US" dirty="0" smtClean="0"/>
              <a:t> methods to next gen sequencing  (NGs).</a:t>
            </a:r>
          </a:p>
          <a:p>
            <a:pPr lvl="2"/>
            <a:r>
              <a:rPr lang="en-US" dirty="0" err="1" smtClean="0"/>
              <a:t>DeepVariant</a:t>
            </a:r>
            <a:r>
              <a:rPr lang="en-US" dirty="0" smtClean="0"/>
              <a:t> (Google)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Long term: </a:t>
            </a:r>
            <a:r>
              <a:rPr lang="en-US" dirty="0" smtClean="0"/>
              <a:t>Create </a:t>
            </a:r>
            <a:r>
              <a:rPr lang="en-US" b="1" dirty="0" smtClean="0"/>
              <a:t>predictive models</a:t>
            </a:r>
            <a:r>
              <a:rPr lang="en-US" dirty="0" smtClean="0"/>
              <a:t> to assist in patient medication recommendations.</a:t>
            </a:r>
            <a:endParaRPr lang="en-US" b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380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66047" y="1218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 smtClean="0">
                <a:solidFill>
                  <a:srgbClr val="FFC000"/>
                </a:solidFill>
              </a:rPr>
              <a:t>Medium term: </a:t>
            </a:r>
            <a:r>
              <a:rPr lang="en-US" dirty="0" smtClean="0"/>
              <a:t>Apply bleeding edge </a:t>
            </a:r>
            <a:r>
              <a:rPr lang="en-US" b="1" dirty="0" smtClean="0"/>
              <a:t>deep learning</a:t>
            </a:r>
            <a:r>
              <a:rPr lang="en-US" dirty="0" smtClean="0"/>
              <a:t> methods to next gen sequencing  (NGs).</a:t>
            </a:r>
          </a:p>
          <a:p>
            <a:pPr lvl="2"/>
            <a:r>
              <a:rPr lang="en-US" dirty="0" err="1" smtClean="0"/>
              <a:t>DeepVariant</a:t>
            </a:r>
            <a:r>
              <a:rPr lang="en-US" dirty="0" smtClean="0"/>
              <a:t> (Google)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7138738" y="607763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https://ai.googleblog.com/2017/12/deepvariant-highly-accurate-genomes.html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4" y="1574586"/>
            <a:ext cx="4732421" cy="2661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85" y="1190351"/>
            <a:ext cx="3526577" cy="370718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299411" y="3243968"/>
            <a:ext cx="3735805" cy="992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31832" y="580477"/>
            <a:ext cx="4782552" cy="49269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479884" y="709863"/>
            <a:ext cx="6172200" cy="28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95959" y="4236573"/>
            <a:ext cx="4452378" cy="1171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-64168" y="608779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https://google.github.io/deepvariant/posts/2020-02-20-looking-through-deepvariants-eyes/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75999" y="5082201"/>
            <a:ext cx="469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Convolution and Deep Learning to increase variant identification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77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3" t="2483" r="55879" b="54824"/>
          <a:stretch/>
        </p:blipFill>
        <p:spPr>
          <a:xfrm>
            <a:off x="2458552" y="4219231"/>
            <a:ext cx="815857" cy="16242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" t="7373" r="73170" b="60412"/>
          <a:stretch/>
        </p:blipFill>
        <p:spPr>
          <a:xfrm>
            <a:off x="6749032" y="4407105"/>
            <a:ext cx="1166947" cy="1132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8551" y="388979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2594" y="411756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51974" y="847984"/>
            <a:ext cx="156411" cy="1443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33376" y="467413"/>
            <a:ext cx="101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9048" y="1319221"/>
            <a:ext cx="156411" cy="14437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80450" y="938650"/>
            <a:ext cx="101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90385" y="1326458"/>
            <a:ext cx="156411" cy="1443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71786" y="945887"/>
            <a:ext cx="101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99048" y="1926816"/>
            <a:ext cx="156411" cy="1443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80450" y="1546245"/>
            <a:ext cx="101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90385" y="1926816"/>
            <a:ext cx="156411" cy="1443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71787" y="1546245"/>
            <a:ext cx="101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06187" y="76608"/>
            <a:ext cx="19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Population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141314" y="467413"/>
            <a:ext cx="1924077" cy="170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355099" y="1105033"/>
            <a:ext cx="758130" cy="270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65900" y="2943120"/>
            <a:ext cx="1603449" cy="4090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5391" y="761221"/>
            <a:ext cx="133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Data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2774003" y="2460609"/>
            <a:ext cx="529390" cy="27071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65900" y="2943120"/>
            <a:ext cx="16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Genetic testing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9349155">
            <a:off x="3845709" y="2484675"/>
            <a:ext cx="1506426" cy="27071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68588" y="2443296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Genetic Information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186527" y="371870"/>
            <a:ext cx="2063416" cy="9576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03264" y="44458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Classifier model</a:t>
            </a:r>
          </a:p>
          <a:p>
            <a:r>
              <a:rPr lang="en-US" dirty="0" smtClean="0"/>
              <a:t>           for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02742" y="94120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 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186527" y="1689901"/>
            <a:ext cx="2063416" cy="9576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403264" y="1762611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Classifier model</a:t>
            </a:r>
          </a:p>
          <a:p>
            <a:r>
              <a:rPr lang="en-US" dirty="0" smtClean="0"/>
              <a:t>           for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802742" y="22592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 B</a:t>
            </a:r>
            <a:endParaRPr lang="en-US" dirty="0"/>
          </a:p>
        </p:txBody>
      </p:sp>
      <p:sp>
        <p:nvSpPr>
          <p:cNvPr id="34" name="Diamond 33"/>
          <p:cNvSpPr/>
          <p:nvPr/>
        </p:nvSpPr>
        <p:spPr>
          <a:xfrm>
            <a:off x="5155990" y="649298"/>
            <a:ext cx="2135605" cy="1998282"/>
          </a:xfrm>
          <a:prstGeom prst="diamond">
            <a:avLst/>
          </a:prstGeom>
          <a:solidFill>
            <a:srgbClr val="B38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14462" y="1428826"/>
            <a:ext cx="169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20117036">
            <a:off x="7263953" y="1141999"/>
            <a:ext cx="854242" cy="29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46763">
            <a:off x="7282680" y="1769671"/>
            <a:ext cx="854242" cy="29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043" y="3642542"/>
            <a:ext cx="2747777" cy="237058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311" y="3623286"/>
            <a:ext cx="2747777" cy="240126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608940" y="5974189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x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3028499" y="465524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7541100" y="4519973"/>
            <a:ext cx="11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y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149962" y="5978969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x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10605" y="3465095"/>
            <a:ext cx="11002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750924" y="3827728"/>
            <a:ext cx="156411" cy="1443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397998" y="4298965"/>
            <a:ext cx="156411" cy="14437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289335" y="4306202"/>
            <a:ext cx="156411" cy="1443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397998" y="4906560"/>
            <a:ext cx="156411" cy="1443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289335" y="4906560"/>
            <a:ext cx="156411" cy="1443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305725" y="3789620"/>
            <a:ext cx="156411" cy="1462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952799" y="4260857"/>
            <a:ext cx="156411" cy="14624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44136" y="4268094"/>
            <a:ext cx="156411" cy="1462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952799" y="4868452"/>
            <a:ext cx="156411" cy="1462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44136" y="4868452"/>
            <a:ext cx="156411" cy="1462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24440" y="5267730"/>
            <a:ext cx="98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Effective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134564" y="3818918"/>
            <a:ext cx="117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Ineffective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894749" y="5150599"/>
            <a:ext cx="98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Effective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804873" y="3701787"/>
            <a:ext cx="117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Ineffective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91976" y="4323820"/>
            <a:ext cx="13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Patient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45429" y="3898762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est Population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76770" y="4350458"/>
            <a:ext cx="1360520" cy="764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5-Point Star 68"/>
          <p:cNvSpPr/>
          <p:nvPr/>
        </p:nvSpPr>
        <p:spPr>
          <a:xfrm>
            <a:off x="1037266" y="4672161"/>
            <a:ext cx="385011" cy="315434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/>
          <p:cNvSpPr/>
          <p:nvPr/>
        </p:nvSpPr>
        <p:spPr>
          <a:xfrm>
            <a:off x="4904324" y="4520627"/>
            <a:ext cx="385011" cy="315434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/>
          <p:cNvSpPr/>
          <p:nvPr/>
        </p:nvSpPr>
        <p:spPr>
          <a:xfrm>
            <a:off x="9544073" y="4481477"/>
            <a:ext cx="385011" cy="315434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860721" y="6435980"/>
            <a:ext cx="554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Result: </a:t>
            </a:r>
            <a:r>
              <a:rPr lang="en-US" dirty="0" smtClean="0"/>
              <a:t> Recommend Drug B but not A to the new patient</a:t>
            </a:r>
            <a:endParaRPr lang="en-US" b="1" dirty="0"/>
          </a:p>
        </p:txBody>
      </p:sp>
      <p:sp>
        <p:nvSpPr>
          <p:cNvPr id="73" name="Rectangle 72"/>
          <p:cNvSpPr/>
          <p:nvPr/>
        </p:nvSpPr>
        <p:spPr>
          <a:xfrm>
            <a:off x="-407927" y="551629"/>
            <a:ext cx="2573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rgbClr val="7030A0"/>
                </a:solidFill>
              </a:rPr>
              <a:t>Long term: </a:t>
            </a:r>
            <a:r>
              <a:rPr lang="en-US" dirty="0" smtClean="0"/>
              <a:t>Create </a:t>
            </a:r>
            <a:r>
              <a:rPr lang="en-US" b="1" dirty="0" smtClean="0"/>
              <a:t>predictive models</a:t>
            </a:r>
            <a:r>
              <a:rPr lang="en-US" dirty="0" smtClean="0"/>
              <a:t> to assist in patient medication recommendations.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0001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2011 – 2015 : </a:t>
            </a:r>
            <a:r>
              <a:rPr lang="en-US" dirty="0" smtClean="0"/>
              <a:t>B.S. Chemistry - Wheeling Jesuit University</a:t>
            </a:r>
          </a:p>
          <a:p>
            <a:endParaRPr lang="en-US" dirty="0"/>
          </a:p>
          <a:p>
            <a:r>
              <a:rPr lang="en-US" b="1" dirty="0" smtClean="0"/>
              <a:t>2015 </a:t>
            </a:r>
            <a:r>
              <a:rPr lang="en-US" b="1" dirty="0"/>
              <a:t>– </a:t>
            </a:r>
            <a:r>
              <a:rPr lang="en-US" b="1" dirty="0" smtClean="0"/>
              <a:t>Spring 2020 </a:t>
            </a:r>
            <a:r>
              <a:rPr lang="en-US" b="1" dirty="0"/>
              <a:t>: </a:t>
            </a:r>
            <a:r>
              <a:rPr lang="en-US" dirty="0" smtClean="0"/>
              <a:t>PhD Computational Chemistry – University of Cincinnati</a:t>
            </a:r>
          </a:p>
          <a:p>
            <a:pPr lvl="1"/>
            <a:r>
              <a:rPr lang="en-US" dirty="0" smtClean="0"/>
              <a:t>Simulations of condensed systems</a:t>
            </a:r>
          </a:p>
          <a:p>
            <a:pPr lvl="1"/>
            <a:r>
              <a:rPr lang="en-US" dirty="0" smtClean="0"/>
              <a:t>Quantum based structure predictions</a:t>
            </a:r>
          </a:p>
          <a:p>
            <a:pPr lvl="1"/>
            <a:r>
              <a:rPr lang="en-US" dirty="0" smtClean="0"/>
              <a:t>Ion solvation behaviors</a:t>
            </a:r>
          </a:p>
          <a:p>
            <a:r>
              <a:rPr lang="en-US" b="1" dirty="0"/>
              <a:t>2018 Fall  - 2019 Fall : </a:t>
            </a:r>
            <a:r>
              <a:rPr lang="en-US" dirty="0" smtClean="0"/>
              <a:t>Research </a:t>
            </a:r>
            <a:r>
              <a:rPr lang="en-US" dirty="0"/>
              <a:t>Assistant </a:t>
            </a:r>
            <a:r>
              <a:rPr lang="en-US" dirty="0" smtClean="0"/>
              <a:t>- UC </a:t>
            </a:r>
            <a:r>
              <a:rPr lang="en-US" dirty="0"/>
              <a:t>Simulation </a:t>
            </a:r>
            <a:r>
              <a:rPr lang="en-US" dirty="0" smtClean="0"/>
              <a:t>Center (P&amp;G)</a:t>
            </a:r>
            <a:endParaRPr lang="en-US" dirty="0"/>
          </a:p>
          <a:p>
            <a:pPr lvl="1"/>
            <a:r>
              <a:rPr lang="en-US" dirty="0" smtClean="0"/>
              <a:t>Simulations of current marketed formulas</a:t>
            </a:r>
            <a:r>
              <a:rPr lang="en-US" dirty="0"/>
              <a:t> </a:t>
            </a:r>
            <a:r>
              <a:rPr lang="en-US" dirty="0" smtClean="0"/>
              <a:t>seeking driving forces for temperature instabilities</a:t>
            </a:r>
          </a:p>
          <a:p>
            <a:pPr lvl="1"/>
            <a:r>
              <a:rPr lang="en-US" dirty="0" smtClean="0"/>
              <a:t>Predict formula efficiency based upon micelle formation ( ML image recognition)</a:t>
            </a:r>
          </a:p>
        </p:txBody>
      </p:sp>
    </p:spTree>
    <p:extLst>
      <p:ext uri="{BB962C8B-B14F-4D97-AF65-F5344CB8AC3E}">
        <p14:creationId xmlns:p14="http://schemas.microsoft.com/office/powerpoint/2010/main" val="186527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Computational Chemistry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80618"/>
            <a:ext cx="4860046" cy="3385573"/>
          </a:xfrm>
        </p:spPr>
      </p:pic>
      <p:sp>
        <p:nvSpPr>
          <p:cNvPr id="5" name="TextBox 4"/>
          <p:cNvSpPr txBox="1"/>
          <p:nvPr/>
        </p:nvSpPr>
        <p:spPr>
          <a:xfrm>
            <a:off x="1299411" y="2033336"/>
            <a:ext cx="464418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Common methods in Comp. Chem.</a:t>
            </a:r>
          </a:p>
          <a:p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Molecular Dynamics Simulations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Used to study large or dynamic systems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Ex. Chloride transport through a channel</a:t>
            </a:r>
          </a:p>
          <a:p>
            <a:pPr lvl="3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Single Structure or Small Cluster Calculations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Used to study single molecule’s geometric or electronic properties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Ex. Preferred geometry of protein in vacuum or dielectric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 smtClean="0"/>
              <a:t>Both methods face the same issues. Namely the trade off between accuracy and cost.</a:t>
            </a:r>
          </a:p>
        </p:txBody>
      </p:sp>
    </p:spTree>
    <p:extLst>
      <p:ext uri="{BB962C8B-B14F-4D97-AF65-F5344CB8AC3E}">
        <p14:creationId xmlns:p14="http://schemas.microsoft.com/office/powerpoint/2010/main" val="156000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machine learning 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How is ML used?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As a method replacement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Deep potentials (</a:t>
            </a:r>
            <a:r>
              <a:rPr lang="en-US" dirty="0" err="1" smtClean="0"/>
              <a:t>deepmd,DPMD</a:t>
            </a:r>
            <a:r>
              <a:rPr lang="en-US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redictive models (</a:t>
            </a:r>
            <a:r>
              <a:rPr lang="en-US" dirty="0" err="1" smtClean="0"/>
              <a:t>deepchem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As a method supplement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Correction factor predictions (Gaussian)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Smart molecular space exploration (</a:t>
            </a:r>
            <a:r>
              <a:rPr lang="en-US" dirty="0" err="1" smtClean="0"/>
              <a:t>MolDQN</a:t>
            </a:r>
            <a:r>
              <a:rPr lang="en-US" dirty="0" smtClean="0"/>
              <a:t>, dragon)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What challenges do ML models face?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 chemistry, ML models face the molecule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 general, ML models face the same issues as all statistical analysis; data input (volume and formatting), data cleanliness, and tendency for over concluding.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86634"/>
            <a:ext cx="4860046" cy="3385573"/>
          </a:xfrm>
        </p:spPr>
      </p:pic>
      <p:sp>
        <p:nvSpPr>
          <p:cNvPr id="6" name="Rectangle 5"/>
          <p:cNvSpPr/>
          <p:nvPr/>
        </p:nvSpPr>
        <p:spPr>
          <a:xfrm>
            <a:off x="7631471" y="1920587"/>
            <a:ext cx="129596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440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#1. Prediction of dimer interactions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Background: </a:t>
            </a:r>
            <a:r>
              <a:rPr lang="en-US" dirty="0" smtClean="0"/>
              <a:t>The interactions of two molecules can be used to infer many properties about one or both of the molecules, particularly useful when looking at binding interactions. </a:t>
            </a:r>
          </a:p>
          <a:p>
            <a:pPr lvl="1"/>
            <a:r>
              <a:rPr lang="en-US" dirty="0" smtClean="0"/>
              <a:t>Enzyme – ligand, solvent – solute, drug – membrane, etc.</a:t>
            </a:r>
          </a:p>
          <a:p>
            <a:r>
              <a:rPr lang="en-US" b="1" dirty="0" smtClean="0"/>
              <a:t>Problem: </a:t>
            </a:r>
            <a:r>
              <a:rPr lang="en-US" dirty="0" smtClean="0"/>
              <a:t>The calculations for these interactions can be expensive depending on the size and orientation preference of the molecules.</a:t>
            </a:r>
          </a:p>
          <a:p>
            <a:r>
              <a:rPr lang="en-US" b="1" dirty="0" smtClean="0"/>
              <a:t>Our Goal: </a:t>
            </a:r>
            <a:r>
              <a:rPr lang="en-US" dirty="0" smtClean="0"/>
              <a:t>Show that a simple single representation can be used as input to predict the SAPT separated interactions of a homologous dimer pair.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55" y="1798136"/>
            <a:ext cx="3617071" cy="4458251"/>
          </a:xfrm>
        </p:spPr>
      </p:pic>
    </p:spTree>
    <p:extLst>
      <p:ext uri="{BB962C8B-B14F-4D97-AF65-F5344CB8AC3E}">
        <p14:creationId xmlns:p14="http://schemas.microsoft.com/office/powerpoint/2010/main" val="259775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you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Generate Data</a:t>
            </a:r>
          </a:p>
          <a:p>
            <a:pPr lvl="1"/>
            <a:r>
              <a:rPr lang="en-US" dirty="0" smtClean="0"/>
              <a:t>10k calculations of a water dimer each monomer randomly orientated in the space.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11293" r="9303" b="3576"/>
          <a:stretch/>
        </p:blipFill>
        <p:spPr>
          <a:xfrm>
            <a:off x="1301213" y="2825194"/>
            <a:ext cx="4060658" cy="315227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17920" y="1845734"/>
            <a:ext cx="516395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Featurization</a:t>
            </a:r>
            <a:endParaRPr lang="en-US" dirty="0" smtClean="0"/>
          </a:p>
          <a:p>
            <a:pPr lvl="1"/>
            <a:r>
              <a:rPr lang="en-US" dirty="0" smtClean="0"/>
              <a:t>Translate the molecules into a format the computer understands.</a:t>
            </a:r>
            <a:endParaRPr lang="en-US" dirty="0"/>
          </a:p>
          <a:p>
            <a:r>
              <a:rPr lang="en-US" dirty="0" smtClean="0"/>
              <a:t>In this example we use a padded coulomb matrix</a:t>
            </a:r>
          </a:p>
          <a:p>
            <a:pPr lvl="1"/>
            <a:r>
              <a:rPr lang="en-US" dirty="0" smtClean="0"/>
              <a:t>The pairwise </a:t>
            </a:r>
            <a:r>
              <a:rPr lang="en-US" dirty="0"/>
              <a:t>electrostatic potential energy of all pairs of atoms in a </a:t>
            </a:r>
            <a:r>
              <a:rPr lang="en-US" dirty="0" smtClean="0"/>
              <a:t>molecule (equation above)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442" t="19449" r="10003" b="12105"/>
          <a:stretch/>
        </p:blipFill>
        <p:spPr>
          <a:xfrm>
            <a:off x="6238973" y="3713305"/>
            <a:ext cx="4954321" cy="22559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56685" y="608365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https://towardsdatascience.com/teaching-ai-how-to-do-quantum-mechanics-8ea693b2fa8a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6689" t="6608" r="16075" b="30351"/>
          <a:stretch/>
        </p:blipFill>
        <p:spPr>
          <a:xfrm>
            <a:off x="8031079" y="116104"/>
            <a:ext cx="3531269" cy="16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0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"/>
          <a:stretch/>
        </p:blipFill>
        <p:spPr>
          <a:xfrm>
            <a:off x="1365583" y="1791502"/>
            <a:ext cx="4034573" cy="425629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156" y="1863167"/>
            <a:ext cx="6021390" cy="4014259"/>
          </a:xfrm>
        </p:spPr>
      </p:pic>
      <p:sp>
        <p:nvSpPr>
          <p:cNvPr id="7" name="Rectangle 6"/>
          <p:cNvSpPr/>
          <p:nvPr/>
        </p:nvSpPr>
        <p:spPr>
          <a:xfrm rot="16200000">
            <a:off x="-75262" y="3716407"/>
            <a:ext cx="24815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Absolute Error (kcal/</a:t>
            </a:r>
            <a:r>
              <a:rPr lang="en-US" sz="1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mol</a:t>
            </a:r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5415" y="1951148"/>
            <a:ext cx="37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 + DTNN vs SAPT0 DFT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2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Predictive models in chemistry can replicate quantum derived properties to high degrees of accuracy.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Choose a </a:t>
            </a:r>
            <a:r>
              <a:rPr lang="en-US" dirty="0" err="1" smtClean="0"/>
              <a:t>featurization</a:t>
            </a:r>
            <a:r>
              <a:rPr lang="en-US" dirty="0" smtClean="0"/>
              <a:t> method that encompasses all of the information that you have (coulombic </a:t>
            </a:r>
            <a:r>
              <a:rPr lang="en-US" dirty="0" err="1" smtClean="0"/>
              <a:t>matices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Employ a model framework that can take advantage of this information (Deep-tensor neural networks)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408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2606</TotalTime>
  <Words>1457</Words>
  <Application>Microsoft Office PowerPoint</Application>
  <PresentationFormat>Widescreen</PresentationFormat>
  <Paragraphs>228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Retrospect</vt:lpstr>
      <vt:lpstr>Applications of Machine Learning in the Physical Sciences</vt:lpstr>
      <vt:lpstr>Table of Contents</vt:lpstr>
      <vt:lpstr>Personal Background</vt:lpstr>
      <vt:lpstr>Overview of Computational Chemistry</vt:lpstr>
      <vt:lpstr>Where does machine learning fit?</vt:lpstr>
      <vt:lpstr>Example #1. Prediction of dimer interactions </vt:lpstr>
      <vt:lpstr>Where do you start?</vt:lpstr>
      <vt:lpstr>Model Performance</vt:lpstr>
      <vt:lpstr>Take away</vt:lpstr>
      <vt:lpstr>Example #2. A supplemental model for force field creation.  </vt:lpstr>
      <vt:lpstr>First questions</vt:lpstr>
      <vt:lpstr>Model vs Featurization</vt:lpstr>
      <vt:lpstr>Is there a smarter way of doing this?</vt:lpstr>
      <vt:lpstr>Model revisited using TPOT</vt:lpstr>
      <vt:lpstr>Take Away</vt:lpstr>
      <vt:lpstr>Example #3. Smart databasing in Chemistry</vt:lpstr>
      <vt:lpstr>Why/Which cloud storage?</vt:lpstr>
      <vt:lpstr>What does our data look like?</vt:lpstr>
      <vt:lpstr>PowerPoint Presentation</vt:lpstr>
      <vt:lpstr>PowerPoint Presentation</vt:lpstr>
      <vt:lpstr>Take Away</vt:lpstr>
      <vt:lpstr>My Personal Goals</vt:lpstr>
      <vt:lpstr>What can I bring to Gravity?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Eisenhart</dc:creator>
  <cp:lastModifiedBy>Andrew Eisenhart</cp:lastModifiedBy>
  <cp:revision>35</cp:revision>
  <dcterms:created xsi:type="dcterms:W3CDTF">2021-01-04T17:53:43Z</dcterms:created>
  <dcterms:modified xsi:type="dcterms:W3CDTF">2021-05-12T20:32:39Z</dcterms:modified>
</cp:coreProperties>
</file>