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2" r:id="rId4"/>
    <p:sldId id="258" r:id="rId5"/>
    <p:sldId id="263" r:id="rId6"/>
    <p:sldId id="259" r:id="rId7"/>
    <p:sldId id="264" r:id="rId8"/>
    <p:sldId id="265" r:id="rId9"/>
  </p:sldIdLst>
  <p:sldSz cx="12192000" cy="6858000"/>
  <p:notesSz cx="6858000" cy="9144000"/>
  <p:defaultTextStyle>
    <a:defPPr>
      <a:defRPr lang="ur-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ur-P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A5402A93-F4BC-4CCC-AFBC-9A9918A690B2}" type="datetimeFigureOut">
              <a:rPr lang="ur-PK" smtClean="0"/>
              <a:t>03/04/1447</a:t>
            </a:fld>
            <a:endParaRPr lang="ur-PK"/>
          </a:p>
        </p:txBody>
      </p:sp>
      <p:sp>
        <p:nvSpPr>
          <p:cNvPr id="5" name="Footer Placeholder 4"/>
          <p:cNvSpPr>
            <a:spLocks noGrp="1"/>
          </p:cNvSpPr>
          <p:nvPr>
            <p:ph type="ftr" sz="quarter" idx="11"/>
          </p:nvPr>
        </p:nvSpPr>
        <p:spPr/>
        <p:txBody>
          <a:bodyPr/>
          <a:lstStyle/>
          <a:p>
            <a:endParaRPr lang="ur-PK"/>
          </a:p>
        </p:txBody>
      </p:sp>
      <p:sp>
        <p:nvSpPr>
          <p:cNvPr id="6" name="Slide Number Placeholder 5"/>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198324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A5402A93-F4BC-4CCC-AFBC-9A9918A690B2}" type="datetimeFigureOut">
              <a:rPr lang="ur-PK" smtClean="0"/>
              <a:t>03/04/1447</a:t>
            </a:fld>
            <a:endParaRPr lang="ur-PK"/>
          </a:p>
        </p:txBody>
      </p:sp>
      <p:sp>
        <p:nvSpPr>
          <p:cNvPr id="5" name="Footer Placeholder 4"/>
          <p:cNvSpPr>
            <a:spLocks noGrp="1"/>
          </p:cNvSpPr>
          <p:nvPr>
            <p:ph type="ftr" sz="quarter" idx="11"/>
          </p:nvPr>
        </p:nvSpPr>
        <p:spPr/>
        <p:txBody>
          <a:bodyPr/>
          <a:lstStyle/>
          <a:p>
            <a:endParaRPr lang="ur-PK"/>
          </a:p>
        </p:txBody>
      </p:sp>
      <p:sp>
        <p:nvSpPr>
          <p:cNvPr id="6" name="Slide Number Placeholder 5"/>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237910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A5402A93-F4BC-4CCC-AFBC-9A9918A690B2}" type="datetimeFigureOut">
              <a:rPr lang="ur-PK" smtClean="0"/>
              <a:t>03/04/1447</a:t>
            </a:fld>
            <a:endParaRPr lang="ur-PK"/>
          </a:p>
        </p:txBody>
      </p:sp>
      <p:sp>
        <p:nvSpPr>
          <p:cNvPr id="5" name="Footer Placeholder 4"/>
          <p:cNvSpPr>
            <a:spLocks noGrp="1"/>
          </p:cNvSpPr>
          <p:nvPr>
            <p:ph type="ftr" sz="quarter" idx="11"/>
          </p:nvPr>
        </p:nvSpPr>
        <p:spPr/>
        <p:txBody>
          <a:bodyPr/>
          <a:lstStyle/>
          <a:p>
            <a:endParaRPr lang="ur-PK"/>
          </a:p>
        </p:txBody>
      </p:sp>
      <p:sp>
        <p:nvSpPr>
          <p:cNvPr id="6" name="Slide Number Placeholder 5"/>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303871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A5402A93-F4BC-4CCC-AFBC-9A9918A690B2}" type="datetimeFigureOut">
              <a:rPr lang="ur-PK" smtClean="0"/>
              <a:t>03/04/1447</a:t>
            </a:fld>
            <a:endParaRPr lang="ur-PK"/>
          </a:p>
        </p:txBody>
      </p:sp>
      <p:sp>
        <p:nvSpPr>
          <p:cNvPr id="5" name="Footer Placeholder 4"/>
          <p:cNvSpPr>
            <a:spLocks noGrp="1"/>
          </p:cNvSpPr>
          <p:nvPr>
            <p:ph type="ftr" sz="quarter" idx="11"/>
          </p:nvPr>
        </p:nvSpPr>
        <p:spPr/>
        <p:txBody>
          <a:bodyPr/>
          <a:lstStyle/>
          <a:p>
            <a:endParaRPr lang="ur-PK"/>
          </a:p>
        </p:txBody>
      </p:sp>
      <p:sp>
        <p:nvSpPr>
          <p:cNvPr id="6" name="Slide Number Placeholder 5"/>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47745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ur-P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402A93-F4BC-4CCC-AFBC-9A9918A690B2}" type="datetimeFigureOut">
              <a:rPr lang="ur-PK" smtClean="0"/>
              <a:t>03/04/1447</a:t>
            </a:fld>
            <a:endParaRPr lang="ur-PK"/>
          </a:p>
        </p:txBody>
      </p:sp>
      <p:sp>
        <p:nvSpPr>
          <p:cNvPr id="5" name="Footer Placeholder 4"/>
          <p:cNvSpPr>
            <a:spLocks noGrp="1"/>
          </p:cNvSpPr>
          <p:nvPr>
            <p:ph type="ftr" sz="quarter" idx="11"/>
          </p:nvPr>
        </p:nvSpPr>
        <p:spPr/>
        <p:txBody>
          <a:bodyPr/>
          <a:lstStyle/>
          <a:p>
            <a:endParaRPr lang="ur-PK"/>
          </a:p>
        </p:txBody>
      </p:sp>
      <p:sp>
        <p:nvSpPr>
          <p:cNvPr id="6" name="Slide Number Placeholder 5"/>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207497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A5402A93-F4BC-4CCC-AFBC-9A9918A690B2}" type="datetimeFigureOut">
              <a:rPr lang="ur-PK" smtClean="0"/>
              <a:t>03/04/1447</a:t>
            </a:fld>
            <a:endParaRPr lang="ur-PK"/>
          </a:p>
        </p:txBody>
      </p:sp>
      <p:sp>
        <p:nvSpPr>
          <p:cNvPr id="6" name="Footer Placeholder 5"/>
          <p:cNvSpPr>
            <a:spLocks noGrp="1"/>
          </p:cNvSpPr>
          <p:nvPr>
            <p:ph type="ftr" sz="quarter" idx="11"/>
          </p:nvPr>
        </p:nvSpPr>
        <p:spPr/>
        <p:txBody>
          <a:bodyPr/>
          <a:lstStyle/>
          <a:p>
            <a:endParaRPr lang="ur-PK"/>
          </a:p>
        </p:txBody>
      </p:sp>
      <p:sp>
        <p:nvSpPr>
          <p:cNvPr id="7" name="Slide Number Placeholder 6"/>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99925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ur-P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A5402A93-F4BC-4CCC-AFBC-9A9918A690B2}" type="datetimeFigureOut">
              <a:rPr lang="ur-PK" smtClean="0"/>
              <a:t>03/04/1447</a:t>
            </a:fld>
            <a:endParaRPr lang="ur-PK"/>
          </a:p>
        </p:txBody>
      </p:sp>
      <p:sp>
        <p:nvSpPr>
          <p:cNvPr id="8" name="Footer Placeholder 7"/>
          <p:cNvSpPr>
            <a:spLocks noGrp="1"/>
          </p:cNvSpPr>
          <p:nvPr>
            <p:ph type="ftr" sz="quarter" idx="11"/>
          </p:nvPr>
        </p:nvSpPr>
        <p:spPr/>
        <p:txBody>
          <a:bodyPr/>
          <a:lstStyle/>
          <a:p>
            <a:endParaRPr lang="ur-PK"/>
          </a:p>
        </p:txBody>
      </p:sp>
      <p:sp>
        <p:nvSpPr>
          <p:cNvPr id="9" name="Slide Number Placeholder 8"/>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288371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A5402A93-F4BC-4CCC-AFBC-9A9918A690B2}" type="datetimeFigureOut">
              <a:rPr lang="ur-PK" smtClean="0"/>
              <a:t>03/04/1447</a:t>
            </a:fld>
            <a:endParaRPr lang="ur-PK"/>
          </a:p>
        </p:txBody>
      </p:sp>
      <p:sp>
        <p:nvSpPr>
          <p:cNvPr id="4" name="Footer Placeholder 3"/>
          <p:cNvSpPr>
            <a:spLocks noGrp="1"/>
          </p:cNvSpPr>
          <p:nvPr>
            <p:ph type="ftr" sz="quarter" idx="11"/>
          </p:nvPr>
        </p:nvSpPr>
        <p:spPr/>
        <p:txBody>
          <a:bodyPr/>
          <a:lstStyle/>
          <a:p>
            <a:endParaRPr lang="ur-PK"/>
          </a:p>
        </p:txBody>
      </p:sp>
      <p:sp>
        <p:nvSpPr>
          <p:cNvPr id="5" name="Slide Number Placeholder 4"/>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234837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02A93-F4BC-4CCC-AFBC-9A9918A690B2}" type="datetimeFigureOut">
              <a:rPr lang="ur-PK" smtClean="0"/>
              <a:t>03/04/1447</a:t>
            </a:fld>
            <a:endParaRPr lang="ur-PK"/>
          </a:p>
        </p:txBody>
      </p:sp>
      <p:sp>
        <p:nvSpPr>
          <p:cNvPr id="3" name="Footer Placeholder 2"/>
          <p:cNvSpPr>
            <a:spLocks noGrp="1"/>
          </p:cNvSpPr>
          <p:nvPr>
            <p:ph type="ftr" sz="quarter" idx="11"/>
          </p:nvPr>
        </p:nvSpPr>
        <p:spPr/>
        <p:txBody>
          <a:bodyPr/>
          <a:lstStyle/>
          <a:p>
            <a:endParaRPr lang="ur-PK"/>
          </a:p>
        </p:txBody>
      </p:sp>
      <p:sp>
        <p:nvSpPr>
          <p:cNvPr id="4" name="Slide Number Placeholder 3"/>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236882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ur-P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402A93-F4BC-4CCC-AFBC-9A9918A690B2}" type="datetimeFigureOut">
              <a:rPr lang="ur-PK" smtClean="0"/>
              <a:t>03/04/1447</a:t>
            </a:fld>
            <a:endParaRPr lang="ur-PK"/>
          </a:p>
        </p:txBody>
      </p:sp>
      <p:sp>
        <p:nvSpPr>
          <p:cNvPr id="6" name="Footer Placeholder 5"/>
          <p:cNvSpPr>
            <a:spLocks noGrp="1"/>
          </p:cNvSpPr>
          <p:nvPr>
            <p:ph type="ftr" sz="quarter" idx="11"/>
          </p:nvPr>
        </p:nvSpPr>
        <p:spPr/>
        <p:txBody>
          <a:bodyPr/>
          <a:lstStyle/>
          <a:p>
            <a:endParaRPr lang="ur-PK"/>
          </a:p>
        </p:txBody>
      </p:sp>
      <p:sp>
        <p:nvSpPr>
          <p:cNvPr id="7" name="Slide Number Placeholder 6"/>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173162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ur-P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402A93-F4BC-4CCC-AFBC-9A9918A690B2}" type="datetimeFigureOut">
              <a:rPr lang="ur-PK" smtClean="0"/>
              <a:t>03/04/1447</a:t>
            </a:fld>
            <a:endParaRPr lang="ur-PK"/>
          </a:p>
        </p:txBody>
      </p:sp>
      <p:sp>
        <p:nvSpPr>
          <p:cNvPr id="6" name="Footer Placeholder 5"/>
          <p:cNvSpPr>
            <a:spLocks noGrp="1"/>
          </p:cNvSpPr>
          <p:nvPr>
            <p:ph type="ftr" sz="quarter" idx="11"/>
          </p:nvPr>
        </p:nvSpPr>
        <p:spPr/>
        <p:txBody>
          <a:bodyPr/>
          <a:lstStyle/>
          <a:p>
            <a:endParaRPr lang="ur-PK"/>
          </a:p>
        </p:txBody>
      </p:sp>
      <p:sp>
        <p:nvSpPr>
          <p:cNvPr id="7" name="Slide Number Placeholder 6"/>
          <p:cNvSpPr>
            <a:spLocks noGrp="1"/>
          </p:cNvSpPr>
          <p:nvPr>
            <p:ph type="sldNum" sz="quarter" idx="12"/>
          </p:nvPr>
        </p:nvSpPr>
        <p:spPr/>
        <p:txBody>
          <a:bodyPr/>
          <a:lstStyle/>
          <a:p>
            <a:fld id="{E545A3D5-3E76-40CB-BED7-6E36959A0C50}" type="slidenum">
              <a:rPr lang="ur-PK" smtClean="0"/>
              <a:t>‹#›</a:t>
            </a:fld>
            <a:endParaRPr lang="ur-PK"/>
          </a:p>
        </p:txBody>
      </p:sp>
    </p:spTree>
    <p:extLst>
      <p:ext uri="{BB962C8B-B14F-4D97-AF65-F5344CB8AC3E}">
        <p14:creationId xmlns:p14="http://schemas.microsoft.com/office/powerpoint/2010/main" val="79900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ur-P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02A93-F4BC-4CCC-AFBC-9A9918A690B2}" type="datetimeFigureOut">
              <a:rPr lang="ur-PK" smtClean="0"/>
              <a:t>03/04/1447</a:t>
            </a:fld>
            <a:endParaRPr lang="ur-P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r-P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5A3D5-3E76-40CB-BED7-6E36959A0C50}" type="slidenum">
              <a:rPr lang="ur-PK" smtClean="0"/>
              <a:t>‹#›</a:t>
            </a:fld>
            <a:endParaRPr lang="ur-PK"/>
          </a:p>
        </p:txBody>
      </p:sp>
    </p:spTree>
    <p:extLst>
      <p:ext uri="{BB962C8B-B14F-4D97-AF65-F5344CB8AC3E}">
        <p14:creationId xmlns:p14="http://schemas.microsoft.com/office/powerpoint/2010/main" val="3234746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r-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ur-PK"/>
          </a:p>
        </p:txBody>
      </p:sp>
      <p:sp>
        <p:nvSpPr>
          <p:cNvPr id="5" name="Title 1"/>
          <p:cNvSpPr txBox="1">
            <a:spLocks/>
          </p:cNvSpPr>
          <p:nvPr/>
        </p:nvSpPr>
        <p:spPr>
          <a:xfrm>
            <a:off x="1524000" y="2155874"/>
            <a:ext cx="9144000" cy="254625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smtClean="0">
                <a:ln w="22225">
                  <a:solidFill>
                    <a:schemeClr val="accent2"/>
                  </a:solidFill>
                  <a:prstDash val="solid"/>
                </a:ln>
                <a:solidFill>
                  <a:schemeClr val="accent2">
                    <a:lumMod val="40000"/>
                    <a:lumOff val="60000"/>
                  </a:schemeClr>
                </a:solidFill>
              </a:rPr>
              <a:t>AMAZON PRODUCT DATA ANALYSIS AND HUNTING</a:t>
            </a:r>
            <a:r>
              <a:rPr lang="en-US" b="1" dirty="0" smtClean="0">
                <a:ln w="22225">
                  <a:solidFill>
                    <a:schemeClr val="accent6">
                      <a:lumMod val="60000"/>
                      <a:lumOff val="40000"/>
                    </a:schemeClr>
                  </a:solidFill>
                  <a:prstDash val="solid"/>
                </a:ln>
                <a:solidFill>
                  <a:schemeClr val="accent6">
                    <a:lumMod val="60000"/>
                    <a:lumOff val="40000"/>
                  </a:schemeClr>
                </a:solidFill>
                <a:effectLst>
                  <a:outerShdw blurRad="50800" dist="38100" dir="2700000" algn="tl" rotWithShape="0">
                    <a:prstClr val="black">
                      <a:alpha val="40000"/>
                    </a:prstClr>
                  </a:outerShdw>
                </a:effectLst>
              </a:rPr>
              <a:t/>
            </a:r>
            <a:br>
              <a:rPr lang="en-US" b="1" dirty="0" smtClean="0">
                <a:ln w="22225">
                  <a:solidFill>
                    <a:schemeClr val="accent6">
                      <a:lumMod val="60000"/>
                      <a:lumOff val="40000"/>
                    </a:schemeClr>
                  </a:solidFill>
                  <a:prstDash val="solid"/>
                </a:ln>
                <a:solidFill>
                  <a:schemeClr val="accent6">
                    <a:lumMod val="60000"/>
                    <a:lumOff val="40000"/>
                  </a:schemeClr>
                </a:solidFill>
                <a:effectLst>
                  <a:outerShdw blurRad="50800" dist="38100" dir="2700000" algn="tl" rotWithShape="0">
                    <a:prstClr val="black">
                      <a:alpha val="40000"/>
                    </a:prstClr>
                  </a:outerShdw>
                </a:effectLst>
              </a:rPr>
            </a:br>
            <a:r>
              <a:rPr lang="en-US" b="1" dirty="0" smtClean="0">
                <a:ln w="22225">
                  <a:solidFill>
                    <a:schemeClr val="accent6">
                      <a:lumMod val="60000"/>
                      <a:lumOff val="40000"/>
                    </a:schemeClr>
                  </a:solidFill>
                  <a:prstDash val="solid"/>
                </a:ln>
                <a:solidFill>
                  <a:schemeClr val="accent6">
                    <a:lumMod val="60000"/>
                    <a:lumOff val="40000"/>
                  </a:schemeClr>
                </a:solidFill>
                <a:effectLst>
                  <a:outerShdw blurRad="50800" dist="38100" dir="2700000" algn="tl" rotWithShape="0">
                    <a:prstClr val="black">
                      <a:alpha val="40000"/>
                    </a:prstClr>
                  </a:outerShdw>
                </a:effectLst>
              </a:rPr>
              <a:t>PRODUCT 1:Plant Pot Saucer</a:t>
            </a:r>
            <a:endParaRPr lang="ur-PK" b="1" dirty="0">
              <a:ln w="22225">
                <a:solidFill>
                  <a:schemeClr val="accent6">
                    <a:lumMod val="60000"/>
                    <a:lumOff val="40000"/>
                  </a:schemeClr>
                </a:solidFill>
                <a:prstDash val="solid"/>
              </a:ln>
              <a:solidFill>
                <a:schemeClr val="accent6">
                  <a:lumMod val="60000"/>
                  <a:lumOff val="40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7141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4566"/>
            <a:ext cx="12192000" cy="5493434"/>
          </a:xfrm>
          <a:prstGeom prst="rect">
            <a:avLst/>
          </a:prstGeom>
        </p:spPr>
      </p:pic>
      <p:sp>
        <p:nvSpPr>
          <p:cNvPr id="5" name="Rectangle 4"/>
          <p:cNvSpPr/>
          <p:nvPr/>
        </p:nvSpPr>
        <p:spPr>
          <a:xfrm>
            <a:off x="0" y="0"/>
            <a:ext cx="12192000" cy="136456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4000" dirty="0" smtClean="0">
                <a:ln w="0"/>
                <a:solidFill>
                  <a:schemeClr val="tx1"/>
                </a:solidFill>
                <a:effectLst>
                  <a:outerShdw blurRad="38100" dist="19050" dir="2700000" algn="tl" rotWithShape="0">
                    <a:schemeClr val="dk1">
                      <a:alpha val="40000"/>
                    </a:schemeClr>
                  </a:outerShdw>
                </a:effectLst>
              </a:rPr>
              <a:t>JUNGLE SCOUT DATA RELATED TO PLANT PLOT SAUCER</a:t>
            </a:r>
            <a:endParaRPr lang="ur-PK"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46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JUNGLE SCOUT DATA INSIGHTS</a:t>
            </a:r>
            <a:endParaRPr lang="ur-PK"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The plant pot saucer market is ripe for strategic entry. With an average monthly sales volume of 405 units and an average price of €14.33, the category shows clear paths to profitability—whether targeting bulk buyers with budget packs or premium customers with decorative variants. Jungle Scout data confirms consistent demand and optimized listings across multiple brands, with no single player holding a monopoly—making it a balanced, opportunity-rich space for new entrants.</a:t>
            </a:r>
            <a:endParaRPr lang="ur-PK" dirty="0"/>
          </a:p>
        </p:txBody>
      </p:sp>
    </p:spTree>
    <p:extLst>
      <p:ext uri="{BB962C8B-B14F-4D97-AF65-F5344CB8AC3E}">
        <p14:creationId xmlns:p14="http://schemas.microsoft.com/office/powerpoint/2010/main" val="122802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4566"/>
            <a:ext cx="12192000" cy="5493434"/>
          </a:xfrm>
          <a:prstGeom prst="rect">
            <a:avLst/>
          </a:prstGeom>
        </p:spPr>
      </p:pic>
      <p:sp>
        <p:nvSpPr>
          <p:cNvPr id="6" name="Rectangle 5"/>
          <p:cNvSpPr/>
          <p:nvPr/>
        </p:nvSpPr>
        <p:spPr>
          <a:xfrm>
            <a:off x="0" y="0"/>
            <a:ext cx="12192000" cy="136456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4000" dirty="0" smtClean="0">
                <a:ln w="0"/>
                <a:solidFill>
                  <a:schemeClr val="tx1"/>
                </a:solidFill>
                <a:effectLst>
                  <a:outerShdw blurRad="38100" dist="19050" dir="2700000" algn="tl" rotWithShape="0">
                    <a:schemeClr val="dk1">
                      <a:alpha val="40000"/>
                    </a:schemeClr>
                  </a:outerShdw>
                </a:effectLst>
              </a:rPr>
              <a:t>HELIUM 10 DATA RELATED TO PLANT PLOT SAUCER</a:t>
            </a:r>
            <a:endParaRPr lang="ur-PK"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1982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HELIUM 10 DATA INSIGHTS</a:t>
            </a:r>
            <a:endParaRPr lang="ur-PK"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The plant pot saucer market is </a:t>
            </a:r>
            <a:r>
              <a:rPr lang="en-US" b="1" dirty="0" smtClean="0"/>
              <a:t>balanced and scalable</a:t>
            </a:r>
            <a:r>
              <a:rPr lang="en-US" dirty="0" smtClean="0"/>
              <a:t>. With an average price of £14 and average revenue around </a:t>
            </a:r>
            <a:r>
              <a:rPr lang="en-US" dirty="0" smtClean="0"/>
              <a:t>£ 4252</a:t>
            </a:r>
            <a:r>
              <a:rPr lang="en-US" dirty="0" smtClean="0"/>
              <a:t> , sellers can profit through </a:t>
            </a:r>
            <a:r>
              <a:rPr lang="en-US" b="1" dirty="0" smtClean="0"/>
              <a:t>either volume-based low pricing or bundled premium packs</a:t>
            </a:r>
            <a:r>
              <a:rPr lang="en-US" dirty="0" smtClean="0"/>
              <a:t>. Helium 10 confirms what Jungle Scout hinted: </a:t>
            </a:r>
            <a:r>
              <a:rPr lang="en-US" b="1" dirty="0" smtClean="0"/>
              <a:t>no monopoly, consistent demand, and multiple viable entry points</a:t>
            </a:r>
            <a:r>
              <a:rPr lang="en-US" dirty="0" smtClean="0"/>
              <a:t>—making this niche ideal for strategic expansion or brand testing</a:t>
            </a:r>
          </a:p>
          <a:p>
            <a:endParaRPr lang="ur-PK" dirty="0"/>
          </a:p>
        </p:txBody>
      </p:sp>
    </p:spTree>
    <p:extLst>
      <p:ext uri="{BB962C8B-B14F-4D97-AF65-F5344CB8AC3E}">
        <p14:creationId xmlns:p14="http://schemas.microsoft.com/office/powerpoint/2010/main" val="136353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4567"/>
            <a:ext cx="12192000" cy="5493434"/>
          </a:xfrm>
          <a:prstGeom prst="rect">
            <a:avLst/>
          </a:prstGeom>
        </p:spPr>
      </p:pic>
      <p:sp>
        <p:nvSpPr>
          <p:cNvPr id="5" name="Rectangle 4"/>
          <p:cNvSpPr/>
          <p:nvPr/>
        </p:nvSpPr>
        <p:spPr>
          <a:xfrm>
            <a:off x="0" y="-1"/>
            <a:ext cx="12192000" cy="136456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4000" dirty="0" smtClean="0">
                <a:ln w="0"/>
                <a:solidFill>
                  <a:schemeClr val="tx1"/>
                </a:solidFill>
                <a:effectLst>
                  <a:outerShdw blurRad="38100" dist="19050" dir="2700000" algn="tl" rotWithShape="0">
                    <a:schemeClr val="dk1">
                      <a:alpha val="40000"/>
                    </a:schemeClr>
                  </a:outerShdw>
                </a:effectLst>
              </a:rPr>
              <a:t>MARKET INTELLIGENCE DATA RELATED TO PLANT PLOT SAUCER</a:t>
            </a:r>
            <a:endParaRPr lang="ur-PK"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7897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MARKET INTELLIGENCE DATA INSIGHTS</a:t>
            </a:r>
            <a:endParaRPr lang="ur-PK"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The plant pot saucer market is </a:t>
            </a:r>
            <a:r>
              <a:rPr lang="en-US" b="1" dirty="0" smtClean="0"/>
              <a:t>balanced, scalable, and non-monopolized</a:t>
            </a:r>
            <a:r>
              <a:rPr lang="en-US" dirty="0" smtClean="0"/>
              <a:t>. With average monthly sales of </a:t>
            </a:r>
            <a:r>
              <a:rPr lang="en-US" b="1" dirty="0" smtClean="0"/>
              <a:t>405 units</a:t>
            </a:r>
            <a:r>
              <a:rPr lang="en-US" dirty="0" smtClean="0"/>
              <a:t>, average price between </a:t>
            </a:r>
            <a:r>
              <a:rPr lang="en-US" b="1" dirty="0" smtClean="0"/>
              <a:t>£11.35–£14.33</a:t>
            </a:r>
            <a:r>
              <a:rPr lang="en-US" dirty="0" smtClean="0"/>
              <a:t>, and consistent revenue across brands, this niche offers </a:t>
            </a:r>
            <a:r>
              <a:rPr lang="en-US" b="1" dirty="0" smtClean="0"/>
              <a:t>multiple entry points</a:t>
            </a:r>
            <a:r>
              <a:rPr lang="en-US" dirty="0" smtClean="0"/>
              <a:t>—whether through budget packs, decorative variants, or SEO-optimized listings. Market Intelligence reinforces what Helium 10 and Jungle Scout revealed: </a:t>
            </a:r>
            <a:r>
              <a:rPr lang="en-US" b="1" dirty="0" smtClean="0"/>
              <a:t>a stable, opportunity-rich space for data-driven sellers</a:t>
            </a:r>
            <a:r>
              <a:rPr lang="en-US" dirty="0" smtClean="0"/>
              <a:t>.</a:t>
            </a:r>
          </a:p>
          <a:p>
            <a:endParaRPr lang="ur-PK" dirty="0"/>
          </a:p>
        </p:txBody>
      </p:sp>
    </p:spTree>
    <p:extLst>
      <p:ext uri="{BB962C8B-B14F-4D97-AF65-F5344CB8AC3E}">
        <p14:creationId xmlns:p14="http://schemas.microsoft.com/office/powerpoint/2010/main" val="302070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3">
            <a:schemeClr val="dk1"/>
          </a:fillRef>
          <a:effectRef idx="2">
            <a:schemeClr val="dk1"/>
          </a:effectRef>
          <a:fontRef idx="minor">
            <a:schemeClr val="lt1"/>
          </a:fontRef>
        </p:style>
        <p:txBody>
          <a:bodyPr/>
          <a:lstStyle/>
          <a:p>
            <a:r>
              <a:rPr lang="en-US" dirty="0" smtClean="0"/>
              <a:t>DECISION MAKING</a:t>
            </a:r>
            <a:endParaRPr lang="ur-PK"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This product is good to invest in due to its consistent demand, balanced competition, and proven revenue potential across multiple platforms. With strategic branding, optimized listings, and smart sourcing negotiations, sellers can overcome saturation and pricing pressure while capturing market share. The absence of monopoly and stable sales trends make it ideal for scalable entry and long-term growth.</a:t>
            </a:r>
            <a:endParaRPr lang="ur-PK" dirty="0"/>
          </a:p>
        </p:txBody>
      </p:sp>
    </p:spTree>
    <p:extLst>
      <p:ext uri="{BB962C8B-B14F-4D97-AF65-F5344CB8AC3E}">
        <p14:creationId xmlns:p14="http://schemas.microsoft.com/office/powerpoint/2010/main" val="377964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330</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JUNGLE SCOUT DATA INSIGHTS</vt:lpstr>
      <vt:lpstr>PowerPoint Presentation</vt:lpstr>
      <vt:lpstr>HELIUM 10 DATA INSIGHTS</vt:lpstr>
      <vt:lpstr>PowerPoint Presentation</vt:lpstr>
      <vt:lpstr>MARKET INTELLIGENCE DATA INSIGHTS</vt:lpstr>
      <vt:lpstr>DECISION MAKING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AMAZON PRODUCT DATA ANALYSIS AND HUNTING PRODUCT 1:Plant Pot Saucer</dc:title>
  <dc:creator>Muhammad Eis</dc:creator>
  <cp:lastModifiedBy>Muhammad Eis</cp:lastModifiedBy>
  <cp:revision>4</cp:revision>
  <dcterms:created xsi:type="dcterms:W3CDTF">2025-09-25T13:04:10Z</dcterms:created>
  <dcterms:modified xsi:type="dcterms:W3CDTF">2025-09-25T13:40:10Z</dcterms:modified>
</cp:coreProperties>
</file>