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3" r:id="rId2"/>
    <p:sldId id="704" r:id="rId3"/>
    <p:sldId id="699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24" r:id="rId12"/>
    <p:sldId id="712" r:id="rId13"/>
    <p:sldId id="713" r:id="rId14"/>
    <p:sldId id="714" r:id="rId15"/>
    <p:sldId id="715" r:id="rId16"/>
    <p:sldId id="718" r:id="rId17"/>
    <p:sldId id="720" r:id="rId18"/>
    <p:sldId id="721" r:id="rId19"/>
    <p:sldId id="719" r:id="rId20"/>
    <p:sldId id="716" r:id="rId21"/>
    <p:sldId id="717" r:id="rId22"/>
    <p:sldId id="722" r:id="rId23"/>
    <p:sldId id="723" r:id="rId24"/>
    <p:sldId id="696" r:id="rId25"/>
    <p:sldId id="703" r:id="rId26"/>
    <p:sldId id="697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Trzcinski" initials="JT" lastIdx="1" clrIdx="0">
    <p:extLst>
      <p:ext uri="{19B8F6BF-5375-455C-9EA6-DF929625EA0E}">
        <p15:presenceInfo xmlns:p15="http://schemas.microsoft.com/office/powerpoint/2012/main" userId="Jakub Trzcin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3333FF"/>
    <a:srgbClr val="FFCCCC"/>
    <a:srgbClr val="FFABAB"/>
    <a:srgbClr val="0000FF"/>
    <a:srgbClr val="FD9795"/>
    <a:srgbClr val="FF9999"/>
    <a:srgbClr val="F98007"/>
    <a:srgbClr val="FB6E0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 autoAdjust="0"/>
    <p:restoredTop sz="80908" autoAdjust="0"/>
  </p:normalViewPr>
  <p:slideViewPr>
    <p:cSldViewPr snapToGrid="0">
      <p:cViewPr varScale="1">
        <p:scale>
          <a:sx n="92" d="100"/>
          <a:sy n="92" d="100"/>
        </p:scale>
        <p:origin x="23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09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71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373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21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01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Steve Jobs hat Funktionsweise zum Design und damit zu einer Kunst erklärt.</a:t>
            </a:r>
          </a:p>
          <a:p>
            <a:r>
              <a:rPr lang="de-DE" dirty="0"/>
              <a:t>Haben uns daran orientiert, und gleichzeitig darauf geachtet, nicht zu </a:t>
            </a:r>
            <a:r>
              <a:rPr lang="de-DE" dirty="0" err="1"/>
              <a:t>over-engineeren</a:t>
            </a:r>
            <a:r>
              <a:rPr lang="de-DE" dirty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4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Verschaffen wir uns ein Mal schnell einen Überblick: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Rot grün blau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Gehen Modul für Modul durch, entsprechend der </a:t>
            </a:r>
            <a:r>
              <a:rPr lang="de-DE" dirty="0" err="1"/>
              <a:t>Benutztrelation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2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01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1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4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182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56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-1219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333689" y="6444107"/>
            <a:ext cx="20774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nferencesthatwork.com/index.php/event-design/2018/12/event-design-works/" TargetMode="External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6828" y="895594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PSE – </a:t>
            </a:r>
            <a:r>
              <a:rPr lang="de-DE" sz="2400" b="1" dirty="0">
                <a:solidFill>
                  <a:schemeClr val="tx2"/>
                </a:solidFill>
              </a:rPr>
              <a:t>Neuronale Netze zur Bilderklassifizierung auf Heterogenen Plattformen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06828" y="2106726"/>
            <a:ext cx="4117572" cy="11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400" b="1" dirty="0">
                <a:solidFill>
                  <a:srgbClr val="000000"/>
                </a:solidFill>
              </a:rPr>
              <a:t>Viet Doan Xuan Pham </a:t>
            </a:r>
          </a:p>
          <a:p>
            <a:r>
              <a:rPr lang="en-GB" sz="1400" b="1" dirty="0" err="1">
                <a:solidFill>
                  <a:srgbClr val="000000"/>
                </a:solidFill>
              </a:rPr>
              <a:t>Friedemann</a:t>
            </a:r>
            <a:r>
              <a:rPr lang="en-GB" sz="1400" b="1" dirty="0">
                <a:solidFill>
                  <a:srgbClr val="000000"/>
                </a:solidFill>
              </a:rPr>
              <a:t> David Claus </a:t>
            </a:r>
          </a:p>
          <a:p>
            <a:r>
              <a:rPr lang="en-GB" sz="1400" b="1" dirty="0">
                <a:solidFill>
                  <a:srgbClr val="000000"/>
                </a:solidFill>
              </a:rPr>
              <a:t>Aleksandr </a:t>
            </a:r>
            <a:r>
              <a:rPr lang="en-GB" sz="1400" b="1" dirty="0" err="1">
                <a:solidFill>
                  <a:srgbClr val="000000"/>
                </a:solidFill>
              </a:rPr>
              <a:t>Eismont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</a:p>
          <a:p>
            <a:r>
              <a:rPr lang="en-GB" sz="1400" b="1" dirty="0">
                <a:solidFill>
                  <a:srgbClr val="000000"/>
                </a:solidFill>
              </a:rPr>
              <a:t>Jakub </a:t>
            </a:r>
            <a:r>
              <a:rPr lang="en-GB" sz="1400" b="1" dirty="0" err="1">
                <a:solidFill>
                  <a:srgbClr val="000000"/>
                </a:solidFill>
              </a:rPr>
              <a:t>Marceli</a:t>
            </a:r>
            <a:r>
              <a:rPr lang="en-GB" sz="1400" b="1" dirty="0">
                <a:solidFill>
                  <a:srgbClr val="000000"/>
                </a:solidFill>
              </a:rPr>
              <a:t> Trzcinski </a:t>
            </a:r>
          </a:p>
          <a:p>
            <a:r>
              <a:rPr lang="en-GB" sz="1400" b="1" dirty="0" err="1">
                <a:solidFill>
                  <a:srgbClr val="000000"/>
                </a:solidFill>
              </a:rPr>
              <a:t>Dmitrii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  <a:r>
              <a:rPr lang="en-GB" sz="1400" b="1" dirty="0" err="1">
                <a:solidFill>
                  <a:srgbClr val="000000"/>
                </a:solidFill>
              </a:rPr>
              <a:t>Seletkov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  <a:endParaRPr lang="en-GB" sz="1600" b="1" dirty="0">
              <a:solidFill>
                <a:srgbClr val="00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FFD017-F65C-4821-846E-21C4E6A47F56}"/>
              </a:ext>
            </a:extLst>
          </p:cNvPr>
          <p:cNvSpPr txBox="1"/>
          <p:nvPr/>
        </p:nvSpPr>
        <p:spPr>
          <a:xfrm>
            <a:off x="4455460" y="2293205"/>
            <a:ext cx="4240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Unter Betreuung von</a:t>
            </a:r>
          </a:p>
          <a:p>
            <a:r>
              <a:rPr lang="en-GB" sz="1400" b="1" dirty="0">
                <a:solidFill>
                  <a:srgbClr val="000000"/>
                </a:solidFill>
              </a:rPr>
              <a:t>Dennis Weller &amp; </a:t>
            </a:r>
            <a:r>
              <a:rPr lang="en-GB" sz="1400" b="1" dirty="0" err="1">
                <a:solidFill>
                  <a:srgbClr val="000000"/>
                </a:solidFill>
              </a:rPr>
              <a:t>Sarath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  <a:r>
              <a:rPr lang="en-GB" sz="1400" b="1" dirty="0" err="1">
                <a:solidFill>
                  <a:srgbClr val="000000"/>
                </a:solidFill>
              </a:rPr>
              <a:t>Mohanachandran</a:t>
            </a:r>
            <a:r>
              <a:rPr lang="en-GB" sz="1400" b="1" dirty="0">
                <a:solidFill>
                  <a:srgbClr val="000000"/>
                </a:solidFill>
              </a:rPr>
              <a:t> Nair </a:t>
            </a:r>
          </a:p>
          <a:p>
            <a:endParaRPr lang="de-DE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 fontScale="90000"/>
          </a:bodyPr>
          <a:lstStyle/>
          <a:p>
            <a:r>
              <a:rPr lang="en-US" dirty="0" err="1"/>
              <a:t>EventModule</a:t>
            </a:r>
            <a:r>
              <a:rPr lang="en-US" dirty="0"/>
              <a:t>: Listener und Command Pattern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656027-288D-48A6-8BB9-D154D035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2" y="895350"/>
            <a:ext cx="8458036" cy="5348674"/>
          </a:xfrm>
          <a:prstGeom prst="rect">
            <a:avLst/>
          </a:prstGeom>
        </p:spPr>
      </p:pic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1993E0A0-A547-4F2E-9FB3-A6201EE9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80790C50-6054-4268-A7D9-4CFB3AFC3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</p:spTree>
    <p:extLst>
      <p:ext uri="{BB962C8B-B14F-4D97-AF65-F5344CB8AC3E}">
        <p14:creationId xmlns:p14="http://schemas.microsoft.com/office/powerpoint/2010/main" val="5413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 fontScale="90000"/>
          </a:bodyPr>
          <a:lstStyle/>
          <a:p>
            <a:r>
              <a:rPr lang="en-US" dirty="0" err="1"/>
              <a:t>Sequenzdiagramm</a:t>
            </a:r>
            <a:r>
              <a:rPr lang="en-US" dirty="0"/>
              <a:t>: </a:t>
            </a:r>
            <a:r>
              <a:rPr lang="en-US" dirty="0" err="1"/>
              <a:t>neues</a:t>
            </a:r>
            <a:r>
              <a:rPr lang="en-US" dirty="0"/>
              <a:t> Bild </a:t>
            </a:r>
            <a:r>
              <a:rPr lang="en-US" dirty="0" err="1"/>
              <a:t>hinzugefügt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1993E0A0-A547-4F2E-9FB3-A6201EE9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80790C50-6054-4268-A7D9-4CFB3AFC3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612C6E-80EA-4EAD-804C-894B450D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7" y="970630"/>
            <a:ext cx="8251206" cy="5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6200078" y="3429000"/>
            <a:ext cx="2001683" cy="762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11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/>
          </a:bodyPr>
          <a:lstStyle/>
          <a:p>
            <a:r>
              <a:rPr lang="en-US" dirty="0" err="1"/>
              <a:t>ImageEditorModule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48F48CF-7AF3-4585-9947-4E5CE1EA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6" y="895350"/>
            <a:ext cx="7768508" cy="5370012"/>
          </a:xfrm>
          <a:prstGeom prst="rect">
            <a:avLst/>
          </a:prstGeom>
        </p:spPr>
      </p:pic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70569BEA-CE1F-4D1D-BBD2-BB9F0D2C3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292E0ED-BF7C-44FF-98FC-800016DA4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</p:spTree>
    <p:extLst>
      <p:ext uri="{BB962C8B-B14F-4D97-AF65-F5344CB8AC3E}">
        <p14:creationId xmlns:p14="http://schemas.microsoft.com/office/powerpoint/2010/main" val="23102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618209" y="3334215"/>
            <a:ext cx="2598958" cy="87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43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/>
          </a:bodyPr>
          <a:lstStyle/>
          <a:p>
            <a:r>
              <a:rPr lang="en-US" dirty="0" err="1"/>
              <a:t>DataAugmentationModule</a:t>
            </a:r>
            <a:r>
              <a:rPr lang="en-US" dirty="0"/>
              <a:t>: Utility-Modul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C4BDF1-01BA-4DD7-A83D-479EA46B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138362"/>
            <a:ext cx="5676900" cy="2581275"/>
          </a:xfrm>
          <a:prstGeom prst="rect">
            <a:avLst/>
          </a:prstGeom>
        </p:spPr>
      </p:pic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46AAF682-2E45-4F4E-B6A5-F4891DDA4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6418BDE-1782-4E14-B8F8-8538B3A16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</p:spTree>
    <p:extLst>
      <p:ext uri="{BB962C8B-B14F-4D97-AF65-F5344CB8AC3E}">
        <p14:creationId xmlns:p14="http://schemas.microsoft.com/office/powerpoint/2010/main" val="313551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3585117" y="1461570"/>
            <a:ext cx="1973765" cy="613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7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/>
          </a:bodyPr>
          <a:lstStyle/>
          <a:p>
            <a:r>
              <a:rPr lang="en-US" dirty="0" err="1"/>
              <a:t>NeuralNetModule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DD329375-C571-41D1-AB51-F2C8BDFF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A8042680-1874-443D-BB7E-876451A34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9F33EBF-1E2A-4BDD-BB8B-D6D0D499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78" y="895350"/>
            <a:ext cx="6194244" cy="5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6317205" y="1471961"/>
            <a:ext cx="1973765" cy="613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63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/>
          </a:bodyPr>
          <a:lstStyle/>
          <a:p>
            <a:r>
              <a:rPr lang="en-US" dirty="0" err="1"/>
              <a:t>PlatformModule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DD329375-C571-41D1-AB51-F2C8BDFF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A8042680-1874-443D-BB7E-876451A34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0A6604-90E2-479E-82B8-698ED3F0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38" y="876697"/>
            <a:ext cx="58067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D6387-E871-45B9-99BE-1B53700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des Entwurfs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315CA-D7BC-4CDF-9447-3B8B716E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83E023-8ECA-4F12-ACD3-E224667BD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2050" name="Picture 2" descr="Design is how it works">
            <a:extLst>
              <a:ext uri="{FF2B5EF4-FFF2-40B4-BE49-F238E27FC236}">
                <a16:creationId xmlns:a16="http://schemas.microsoft.com/office/drawing/2014/main" id="{190AAA49-393C-4AD6-9F14-15641418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2" y="1098202"/>
            <a:ext cx="8548221" cy="483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E9BE6400-7D20-4F33-B672-8D2F8D1D6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9ADE7A4E-9545-49F2-B183-DBA4CBC54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</p:spTree>
    <p:extLst>
      <p:ext uri="{BB962C8B-B14F-4D97-AF65-F5344CB8AC3E}">
        <p14:creationId xmlns:p14="http://schemas.microsoft.com/office/powerpoint/2010/main" val="14679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61447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847493" y="1471961"/>
            <a:ext cx="1973765" cy="613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4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/>
          </a:bodyPr>
          <a:lstStyle/>
          <a:p>
            <a:r>
              <a:rPr lang="en-US" dirty="0" err="1"/>
              <a:t>TrainingModule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3FC6A6-0692-4E0C-940E-802F4D97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895350"/>
            <a:ext cx="8831766" cy="5319489"/>
          </a:xfrm>
          <a:prstGeom prst="rect">
            <a:avLst/>
          </a:prstGeom>
        </p:spPr>
      </p:pic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DD329375-C571-41D1-AB51-F2C8BDFF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A8042680-1874-443D-BB7E-876451A34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</p:spTree>
    <p:extLst>
      <p:ext uri="{BB962C8B-B14F-4D97-AF65-F5344CB8AC3E}">
        <p14:creationId xmlns:p14="http://schemas.microsoft.com/office/powerpoint/2010/main" val="232576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61447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3585117" y="3482554"/>
            <a:ext cx="1973765" cy="613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70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9352" y="333375"/>
            <a:ext cx="730913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 fontScale="90000"/>
          </a:bodyPr>
          <a:lstStyle/>
          <a:p>
            <a:r>
              <a:rPr lang="en-US" dirty="0" err="1"/>
              <a:t>ManagerModule</a:t>
            </a:r>
            <a:r>
              <a:rPr lang="en-US" dirty="0"/>
              <a:t>: main() und </a:t>
            </a:r>
            <a:r>
              <a:rPr lang="en-US" dirty="0" err="1"/>
              <a:t>zentraler</a:t>
            </a:r>
            <a:r>
              <a:rPr lang="en-US" dirty="0"/>
              <a:t> Controller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DD329375-C571-41D1-AB51-F2C8BDFF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A8042680-1874-443D-BB7E-876451A34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5333FD2-96F8-44A6-BC27-AE48345A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4" y="895350"/>
            <a:ext cx="8812112" cy="52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5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84" y="244166"/>
            <a:ext cx="6911975" cy="561975"/>
          </a:xfrm>
        </p:spPr>
        <p:txBody>
          <a:bodyPr/>
          <a:lstStyle/>
          <a:p>
            <a:r>
              <a:rPr lang="de-DE" dirty="0"/>
              <a:t>Roadmap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65944" y="6353762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Trzcinski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5452947" y="6419723"/>
            <a:ext cx="3200400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1" y="970621"/>
            <a:ext cx="7766708" cy="49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1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84" y="244166"/>
            <a:ext cx="6911975" cy="561975"/>
          </a:xfrm>
        </p:spPr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nächste</a:t>
            </a:r>
            <a:r>
              <a:rPr lang="en-US" dirty="0"/>
              <a:t> Phase: </a:t>
            </a:r>
            <a:r>
              <a:rPr lang="en-US" dirty="0" err="1"/>
              <a:t>Implementierung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820" y="1378517"/>
            <a:ext cx="3520011" cy="1662227"/>
          </a:xfrm>
          <a:prstGeom prst="snip2DiagRect">
            <a:avLst>
              <a:gd name="adj1" fmla="val 0"/>
              <a:gd name="adj2" fmla="val 1156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32" y="1061925"/>
            <a:ext cx="8356600" cy="4894262"/>
          </a:xfrm>
        </p:spPr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Verantwortliche</a:t>
            </a:r>
            <a:r>
              <a:rPr lang="en-US" dirty="0"/>
              <a:t>: </a:t>
            </a:r>
            <a:r>
              <a:rPr lang="en-US" dirty="0" err="1"/>
              <a:t>Dmitrii</a:t>
            </a:r>
            <a:endParaRPr lang="en-US" dirty="0"/>
          </a:p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StarUML</a:t>
            </a:r>
            <a:r>
              <a:rPr lang="en-US" dirty="0"/>
              <a:t> </a:t>
            </a:r>
            <a:r>
              <a:rPr lang="en-US" dirty="0" err="1"/>
              <a:t>erzeugte</a:t>
            </a:r>
            <a:r>
              <a:rPr lang="en-US" dirty="0"/>
              <a:t> C++-Code-</a:t>
            </a:r>
            <a:r>
              <a:rPr lang="en-US" dirty="0" err="1"/>
              <a:t>Vorlage</a:t>
            </a:r>
            <a:endParaRPr lang="en-US" dirty="0"/>
          </a:p>
          <a:p>
            <a:pPr marL="394575" lvl="1" indent="0">
              <a:buNone/>
            </a:pPr>
            <a:r>
              <a:rPr lang="en-US" dirty="0"/>
              <a:t>       </a:t>
            </a:r>
            <a:r>
              <a:rPr lang="en-US" dirty="0" err="1"/>
              <a:t>mit</a:t>
            </a:r>
            <a:r>
              <a:rPr lang="en-US" dirty="0"/>
              <a:t> Leben </a:t>
            </a:r>
            <a:r>
              <a:rPr lang="en-US" dirty="0" err="1"/>
              <a:t>füllen</a:t>
            </a:r>
            <a:endParaRPr lang="en-US" dirty="0"/>
          </a:p>
          <a:p>
            <a:pPr lvl="1"/>
            <a:r>
              <a:rPr lang="en-US" dirty="0" err="1"/>
              <a:t>Dabei</a:t>
            </a:r>
            <a:r>
              <a:rPr lang="en-US" dirty="0"/>
              <a:t> C++-</a:t>
            </a:r>
            <a:r>
              <a:rPr lang="en-US" dirty="0" err="1"/>
              <a:t>Fähigkeiten</a:t>
            </a:r>
            <a:r>
              <a:rPr lang="en-US" dirty="0"/>
              <a:t> </a:t>
            </a:r>
            <a:r>
              <a:rPr lang="en-US" dirty="0" err="1"/>
              <a:t>vertiefen</a:t>
            </a:r>
            <a:endParaRPr lang="en-US" dirty="0"/>
          </a:p>
          <a:p>
            <a:pPr lvl="1"/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genauer</a:t>
            </a:r>
            <a:r>
              <a:rPr lang="en-US" dirty="0"/>
              <a:t> in </a:t>
            </a:r>
            <a:r>
              <a:rPr lang="en-US" dirty="0" err="1"/>
              <a:t>Plattform-Schnittstellen</a:t>
            </a:r>
            <a:endParaRPr lang="en-US" dirty="0"/>
          </a:p>
          <a:p>
            <a:pPr marL="394575" lvl="1" indent="0">
              <a:buNone/>
            </a:pPr>
            <a:r>
              <a:rPr lang="en-US" dirty="0"/>
              <a:t>       </a:t>
            </a:r>
            <a:r>
              <a:rPr lang="en-US" dirty="0" err="1"/>
              <a:t>einlesen</a:t>
            </a:r>
            <a:endParaRPr lang="en-US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65944" y="6348609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Trzcinski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5452947" y="6419723"/>
            <a:ext cx="3200400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  <a:endParaRPr lang="en-US" dirty="0"/>
          </a:p>
        </p:txBody>
      </p:sp>
      <p:pic>
        <p:nvPicPr>
          <p:cNvPr id="6" name="Grafik 5" descr="Fledermäuse">
            <a:extLst>
              <a:ext uri="{FF2B5EF4-FFF2-40B4-BE49-F238E27FC236}">
                <a16:creationId xmlns:a16="http://schemas.microsoft.com/office/drawing/2014/main" id="{5EBE72B3-9101-461F-B86F-05AE34421E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9073" y="6528563"/>
            <a:ext cx="179535" cy="1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52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65944" y="6348609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Trzcinski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5452947" y="6419723"/>
            <a:ext cx="3200400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  <a:endParaRPr lang="en-US" dirty="0"/>
          </a:p>
        </p:txBody>
      </p:sp>
      <p:pic>
        <p:nvPicPr>
          <p:cNvPr id="6" name="Grafik 5" descr="Fledermäuse">
            <a:extLst>
              <a:ext uri="{FF2B5EF4-FFF2-40B4-BE49-F238E27FC236}">
                <a16:creationId xmlns:a16="http://schemas.microsoft.com/office/drawing/2014/main" id="{5EBE72B3-9101-461F-B86F-05AE34421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9073" y="6528563"/>
            <a:ext cx="179535" cy="179535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9B0EE3B-8BC7-45F3-9B24-86D0E416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Grafik 1: </a:t>
            </a:r>
            <a:r>
              <a:rPr lang="de-DE" dirty="0">
                <a:hlinkClick r:id="rId5"/>
              </a:rPr>
              <a:t>https://www.conferencesthatwork.com/index.php/event-design/2018/12/event-design-works/</a:t>
            </a:r>
            <a:endParaRPr lang="de-DE" dirty="0"/>
          </a:p>
          <a:p>
            <a:r>
              <a:rPr lang="de-DE" dirty="0"/>
              <a:t>Ursprung des Zitats von Steve Jobs: https://www.nytimes.com/2003/11/30/magazine/the-guts-of-a-new-machine.html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3D0165B-B479-4094-BD83-67FA635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</p:spTree>
    <p:extLst>
      <p:ext uri="{BB962C8B-B14F-4D97-AF65-F5344CB8AC3E}">
        <p14:creationId xmlns:p14="http://schemas.microsoft.com/office/powerpoint/2010/main" val="301135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600BA7F-E352-41F8-8816-EC4DD49BD709}"/>
              </a:ext>
            </a:extLst>
          </p:cNvPr>
          <p:cNvSpPr/>
          <p:nvPr/>
        </p:nvSpPr>
        <p:spPr>
          <a:xfrm>
            <a:off x="6378498" y="5330284"/>
            <a:ext cx="1795346" cy="646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4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dirty="0" err="1"/>
              <a:t>MathModule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34000A2-9EA9-4081-83F5-3F1113CB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F26BD0-E071-4C2A-A4E2-79D6F0B4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1093502"/>
            <a:ext cx="8911866" cy="4670995"/>
          </a:xfrm>
          <a:prstGeom prst="rect">
            <a:avLst/>
          </a:prstGeom>
        </p:spPr>
      </p:pic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375B803-1F11-4684-B89D-92679186E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8ACAEFA7-44B7-4A2E-89C5-954733AE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</p:spTree>
    <p:extLst>
      <p:ext uri="{BB962C8B-B14F-4D97-AF65-F5344CB8AC3E}">
        <p14:creationId xmlns:p14="http://schemas.microsoft.com/office/powerpoint/2010/main" val="34980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1037064" y="5364378"/>
            <a:ext cx="1795346" cy="646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0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dirty="0" err="1"/>
              <a:t>GUIModule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095E7446-2C2B-4867-A3FA-86F99AB01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D72860D-C45B-4CB5-A1ED-39B2B37F1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E3B180-FE6A-4B25-998D-22E97FF0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1" y="868218"/>
            <a:ext cx="8094518" cy="54762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F5E8A6-175E-49C9-956E-8F00FF16F616}"/>
              </a:ext>
            </a:extLst>
          </p:cNvPr>
          <p:cNvSpPr/>
          <p:nvPr/>
        </p:nvSpPr>
        <p:spPr>
          <a:xfrm>
            <a:off x="3429000" y="970631"/>
            <a:ext cx="5190259" cy="3216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/>
          </a:bodyPr>
          <a:lstStyle/>
          <a:p>
            <a:r>
              <a:rPr lang="en-US" dirty="0" err="1"/>
              <a:t>GUIModule</a:t>
            </a:r>
            <a:r>
              <a:rPr lang="en-US" dirty="0"/>
              <a:t> Interface und Frames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C7195BED-F5B6-4868-BF8E-3EDD4751E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1C2EACF-88DF-47C6-84B1-77609E29F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FEEC8F-B5AC-43F9-ACFF-CD4F63A5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6" y="895350"/>
            <a:ext cx="8657388" cy="51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9CBC9A-7293-41E5-9375-81DD530A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normAutofit/>
          </a:bodyPr>
          <a:lstStyle/>
          <a:p>
            <a:r>
              <a:rPr lang="en-US" dirty="0" err="1"/>
              <a:t>GUIModule</a:t>
            </a:r>
            <a:r>
              <a:rPr lang="en-US" dirty="0"/>
              <a:t> Panels und Observer Pattern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A42B9-83EF-49C6-92D7-752D3809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5ABDE9-7D1A-4CAE-9056-F713D277A78C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1DCF18FB-D6B1-4E72-8AA5-E3FFCA641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C52BA31-CBF6-4FAF-85F7-FA0214F06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</p:spPr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129D848-6FD8-4DFD-87CB-DB2996D3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" y="1591906"/>
            <a:ext cx="8978056" cy="36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9500-8D99-4DB2-8A54-59A05B3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3375"/>
            <a:ext cx="6911975" cy="449055"/>
          </a:xfrm>
        </p:spPr>
        <p:txBody>
          <a:bodyPr>
            <a:normAutofit/>
          </a:bodyPr>
          <a:lstStyle/>
          <a:p>
            <a:r>
              <a:rPr lang="de-DE" sz="2400" dirty="0"/>
              <a:t>Modulübersicht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6217-BF4D-4BF0-9A46-5988A9ED0A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Neuronale Netze zur Bilderklassifizierung auf Heterogenen Plattformen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D48FD-2A85-4EF3-B32B-7F9AC327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788CD-58A4-48F6-90A2-5394F3B2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44" y="6344443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Viet Doan Xuan Pham 	</a:t>
            </a:r>
            <a:r>
              <a:rPr lang="en-US" dirty="0" err="1"/>
              <a:t>Friedemann</a:t>
            </a:r>
            <a:r>
              <a:rPr lang="en-US" dirty="0"/>
              <a:t> David Claus </a:t>
            </a:r>
          </a:p>
          <a:p>
            <a:pPr>
              <a:defRPr/>
            </a:pPr>
            <a:r>
              <a:rPr lang="en-US" dirty="0"/>
              <a:t>Aleksandr </a:t>
            </a:r>
            <a:r>
              <a:rPr lang="en-US" dirty="0" err="1"/>
              <a:t>Eismont</a:t>
            </a:r>
            <a:r>
              <a:rPr lang="en-US" dirty="0"/>
              <a:t> 	Jakub </a:t>
            </a:r>
            <a:r>
              <a:rPr lang="en-US" dirty="0" err="1"/>
              <a:t>Marceli</a:t>
            </a:r>
            <a:r>
              <a:rPr lang="en-US" dirty="0"/>
              <a:t> </a:t>
            </a:r>
            <a:r>
              <a:rPr lang="en-US" dirty="0" err="1"/>
              <a:t>Trzci</a:t>
            </a:r>
            <a:r>
              <a:rPr lang="de-DE" dirty="0"/>
              <a:t>ń</a:t>
            </a:r>
            <a:r>
              <a:rPr lang="en-US" dirty="0"/>
              <a:t>ski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Seletkov</a:t>
            </a:r>
            <a:r>
              <a:rPr lang="en-US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A6F2CE-00EA-4EA1-93AC-5DAE7422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8" y="765175"/>
            <a:ext cx="7907584" cy="555944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2C22130-3AD4-4FA6-9F63-245F4230D48F}"/>
              </a:ext>
            </a:extLst>
          </p:cNvPr>
          <p:cNvSpPr/>
          <p:nvPr/>
        </p:nvSpPr>
        <p:spPr>
          <a:xfrm>
            <a:off x="8362330" y="745355"/>
            <a:ext cx="472910" cy="124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F52D3-6FC5-4F13-81DA-E3691C11C5E5}"/>
              </a:ext>
            </a:extLst>
          </p:cNvPr>
          <p:cNvSpPr/>
          <p:nvPr/>
        </p:nvSpPr>
        <p:spPr>
          <a:xfrm>
            <a:off x="3674327" y="5286319"/>
            <a:ext cx="1795346" cy="646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53951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Bildschirmpräsentation (4:3)</PresentationFormat>
  <Paragraphs>201</Paragraphs>
  <Slides>26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Arial</vt:lpstr>
      <vt:lpstr>KIT-Masterslides-EN-SDQ</vt:lpstr>
      <vt:lpstr>PowerPoint-Präsentation</vt:lpstr>
      <vt:lpstr>Motivation des Entwurfs</vt:lpstr>
      <vt:lpstr>Modulübersicht</vt:lpstr>
      <vt:lpstr>MathModule</vt:lpstr>
      <vt:lpstr>Modulübersicht</vt:lpstr>
      <vt:lpstr>GUIModule</vt:lpstr>
      <vt:lpstr>GUIModule Interface und Frames</vt:lpstr>
      <vt:lpstr>GUIModule Panels und Observer Pattern</vt:lpstr>
      <vt:lpstr>Modulübersicht</vt:lpstr>
      <vt:lpstr>EventModule: Listener und Command Pattern</vt:lpstr>
      <vt:lpstr>Sequenzdiagramm: neues Bild hinzugefügt</vt:lpstr>
      <vt:lpstr>Modulübersicht</vt:lpstr>
      <vt:lpstr>ImageEditorModule</vt:lpstr>
      <vt:lpstr>Modulübersicht</vt:lpstr>
      <vt:lpstr>DataAugmentationModule: Utility-Modul</vt:lpstr>
      <vt:lpstr>Modulübersicht</vt:lpstr>
      <vt:lpstr>NeuralNetModule</vt:lpstr>
      <vt:lpstr>Modulübersicht</vt:lpstr>
      <vt:lpstr>PlatformModule</vt:lpstr>
      <vt:lpstr>Modulübersicht</vt:lpstr>
      <vt:lpstr>TrainingModule</vt:lpstr>
      <vt:lpstr>Modulübersicht</vt:lpstr>
      <vt:lpstr>ManagerModule: main() und zentraler Controller</vt:lpstr>
      <vt:lpstr>Roadmap</vt:lpstr>
      <vt:lpstr>Die nächste Phase: Implementierung</vt:lpstr>
      <vt:lpstr>Quellen: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Friedemann Claus</dc:creator>
  <cp:lastModifiedBy>Friedemann Claus</cp:lastModifiedBy>
  <cp:revision>13</cp:revision>
  <dcterms:created xsi:type="dcterms:W3CDTF">2019-07-05T00:45:19Z</dcterms:created>
  <dcterms:modified xsi:type="dcterms:W3CDTF">2019-07-05T09:02:52Z</dcterms:modified>
</cp:coreProperties>
</file>