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73" r:id="rId2"/>
    <p:sldId id="698" r:id="rId3"/>
    <p:sldId id="699" r:id="rId4"/>
    <p:sldId id="701" r:id="rId5"/>
    <p:sldId id="702" r:id="rId6"/>
    <p:sldId id="700" r:id="rId7"/>
    <p:sldId id="696" r:id="rId8"/>
    <p:sldId id="703" r:id="rId9"/>
    <p:sldId id="697" r:id="rId1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ub Trzcinski" initials="JT" lastIdx="1" clrIdx="0">
    <p:extLst>
      <p:ext uri="{19B8F6BF-5375-455C-9EA6-DF929625EA0E}">
        <p15:presenceInfo xmlns:p15="http://schemas.microsoft.com/office/powerpoint/2012/main" userId="Jakub Trzcins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07829-0993-4C4D-A2B4-9E40040D0CEB}" v="35" dt="2019-06-06T10:06:19.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1" autoAdjust="0"/>
    <p:restoredTop sz="80908" autoAdjust="0"/>
  </p:normalViewPr>
  <p:slideViewPr>
    <p:cSldViewPr snapToGrid="0">
      <p:cViewPr varScale="1">
        <p:scale>
          <a:sx n="93" d="100"/>
          <a:sy n="93"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ub Trzcinski" userId="188f6944-95cc-4da7-b5f1-e84970a9422d" providerId="ADAL" clId="{37D07829-0993-4C4D-A2B4-9E40040D0CEB}"/>
    <pc:docChg chg="undo custSel addSld delSld modSld">
      <pc:chgData name="Jakub Trzcinski" userId="188f6944-95cc-4da7-b5f1-e84970a9422d" providerId="ADAL" clId="{37D07829-0993-4C4D-A2B4-9E40040D0CEB}" dt="2019-06-06T10:06:46.238" v="1545" actId="478"/>
      <pc:docMkLst>
        <pc:docMk/>
      </pc:docMkLst>
      <pc:sldChg chg="delSp modSp">
        <pc:chgData name="Jakub Trzcinski" userId="188f6944-95cc-4da7-b5f1-e84970a9422d" providerId="ADAL" clId="{37D07829-0993-4C4D-A2B4-9E40040D0CEB}" dt="2019-06-06T06:29:41.912" v="120" actId="478"/>
        <pc:sldMkLst>
          <pc:docMk/>
          <pc:sldMk cId="0" sldId="273"/>
        </pc:sldMkLst>
        <pc:spChg chg="mod">
          <ac:chgData name="Jakub Trzcinski" userId="188f6944-95cc-4da7-b5f1-e84970a9422d" providerId="ADAL" clId="{37D07829-0993-4C4D-A2B4-9E40040D0CEB}" dt="2019-06-06T03:57:45.306" v="53" actId="313"/>
          <ac:spMkLst>
            <pc:docMk/>
            <pc:sldMk cId="0" sldId="273"/>
            <ac:spMk id="3074" creationId="{00000000-0000-0000-0000-000000000000}"/>
          </ac:spMkLst>
        </pc:spChg>
        <pc:picChg chg="del">
          <ac:chgData name="Jakub Trzcinski" userId="188f6944-95cc-4da7-b5f1-e84970a9422d" providerId="ADAL" clId="{37D07829-0993-4C4D-A2B4-9E40040D0CEB}" dt="2019-06-06T06:29:41.912" v="120" actId="478"/>
          <ac:picMkLst>
            <pc:docMk/>
            <pc:sldMk cId="0" sldId="273"/>
            <ac:picMk id="4" creationId="{00000000-0000-0000-0000-000000000000}"/>
          </ac:picMkLst>
        </pc:picChg>
      </pc:sldChg>
      <pc:sldChg chg="modSp">
        <pc:chgData name="Jakub Trzcinski" userId="188f6944-95cc-4da7-b5f1-e84970a9422d" providerId="ADAL" clId="{37D07829-0993-4C4D-A2B4-9E40040D0CEB}" dt="2019-06-06T04:01:44.022" v="85" actId="1076"/>
        <pc:sldMkLst>
          <pc:docMk/>
          <pc:sldMk cId="3633816478" sldId="696"/>
        </pc:sldMkLst>
        <pc:spChg chg="mod">
          <ac:chgData name="Jakub Trzcinski" userId="188f6944-95cc-4da7-b5f1-e84970a9422d" providerId="ADAL" clId="{37D07829-0993-4C4D-A2B4-9E40040D0CEB}" dt="2019-06-06T04:01:44.022" v="85" actId="1076"/>
          <ac:spMkLst>
            <pc:docMk/>
            <pc:sldMk cId="3633816478" sldId="696"/>
            <ac:spMk id="8" creationId="{00000000-0000-0000-0000-000000000000}"/>
          </ac:spMkLst>
        </pc:spChg>
        <pc:spChg chg="mod">
          <ac:chgData name="Jakub Trzcinski" userId="188f6944-95cc-4da7-b5f1-e84970a9422d" providerId="ADAL" clId="{37D07829-0993-4C4D-A2B4-9E40040D0CEB}" dt="2019-06-06T03:58:21.262" v="61"/>
          <ac:spMkLst>
            <pc:docMk/>
            <pc:sldMk cId="3633816478" sldId="696"/>
            <ac:spMk id="9" creationId="{00000000-0000-0000-0000-000000000000}"/>
          </ac:spMkLst>
        </pc:spChg>
      </pc:sldChg>
      <pc:sldChg chg="addSp delSp modSp">
        <pc:chgData name="Jakub Trzcinski" userId="188f6944-95cc-4da7-b5f1-e84970a9422d" providerId="ADAL" clId="{37D07829-0993-4C4D-A2B4-9E40040D0CEB}" dt="2019-06-06T10:06:46.238" v="1545" actId="478"/>
        <pc:sldMkLst>
          <pc:docMk/>
          <pc:sldMk cId="3011359264" sldId="697"/>
        </pc:sldMkLst>
        <pc:spChg chg="mod">
          <ac:chgData name="Jakub Trzcinski" userId="188f6944-95cc-4da7-b5f1-e84970a9422d" providerId="ADAL" clId="{37D07829-0993-4C4D-A2B4-9E40040D0CEB}" dt="2019-06-06T10:00:19.881" v="1421" actId="20577"/>
          <ac:spMkLst>
            <pc:docMk/>
            <pc:sldMk cId="3011359264" sldId="697"/>
            <ac:spMk id="2" creationId="{00000000-0000-0000-0000-000000000000}"/>
          </ac:spMkLst>
        </pc:spChg>
        <pc:spChg chg="mod">
          <ac:chgData name="Jakub Trzcinski" userId="188f6944-95cc-4da7-b5f1-e84970a9422d" providerId="ADAL" clId="{37D07829-0993-4C4D-A2B4-9E40040D0CEB}" dt="2019-06-06T10:06:24" v="1542" actId="1076"/>
          <ac:spMkLst>
            <pc:docMk/>
            <pc:sldMk cId="3011359264" sldId="697"/>
            <ac:spMk id="3" creationId="{00000000-0000-0000-0000-000000000000}"/>
          </ac:spMkLst>
        </pc:spChg>
        <pc:spChg chg="add del mod">
          <ac:chgData name="Jakub Trzcinski" userId="188f6944-95cc-4da7-b5f1-e84970a9422d" providerId="ADAL" clId="{37D07829-0993-4C4D-A2B4-9E40040D0CEB}" dt="2019-06-06T10:06:46.238" v="1545" actId="478"/>
          <ac:spMkLst>
            <pc:docMk/>
            <pc:sldMk cId="3011359264" sldId="697"/>
            <ac:spMk id="7" creationId="{0283C6B5-05CA-434A-AFD9-8A5BA019E462}"/>
          </ac:spMkLst>
        </pc:spChg>
        <pc:spChg chg="mod">
          <ac:chgData name="Jakub Trzcinski" userId="188f6944-95cc-4da7-b5f1-e84970a9422d" providerId="ADAL" clId="{37D07829-0993-4C4D-A2B4-9E40040D0CEB}" dt="2019-06-06T04:02:04.483" v="89" actId="1076"/>
          <ac:spMkLst>
            <pc:docMk/>
            <pc:sldMk cId="3011359264" sldId="697"/>
            <ac:spMk id="9" creationId="{00000000-0000-0000-0000-000000000000}"/>
          </ac:spMkLst>
        </pc:spChg>
        <pc:spChg chg="mod">
          <ac:chgData name="Jakub Trzcinski" userId="188f6944-95cc-4da7-b5f1-e84970a9422d" providerId="ADAL" clId="{37D07829-0993-4C4D-A2B4-9E40040D0CEB}" dt="2019-06-06T03:58:30.247" v="63"/>
          <ac:spMkLst>
            <pc:docMk/>
            <pc:sldMk cId="3011359264" sldId="697"/>
            <ac:spMk id="10" creationId="{00000000-0000-0000-0000-000000000000}"/>
          </ac:spMkLst>
        </pc:spChg>
        <pc:picChg chg="mod">
          <ac:chgData name="Jakub Trzcinski" userId="188f6944-95cc-4da7-b5f1-e84970a9422d" providerId="ADAL" clId="{37D07829-0993-4C4D-A2B4-9E40040D0CEB}" dt="2019-06-06T10:04:02.058" v="1460" actId="1076"/>
          <ac:picMkLst>
            <pc:docMk/>
            <pc:sldMk cId="3011359264" sldId="697"/>
            <ac:picMk id="2051" creationId="{00000000-0000-0000-0000-000000000000}"/>
          </ac:picMkLst>
        </pc:picChg>
      </pc:sldChg>
      <pc:sldChg chg="modSp">
        <pc:chgData name="Jakub Trzcinski" userId="188f6944-95cc-4da7-b5f1-e84970a9422d" providerId="ADAL" clId="{37D07829-0993-4C4D-A2B4-9E40040D0CEB}" dt="2019-06-06T09:31:42.423" v="571" actId="20577"/>
        <pc:sldMkLst>
          <pc:docMk/>
          <pc:sldMk cId="3911040083" sldId="698"/>
        </pc:sldMkLst>
        <pc:spChg chg="mod">
          <ac:chgData name="Jakub Trzcinski" userId="188f6944-95cc-4da7-b5f1-e84970a9422d" providerId="ADAL" clId="{37D07829-0993-4C4D-A2B4-9E40040D0CEB}" dt="2019-06-06T09:31:42.423" v="571" actId="20577"/>
          <ac:spMkLst>
            <pc:docMk/>
            <pc:sldMk cId="3911040083" sldId="698"/>
            <ac:spMk id="3" creationId="{31E46877-C84D-4AF3-ACEE-231D520F393A}"/>
          </ac:spMkLst>
        </pc:spChg>
        <pc:spChg chg="mod">
          <ac:chgData name="Jakub Trzcinski" userId="188f6944-95cc-4da7-b5f1-e84970a9422d" providerId="ADAL" clId="{37D07829-0993-4C4D-A2B4-9E40040D0CEB}" dt="2019-06-06T03:57:57.514" v="55"/>
          <ac:spMkLst>
            <pc:docMk/>
            <pc:sldMk cId="3911040083" sldId="698"/>
            <ac:spMk id="4" creationId="{43C4EE89-86ED-42C6-A538-72CF5B4D1B43}"/>
          </ac:spMkLst>
        </pc:spChg>
        <pc:spChg chg="mod">
          <ac:chgData name="Jakub Trzcinski" userId="188f6944-95cc-4da7-b5f1-e84970a9422d" providerId="ADAL" clId="{37D07829-0993-4C4D-A2B4-9E40040D0CEB}" dt="2019-06-06T04:01:16.134" v="82" actId="1076"/>
          <ac:spMkLst>
            <pc:docMk/>
            <pc:sldMk cId="3911040083" sldId="698"/>
            <ac:spMk id="6" creationId="{CD1DF4E1-DFAC-46AE-89E2-9C2E3E4B6089}"/>
          </ac:spMkLst>
        </pc:spChg>
      </pc:sldChg>
      <pc:sldChg chg="modSp">
        <pc:chgData name="Jakub Trzcinski" userId="188f6944-95cc-4da7-b5f1-e84970a9422d" providerId="ADAL" clId="{37D07829-0993-4C4D-A2B4-9E40040D0CEB}" dt="2019-06-06T09:49:42.671" v="1280" actId="20577"/>
        <pc:sldMkLst>
          <pc:docMk/>
          <pc:sldMk cId="1617425753" sldId="699"/>
        </pc:sldMkLst>
        <pc:spChg chg="mod">
          <ac:chgData name="Jakub Trzcinski" userId="188f6944-95cc-4da7-b5f1-e84970a9422d" providerId="ADAL" clId="{37D07829-0993-4C4D-A2B4-9E40040D0CEB}" dt="2019-06-06T09:36:33.679" v="601" actId="20577"/>
          <ac:spMkLst>
            <pc:docMk/>
            <pc:sldMk cId="1617425753" sldId="699"/>
            <ac:spMk id="2" creationId="{84D39500-8D99-4DB2-8A54-59A05B3053F8}"/>
          </ac:spMkLst>
        </pc:spChg>
        <pc:spChg chg="mod">
          <ac:chgData name="Jakub Trzcinski" userId="188f6944-95cc-4da7-b5f1-e84970a9422d" providerId="ADAL" clId="{37D07829-0993-4C4D-A2B4-9E40040D0CEB}" dt="2019-06-06T09:49:42.671" v="1280" actId="20577"/>
          <ac:spMkLst>
            <pc:docMk/>
            <pc:sldMk cId="1617425753" sldId="699"/>
            <ac:spMk id="3" creationId="{33D5F2FD-DFE0-4450-BAA2-4248E14FDF57}"/>
          </ac:spMkLst>
        </pc:spChg>
        <pc:spChg chg="mod">
          <ac:chgData name="Jakub Trzcinski" userId="188f6944-95cc-4da7-b5f1-e84970a9422d" providerId="ADAL" clId="{37D07829-0993-4C4D-A2B4-9E40040D0CEB}" dt="2019-06-06T03:58:06.754" v="57"/>
          <ac:spMkLst>
            <pc:docMk/>
            <pc:sldMk cId="1617425753" sldId="699"/>
            <ac:spMk id="4" creationId="{BA2A6217-BF4D-4BF0-9A46-5988A9ED0A9D}"/>
          </ac:spMkLst>
        </pc:spChg>
        <pc:spChg chg="mod">
          <ac:chgData name="Jakub Trzcinski" userId="188f6944-95cc-4da7-b5f1-e84970a9422d" providerId="ADAL" clId="{37D07829-0993-4C4D-A2B4-9E40040D0CEB}" dt="2019-06-06T04:01:23.536" v="83" actId="1076"/>
          <ac:spMkLst>
            <pc:docMk/>
            <pc:sldMk cId="1617425753" sldId="699"/>
            <ac:spMk id="6" creationId="{22C788CD-58A4-48F6-90A2-5394F3B2D52F}"/>
          </ac:spMkLst>
        </pc:spChg>
      </pc:sldChg>
      <pc:sldChg chg="addSp delSp modSp add">
        <pc:chgData name="Jakub Trzcinski" userId="188f6944-95cc-4da7-b5f1-e84970a9422d" providerId="ADAL" clId="{37D07829-0993-4C4D-A2B4-9E40040D0CEB}" dt="2019-06-06T09:56:44.432" v="1379" actId="20577"/>
        <pc:sldMkLst>
          <pc:docMk/>
          <pc:sldMk cId="416843048" sldId="700"/>
        </pc:sldMkLst>
        <pc:spChg chg="mod">
          <ac:chgData name="Jakub Trzcinski" userId="188f6944-95cc-4da7-b5f1-e84970a9422d" providerId="ADAL" clId="{37D07829-0993-4C4D-A2B4-9E40040D0CEB}" dt="2019-06-06T03:43:55.799" v="25" actId="20577"/>
          <ac:spMkLst>
            <pc:docMk/>
            <pc:sldMk cId="416843048" sldId="700"/>
            <ac:spMk id="2" creationId="{A06D2B11-8D99-4164-9E09-9427F3561B29}"/>
          </ac:spMkLst>
        </pc:spChg>
        <pc:spChg chg="del">
          <ac:chgData name="Jakub Trzcinski" userId="188f6944-95cc-4da7-b5f1-e84970a9422d" providerId="ADAL" clId="{37D07829-0993-4C4D-A2B4-9E40040D0CEB}" dt="2019-06-06T03:54:15.560" v="26"/>
          <ac:spMkLst>
            <pc:docMk/>
            <pc:sldMk cId="416843048" sldId="700"/>
            <ac:spMk id="3" creationId="{7091DDD5-96B6-4802-B57F-590499A81180}"/>
          </ac:spMkLst>
        </pc:spChg>
        <pc:spChg chg="mod">
          <ac:chgData name="Jakub Trzcinski" userId="188f6944-95cc-4da7-b5f1-e84970a9422d" providerId="ADAL" clId="{37D07829-0993-4C4D-A2B4-9E40040D0CEB}" dt="2019-06-06T03:58:14.462" v="59"/>
          <ac:spMkLst>
            <pc:docMk/>
            <pc:sldMk cId="416843048" sldId="700"/>
            <ac:spMk id="4" creationId="{1D37AE05-A5DA-4E57-B649-D94E9577BFE9}"/>
          </ac:spMkLst>
        </pc:spChg>
        <pc:spChg chg="mod">
          <ac:chgData name="Jakub Trzcinski" userId="188f6944-95cc-4da7-b5f1-e84970a9422d" providerId="ADAL" clId="{37D07829-0993-4C4D-A2B4-9E40040D0CEB}" dt="2019-06-06T04:01:33.308" v="84" actId="1076"/>
          <ac:spMkLst>
            <pc:docMk/>
            <pc:sldMk cId="416843048" sldId="700"/>
            <ac:spMk id="6" creationId="{70BD53E4-BD55-435E-BA78-57A8DD237292}"/>
          </ac:spMkLst>
        </pc:spChg>
        <pc:spChg chg="add del mod">
          <ac:chgData name="Jakub Trzcinski" userId="188f6944-95cc-4da7-b5f1-e84970a9422d" providerId="ADAL" clId="{37D07829-0993-4C4D-A2B4-9E40040D0CEB}" dt="2019-06-06T04:43:08.097" v="114"/>
          <ac:spMkLst>
            <pc:docMk/>
            <pc:sldMk cId="416843048" sldId="700"/>
            <ac:spMk id="18" creationId="{6FA43B3B-E6FF-4305-8EB5-2441B90C1EFE}"/>
          </ac:spMkLst>
        </pc:spChg>
        <pc:spChg chg="add mod">
          <ac:chgData name="Jakub Trzcinski" userId="188f6944-95cc-4da7-b5f1-e84970a9422d" providerId="ADAL" clId="{37D07829-0993-4C4D-A2B4-9E40040D0CEB}" dt="2019-06-06T09:56:44.432" v="1379" actId="20577"/>
          <ac:spMkLst>
            <pc:docMk/>
            <pc:sldMk cId="416843048" sldId="700"/>
            <ac:spMk id="21" creationId="{AFF97488-4B13-439C-B2AC-0C1709CBCF0A}"/>
          </ac:spMkLst>
        </pc:spChg>
        <pc:picChg chg="add del mod">
          <ac:chgData name="Jakub Trzcinski" userId="188f6944-95cc-4da7-b5f1-e84970a9422d" providerId="ADAL" clId="{37D07829-0993-4C4D-A2B4-9E40040D0CEB}" dt="2019-06-06T03:54:36.709" v="47" actId="478"/>
          <ac:picMkLst>
            <pc:docMk/>
            <pc:sldMk cId="416843048" sldId="700"/>
            <ac:picMk id="8" creationId="{464D5001-DAFD-4D20-854F-2B03122C64F2}"/>
          </ac:picMkLst>
        </pc:picChg>
        <pc:picChg chg="add del mod">
          <ac:chgData name="Jakub Trzcinski" userId="188f6944-95cc-4da7-b5f1-e84970a9422d" providerId="ADAL" clId="{37D07829-0993-4C4D-A2B4-9E40040D0CEB}" dt="2019-06-06T06:44:45.806" v="309"/>
          <ac:picMkLst>
            <pc:docMk/>
            <pc:sldMk cId="416843048" sldId="700"/>
            <ac:picMk id="10" creationId="{9642BC16-D111-43D5-AFF3-822F3053C0EF}"/>
          </ac:picMkLst>
        </pc:picChg>
        <pc:picChg chg="add del mod">
          <ac:chgData name="Jakub Trzcinski" userId="188f6944-95cc-4da7-b5f1-e84970a9422d" providerId="ADAL" clId="{37D07829-0993-4C4D-A2B4-9E40040D0CEB}" dt="2019-06-06T06:44:45.806" v="309"/>
          <ac:picMkLst>
            <pc:docMk/>
            <pc:sldMk cId="416843048" sldId="700"/>
            <ac:picMk id="12" creationId="{B58C4DA4-05B1-4AFF-87F3-956F1DF2DD52}"/>
          </ac:picMkLst>
        </pc:picChg>
        <pc:picChg chg="add del mod">
          <ac:chgData name="Jakub Trzcinski" userId="188f6944-95cc-4da7-b5f1-e84970a9422d" providerId="ADAL" clId="{37D07829-0993-4C4D-A2B4-9E40040D0CEB}" dt="2019-06-06T03:54:23.882" v="39" actId="478"/>
          <ac:picMkLst>
            <pc:docMk/>
            <pc:sldMk cId="416843048" sldId="700"/>
            <ac:picMk id="14" creationId="{B1D0AAFC-E306-4998-AB67-A65E567F41B4}"/>
          </ac:picMkLst>
        </pc:picChg>
        <pc:picChg chg="add del mod">
          <ac:chgData name="Jakub Trzcinski" userId="188f6944-95cc-4da7-b5f1-e84970a9422d" providerId="ADAL" clId="{37D07829-0993-4C4D-A2B4-9E40040D0CEB}" dt="2019-06-06T06:44:45.806" v="309"/>
          <ac:picMkLst>
            <pc:docMk/>
            <pc:sldMk cId="416843048" sldId="700"/>
            <ac:picMk id="16" creationId="{1E2D2076-FB61-4A6B-9722-4D496463F3EC}"/>
          </ac:picMkLst>
        </pc:picChg>
        <pc:picChg chg="add del mod">
          <ac:chgData name="Jakub Trzcinski" userId="188f6944-95cc-4da7-b5f1-e84970a9422d" providerId="ADAL" clId="{37D07829-0993-4C4D-A2B4-9E40040D0CEB}" dt="2019-06-06T06:44:45.806" v="309"/>
          <ac:picMkLst>
            <pc:docMk/>
            <pc:sldMk cId="416843048" sldId="700"/>
            <ac:picMk id="20" creationId="{F6C571B1-F629-44D8-AC42-2012BB413250}"/>
          </ac:picMkLst>
        </pc:picChg>
      </pc:sldChg>
      <pc:sldChg chg="modSp add">
        <pc:chgData name="Jakub Trzcinski" userId="188f6944-95cc-4da7-b5f1-e84970a9422d" providerId="ADAL" clId="{37D07829-0993-4C4D-A2B4-9E40040D0CEB}" dt="2019-06-06T09:52:26.983" v="1307" actId="20577"/>
        <pc:sldMkLst>
          <pc:docMk/>
          <pc:sldMk cId="3628459891" sldId="701"/>
        </pc:sldMkLst>
        <pc:spChg chg="mod">
          <ac:chgData name="Jakub Trzcinski" userId="188f6944-95cc-4da7-b5f1-e84970a9422d" providerId="ADAL" clId="{37D07829-0993-4C4D-A2B4-9E40040D0CEB}" dt="2019-06-06T07:02:38.196" v="424" actId="20577"/>
          <ac:spMkLst>
            <pc:docMk/>
            <pc:sldMk cId="3628459891" sldId="701"/>
            <ac:spMk id="2" creationId="{84D39500-8D99-4DB2-8A54-59A05B3053F8}"/>
          </ac:spMkLst>
        </pc:spChg>
        <pc:spChg chg="mod">
          <ac:chgData name="Jakub Trzcinski" userId="188f6944-95cc-4da7-b5f1-e84970a9422d" providerId="ADAL" clId="{37D07829-0993-4C4D-A2B4-9E40040D0CEB}" dt="2019-06-06T09:52:26.983" v="1307" actId="20577"/>
          <ac:spMkLst>
            <pc:docMk/>
            <pc:sldMk cId="3628459891" sldId="701"/>
            <ac:spMk id="3" creationId="{33D5F2FD-DFE0-4450-BAA2-4248E14FDF57}"/>
          </ac:spMkLst>
        </pc:spChg>
      </pc:sldChg>
      <pc:sldChg chg="addSp delSp modSp add">
        <pc:chgData name="Jakub Trzcinski" userId="188f6944-95cc-4da7-b5f1-e84970a9422d" providerId="ADAL" clId="{37D07829-0993-4C4D-A2B4-9E40040D0CEB}" dt="2019-06-06T09:54:49.549" v="1376" actId="20577"/>
        <pc:sldMkLst>
          <pc:docMk/>
          <pc:sldMk cId="462451398" sldId="702"/>
        </pc:sldMkLst>
        <pc:spChg chg="mod">
          <ac:chgData name="Jakub Trzcinski" userId="188f6944-95cc-4da7-b5f1-e84970a9422d" providerId="ADAL" clId="{37D07829-0993-4C4D-A2B4-9E40040D0CEB}" dt="2019-06-06T09:53:45.287" v="1358" actId="27636"/>
          <ac:spMkLst>
            <pc:docMk/>
            <pc:sldMk cId="462451398" sldId="702"/>
            <ac:spMk id="2" creationId="{84D39500-8D99-4DB2-8A54-59A05B3053F8}"/>
          </ac:spMkLst>
        </pc:spChg>
        <pc:spChg chg="mod">
          <ac:chgData name="Jakub Trzcinski" userId="188f6944-95cc-4da7-b5f1-e84970a9422d" providerId="ADAL" clId="{37D07829-0993-4C4D-A2B4-9E40040D0CEB}" dt="2019-06-06T09:54:49.549" v="1376" actId="20577"/>
          <ac:spMkLst>
            <pc:docMk/>
            <pc:sldMk cId="462451398" sldId="702"/>
            <ac:spMk id="3" creationId="{33D5F2FD-DFE0-4450-BAA2-4248E14FDF57}"/>
          </ac:spMkLst>
        </pc:spChg>
        <pc:picChg chg="add del mod">
          <ac:chgData name="Jakub Trzcinski" userId="188f6944-95cc-4da7-b5f1-e84970a9422d" providerId="ADAL" clId="{37D07829-0993-4C4D-A2B4-9E40040D0CEB}" dt="2019-06-06T06:45:03.658" v="320" actId="478"/>
          <ac:picMkLst>
            <pc:docMk/>
            <pc:sldMk cId="462451398" sldId="702"/>
            <ac:picMk id="7" creationId="{E5042016-3CAB-4383-A7E6-CB358E0308FB}"/>
          </ac:picMkLst>
        </pc:picChg>
        <pc:picChg chg="add del mod">
          <ac:chgData name="Jakub Trzcinski" userId="188f6944-95cc-4da7-b5f1-e84970a9422d" providerId="ADAL" clId="{37D07829-0993-4C4D-A2B4-9E40040D0CEB}" dt="2019-06-06T09:54:24.870" v="1362" actId="478"/>
          <ac:picMkLst>
            <pc:docMk/>
            <pc:sldMk cId="462451398" sldId="702"/>
            <ac:picMk id="8" creationId="{152D8EFD-0D5B-41AE-ADE5-E8380A927FD5}"/>
          </ac:picMkLst>
        </pc:picChg>
        <pc:picChg chg="add del mod">
          <ac:chgData name="Jakub Trzcinski" userId="188f6944-95cc-4da7-b5f1-e84970a9422d" providerId="ADAL" clId="{37D07829-0993-4C4D-A2B4-9E40040D0CEB}" dt="2019-06-06T09:54:24.870" v="1362" actId="478"/>
          <ac:picMkLst>
            <pc:docMk/>
            <pc:sldMk cId="462451398" sldId="702"/>
            <ac:picMk id="9" creationId="{664C0280-3777-4D08-A4DC-FE6A414358CF}"/>
          </ac:picMkLst>
        </pc:picChg>
        <pc:picChg chg="add mod">
          <ac:chgData name="Jakub Trzcinski" userId="188f6944-95cc-4da7-b5f1-e84970a9422d" providerId="ADAL" clId="{37D07829-0993-4C4D-A2B4-9E40040D0CEB}" dt="2019-06-06T09:54:38.820" v="1365" actId="1076"/>
          <ac:picMkLst>
            <pc:docMk/>
            <pc:sldMk cId="462451398" sldId="702"/>
            <ac:picMk id="10" creationId="{975E3DB9-559A-47AB-B26C-FD873EFC5E1E}"/>
          </ac:picMkLst>
        </pc:picChg>
      </pc:sldChg>
      <pc:sldChg chg="add del">
        <pc:chgData name="Jakub Trzcinski" userId="188f6944-95cc-4da7-b5f1-e84970a9422d" providerId="ADAL" clId="{37D07829-0993-4C4D-A2B4-9E40040D0CEB}" dt="2019-06-06T04:42:40.035" v="112" actId="2696"/>
        <pc:sldMkLst>
          <pc:docMk/>
          <pc:sldMk cId="3518001807" sldId="70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07T05:28:52.807"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‹Nr.›</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robohub.org/deep-learning-in-robotics/" TargetMode="External"/><Relationship Id="rId3" Type="http://schemas.openxmlformats.org/officeDocument/2006/relationships/hyperlink" Target="https://dzone.com/articles/an-introduction-to-the-artificial-neural-network" TargetMode="External"/><Relationship Id="rId7" Type="http://schemas.openxmlformats.org/officeDocument/2006/relationships/hyperlink" Target="https://www.computerwoche.de/a/algorithmen-die-tumore-aufspueren,333070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voicebot.ai/2018/03/09/google-assistant-apps-now-support-digital-purchases-notifications-media-playback/" TargetMode="External"/><Relationship Id="rId5" Type="http://schemas.openxmlformats.org/officeDocument/2006/relationships/hyperlink" Target="http://www.iphonehacks.com/2018/05/apple-copy-google-assistant-features-siri-ios12.html" TargetMode="External"/><Relationship Id="rId10" Type="http://schemas.openxmlformats.org/officeDocument/2006/relationships/hyperlink" Target="https://austincountynewsonline.com/china-deploys-skynet-facial-recognition-can-compare-3-billion-faces-per-second/" TargetMode="External"/><Relationship Id="rId4" Type="http://schemas.openxmlformats.org/officeDocument/2006/relationships/hyperlink" Target="https://de.wikipedia.org/wiki/Spracherkennung#/media/Datei:Spracherkennung-beispiel-ko.png" TargetMode="External"/><Relationship Id="rId9" Type="http://schemas.openxmlformats.org/officeDocument/2006/relationships/hyperlink" Target="https://talkbitz.com/what-is-google-lens-and-how-does-it-work-with-a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r>
              <a:rPr lang="de-DE" dirty="0"/>
              <a:t>Halte ich eine Präsentation zum Ende unserer ersten Phase im Entwicklungsprozess nämlich der Pflichtenheftphase</a:t>
            </a:r>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 Frage, die man sich stellen muss: „warum?“  Dazu ein kurzer geschichtlicher Exkurs. Eine wunderbare Verlockung den menschlichen Verstand zu replizieren, nachzumachen. Das Konzept entstand sobald es die beiden Grundideen : Nervensystem und Computer. Es ist so also wie der Computer selbst. Schon Ende der 40er Jahre entstand die erste Lerntheorie bzw. Lernregeln, die  die künstliches neuronales Lernverfahren darstellt.  In den 50er und 60er wurden die ersten „Neurocomputer“ entwickelt, die einfachen Ziffern erkennen konnten. In den 70er wurde zum ersten Mal das Konzept von „Backpropagation“ publiziert. Über  die 80er Jahre hinweg wurden die Ideen weiterentwickelt, jedoch auf größere Erfolge blieb uns, bis 2009 zu warten.  Zum ersten Mal fingen die neuronalen Netzwerke internationale </a:t>
            </a:r>
            <a:r>
              <a:rPr lang="de-DE" dirty="0" err="1"/>
              <a:t>Musterekennungswettbewerbe</a:t>
            </a:r>
            <a:r>
              <a:rPr lang="de-DE" dirty="0"/>
              <a:t> zu gewinnen. Seit dem Durchbruch stehen künstliche neuronale Netzwerke im Blickpunkt. </a:t>
            </a:r>
          </a:p>
          <a:p>
            <a:r>
              <a:rPr lang="de-DE" dirty="0"/>
              <a:t>Mit der steigenden Rechenleistung und der Weiterentwicklung der Netzarchitekturen sind wir von einfachen Schrifterkennung zur komplexen Mustererkennung u.a. Bild-und-Spracherkennung. </a:t>
            </a:r>
          </a:p>
          <a:p>
            <a:r>
              <a:rPr lang="de-DE" dirty="0"/>
              <a:t>Die heutige Einsatzgebiete werden immer beeindruckender:</a:t>
            </a:r>
          </a:p>
          <a:p>
            <a:endParaRPr lang="de-DE" dirty="0"/>
          </a:p>
          <a:p>
            <a:r>
              <a:rPr lang="de-DE" dirty="0"/>
              <a:t>Geschichte:</a:t>
            </a:r>
          </a:p>
          <a:p>
            <a:r>
              <a:rPr lang="de-DE" dirty="0">
                <a:hlinkClick r:id="rId3"/>
              </a:rPr>
              <a:t>https://dzone.com/articles/an-introduction-to-the-artificial-neural-network</a:t>
            </a:r>
            <a:endParaRPr lang="de-DE" dirty="0"/>
          </a:p>
          <a:p>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Spracherkennung </a:t>
            </a:r>
            <a:r>
              <a:rPr lang="de-DE" dirty="0">
                <a:hlinkClick r:id="rId4"/>
              </a:rPr>
              <a:t>https://de.wikipedia.org/wiki/Spracherkennung#/media/Datei:Spracherkennung-beispiel-ko.png</a:t>
            </a: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hlinkClick r:id="rId5"/>
              </a:rPr>
              <a:t>http://www.iphonehacks.com/2018/05/apple-copy-google-assistant-features-siri-ios12.html</a:t>
            </a: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hlinkClick r:id="rId6"/>
              </a:rPr>
              <a:t>https://voicebot.ai/2018/03/09/google-assistant-apps-now-support-digital-purchases-notifications-media-playback/</a:t>
            </a: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Autonomes Fahren </a:t>
            </a:r>
            <a:r>
              <a:rPr lang="de-DE" sz="1200" dirty="0"/>
              <a:t>https://www.t-online.de/auto/elektromobilitaet/id_80869960/autonomes-fahren-koennte-zu-neuem-auto-boom-fuehren.html</a:t>
            </a:r>
            <a:endParaRPr lang="de-DE" dirty="0"/>
          </a:p>
          <a:p>
            <a:r>
              <a:rPr lang="de-DE" dirty="0"/>
              <a:t>Tumorerkennung </a:t>
            </a:r>
            <a:r>
              <a:rPr lang="de-DE" dirty="0">
                <a:hlinkClick r:id="rId7"/>
              </a:rPr>
              <a:t>https://www.computerwoche.de/a/algorithmen-die-tumore-aufspueren,3330704</a:t>
            </a:r>
            <a:endParaRPr lang="de-DE" dirty="0"/>
          </a:p>
          <a:p>
            <a:r>
              <a:rPr lang="de-DE" dirty="0"/>
              <a:t>Robotik </a:t>
            </a:r>
            <a:r>
              <a:rPr lang="de-DE" dirty="0">
                <a:hlinkClick r:id="rId8"/>
              </a:rPr>
              <a:t>https://robohub.org/deep-learning-in-robotics/</a:t>
            </a:r>
            <a:endParaRPr lang="de-DE" dirty="0"/>
          </a:p>
          <a:p>
            <a:r>
              <a:rPr lang="de-DE" dirty="0"/>
              <a:t>Alltag, intelligente Objektklassifizierung Google Lens  o.ä. </a:t>
            </a:r>
            <a:r>
              <a:rPr lang="de-DE" dirty="0">
                <a:hlinkClick r:id="rId9"/>
              </a:rPr>
              <a:t>https://talkbitz.com/what-is-google-lens-and-how-does-it-work-with-ai/</a:t>
            </a:r>
            <a:endParaRPr lang="de-DE" dirty="0"/>
          </a:p>
          <a:p>
            <a:r>
              <a:rPr lang="de-DE" dirty="0"/>
              <a:t>Umstrittenes </a:t>
            </a:r>
            <a:r>
              <a:rPr lang="de-DE" dirty="0" err="1"/>
              <a:t>BeispielSkyNet</a:t>
            </a:r>
            <a:r>
              <a:rPr lang="de-DE" dirty="0"/>
              <a:t> in China </a:t>
            </a:r>
            <a:r>
              <a:rPr lang="de-DE" dirty="0">
                <a:hlinkClick r:id="rId10"/>
              </a:rPr>
              <a:t>https://austincountynewsonline.com/china-deploys-skynet-facial-recognition-can-compare-3-billion-faces-per-second/</a:t>
            </a:r>
            <a:endParaRPr lang="de-DE" dirty="0"/>
          </a:p>
          <a:p>
            <a:endParaRPr lang="de-DE" dirty="0"/>
          </a:p>
          <a:p>
            <a:r>
              <a:rPr lang="de-DE" dirty="0"/>
              <a:t>Unserer Sicht nach wird dieses Thema an immenser Bedeutung gewinnen und uns immer mehr im Alltag begleiten</a:t>
            </a:r>
          </a:p>
        </p:txBody>
      </p:sp>
      <p:sp>
        <p:nvSpPr>
          <p:cNvPr id="4" name="Fußzeilenplatzhalter 3"/>
          <p:cNvSpPr>
            <a:spLocks noGrp="1"/>
          </p:cNvSpPr>
          <p:nvPr>
            <p:ph type="ftr" sz="quarter" idx="4"/>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5"/>
          </p:nvPr>
        </p:nvSpPr>
        <p:spPr/>
        <p:txBody>
          <a:bodyPr/>
          <a:lstStyle/>
          <a:p>
            <a:pPr>
              <a:defRPr/>
            </a:pPr>
            <a:fld id="{32BDCDAC-DE62-4AD3-97B8-72AB65504827}" type="slidenum">
              <a:rPr lang="de-DE" smtClean="0"/>
              <a:pPr>
                <a:defRPr/>
              </a:pPr>
              <a:t>2</a:t>
            </a:fld>
            <a:endParaRPr lang="de-DE"/>
          </a:p>
        </p:txBody>
      </p:sp>
    </p:spTree>
    <p:extLst>
      <p:ext uri="{BB962C8B-B14F-4D97-AF65-F5344CB8AC3E}">
        <p14:creationId xmlns:p14="http://schemas.microsoft.com/office/powerpoint/2010/main" val="123669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CPU – die übliche Recheneinheit in jedem PC</a:t>
            </a:r>
          </a:p>
          <a:p>
            <a:r>
              <a:rPr lang="de-DE" dirty="0"/>
              <a:t>GPU – sehr performant und oft benutzt</a:t>
            </a:r>
          </a:p>
          <a:p>
            <a:r>
              <a:rPr lang="de-DE" dirty="0"/>
              <a:t>ASIC – auf die Anwendung maßgeschnitten, sehr energieeffizient</a:t>
            </a:r>
          </a:p>
          <a:p>
            <a:r>
              <a:rPr lang="de-DE" dirty="0"/>
              <a:t>Kein FPGA, denn GPU öfter benutzt, ASICs solange man die Anwendung nicht ändern muss - effizienter, </a:t>
            </a:r>
          </a:p>
          <a:p>
            <a:r>
              <a:rPr lang="de-DE" dirty="0"/>
              <a:t>Lieber </a:t>
            </a:r>
            <a:r>
              <a:rPr lang="de-DE" dirty="0" err="1"/>
              <a:t>Supervised</a:t>
            </a:r>
            <a:r>
              <a:rPr lang="de-DE" dirty="0"/>
              <a:t> Learning oder Data Augmentation, weil wir eher </a:t>
            </a:r>
            <a:r>
              <a:rPr lang="de-DE" dirty="0" err="1"/>
              <a:t>Algorithmenkenntisse</a:t>
            </a:r>
            <a:r>
              <a:rPr lang="de-DE" dirty="0"/>
              <a:t>  als Hardwarekenntnisse anstreben</a:t>
            </a:r>
          </a:p>
          <a:p>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Das erste Netz mit „vernünftigem“ Score bei </a:t>
            </a:r>
            <a:r>
              <a:rPr lang="de-DE" dirty="0" err="1"/>
              <a:t>ImageNet</a:t>
            </a:r>
            <a:r>
              <a:rPr lang="de-DE" dirty="0"/>
              <a:t> -Wettbewerb  dabei ohne zu komplexe Struktur zu haben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Anpassen von vortrainierten Netzen an spezielle Anwendungsfälle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Es wird oft großer Effekt geringer Aufwand (Datensatztechnisch) erzielt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Die Stapelverarbeitung wird auf mehreren Plattformen gleichzeitig umgesetzt,.</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Dadurch können wir mehrere Bilder gleichzeitig bearbeiten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Weitere NN Architekturen implementieren (Bibliotheken)</a:t>
            </a:r>
          </a:p>
          <a:p>
            <a:r>
              <a:rPr lang="de-DE" dirty="0"/>
              <a:t>Ergänzen von den bestehenden Betriebsmodi – optimaler Modus</a:t>
            </a:r>
          </a:p>
          <a:p>
            <a:endParaRPr lang="de-DE" dirty="0"/>
          </a:p>
          <a:p>
            <a:r>
              <a:rPr lang="de-DE" dirty="0"/>
              <a:t>Modellierung steht im Vordergrund, deswegen beschränken wir uns auf die Kompatibilität und Stabilität der </a:t>
            </a:r>
            <a:r>
              <a:rPr lang="de-DE" dirty="0" err="1"/>
              <a:t>Anwndung</a:t>
            </a:r>
            <a:r>
              <a:rPr lang="de-DE" dirty="0"/>
              <a:t> auf dem PC am Institut (CDNC)</a:t>
            </a:r>
          </a:p>
          <a:p>
            <a:r>
              <a:rPr lang="de-DE" dirty="0"/>
              <a:t>Keine Echtzeitanforderungen</a:t>
            </a:r>
          </a:p>
          <a:p>
            <a:endParaRPr lang="de-DE" dirty="0"/>
          </a:p>
        </p:txBody>
      </p:sp>
      <p:sp>
        <p:nvSpPr>
          <p:cNvPr id="4" name="Fußzeilenplatzhalter 3"/>
          <p:cNvSpPr>
            <a:spLocks noGrp="1"/>
          </p:cNvSpPr>
          <p:nvPr>
            <p:ph type="ftr" sz="quarter" idx="4"/>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5"/>
          </p:nvPr>
        </p:nvSpPr>
        <p:spPr/>
        <p:txBody>
          <a:bodyPr/>
          <a:lstStyle/>
          <a:p>
            <a:pPr>
              <a:defRPr/>
            </a:pPr>
            <a:fld id="{32BDCDAC-DE62-4AD3-97B8-72AB65504827}" type="slidenum">
              <a:rPr lang="de-DE" smtClean="0"/>
              <a:pPr>
                <a:defRPr/>
              </a:pPr>
              <a:t>3</a:t>
            </a:fld>
            <a:endParaRPr lang="de-DE"/>
          </a:p>
        </p:txBody>
      </p:sp>
    </p:spTree>
    <p:extLst>
      <p:ext uri="{BB962C8B-B14F-4D97-AF65-F5344CB8AC3E}">
        <p14:creationId xmlns:p14="http://schemas.microsoft.com/office/powerpoint/2010/main" val="292392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Anwendungsfalldiagramm:</a:t>
            </a:r>
          </a:p>
          <a:p>
            <a:r>
              <a:rPr lang="de-DE" dirty="0"/>
              <a:t>Es bestehen 2 Hauptanwendungsfälle : Bilderklassifizierung und NN mittels Transfer-Learning Trainieren. Genaueren Ablauf werde ich anhand der graphischen Oberfläche zeigen</a:t>
            </a:r>
          </a:p>
          <a:p>
            <a:endParaRPr lang="de-DE" dirty="0"/>
          </a:p>
          <a:p>
            <a:r>
              <a:rPr lang="de-DE" dirty="0"/>
              <a:t>Klassifizieren:</a:t>
            </a:r>
          </a:p>
          <a:p>
            <a:r>
              <a:rPr lang="de-DE" dirty="0"/>
              <a:t>Der Nutzer wählt denStandardreiter„Klassiﬁzierung“.ErfügtperDragandDropseinzuklassiﬁzierendes Bild ein. Danach wählt er aus einer Liste der verfügbaren Netze das gewünschte Netz aus. In demunterenFensterwerdenallemöglichenOperations-Modiaufgelistet.DerNutzerwählt„HoheEnergieefﬁzient“aus.NachdemKnopfdruck„Start“fängtderProzessderBildklassiﬁzierung an. Der Nutzer erhält das Ergebnis, das jeweils aus den errechneten Wahrscheinlichkeiten der fünf zutreffendsten Objektklassen besteht.</a:t>
            </a:r>
          </a:p>
          <a:p>
            <a:endParaRPr lang="de-DE" dirty="0"/>
          </a:p>
          <a:p>
            <a:r>
              <a:rPr lang="de-DE" dirty="0"/>
              <a:t>Trainieren:</a:t>
            </a:r>
          </a:p>
          <a:p>
            <a:r>
              <a:rPr lang="de-DE" dirty="0"/>
              <a:t>Der Nutzer wählt den Reiter „Transfer Learning“. Er drückt auf den Knopf „Durchsuchen“ und wählt den Verzeichnispfad des Trainingssatzes aus. Danach wählt er aus einer Liste der verfügbaren Netze im oberen mittleren Bereich das unveränderte </a:t>
            </a:r>
            <a:r>
              <a:rPr lang="de-DE" dirty="0" err="1"/>
              <a:t>AlexNet</a:t>
            </a:r>
            <a:r>
              <a:rPr lang="de-DE" dirty="0"/>
              <a:t> aus. Darunter werden alle möglichen Operationsmodi aufgelistet. Der Nutzer wählt „High-Performance“ aus. Nach dem Knopfdruck „Start“ fängt der Trainingsprozess an. Wenn der Nutzer den Prozess stoppen möchte,drückteraufdenKnopf„Stop“undderTrainingsprozesswirdanschließendbeendet.</a:t>
            </a:r>
          </a:p>
          <a:p>
            <a:endParaRPr lang="de-DE" dirty="0"/>
          </a:p>
        </p:txBody>
      </p:sp>
      <p:sp>
        <p:nvSpPr>
          <p:cNvPr id="4" name="Fußzeilenplatzhalter 3"/>
          <p:cNvSpPr>
            <a:spLocks noGrp="1"/>
          </p:cNvSpPr>
          <p:nvPr>
            <p:ph type="ftr" sz="quarter" idx="4"/>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5"/>
          </p:nvPr>
        </p:nvSpPr>
        <p:spPr/>
        <p:txBody>
          <a:bodyPr/>
          <a:lstStyle/>
          <a:p>
            <a:pPr>
              <a:defRPr/>
            </a:pPr>
            <a:fld id="{32BDCDAC-DE62-4AD3-97B8-72AB65504827}" type="slidenum">
              <a:rPr lang="de-DE" smtClean="0"/>
              <a:pPr>
                <a:defRPr/>
              </a:pPr>
              <a:t>4</a:t>
            </a:fld>
            <a:endParaRPr lang="de-DE"/>
          </a:p>
        </p:txBody>
      </p:sp>
    </p:spTree>
    <p:extLst>
      <p:ext uri="{BB962C8B-B14F-4D97-AF65-F5344CB8AC3E}">
        <p14:creationId xmlns:p14="http://schemas.microsoft.com/office/powerpoint/2010/main" val="298868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Anhand des </a:t>
            </a:r>
            <a:r>
              <a:rPr lang="de-DE" dirty="0" err="1"/>
              <a:t>Statistikenfensters</a:t>
            </a:r>
            <a:r>
              <a:rPr lang="de-DE" dirty="0"/>
              <a:t> in der graphischen Oberfläche:</a:t>
            </a:r>
          </a:p>
          <a:p>
            <a:endParaRPr lang="de-DE" dirty="0"/>
          </a:p>
          <a:p>
            <a:r>
              <a:rPr lang="de-DE" dirty="0"/>
              <a:t>Im Log werden ausführliche Informationen zum Training / Klassifizierung aufgelistet</a:t>
            </a:r>
          </a:p>
          <a:p>
            <a:r>
              <a:rPr lang="de-DE" dirty="0"/>
              <a:t>Während des Klassifizierens sammeln wir für jede Plattform Stromverbrauch-und-Leistungsdaten. </a:t>
            </a:r>
          </a:p>
          <a:p>
            <a:r>
              <a:rPr lang="de-DE" dirty="0"/>
              <a:t>Somit sieht der Nutzer wie schnell die Klassifikation bzw. Training verläuft und wie Effizient die einzelnen Hardware-Komponenten sind.</a:t>
            </a:r>
          </a:p>
          <a:p>
            <a:endParaRPr lang="de-DE" dirty="0"/>
          </a:p>
          <a:p>
            <a:endParaRPr lang="de-DE" dirty="0"/>
          </a:p>
        </p:txBody>
      </p:sp>
      <p:sp>
        <p:nvSpPr>
          <p:cNvPr id="4" name="Fußzeilenplatzhalter 3"/>
          <p:cNvSpPr>
            <a:spLocks noGrp="1"/>
          </p:cNvSpPr>
          <p:nvPr>
            <p:ph type="ftr" sz="quarter" idx="4"/>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5"/>
          </p:nvPr>
        </p:nvSpPr>
        <p:spPr/>
        <p:txBody>
          <a:bodyPr/>
          <a:lstStyle/>
          <a:p>
            <a:pPr>
              <a:defRPr/>
            </a:pPr>
            <a:fld id="{32BDCDAC-DE62-4AD3-97B8-72AB65504827}" type="slidenum">
              <a:rPr lang="de-DE" smtClean="0"/>
              <a:pPr>
                <a:defRPr/>
              </a:pPr>
              <a:t>5</a:t>
            </a:fld>
            <a:endParaRPr lang="de-DE"/>
          </a:p>
        </p:txBody>
      </p:sp>
    </p:spTree>
    <p:extLst>
      <p:ext uri="{BB962C8B-B14F-4D97-AF65-F5344CB8AC3E}">
        <p14:creationId xmlns:p14="http://schemas.microsoft.com/office/powerpoint/2010/main" val="287875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dem Sequenzdiagramm wird der Bildklassifizierung-Prozess dargestellt.</a:t>
            </a:r>
          </a:p>
          <a:p>
            <a:r>
              <a:rPr lang="de-DE" dirty="0"/>
              <a:t>Nach der Eingabe von einem oder mehreren Bildern werden alle in der Stapelverarbeitung  dem </a:t>
            </a:r>
            <a:r>
              <a:rPr lang="de-DE" dirty="0" err="1"/>
              <a:t>Klassifizierer</a:t>
            </a:r>
            <a:r>
              <a:rPr lang="de-DE" dirty="0"/>
              <a:t> übergeben. </a:t>
            </a:r>
          </a:p>
          <a:p>
            <a:r>
              <a:rPr lang="de-DE" dirty="0"/>
              <a:t>Zunächst wird Umgebung konfiguriert, indem ein NN mit der ausgewählten Architektur und dazugehörigen Gewichtmatrix und der Plattform Manager mit dem ausgewählten Betriebsmodus initialisiert werden.</a:t>
            </a:r>
          </a:p>
          <a:p>
            <a:r>
              <a:rPr lang="de-DE" dirty="0"/>
              <a:t>Danach werden die Bilder dem NN übergeben. </a:t>
            </a:r>
          </a:p>
          <a:p>
            <a:r>
              <a:rPr lang="de-DE" dirty="0"/>
              <a:t>die Berechnung von dem jeweils ausstehendem Bild  wird auf der nächsten freien Plattform ausgeführt.</a:t>
            </a:r>
          </a:p>
          <a:p>
            <a:r>
              <a:rPr lang="de-DE" dirty="0"/>
              <a:t>Nach jeder Berechnung werden Berechnungszeiten gespeichert und die Vorhersage dem </a:t>
            </a:r>
            <a:r>
              <a:rPr lang="de-DE" dirty="0" err="1"/>
              <a:t>Klassifizierer</a:t>
            </a:r>
            <a:r>
              <a:rPr lang="de-DE" dirty="0"/>
              <a:t> zurückgegeben.</a:t>
            </a:r>
          </a:p>
        </p:txBody>
      </p:sp>
      <p:sp>
        <p:nvSpPr>
          <p:cNvPr id="4" name="Fußzeilenplatzhalter 3"/>
          <p:cNvSpPr>
            <a:spLocks noGrp="1"/>
          </p:cNvSpPr>
          <p:nvPr>
            <p:ph type="ftr" sz="quarter" idx="4"/>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5"/>
          </p:nvPr>
        </p:nvSpPr>
        <p:spPr/>
        <p:txBody>
          <a:bodyPr/>
          <a:lstStyle/>
          <a:p>
            <a:pPr>
              <a:defRPr/>
            </a:pPr>
            <a:fld id="{32BDCDAC-DE62-4AD3-97B8-72AB65504827}" type="slidenum">
              <a:rPr lang="de-DE" smtClean="0"/>
              <a:pPr>
                <a:defRPr/>
              </a:pPr>
              <a:t>6</a:t>
            </a:fld>
            <a:endParaRPr lang="de-DE"/>
          </a:p>
        </p:txBody>
      </p:sp>
    </p:spTree>
    <p:extLst>
      <p:ext uri="{BB962C8B-B14F-4D97-AF65-F5344CB8AC3E}">
        <p14:creationId xmlns:p14="http://schemas.microsoft.com/office/powerpoint/2010/main" val="204118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http://electroiq.com/blog/2014/07/printed-flexible-and-organic-electronics-a-growing-opportunity/</a:t>
            </a:r>
          </a:p>
          <a:p>
            <a:endParaRPr lang="en-US" dirty="0"/>
          </a:p>
          <a:p>
            <a:r>
              <a:rPr lang="en-US" dirty="0"/>
              <a:t>https://www.pinterest.at/pin/544724517412693800/</a:t>
            </a:r>
          </a:p>
          <a:p>
            <a:endParaRPr lang="en-US" dirty="0"/>
          </a:p>
          <a:p>
            <a:r>
              <a:rPr lang="en-US" dirty="0"/>
              <a:t>http://www.printedelectronicsnow.com/issues/2016-11-01/view_features/latest-developments-in-flexible-and-printed-electronics/#</a:t>
            </a:r>
          </a:p>
          <a:p>
            <a:endParaRPr lang="en-US" dirty="0"/>
          </a:p>
          <a:p>
            <a:endParaRPr lang="en-US" dirty="0"/>
          </a:p>
          <a:p>
            <a:r>
              <a:rPr lang="en-US" dirty="0" err="1"/>
              <a:t>Somit</a:t>
            </a:r>
            <a:r>
              <a:rPr lang="en-US" dirty="0"/>
              <a:t> </a:t>
            </a:r>
            <a:r>
              <a:rPr lang="en-US" dirty="0" err="1"/>
              <a:t>kommen</a:t>
            </a:r>
            <a:r>
              <a:rPr lang="en-US" dirty="0"/>
              <a:t> </a:t>
            </a:r>
            <a:r>
              <a:rPr lang="en-US" dirty="0" err="1"/>
              <a:t>wir</a:t>
            </a:r>
            <a:r>
              <a:rPr lang="en-US" dirty="0"/>
              <a:t> </a:t>
            </a:r>
            <a:r>
              <a:rPr lang="en-US" dirty="0" err="1"/>
              <a:t>zur</a:t>
            </a:r>
            <a:r>
              <a:rPr lang="en-US" dirty="0"/>
              <a:t> Roadmap. Die </a:t>
            </a:r>
            <a:r>
              <a:rPr lang="en-US" dirty="0" err="1"/>
              <a:t>nächste</a:t>
            </a:r>
            <a:r>
              <a:rPr lang="en-US" dirty="0"/>
              <a:t> </a:t>
            </a:r>
            <a:r>
              <a:rPr lang="en-US" dirty="0" err="1"/>
              <a:t>ausstehende</a:t>
            </a:r>
            <a:r>
              <a:rPr lang="en-US" dirty="0"/>
              <a:t> Phase </a:t>
            </a:r>
            <a:r>
              <a:rPr lang="en-US" dirty="0" err="1"/>
              <a:t>ist</a:t>
            </a:r>
            <a:r>
              <a:rPr lang="en-US" dirty="0"/>
              <a:t> </a:t>
            </a:r>
            <a:r>
              <a:rPr lang="en-US" dirty="0" err="1"/>
              <a:t>Entwurf</a:t>
            </a:r>
            <a:r>
              <a:rPr lang="en-US" dirty="0"/>
              <a:t>.,</a:t>
            </a:r>
          </a:p>
          <a:p>
            <a:endParaRPr lang="en-US" dirty="0"/>
          </a:p>
          <a:p>
            <a:endParaRPr lang="en-US" dirty="0"/>
          </a:p>
          <a:p>
            <a:endParaRPr lang="de-DE" dirty="0"/>
          </a:p>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7</a:t>
            </a:fld>
            <a:endParaRPr lang="de-DE"/>
          </a:p>
        </p:txBody>
      </p:sp>
    </p:spTree>
    <p:extLst>
      <p:ext uri="{BB962C8B-B14F-4D97-AF65-F5344CB8AC3E}">
        <p14:creationId xmlns:p14="http://schemas.microsoft.com/office/powerpoint/2010/main" val="89237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8</a:t>
            </a:fld>
            <a:endParaRPr lang="de-DE"/>
          </a:p>
        </p:txBody>
      </p:sp>
    </p:spTree>
    <p:extLst>
      <p:ext uri="{BB962C8B-B14F-4D97-AF65-F5344CB8AC3E}">
        <p14:creationId xmlns:p14="http://schemas.microsoft.com/office/powerpoint/2010/main" val="301221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9</a:t>
            </a:fld>
            <a:endParaRPr lang="de-DE"/>
          </a:p>
        </p:txBody>
      </p:sp>
    </p:spTree>
    <p:extLst>
      <p:ext uri="{BB962C8B-B14F-4D97-AF65-F5344CB8AC3E}">
        <p14:creationId xmlns:p14="http://schemas.microsoft.com/office/powerpoint/2010/main" val="4280011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The Research University in the Helmholtz Association</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en-US" sz="1000" dirty="0">
                <a:solidFill>
                  <a:schemeClr val="bg1"/>
                </a:solidFill>
                <a:latin typeface="Arial" pitchFamily="34" charset="0"/>
              </a:rPr>
              <a:t>INSTITUTE OF COMPUTER ENGINEERING (ITEC) – CHAIR FOR DEPENDABLE NANO COMPUTING (CDNC)</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Dennis Weller</a:t>
            </a:r>
          </a:p>
        </p:txBody>
      </p:sp>
      <p:sp>
        <p:nvSpPr>
          <p:cNvPr id="4" name="Date Placeholder 3"/>
          <p:cNvSpPr>
            <a:spLocks noGrp="1"/>
          </p:cNvSpPr>
          <p:nvPr>
            <p:ph type="dt" sz="half" idx="11"/>
          </p:nvPr>
        </p:nvSpPr>
        <p:spPr>
          <a:xfrm>
            <a:off x="5914239" y="6444107"/>
            <a:ext cx="2496859" cy="365125"/>
          </a:xfrm>
        </p:spPr>
        <p:txBody>
          <a:bodyPr/>
          <a:lstStyle>
            <a:lvl1pPr>
              <a:defRPr/>
            </a:lvl1pPr>
          </a:lstStyle>
          <a:p>
            <a:r>
              <a:rPr lang="en-US" dirty="0"/>
              <a:t>Impedance Spectroscopy of Inkjet Printed Electrolyte-Gated Transistor</a:t>
            </a:r>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‹Nr.›</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‹Nr.›</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‹Nr.›</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‹Nr.›</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‹Nr.›</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‹Nr.›</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omments" Target="../comments/comment1.xml"/><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6828" y="895594"/>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PSE – </a:t>
            </a:r>
            <a:r>
              <a:rPr lang="de-DE" sz="2400" b="1" dirty="0">
                <a:solidFill>
                  <a:schemeClr val="tx2"/>
                </a:solidFill>
              </a:rPr>
              <a:t>Neuronale Netze zur Bilderklassifizierung auf Heterogenen Plattformen</a:t>
            </a:r>
            <a:endParaRPr lang="en-US" sz="2400" b="1" dirty="0">
              <a:solidFill>
                <a:schemeClr val="tx2"/>
              </a:solidFill>
            </a:endParaRPr>
          </a:p>
        </p:txBody>
      </p:sp>
      <p:sp>
        <p:nvSpPr>
          <p:cNvPr id="3075" name="Rectangle 3"/>
          <p:cNvSpPr>
            <a:spLocks noChangeArrowheads="1"/>
          </p:cNvSpPr>
          <p:nvPr/>
        </p:nvSpPr>
        <p:spPr bwMode="auto">
          <a:xfrm>
            <a:off x="606828" y="2106726"/>
            <a:ext cx="4117572" cy="1111622"/>
          </a:xfrm>
          <a:prstGeom prst="rect">
            <a:avLst/>
          </a:prstGeom>
          <a:noFill/>
          <a:ln w="9525">
            <a:noFill/>
            <a:miter lim="800000"/>
            <a:headEnd/>
            <a:tailEnd/>
          </a:ln>
        </p:spPr>
        <p:txBody>
          <a:bodyPr lIns="0" tIns="0" rIns="0" bIns="0"/>
          <a:lstStyle/>
          <a:p>
            <a:r>
              <a:rPr lang="en-GB" sz="1400" b="1" dirty="0">
                <a:solidFill>
                  <a:srgbClr val="000000"/>
                </a:solidFill>
              </a:rPr>
              <a:t>Viet Doan Xuan Pham </a:t>
            </a:r>
          </a:p>
          <a:p>
            <a:r>
              <a:rPr lang="en-GB" sz="1400" b="1" dirty="0" err="1">
                <a:solidFill>
                  <a:srgbClr val="000000"/>
                </a:solidFill>
              </a:rPr>
              <a:t>Friedemann</a:t>
            </a:r>
            <a:r>
              <a:rPr lang="en-GB" sz="1400" b="1" dirty="0">
                <a:solidFill>
                  <a:srgbClr val="000000"/>
                </a:solidFill>
              </a:rPr>
              <a:t> David Claus </a:t>
            </a:r>
          </a:p>
          <a:p>
            <a:r>
              <a:rPr lang="en-GB" sz="1400" b="1" dirty="0">
                <a:solidFill>
                  <a:srgbClr val="000000"/>
                </a:solidFill>
              </a:rPr>
              <a:t>Aleksandr </a:t>
            </a:r>
            <a:r>
              <a:rPr lang="en-GB" sz="1400" b="1" dirty="0" err="1">
                <a:solidFill>
                  <a:srgbClr val="000000"/>
                </a:solidFill>
              </a:rPr>
              <a:t>Eismont</a:t>
            </a:r>
            <a:r>
              <a:rPr lang="en-GB" sz="1400" b="1" dirty="0">
                <a:solidFill>
                  <a:srgbClr val="000000"/>
                </a:solidFill>
              </a:rPr>
              <a:t> </a:t>
            </a:r>
          </a:p>
          <a:p>
            <a:r>
              <a:rPr lang="en-GB" sz="1400" b="1" dirty="0">
                <a:solidFill>
                  <a:srgbClr val="000000"/>
                </a:solidFill>
              </a:rPr>
              <a:t>Jakub </a:t>
            </a:r>
            <a:r>
              <a:rPr lang="en-GB" sz="1400" b="1" dirty="0" err="1">
                <a:solidFill>
                  <a:srgbClr val="000000"/>
                </a:solidFill>
              </a:rPr>
              <a:t>Marceli</a:t>
            </a:r>
            <a:r>
              <a:rPr lang="en-GB" sz="1400" b="1" dirty="0">
                <a:solidFill>
                  <a:srgbClr val="000000"/>
                </a:solidFill>
              </a:rPr>
              <a:t> Trzcinski </a:t>
            </a:r>
          </a:p>
          <a:p>
            <a:r>
              <a:rPr lang="en-GB" sz="1400" b="1" dirty="0" err="1">
                <a:solidFill>
                  <a:srgbClr val="000000"/>
                </a:solidFill>
              </a:rPr>
              <a:t>Dmitrii</a:t>
            </a:r>
            <a:r>
              <a:rPr lang="en-GB" sz="1400" b="1" dirty="0">
                <a:solidFill>
                  <a:srgbClr val="000000"/>
                </a:solidFill>
              </a:rPr>
              <a:t> </a:t>
            </a:r>
            <a:r>
              <a:rPr lang="en-GB" sz="1400" b="1" dirty="0" err="1">
                <a:solidFill>
                  <a:srgbClr val="000000"/>
                </a:solidFill>
              </a:rPr>
              <a:t>Seletkov</a:t>
            </a:r>
            <a:r>
              <a:rPr lang="en-GB" sz="1400" b="1" dirty="0">
                <a:solidFill>
                  <a:srgbClr val="000000"/>
                </a:solidFill>
              </a:rPr>
              <a:t> </a:t>
            </a:r>
            <a:endParaRPr lang="en-GB" sz="1600" b="1" dirty="0">
              <a:solidFill>
                <a:srgbClr val="000000"/>
              </a:solidFill>
            </a:endParaRPr>
          </a:p>
        </p:txBody>
      </p:sp>
      <p:sp>
        <p:nvSpPr>
          <p:cNvPr id="7" name="Textfeld 6">
            <a:extLst>
              <a:ext uri="{FF2B5EF4-FFF2-40B4-BE49-F238E27FC236}">
                <a16:creationId xmlns:a16="http://schemas.microsoft.com/office/drawing/2014/main" id="{14FFD017-F65C-4821-846E-21C4E6A47F56}"/>
              </a:ext>
            </a:extLst>
          </p:cNvPr>
          <p:cNvSpPr txBox="1"/>
          <p:nvPr/>
        </p:nvSpPr>
        <p:spPr>
          <a:xfrm>
            <a:off x="4455460" y="2293205"/>
            <a:ext cx="4240306" cy="738664"/>
          </a:xfrm>
          <a:prstGeom prst="rect">
            <a:avLst/>
          </a:prstGeom>
          <a:noFill/>
        </p:spPr>
        <p:txBody>
          <a:bodyPr wrap="square" rtlCol="0">
            <a:spAutoFit/>
          </a:bodyPr>
          <a:lstStyle/>
          <a:p>
            <a:r>
              <a:rPr lang="de-DE" sz="1400" b="1" dirty="0"/>
              <a:t>Unter Betreuung von</a:t>
            </a:r>
          </a:p>
          <a:p>
            <a:r>
              <a:rPr lang="en-GB" sz="1400" b="1" dirty="0">
                <a:solidFill>
                  <a:srgbClr val="000000"/>
                </a:solidFill>
              </a:rPr>
              <a:t>Dennis Weller &amp; </a:t>
            </a:r>
            <a:r>
              <a:rPr lang="en-GB" sz="1400" b="1" dirty="0" err="1">
                <a:solidFill>
                  <a:srgbClr val="000000"/>
                </a:solidFill>
              </a:rPr>
              <a:t>Sarath</a:t>
            </a:r>
            <a:r>
              <a:rPr lang="en-GB" sz="1400" b="1" dirty="0">
                <a:solidFill>
                  <a:srgbClr val="000000"/>
                </a:solidFill>
              </a:rPr>
              <a:t> </a:t>
            </a:r>
            <a:r>
              <a:rPr lang="en-GB" sz="1400" b="1" dirty="0" err="1">
                <a:solidFill>
                  <a:srgbClr val="000000"/>
                </a:solidFill>
              </a:rPr>
              <a:t>Mohanachandran</a:t>
            </a:r>
            <a:r>
              <a:rPr lang="en-GB" sz="1400" b="1" dirty="0">
                <a:solidFill>
                  <a:srgbClr val="000000"/>
                </a:solidFill>
              </a:rPr>
              <a:t> Nair </a:t>
            </a:r>
          </a:p>
          <a:p>
            <a:endParaRPr lang="de-DE"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05E832-969F-4A86-9501-31B1BA56BF3C}"/>
              </a:ext>
            </a:extLst>
          </p:cNvPr>
          <p:cNvSpPr>
            <a:spLocks noGrp="1"/>
          </p:cNvSpPr>
          <p:nvPr>
            <p:ph type="title"/>
          </p:nvPr>
        </p:nvSpPr>
        <p:spPr>
          <a:xfrm>
            <a:off x="390525" y="297019"/>
            <a:ext cx="6911975" cy="598331"/>
          </a:xfrm>
        </p:spPr>
        <p:txBody>
          <a:bodyPr/>
          <a:lstStyle/>
          <a:p>
            <a:r>
              <a:rPr lang="de-DE" dirty="0"/>
              <a:t>Motivation</a:t>
            </a:r>
          </a:p>
        </p:txBody>
      </p:sp>
      <p:sp>
        <p:nvSpPr>
          <p:cNvPr id="4" name="Datumsplatzhalter 3">
            <a:extLst>
              <a:ext uri="{FF2B5EF4-FFF2-40B4-BE49-F238E27FC236}">
                <a16:creationId xmlns:a16="http://schemas.microsoft.com/office/drawing/2014/main" id="{43C4EE89-86ED-42C6-A538-72CF5B4D1B43}"/>
              </a:ext>
            </a:extLst>
          </p:cNvPr>
          <p:cNvSpPr>
            <a:spLocks noGrp="1"/>
          </p:cNvSpPr>
          <p:nvPr>
            <p:ph type="dt" sz="half" idx="2"/>
          </p:nvPr>
        </p:nvSpPr>
        <p:spPr/>
        <p:txBody>
          <a:bodyPr/>
          <a:lstStyle/>
          <a:p>
            <a:r>
              <a:rPr lang="de-DE" dirty="0"/>
              <a:t>Neuronale Netze zur Bilderklassifizierung auf Heterogenen Plattformen</a:t>
            </a:r>
          </a:p>
        </p:txBody>
      </p:sp>
      <p:sp>
        <p:nvSpPr>
          <p:cNvPr id="5" name="Foliennummernplatzhalter 4">
            <a:extLst>
              <a:ext uri="{FF2B5EF4-FFF2-40B4-BE49-F238E27FC236}">
                <a16:creationId xmlns:a16="http://schemas.microsoft.com/office/drawing/2014/main" id="{E68C013F-14F3-4406-8440-E65A1B8CDA8B}"/>
              </a:ext>
            </a:extLst>
          </p:cNvPr>
          <p:cNvSpPr>
            <a:spLocks noGrp="1"/>
          </p:cNvSpPr>
          <p:nvPr>
            <p:ph type="sldNum" sz="quarter" idx="4"/>
          </p:nvPr>
        </p:nvSpPr>
        <p:spPr/>
        <p:txBody>
          <a:bodyPr/>
          <a:lstStyle/>
          <a:p>
            <a:fld id="{E55ABDE9-7D1A-4CAE-9056-F713D277A78C}" type="slidenum">
              <a:rPr lang="de-DE" smtClean="0"/>
              <a:pPr/>
              <a:t>2</a:t>
            </a:fld>
            <a:endParaRPr lang="de-DE" dirty="0"/>
          </a:p>
        </p:txBody>
      </p:sp>
      <p:sp>
        <p:nvSpPr>
          <p:cNvPr id="6" name="Fußzeilenplatzhalter 5">
            <a:extLst>
              <a:ext uri="{FF2B5EF4-FFF2-40B4-BE49-F238E27FC236}">
                <a16:creationId xmlns:a16="http://schemas.microsoft.com/office/drawing/2014/main" id="{CD1DF4E1-DFAC-46AE-89E2-9C2E3E4B6089}"/>
              </a:ext>
            </a:extLst>
          </p:cNvPr>
          <p:cNvSpPr>
            <a:spLocks noGrp="1"/>
          </p:cNvSpPr>
          <p:nvPr>
            <p:ph type="ftr" sz="quarter" idx="3"/>
          </p:nvPr>
        </p:nvSpPr>
        <p:spPr>
          <a:xfrm>
            <a:off x="165944" y="6344443"/>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pic>
        <p:nvPicPr>
          <p:cNvPr id="1026" name="Picture 2" descr="Autonomes Fahren kÃ¶nnte zu neuem Auto-Boom fÃ¼hren. (Quelle: Hersteller/ZF)">
            <a:extLst>
              <a:ext uri="{FF2B5EF4-FFF2-40B4-BE49-F238E27FC236}">
                <a16:creationId xmlns:a16="http://schemas.microsoft.com/office/drawing/2014/main" id="{CD1D5647-7C9F-4359-BD3B-FB0E480F08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0851" y="1482626"/>
            <a:ext cx="5842298" cy="38927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2.wp.com/radiichina.com/wp-content/uploads/2017/09/stream_img-e1504445967880.jpg?zoom=1.25&amp;resize=792%2C396&amp;ssl=1">
            <a:extLst>
              <a:ext uri="{FF2B5EF4-FFF2-40B4-BE49-F238E27FC236}">
                <a16:creationId xmlns:a16="http://schemas.microsoft.com/office/drawing/2014/main" id="{E1498D50-37ED-4DF4-90CA-C6D996865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226" y="1628874"/>
            <a:ext cx="7200499" cy="3600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lgorithmen sollen Krebszellen und Tumore kÃ¼nftig noch frÃ¼her und mit hÃ¶herer ZuverlÃ¤ssigkeit aufspÃ¼ren. ">
            <a:extLst>
              <a:ext uri="{FF2B5EF4-FFF2-40B4-BE49-F238E27FC236}">
                <a16:creationId xmlns:a16="http://schemas.microsoft.com/office/drawing/2014/main" id="{571BAE98-57B5-47BB-B08D-E33B6F9A5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1452562"/>
            <a:ext cx="7029450" cy="39528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robohub.org/wp-content/uploads/2017/06/Deep-Learning-for-Robots.jpg">
            <a:extLst>
              <a:ext uri="{FF2B5EF4-FFF2-40B4-BE49-F238E27FC236}">
                <a16:creationId xmlns:a16="http://schemas.microsoft.com/office/drawing/2014/main" id="{29397BF7-EDE4-484E-94BA-F8AC579DE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250" y="1276349"/>
            <a:ext cx="6667500" cy="4305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Google Lens and How Does it Work with AI?">
            <a:extLst>
              <a:ext uri="{FF2B5EF4-FFF2-40B4-BE49-F238E27FC236}">
                <a16:creationId xmlns:a16="http://schemas.microsoft.com/office/drawing/2014/main" id="{644F3923-9095-4347-ACAD-08C1401304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08" y="1166092"/>
            <a:ext cx="78105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8/Spracherkennung-beispiel-ko.png">
            <a:extLst>
              <a:ext uri="{FF2B5EF4-FFF2-40B4-BE49-F238E27FC236}">
                <a16:creationId xmlns:a16="http://schemas.microsoft.com/office/drawing/2014/main" id="{B114B8CE-2084-4E28-A742-49A0D2EB7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950" y="2315765"/>
            <a:ext cx="68961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NN vs BNN">
            <a:extLst>
              <a:ext uri="{FF2B5EF4-FFF2-40B4-BE49-F238E27FC236}">
                <a16:creationId xmlns:a16="http://schemas.microsoft.com/office/drawing/2014/main" id="{3F507F80-4301-442D-87BD-0F4CCBE56F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052" y="1585316"/>
            <a:ext cx="8081896" cy="36873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8 Features Apple Needs to Copy from Google Assistant for Siri in iOS 12">
            <a:extLst>
              <a:ext uri="{FF2B5EF4-FFF2-40B4-BE49-F238E27FC236}">
                <a16:creationId xmlns:a16="http://schemas.microsoft.com/office/drawing/2014/main" id="{CB218523-7316-44C3-BCCC-AFC72829C2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944" y="2298154"/>
            <a:ext cx="40481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46ba123xc93a357lc11tqhds-wpengine.netdna-ssl.com/wp-content/uploads/2018/03/new-google-assistant-google-action-features-01-1.png">
            <a:extLst>
              <a:ext uri="{FF2B5EF4-FFF2-40B4-BE49-F238E27FC236}">
                <a16:creationId xmlns:a16="http://schemas.microsoft.com/office/drawing/2014/main" id="{933C2B71-11AC-4E8C-AA10-5FE96C9DA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162" y="1964803"/>
            <a:ext cx="4309170" cy="28727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rt_2.jpg">
            <a:extLst>
              <a:ext uri="{FF2B5EF4-FFF2-40B4-BE49-F238E27FC236}">
                <a16:creationId xmlns:a16="http://schemas.microsoft.com/office/drawing/2014/main" id="{88061A26-A216-46E1-8A8E-1B2192A777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076" y="2258615"/>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fade">
                                      <p:cBhvr>
                                        <p:cTn id="15" dur="500"/>
                                        <p:tgtEl>
                                          <p:spTgt spid="10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32"/>
                                        </p:tgtEl>
                                      </p:cBhvr>
                                    </p:animEffect>
                                    <p:set>
                                      <p:cBhvr>
                                        <p:cTn id="20" dur="1" fill="hold">
                                          <p:stCondLst>
                                            <p:cond delay="499"/>
                                          </p:stCondLst>
                                        </p:cTn>
                                        <p:tgtEl>
                                          <p:spTgt spid="103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026"/>
                                        </p:tgtEl>
                                      </p:cBhvr>
                                    </p:animEffect>
                                    <p:set>
                                      <p:cBhvr>
                                        <p:cTn id="42" dur="1" fill="hold">
                                          <p:stCondLst>
                                            <p:cond delay="499"/>
                                          </p:stCondLst>
                                        </p:cTn>
                                        <p:tgtEl>
                                          <p:spTgt spid="1026"/>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1030"/>
                                        </p:tgtEl>
                                        <p:attrNameLst>
                                          <p:attrName>style.visibility</p:attrName>
                                        </p:attrNameLst>
                                      </p:cBhvr>
                                      <p:to>
                                        <p:strVal val="visible"/>
                                      </p:to>
                                    </p:set>
                                    <p:animEffect transition="in" filter="fade">
                                      <p:cBhvr>
                                        <p:cTn id="67" dur="500"/>
                                        <p:tgtEl>
                                          <p:spTgt spid="10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030"/>
                                        </p:tgtEl>
                                      </p:cBhvr>
                                    </p:animEffect>
                                    <p:set>
                                      <p:cBhvr>
                                        <p:cTn id="72" dur="1" fill="hold">
                                          <p:stCondLst>
                                            <p:cond delay="499"/>
                                          </p:stCondLst>
                                        </p:cTn>
                                        <p:tgtEl>
                                          <p:spTgt spid="1030"/>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1028"/>
                                        </p:tgtEl>
                                        <p:attrNameLst>
                                          <p:attrName>style.visibility</p:attrName>
                                        </p:attrNameLst>
                                      </p:cBhvr>
                                      <p:to>
                                        <p:strVal val="visible"/>
                                      </p:to>
                                    </p:set>
                                    <p:animEffect transition="in" filter="fade">
                                      <p:cBhvr>
                                        <p:cTn id="75" dur="500"/>
                                        <p:tgtEl>
                                          <p:spTgt spid="10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1028"/>
                                        </p:tgtEl>
                                      </p:cBhvr>
                                    </p:animEffect>
                                    <p:set>
                                      <p:cBhvr>
                                        <p:cTn id="80"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9500-8D99-4DB2-8A54-59A05B3053F8}"/>
              </a:ext>
            </a:extLst>
          </p:cNvPr>
          <p:cNvSpPr>
            <a:spLocks noGrp="1"/>
          </p:cNvSpPr>
          <p:nvPr>
            <p:ph type="title"/>
          </p:nvPr>
        </p:nvSpPr>
        <p:spPr>
          <a:xfrm>
            <a:off x="392113" y="333375"/>
            <a:ext cx="6911975" cy="561975"/>
          </a:xfrm>
        </p:spPr>
        <p:txBody>
          <a:bodyPr>
            <a:normAutofit/>
          </a:bodyPr>
          <a:lstStyle/>
          <a:p>
            <a:r>
              <a:rPr lang="de-DE" dirty="0"/>
              <a:t>Anforderungen</a:t>
            </a:r>
          </a:p>
        </p:txBody>
      </p:sp>
      <p:sp>
        <p:nvSpPr>
          <p:cNvPr id="3" name="Inhaltsplatzhalter 2">
            <a:extLst>
              <a:ext uri="{FF2B5EF4-FFF2-40B4-BE49-F238E27FC236}">
                <a16:creationId xmlns:a16="http://schemas.microsoft.com/office/drawing/2014/main" id="{33D5F2FD-DFE0-4450-BAA2-4248E14FDF57}"/>
              </a:ext>
            </a:extLst>
          </p:cNvPr>
          <p:cNvSpPr>
            <a:spLocks noGrp="1"/>
          </p:cNvSpPr>
          <p:nvPr>
            <p:ph idx="1"/>
          </p:nvPr>
        </p:nvSpPr>
        <p:spPr/>
        <p:txBody>
          <a:bodyPr>
            <a:normAutofit/>
          </a:bodyPr>
          <a:lstStyle/>
          <a:p>
            <a:r>
              <a:rPr lang="de-DE" sz="2200" dirty="0"/>
              <a:t>Plattform</a:t>
            </a:r>
          </a:p>
          <a:p>
            <a:pPr lvl="1"/>
            <a:r>
              <a:rPr lang="de-DE" sz="2200" dirty="0"/>
              <a:t>CPU</a:t>
            </a:r>
          </a:p>
          <a:p>
            <a:pPr lvl="1"/>
            <a:r>
              <a:rPr lang="de-DE" sz="2200" dirty="0"/>
              <a:t>GPU</a:t>
            </a:r>
          </a:p>
          <a:p>
            <a:pPr lvl="1"/>
            <a:r>
              <a:rPr lang="de-DE" sz="2200" dirty="0"/>
              <a:t>ASIC</a:t>
            </a:r>
          </a:p>
          <a:p>
            <a:r>
              <a:rPr lang="de-DE" sz="2200" dirty="0"/>
              <a:t>Neuronales Netz Architektur - </a:t>
            </a:r>
            <a:r>
              <a:rPr lang="de-DE" sz="2200" dirty="0" err="1"/>
              <a:t>AlexNet</a:t>
            </a:r>
            <a:endParaRPr lang="de-DE" sz="2200" dirty="0"/>
          </a:p>
          <a:p>
            <a:r>
              <a:rPr lang="de-DE" sz="2200" dirty="0"/>
              <a:t>Implementieren von Transfer Learning</a:t>
            </a:r>
          </a:p>
          <a:p>
            <a:r>
              <a:rPr lang="de-DE" sz="2200" dirty="0"/>
              <a:t>Batch-Processing</a:t>
            </a:r>
          </a:p>
          <a:p>
            <a:r>
              <a:rPr lang="de-DE" sz="2200" dirty="0"/>
              <a:t>Wir würden noch gerne </a:t>
            </a:r>
          </a:p>
          <a:p>
            <a:pPr lvl="1"/>
            <a:r>
              <a:rPr lang="de-DE" sz="1800" dirty="0"/>
              <a:t>Weiter NN Architekturen implementieren (unter Nutzung von Bibliotheken)</a:t>
            </a:r>
          </a:p>
          <a:p>
            <a:pPr lvl="1"/>
            <a:r>
              <a:rPr lang="de-DE" sz="1800" dirty="0" err="1"/>
              <a:t>Supervised</a:t>
            </a:r>
            <a:r>
              <a:rPr lang="de-DE" sz="1800" dirty="0"/>
              <a:t> Learning Algorithmus implementieren</a:t>
            </a:r>
          </a:p>
          <a:p>
            <a:pPr lvl="1"/>
            <a:r>
              <a:rPr lang="de-DE" sz="1800" dirty="0"/>
              <a:t>Die bestehenden Betriebsmodi ergänzen</a:t>
            </a:r>
          </a:p>
          <a:p>
            <a:r>
              <a:rPr lang="de-DE" sz="2200" dirty="0"/>
              <a:t>Abgrenzung</a:t>
            </a:r>
          </a:p>
          <a:p>
            <a:pPr marL="394575" lvl="1" indent="0">
              <a:buNone/>
            </a:pPr>
            <a:endParaRPr lang="de-DE" dirty="0"/>
          </a:p>
          <a:p>
            <a:endParaRPr lang="de-DE" dirty="0"/>
          </a:p>
          <a:p>
            <a:endParaRPr lang="de-DE" dirty="0"/>
          </a:p>
          <a:p>
            <a:pPr lvl="1"/>
            <a:endParaRPr lang="de-DE" dirty="0"/>
          </a:p>
          <a:p>
            <a:pPr lvl="1"/>
            <a:endParaRPr lang="de-DE" dirty="0"/>
          </a:p>
          <a:p>
            <a:endParaRPr lang="de-DE" dirty="0"/>
          </a:p>
        </p:txBody>
      </p:sp>
      <p:sp>
        <p:nvSpPr>
          <p:cNvPr id="4" name="Datumsplatzhalter 3">
            <a:extLst>
              <a:ext uri="{FF2B5EF4-FFF2-40B4-BE49-F238E27FC236}">
                <a16:creationId xmlns:a16="http://schemas.microsoft.com/office/drawing/2014/main" id="{BA2A6217-BF4D-4BF0-9A46-5988A9ED0A9D}"/>
              </a:ext>
            </a:extLst>
          </p:cNvPr>
          <p:cNvSpPr>
            <a:spLocks noGrp="1"/>
          </p:cNvSpPr>
          <p:nvPr>
            <p:ph type="dt" sz="half" idx="2"/>
          </p:nvPr>
        </p:nvSpPr>
        <p:spPr/>
        <p:txBody>
          <a:bodyPr/>
          <a:lstStyle/>
          <a:p>
            <a:r>
              <a:rPr lang="de-DE" dirty="0"/>
              <a:t>Neuronale Netze zur Bilderklassifizierung auf Heterogenen Plattformen</a:t>
            </a:r>
          </a:p>
        </p:txBody>
      </p:sp>
      <p:sp>
        <p:nvSpPr>
          <p:cNvPr id="5" name="Foliennummernplatzhalter 4">
            <a:extLst>
              <a:ext uri="{FF2B5EF4-FFF2-40B4-BE49-F238E27FC236}">
                <a16:creationId xmlns:a16="http://schemas.microsoft.com/office/drawing/2014/main" id="{A9FD48FD-2A85-4EF3-B32B-7F9AC3279C86}"/>
              </a:ext>
            </a:extLst>
          </p:cNvPr>
          <p:cNvSpPr>
            <a:spLocks noGrp="1"/>
          </p:cNvSpPr>
          <p:nvPr>
            <p:ph type="sldNum" sz="quarter" idx="4"/>
          </p:nvPr>
        </p:nvSpPr>
        <p:spPr/>
        <p:txBody>
          <a:bodyPr/>
          <a:lstStyle/>
          <a:p>
            <a:fld id="{E55ABDE9-7D1A-4CAE-9056-F713D277A78C}" type="slidenum">
              <a:rPr lang="de-DE" smtClean="0"/>
              <a:pPr/>
              <a:t>3</a:t>
            </a:fld>
            <a:endParaRPr lang="de-DE" dirty="0"/>
          </a:p>
        </p:txBody>
      </p:sp>
      <p:sp>
        <p:nvSpPr>
          <p:cNvPr id="6" name="Fußzeilenplatzhalter 5">
            <a:extLst>
              <a:ext uri="{FF2B5EF4-FFF2-40B4-BE49-F238E27FC236}">
                <a16:creationId xmlns:a16="http://schemas.microsoft.com/office/drawing/2014/main" id="{22C788CD-58A4-48F6-90A2-5394F3B2D52F}"/>
              </a:ext>
            </a:extLst>
          </p:cNvPr>
          <p:cNvSpPr>
            <a:spLocks noGrp="1"/>
          </p:cNvSpPr>
          <p:nvPr>
            <p:ph type="ftr" sz="quarter" idx="3"/>
          </p:nvPr>
        </p:nvSpPr>
        <p:spPr>
          <a:xfrm>
            <a:off x="165944" y="6344443"/>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a:t>
            </a:r>
            <a:r>
              <a:rPr lang="en-US" dirty="0" err="1"/>
              <a:t>Trzci</a:t>
            </a:r>
            <a:r>
              <a:rPr lang="de-DE" dirty="0"/>
              <a:t>ń</a:t>
            </a:r>
            <a:r>
              <a:rPr lang="en-US" dirty="0"/>
              <a:t>ski </a:t>
            </a:r>
          </a:p>
          <a:p>
            <a:pPr>
              <a:defRPr/>
            </a:pPr>
            <a:r>
              <a:rPr lang="en-US" dirty="0"/>
              <a:t>	</a:t>
            </a:r>
            <a:r>
              <a:rPr lang="en-US" dirty="0" err="1"/>
              <a:t>Dmitrii</a:t>
            </a:r>
            <a:r>
              <a:rPr lang="en-US" dirty="0"/>
              <a:t> </a:t>
            </a:r>
            <a:r>
              <a:rPr lang="en-US" dirty="0" err="1"/>
              <a:t>Seletkov</a:t>
            </a:r>
            <a:r>
              <a:rPr lang="en-US" dirty="0"/>
              <a:t> </a:t>
            </a:r>
          </a:p>
        </p:txBody>
      </p:sp>
    </p:spTree>
    <p:extLst>
      <p:ext uri="{BB962C8B-B14F-4D97-AF65-F5344CB8AC3E}">
        <p14:creationId xmlns:p14="http://schemas.microsoft.com/office/powerpoint/2010/main" val="161742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9500-8D99-4DB2-8A54-59A05B3053F8}"/>
              </a:ext>
            </a:extLst>
          </p:cNvPr>
          <p:cNvSpPr>
            <a:spLocks noGrp="1"/>
          </p:cNvSpPr>
          <p:nvPr>
            <p:ph type="title"/>
          </p:nvPr>
        </p:nvSpPr>
        <p:spPr/>
        <p:txBody>
          <a:bodyPr/>
          <a:lstStyle/>
          <a:p>
            <a:r>
              <a:rPr lang="de-DE" dirty="0"/>
              <a:t>Anwendungsfälle</a:t>
            </a:r>
          </a:p>
        </p:txBody>
      </p:sp>
      <p:sp>
        <p:nvSpPr>
          <p:cNvPr id="4" name="Datumsplatzhalter 3">
            <a:extLst>
              <a:ext uri="{FF2B5EF4-FFF2-40B4-BE49-F238E27FC236}">
                <a16:creationId xmlns:a16="http://schemas.microsoft.com/office/drawing/2014/main" id="{BA2A6217-BF4D-4BF0-9A46-5988A9ED0A9D}"/>
              </a:ext>
            </a:extLst>
          </p:cNvPr>
          <p:cNvSpPr>
            <a:spLocks noGrp="1"/>
          </p:cNvSpPr>
          <p:nvPr>
            <p:ph type="dt" sz="half" idx="2"/>
          </p:nvPr>
        </p:nvSpPr>
        <p:spPr/>
        <p:txBody>
          <a:bodyPr/>
          <a:lstStyle/>
          <a:p>
            <a:r>
              <a:rPr lang="de-DE" dirty="0"/>
              <a:t>Neuronale Netze zur Bilderklassifizierung auf Heterogenen Plattformen</a:t>
            </a:r>
          </a:p>
        </p:txBody>
      </p:sp>
      <p:sp>
        <p:nvSpPr>
          <p:cNvPr id="5" name="Foliennummernplatzhalter 4">
            <a:extLst>
              <a:ext uri="{FF2B5EF4-FFF2-40B4-BE49-F238E27FC236}">
                <a16:creationId xmlns:a16="http://schemas.microsoft.com/office/drawing/2014/main" id="{A9FD48FD-2A85-4EF3-B32B-7F9AC3279C86}"/>
              </a:ext>
            </a:extLst>
          </p:cNvPr>
          <p:cNvSpPr>
            <a:spLocks noGrp="1"/>
          </p:cNvSpPr>
          <p:nvPr>
            <p:ph type="sldNum" sz="quarter" idx="4"/>
          </p:nvPr>
        </p:nvSpPr>
        <p:spPr/>
        <p:txBody>
          <a:bodyPr/>
          <a:lstStyle/>
          <a:p>
            <a:fld id="{E55ABDE9-7D1A-4CAE-9056-F713D277A78C}" type="slidenum">
              <a:rPr lang="de-DE" smtClean="0"/>
              <a:pPr/>
              <a:t>4</a:t>
            </a:fld>
            <a:endParaRPr lang="de-DE" dirty="0"/>
          </a:p>
        </p:txBody>
      </p:sp>
      <p:sp>
        <p:nvSpPr>
          <p:cNvPr id="6" name="Fußzeilenplatzhalter 5">
            <a:extLst>
              <a:ext uri="{FF2B5EF4-FFF2-40B4-BE49-F238E27FC236}">
                <a16:creationId xmlns:a16="http://schemas.microsoft.com/office/drawing/2014/main" id="{22C788CD-58A4-48F6-90A2-5394F3B2D52F}"/>
              </a:ext>
            </a:extLst>
          </p:cNvPr>
          <p:cNvSpPr>
            <a:spLocks noGrp="1"/>
          </p:cNvSpPr>
          <p:nvPr>
            <p:ph type="ftr" sz="quarter" idx="3"/>
          </p:nvPr>
        </p:nvSpPr>
        <p:spPr>
          <a:xfrm>
            <a:off x="165944" y="6344443"/>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pic>
        <p:nvPicPr>
          <p:cNvPr id="9" name="Grafik 8" descr="Ein Bild, das Screenshot enthält.&#10;&#10;Automatisch generierte Beschreibung">
            <a:extLst>
              <a:ext uri="{FF2B5EF4-FFF2-40B4-BE49-F238E27FC236}">
                <a16:creationId xmlns:a16="http://schemas.microsoft.com/office/drawing/2014/main" id="{3AE5773F-7855-4396-981E-D08C33E2BA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8798" y="988562"/>
            <a:ext cx="6746403" cy="488087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8A802ED5-38E4-4292-8503-C2BA7A24E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0031" y="990348"/>
            <a:ext cx="5583936" cy="5225560"/>
          </a:xfrm>
          <a:prstGeom prst="rect">
            <a:avLst/>
          </a:prstGeom>
        </p:spPr>
      </p:pic>
      <p:pic>
        <p:nvPicPr>
          <p:cNvPr id="8" name="Grafik 7" descr="Ein Bild, das Text, Karte enthält.&#10;&#10;Automatisch generierte Beschreibung">
            <a:extLst>
              <a:ext uri="{FF2B5EF4-FFF2-40B4-BE49-F238E27FC236}">
                <a16:creationId xmlns:a16="http://schemas.microsoft.com/office/drawing/2014/main" id="{62EBB9BA-DE14-49B2-95DE-4C80D604F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4" y="1244772"/>
            <a:ext cx="9044271" cy="4368455"/>
          </a:xfrm>
          <a:prstGeom prst="rect">
            <a:avLst/>
          </a:prstGeom>
        </p:spPr>
      </p:pic>
    </p:spTree>
    <p:extLst>
      <p:ext uri="{BB962C8B-B14F-4D97-AF65-F5344CB8AC3E}">
        <p14:creationId xmlns:p14="http://schemas.microsoft.com/office/powerpoint/2010/main" val="362845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9500-8D99-4DB2-8A54-59A05B3053F8}"/>
              </a:ext>
            </a:extLst>
          </p:cNvPr>
          <p:cNvSpPr>
            <a:spLocks noGrp="1"/>
          </p:cNvSpPr>
          <p:nvPr>
            <p:ph type="title"/>
          </p:nvPr>
        </p:nvSpPr>
        <p:spPr/>
        <p:txBody>
          <a:bodyPr>
            <a:normAutofit/>
          </a:bodyPr>
          <a:lstStyle/>
          <a:p>
            <a:r>
              <a:rPr lang="de-DE" dirty="0"/>
              <a:t>Übrige Funktionalitäten</a:t>
            </a:r>
          </a:p>
        </p:txBody>
      </p:sp>
      <p:sp>
        <p:nvSpPr>
          <p:cNvPr id="3" name="Inhaltsplatzhalter 2">
            <a:extLst>
              <a:ext uri="{FF2B5EF4-FFF2-40B4-BE49-F238E27FC236}">
                <a16:creationId xmlns:a16="http://schemas.microsoft.com/office/drawing/2014/main" id="{33D5F2FD-DFE0-4450-BAA2-4248E14FDF57}"/>
              </a:ext>
            </a:extLst>
          </p:cNvPr>
          <p:cNvSpPr>
            <a:spLocks noGrp="1"/>
          </p:cNvSpPr>
          <p:nvPr>
            <p:ph idx="1"/>
          </p:nvPr>
        </p:nvSpPr>
        <p:spPr/>
        <p:txBody>
          <a:bodyPr/>
          <a:lstStyle/>
          <a:p>
            <a:pPr marL="0" indent="0">
              <a:buNone/>
            </a:pPr>
            <a:endParaRPr lang="de-DE" dirty="0"/>
          </a:p>
        </p:txBody>
      </p:sp>
      <p:sp>
        <p:nvSpPr>
          <p:cNvPr id="4" name="Datumsplatzhalter 3">
            <a:extLst>
              <a:ext uri="{FF2B5EF4-FFF2-40B4-BE49-F238E27FC236}">
                <a16:creationId xmlns:a16="http://schemas.microsoft.com/office/drawing/2014/main" id="{BA2A6217-BF4D-4BF0-9A46-5988A9ED0A9D}"/>
              </a:ext>
            </a:extLst>
          </p:cNvPr>
          <p:cNvSpPr>
            <a:spLocks noGrp="1"/>
          </p:cNvSpPr>
          <p:nvPr>
            <p:ph type="dt" sz="half" idx="2"/>
          </p:nvPr>
        </p:nvSpPr>
        <p:spPr/>
        <p:txBody>
          <a:bodyPr/>
          <a:lstStyle/>
          <a:p>
            <a:r>
              <a:rPr lang="de-DE" dirty="0"/>
              <a:t>Neuronale Netze zur Bilderklassifizierung auf Heterogenen Plattformen</a:t>
            </a:r>
          </a:p>
        </p:txBody>
      </p:sp>
      <p:sp>
        <p:nvSpPr>
          <p:cNvPr id="5" name="Foliennummernplatzhalter 4">
            <a:extLst>
              <a:ext uri="{FF2B5EF4-FFF2-40B4-BE49-F238E27FC236}">
                <a16:creationId xmlns:a16="http://schemas.microsoft.com/office/drawing/2014/main" id="{A9FD48FD-2A85-4EF3-B32B-7F9AC3279C86}"/>
              </a:ext>
            </a:extLst>
          </p:cNvPr>
          <p:cNvSpPr>
            <a:spLocks noGrp="1"/>
          </p:cNvSpPr>
          <p:nvPr>
            <p:ph type="sldNum" sz="quarter" idx="4"/>
          </p:nvPr>
        </p:nvSpPr>
        <p:spPr/>
        <p:txBody>
          <a:bodyPr/>
          <a:lstStyle/>
          <a:p>
            <a:fld id="{E55ABDE9-7D1A-4CAE-9056-F713D277A78C}" type="slidenum">
              <a:rPr lang="de-DE" smtClean="0"/>
              <a:pPr/>
              <a:t>5</a:t>
            </a:fld>
            <a:endParaRPr lang="de-DE" dirty="0"/>
          </a:p>
        </p:txBody>
      </p:sp>
      <p:sp>
        <p:nvSpPr>
          <p:cNvPr id="6" name="Fußzeilenplatzhalter 5">
            <a:extLst>
              <a:ext uri="{FF2B5EF4-FFF2-40B4-BE49-F238E27FC236}">
                <a16:creationId xmlns:a16="http://schemas.microsoft.com/office/drawing/2014/main" id="{22C788CD-58A4-48F6-90A2-5394F3B2D52F}"/>
              </a:ext>
            </a:extLst>
          </p:cNvPr>
          <p:cNvSpPr>
            <a:spLocks noGrp="1"/>
          </p:cNvSpPr>
          <p:nvPr>
            <p:ph type="ftr" sz="quarter" idx="3"/>
          </p:nvPr>
        </p:nvSpPr>
        <p:spPr>
          <a:xfrm>
            <a:off x="165944" y="6344443"/>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pic>
        <p:nvPicPr>
          <p:cNvPr id="10" name="Inhaltsplatzhalter 19" descr="Ein Bild, das Screenshot enthält.&#10;&#10;Automatisch generierte Beschreibung">
            <a:extLst>
              <a:ext uri="{FF2B5EF4-FFF2-40B4-BE49-F238E27FC236}">
                <a16:creationId xmlns:a16="http://schemas.microsoft.com/office/drawing/2014/main" id="{975E3DB9-559A-47AB-B26C-FD873EFC5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45040" y="1513732"/>
            <a:ext cx="6450745" cy="4619114"/>
          </a:xfrm>
          <a:prstGeom prst="rect">
            <a:avLst/>
          </a:prstGeom>
          <a:noFill/>
          <a:ln w="9525">
            <a:noFill/>
            <a:miter lim="800000"/>
            <a:headEnd/>
            <a:tailEnd/>
          </a:ln>
        </p:spPr>
      </p:pic>
    </p:spTree>
    <p:extLst>
      <p:ext uri="{BB962C8B-B14F-4D97-AF65-F5344CB8AC3E}">
        <p14:creationId xmlns:p14="http://schemas.microsoft.com/office/powerpoint/2010/main" val="4624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D2B11-8D99-4164-9E09-9427F3561B29}"/>
              </a:ext>
            </a:extLst>
          </p:cNvPr>
          <p:cNvSpPr>
            <a:spLocks noGrp="1"/>
          </p:cNvSpPr>
          <p:nvPr>
            <p:ph type="title"/>
          </p:nvPr>
        </p:nvSpPr>
        <p:spPr/>
        <p:txBody>
          <a:bodyPr/>
          <a:lstStyle/>
          <a:p>
            <a:r>
              <a:rPr lang="de-DE" dirty="0"/>
              <a:t>Funktionsweise</a:t>
            </a:r>
          </a:p>
        </p:txBody>
      </p:sp>
      <p:sp>
        <p:nvSpPr>
          <p:cNvPr id="4" name="Datumsplatzhalter 3">
            <a:extLst>
              <a:ext uri="{FF2B5EF4-FFF2-40B4-BE49-F238E27FC236}">
                <a16:creationId xmlns:a16="http://schemas.microsoft.com/office/drawing/2014/main" id="{1D37AE05-A5DA-4E57-B649-D94E9577BFE9}"/>
              </a:ext>
            </a:extLst>
          </p:cNvPr>
          <p:cNvSpPr>
            <a:spLocks noGrp="1"/>
          </p:cNvSpPr>
          <p:nvPr>
            <p:ph type="dt" sz="half" idx="2"/>
          </p:nvPr>
        </p:nvSpPr>
        <p:spPr/>
        <p:txBody>
          <a:bodyPr/>
          <a:lstStyle/>
          <a:p>
            <a:r>
              <a:rPr lang="de-DE" dirty="0"/>
              <a:t>Neuronale Netze zur Bilderklassifizierung auf Heterogenen Plattformen</a:t>
            </a:r>
          </a:p>
        </p:txBody>
      </p:sp>
      <p:sp>
        <p:nvSpPr>
          <p:cNvPr id="5" name="Foliennummernplatzhalter 4">
            <a:extLst>
              <a:ext uri="{FF2B5EF4-FFF2-40B4-BE49-F238E27FC236}">
                <a16:creationId xmlns:a16="http://schemas.microsoft.com/office/drawing/2014/main" id="{B7359C9A-BA9E-4ED0-AAB2-F97D7E73765F}"/>
              </a:ext>
            </a:extLst>
          </p:cNvPr>
          <p:cNvSpPr>
            <a:spLocks noGrp="1"/>
          </p:cNvSpPr>
          <p:nvPr>
            <p:ph type="sldNum" sz="quarter" idx="4"/>
          </p:nvPr>
        </p:nvSpPr>
        <p:spPr/>
        <p:txBody>
          <a:bodyPr/>
          <a:lstStyle/>
          <a:p>
            <a:fld id="{E55ABDE9-7D1A-4CAE-9056-F713D277A78C}" type="slidenum">
              <a:rPr lang="de-DE" smtClean="0"/>
              <a:pPr/>
              <a:t>6</a:t>
            </a:fld>
            <a:endParaRPr lang="de-DE" dirty="0"/>
          </a:p>
        </p:txBody>
      </p:sp>
      <p:sp>
        <p:nvSpPr>
          <p:cNvPr id="6" name="Fußzeilenplatzhalter 5">
            <a:extLst>
              <a:ext uri="{FF2B5EF4-FFF2-40B4-BE49-F238E27FC236}">
                <a16:creationId xmlns:a16="http://schemas.microsoft.com/office/drawing/2014/main" id="{70BD53E4-BD55-435E-BA78-57A8DD237292}"/>
              </a:ext>
            </a:extLst>
          </p:cNvPr>
          <p:cNvSpPr>
            <a:spLocks noGrp="1"/>
          </p:cNvSpPr>
          <p:nvPr>
            <p:ph type="ftr" sz="quarter" idx="3"/>
          </p:nvPr>
        </p:nvSpPr>
        <p:spPr>
          <a:xfrm>
            <a:off x="165944" y="6344443"/>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pic>
        <p:nvPicPr>
          <p:cNvPr id="7" name="Grafik 6" descr="Ein Bild, das Screenshot, Karte enthält.&#10;&#10;Automatisch generierte Beschreibung">
            <a:extLst>
              <a:ext uri="{FF2B5EF4-FFF2-40B4-BE49-F238E27FC236}">
                <a16:creationId xmlns:a16="http://schemas.microsoft.com/office/drawing/2014/main" id="{47DA2DF2-4338-4335-A5D5-035EA4DF3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2" y="1570707"/>
            <a:ext cx="8978056" cy="3716585"/>
          </a:xfrm>
          <a:prstGeom prst="rect">
            <a:avLst/>
          </a:prstGeom>
        </p:spPr>
      </p:pic>
    </p:spTree>
    <p:extLst>
      <p:ext uri="{BB962C8B-B14F-4D97-AF65-F5344CB8AC3E}">
        <p14:creationId xmlns:p14="http://schemas.microsoft.com/office/powerpoint/2010/main" val="41684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19984" y="244166"/>
            <a:ext cx="6911975" cy="561975"/>
          </a:xfrm>
        </p:spPr>
        <p:txBody>
          <a:bodyPr/>
          <a:lstStyle/>
          <a:p>
            <a:r>
              <a:rPr lang="de-DE" dirty="0"/>
              <a:t>Roadmap</a:t>
            </a:r>
            <a:endParaRPr lang="en-US" dirty="0"/>
          </a:p>
        </p:txBody>
      </p:sp>
      <p:sp>
        <p:nvSpPr>
          <p:cNvPr id="5" name="Foliennummernplatzhalter 4"/>
          <p:cNvSpPr>
            <a:spLocks noGrp="1"/>
          </p:cNvSpPr>
          <p:nvPr>
            <p:ph type="sldNum" sz="quarter" idx="4"/>
          </p:nvPr>
        </p:nvSpPr>
        <p:spPr/>
        <p:txBody>
          <a:bodyPr/>
          <a:lstStyle/>
          <a:p>
            <a:fld id="{E55ABDE9-7D1A-4CAE-9056-F713D277A78C}" type="slidenum">
              <a:rPr lang="de-DE" smtClean="0"/>
              <a:pPr/>
              <a:t>7</a:t>
            </a:fld>
            <a:endParaRPr lang="de-DE" dirty="0"/>
          </a:p>
        </p:txBody>
      </p:sp>
      <p:sp>
        <p:nvSpPr>
          <p:cNvPr id="8" name="Fußzeilenplatzhalter 5"/>
          <p:cNvSpPr>
            <a:spLocks noGrp="1"/>
          </p:cNvSpPr>
          <p:nvPr>
            <p:ph type="ftr" sz="quarter" idx="3"/>
          </p:nvPr>
        </p:nvSpPr>
        <p:spPr>
          <a:xfrm>
            <a:off x="165944" y="6353762"/>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sp>
        <p:nvSpPr>
          <p:cNvPr id="9" name="Datumsplatzhalter 3"/>
          <p:cNvSpPr>
            <a:spLocks noGrp="1"/>
          </p:cNvSpPr>
          <p:nvPr>
            <p:ph type="dt" sz="half" idx="2"/>
          </p:nvPr>
        </p:nvSpPr>
        <p:spPr>
          <a:xfrm>
            <a:off x="5452947" y="6419723"/>
            <a:ext cx="3200400" cy="365125"/>
          </a:xfrm>
        </p:spPr>
        <p:txBody>
          <a:bodyPr/>
          <a:lstStyle/>
          <a:p>
            <a:r>
              <a:rPr lang="de-DE" dirty="0"/>
              <a:t>Neuronale Netze zur Bilderklassifizierung auf Heterogenen Plattformen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21" y="970621"/>
            <a:ext cx="7766708" cy="491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81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19984" y="244166"/>
            <a:ext cx="6911975" cy="561975"/>
          </a:xfrm>
        </p:spPr>
        <p:txBody>
          <a:bodyPr/>
          <a:lstStyle/>
          <a:p>
            <a:r>
              <a:rPr lang="en-US" dirty="0"/>
              <a:t>Die </a:t>
            </a:r>
            <a:r>
              <a:rPr lang="en-US" dirty="0" err="1"/>
              <a:t>nächste</a:t>
            </a:r>
            <a:r>
              <a:rPr lang="en-US" dirty="0"/>
              <a:t> Phase: </a:t>
            </a:r>
            <a:r>
              <a:rPr lang="en-US" dirty="0" err="1"/>
              <a:t>Entwurf</a:t>
            </a:r>
            <a:endParaRPr lang="en-US" dirty="0"/>
          </a:p>
        </p:txBody>
      </p:sp>
      <p:sp>
        <p:nvSpPr>
          <p:cNvPr id="5" name="Foliennummernplatzhalter 4"/>
          <p:cNvSpPr>
            <a:spLocks noGrp="1"/>
          </p:cNvSpPr>
          <p:nvPr>
            <p:ph type="sldNum" sz="quarter" idx="4"/>
          </p:nvPr>
        </p:nvSpPr>
        <p:spPr/>
        <p:txBody>
          <a:bodyPr/>
          <a:lstStyle/>
          <a:p>
            <a:fld id="{E55ABDE9-7D1A-4CAE-9056-F713D277A78C}" type="slidenum">
              <a:rPr lang="de-DE" smtClean="0"/>
              <a:pPr/>
              <a:t>8</a:t>
            </a:fld>
            <a:endParaRPr lang="de-D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820" y="1378517"/>
            <a:ext cx="3520011" cy="1662227"/>
          </a:xfrm>
          <a:prstGeom prst="snip2DiagRect">
            <a:avLst>
              <a:gd name="adj1" fmla="val 0"/>
              <a:gd name="adj2" fmla="val 11569"/>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Inhaltsplatzhalter 2"/>
          <p:cNvSpPr>
            <a:spLocks noGrp="1"/>
          </p:cNvSpPr>
          <p:nvPr>
            <p:ph idx="1"/>
          </p:nvPr>
        </p:nvSpPr>
        <p:spPr>
          <a:xfrm>
            <a:off x="466732" y="1061925"/>
            <a:ext cx="8356600" cy="4894262"/>
          </a:xfrm>
        </p:spPr>
        <p:txBody>
          <a:bodyPr/>
          <a:lstStyle/>
          <a:p>
            <a:r>
              <a:rPr lang="en-US" dirty="0"/>
              <a:t>Der </a:t>
            </a:r>
            <a:r>
              <a:rPr lang="en-US" dirty="0" err="1"/>
              <a:t>Verantwortliche</a:t>
            </a:r>
            <a:r>
              <a:rPr lang="en-US" dirty="0"/>
              <a:t>: </a:t>
            </a:r>
            <a:r>
              <a:rPr lang="en-US" dirty="0" err="1"/>
              <a:t>Friedemann</a:t>
            </a:r>
            <a:endParaRPr lang="en-US" dirty="0"/>
          </a:p>
          <a:p>
            <a:r>
              <a:rPr lang="en-US" dirty="0" err="1"/>
              <a:t>Nächste</a:t>
            </a:r>
            <a:r>
              <a:rPr lang="en-US" dirty="0"/>
              <a:t> </a:t>
            </a:r>
            <a:r>
              <a:rPr lang="en-US" dirty="0" err="1"/>
              <a:t>Schritte</a:t>
            </a:r>
            <a:r>
              <a:rPr lang="en-US" dirty="0"/>
              <a:t>:</a:t>
            </a:r>
          </a:p>
          <a:p>
            <a:pPr lvl="1"/>
            <a:r>
              <a:rPr lang="en-US" dirty="0" err="1"/>
              <a:t>Weiterhin</a:t>
            </a:r>
            <a:r>
              <a:rPr lang="en-US" dirty="0"/>
              <a:t> </a:t>
            </a:r>
            <a:r>
              <a:rPr lang="en-US" dirty="0" err="1"/>
              <a:t>Kenntnisse</a:t>
            </a:r>
            <a:r>
              <a:rPr lang="en-US" dirty="0"/>
              <a:t> </a:t>
            </a:r>
            <a:r>
              <a:rPr lang="en-US" dirty="0" err="1"/>
              <a:t>vertiefen</a:t>
            </a:r>
            <a:r>
              <a:rPr lang="en-US" dirty="0"/>
              <a:t>:</a:t>
            </a:r>
          </a:p>
          <a:p>
            <a:pPr lvl="2"/>
            <a:r>
              <a:rPr lang="en-US" dirty="0"/>
              <a:t>CNNs</a:t>
            </a:r>
          </a:p>
          <a:p>
            <a:pPr lvl="2"/>
            <a:r>
              <a:rPr lang="en-US" dirty="0" err="1"/>
              <a:t>AlexNet</a:t>
            </a:r>
            <a:endParaRPr lang="en-US" dirty="0"/>
          </a:p>
          <a:p>
            <a:pPr lvl="2"/>
            <a:r>
              <a:rPr lang="en-US" dirty="0"/>
              <a:t>C++</a:t>
            </a:r>
          </a:p>
          <a:p>
            <a:pPr lvl="1"/>
            <a:r>
              <a:rPr lang="en-US" dirty="0" err="1"/>
              <a:t>Entwurf</a:t>
            </a:r>
            <a:r>
              <a:rPr lang="en-US" dirty="0"/>
              <a:t> </a:t>
            </a:r>
            <a:r>
              <a:rPr lang="en-US" dirty="0" err="1"/>
              <a:t>planen</a:t>
            </a:r>
            <a:endParaRPr lang="en-US" dirty="0"/>
          </a:p>
          <a:p>
            <a:pPr lvl="1"/>
            <a:r>
              <a:rPr lang="en-US" dirty="0" err="1"/>
              <a:t>Vorläufige</a:t>
            </a:r>
            <a:r>
              <a:rPr lang="en-US" dirty="0"/>
              <a:t> </a:t>
            </a:r>
            <a:r>
              <a:rPr lang="en-US" dirty="0" err="1"/>
              <a:t>Klassendiagrame</a:t>
            </a:r>
            <a:r>
              <a:rPr lang="en-US" dirty="0"/>
              <a:t> </a:t>
            </a:r>
            <a:r>
              <a:rPr lang="en-US" dirty="0" err="1"/>
              <a:t>erstellen</a:t>
            </a:r>
            <a:endParaRPr lang="en-US" dirty="0"/>
          </a:p>
        </p:txBody>
      </p:sp>
      <p:sp>
        <p:nvSpPr>
          <p:cNvPr id="9" name="Fußzeilenplatzhalter 5"/>
          <p:cNvSpPr>
            <a:spLocks noGrp="1"/>
          </p:cNvSpPr>
          <p:nvPr>
            <p:ph type="ftr" sz="quarter" idx="3"/>
          </p:nvPr>
        </p:nvSpPr>
        <p:spPr>
          <a:xfrm>
            <a:off x="165944" y="6348609"/>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sp>
        <p:nvSpPr>
          <p:cNvPr id="10" name="Datumsplatzhalter 3"/>
          <p:cNvSpPr>
            <a:spLocks noGrp="1"/>
          </p:cNvSpPr>
          <p:nvPr>
            <p:ph type="dt" sz="half" idx="2"/>
          </p:nvPr>
        </p:nvSpPr>
        <p:spPr>
          <a:xfrm>
            <a:off x="5452947" y="6419723"/>
            <a:ext cx="3200400" cy="365125"/>
          </a:xfrm>
        </p:spPr>
        <p:txBody>
          <a:bodyPr/>
          <a:lstStyle/>
          <a:p>
            <a:r>
              <a:rPr lang="de-DE" dirty="0"/>
              <a:t>Neuronale Netze zur Bilderklassifizierung auf Heterogenen Plattformen</a:t>
            </a:r>
            <a:endParaRPr lang="en-US" dirty="0"/>
          </a:p>
        </p:txBody>
      </p:sp>
      <p:pic>
        <p:nvPicPr>
          <p:cNvPr id="6" name="Grafik 5" descr="Fledermäuse">
            <a:extLst>
              <a:ext uri="{FF2B5EF4-FFF2-40B4-BE49-F238E27FC236}">
                <a16:creationId xmlns:a16="http://schemas.microsoft.com/office/drawing/2014/main" id="{5EBE72B3-9101-461F-B86F-05AE34421E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9073" y="6528563"/>
            <a:ext cx="179535" cy="179535"/>
          </a:xfrm>
          <a:prstGeom prst="rect">
            <a:avLst/>
          </a:prstGeom>
        </p:spPr>
      </p:pic>
    </p:spTree>
    <p:extLst>
      <p:ext uri="{BB962C8B-B14F-4D97-AF65-F5344CB8AC3E}">
        <p14:creationId xmlns:p14="http://schemas.microsoft.com/office/powerpoint/2010/main" val="50905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p:txBody>
          <a:bodyPr/>
          <a:lstStyle/>
          <a:p>
            <a:fld id="{E55ABDE9-7D1A-4CAE-9056-F713D277A78C}" type="slidenum">
              <a:rPr lang="de-DE" smtClean="0"/>
              <a:pPr/>
              <a:t>9</a:t>
            </a:fld>
            <a:endParaRPr lang="de-DE" dirty="0"/>
          </a:p>
        </p:txBody>
      </p:sp>
      <p:sp>
        <p:nvSpPr>
          <p:cNvPr id="9" name="Fußzeilenplatzhalter 5"/>
          <p:cNvSpPr>
            <a:spLocks noGrp="1"/>
          </p:cNvSpPr>
          <p:nvPr>
            <p:ph type="ftr" sz="quarter" idx="3"/>
          </p:nvPr>
        </p:nvSpPr>
        <p:spPr>
          <a:xfrm>
            <a:off x="165944" y="6348609"/>
            <a:ext cx="5583936" cy="360363"/>
          </a:xfrm>
        </p:spPr>
        <p:txBody>
          <a:bodyPr/>
          <a:lstStyle/>
          <a:p>
            <a:pPr>
              <a:defRPr/>
            </a:pPr>
            <a:r>
              <a:rPr lang="en-US" dirty="0"/>
              <a:t>Viet Doan Xuan Pham 	</a:t>
            </a:r>
            <a:r>
              <a:rPr lang="en-US" dirty="0" err="1"/>
              <a:t>Friedemann</a:t>
            </a:r>
            <a:r>
              <a:rPr lang="en-US" dirty="0"/>
              <a:t> David Claus </a:t>
            </a:r>
          </a:p>
          <a:p>
            <a:pPr>
              <a:defRPr/>
            </a:pPr>
            <a:r>
              <a:rPr lang="en-US" dirty="0"/>
              <a:t>Aleksandr </a:t>
            </a:r>
            <a:r>
              <a:rPr lang="en-US" dirty="0" err="1"/>
              <a:t>Eismont</a:t>
            </a:r>
            <a:r>
              <a:rPr lang="en-US" dirty="0"/>
              <a:t> 	Jakub </a:t>
            </a:r>
            <a:r>
              <a:rPr lang="en-US" dirty="0" err="1"/>
              <a:t>Marceli</a:t>
            </a:r>
            <a:r>
              <a:rPr lang="en-US" dirty="0"/>
              <a:t> Trzcinski </a:t>
            </a:r>
          </a:p>
          <a:p>
            <a:pPr>
              <a:defRPr/>
            </a:pPr>
            <a:r>
              <a:rPr lang="en-US" dirty="0"/>
              <a:t>	</a:t>
            </a:r>
            <a:r>
              <a:rPr lang="en-US" dirty="0" err="1"/>
              <a:t>Dmitrii</a:t>
            </a:r>
            <a:r>
              <a:rPr lang="en-US" dirty="0"/>
              <a:t> </a:t>
            </a:r>
            <a:r>
              <a:rPr lang="en-US" dirty="0" err="1"/>
              <a:t>Seletkov</a:t>
            </a:r>
            <a:r>
              <a:rPr lang="en-US" dirty="0"/>
              <a:t> </a:t>
            </a:r>
          </a:p>
        </p:txBody>
      </p:sp>
      <p:sp>
        <p:nvSpPr>
          <p:cNvPr id="10" name="Datumsplatzhalter 3"/>
          <p:cNvSpPr>
            <a:spLocks noGrp="1"/>
          </p:cNvSpPr>
          <p:nvPr>
            <p:ph type="dt" sz="half" idx="2"/>
          </p:nvPr>
        </p:nvSpPr>
        <p:spPr>
          <a:xfrm>
            <a:off x="5452947" y="6419723"/>
            <a:ext cx="3200400" cy="365125"/>
          </a:xfrm>
        </p:spPr>
        <p:txBody>
          <a:bodyPr/>
          <a:lstStyle/>
          <a:p>
            <a:r>
              <a:rPr lang="de-DE" dirty="0"/>
              <a:t>Neuronale Netze zur Bilderklassifizierung auf Heterogenen Plattformen</a:t>
            </a:r>
            <a:endParaRPr lang="en-US" dirty="0"/>
          </a:p>
        </p:txBody>
      </p:sp>
      <p:pic>
        <p:nvPicPr>
          <p:cNvPr id="6" name="Grafik 5" descr="Fledermäuse">
            <a:extLst>
              <a:ext uri="{FF2B5EF4-FFF2-40B4-BE49-F238E27FC236}">
                <a16:creationId xmlns:a16="http://schemas.microsoft.com/office/drawing/2014/main" id="{5EBE72B3-9101-461F-B86F-05AE34421E6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9073" y="6528563"/>
            <a:ext cx="179535" cy="179535"/>
          </a:xfrm>
          <a:prstGeom prst="rect">
            <a:avLst/>
          </a:prstGeom>
        </p:spPr>
      </p:pic>
      <p:sp>
        <p:nvSpPr>
          <p:cNvPr id="7" name="Inhaltsplatzhalter 6">
            <a:extLst>
              <a:ext uri="{FF2B5EF4-FFF2-40B4-BE49-F238E27FC236}">
                <a16:creationId xmlns:a16="http://schemas.microsoft.com/office/drawing/2014/main" id="{E9B0EE3B-8BC7-45F3-9B24-86D0E416BA3D}"/>
              </a:ext>
            </a:extLst>
          </p:cNvPr>
          <p:cNvSpPr>
            <a:spLocks noGrp="1"/>
          </p:cNvSpPr>
          <p:nvPr>
            <p:ph idx="1"/>
          </p:nvPr>
        </p:nvSpPr>
        <p:spPr/>
        <p:txBody>
          <a:bodyPr>
            <a:normAutofit fontScale="92500" lnSpcReduction="20000"/>
          </a:bodyPr>
          <a:lstStyle/>
          <a:p>
            <a:r>
              <a:rPr lang="de-DE" dirty="0"/>
              <a:t>https://dzone.com/articles/an-introduction-to-the-artificial-neural-network</a:t>
            </a:r>
          </a:p>
          <a:p>
            <a:r>
              <a:rPr lang="de-DE" dirty="0"/>
              <a:t>https://de.wikipedia.org/wiki/Spracherkennung#/media/Datei:Spracherkennung-beispiel-ko.png</a:t>
            </a:r>
          </a:p>
          <a:p>
            <a:r>
              <a:rPr lang="de-DE" dirty="0"/>
              <a:t>http://www.iphonehacks.com/2018/05/apple-copy-google-assistant-features-siri-ios12.html</a:t>
            </a:r>
          </a:p>
          <a:p>
            <a:r>
              <a:rPr lang="de-DE" dirty="0"/>
              <a:t>https://voicebot.ai/2018/03/09/google-assistant-apps-now-support-digital-purchases-notifications-media-playback/</a:t>
            </a:r>
          </a:p>
          <a:p>
            <a:r>
              <a:rPr lang="de-DE" dirty="0"/>
              <a:t>https://www.t-online.de/auto/elektromobilitaet/id_80869960/autonomes-fahren-koennte-zu-neuem-auto-boom-fuehren.html</a:t>
            </a:r>
          </a:p>
          <a:p>
            <a:r>
              <a:rPr lang="de-DE" dirty="0"/>
              <a:t>https://www.computerwoche.de/a/algorithmen-die-tumore-aufspueren,3330704</a:t>
            </a:r>
          </a:p>
          <a:p>
            <a:r>
              <a:rPr lang="de-DE" dirty="0"/>
              <a:t>https://robohub.org/deep-learning-in-robotics/</a:t>
            </a:r>
          </a:p>
          <a:p>
            <a:r>
              <a:rPr lang="de-DE" dirty="0"/>
              <a:t>https://talkbitz.com/what-is-google-lens-and-how-does-it-work-with-ai/</a:t>
            </a:r>
          </a:p>
          <a:p>
            <a:r>
              <a:rPr lang="de-DE" dirty="0"/>
              <a:t>https://austincountynewsonline.com/china-deploys-skynet-facial-recognition-can-compare-3-billion-faces-per-second/</a:t>
            </a:r>
          </a:p>
          <a:p>
            <a:r>
              <a:rPr lang="de-DE" dirty="0"/>
              <a:t>https://www.krebsgesellschaft.de/onko-internetportal/basis-informationen-krebs/krebsarten/hirntumor/diagnose-von-hirntumoren.html</a:t>
            </a:r>
          </a:p>
        </p:txBody>
      </p:sp>
      <p:sp>
        <p:nvSpPr>
          <p:cNvPr id="11" name="Titel 10">
            <a:extLst>
              <a:ext uri="{FF2B5EF4-FFF2-40B4-BE49-F238E27FC236}">
                <a16:creationId xmlns:a16="http://schemas.microsoft.com/office/drawing/2014/main" id="{33D0165B-B479-4094-BD83-67FA6356A6CA}"/>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1359264"/>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0</TotalTime>
  <Words>1240</Words>
  <Application>Microsoft Office PowerPoint</Application>
  <PresentationFormat>Bildschirmpräsentation (4:3)</PresentationFormat>
  <Paragraphs>178</Paragraphs>
  <Slides>9</Slides>
  <Notes>9</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9</vt:i4>
      </vt:variant>
    </vt:vector>
  </HeadingPairs>
  <TitlesOfParts>
    <vt:vector size="11" baseType="lpstr">
      <vt:lpstr>Arial</vt:lpstr>
      <vt:lpstr>KIT-Masterslides-EN-SDQ</vt:lpstr>
      <vt:lpstr>PowerPoint-Präsentation</vt:lpstr>
      <vt:lpstr>Motivation</vt:lpstr>
      <vt:lpstr>Anforderungen</vt:lpstr>
      <vt:lpstr>Anwendungsfälle</vt:lpstr>
      <vt:lpstr>Übrige Funktionalitäten</vt:lpstr>
      <vt:lpstr>Funktionsweise</vt:lpstr>
      <vt:lpstr>Roadmap</vt:lpstr>
      <vt:lpstr>Die nächste Phase: Entwurf</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Jakub Trzcinski</cp:lastModifiedBy>
  <cp:revision>1431</cp:revision>
  <cp:lastPrinted>2016-01-22T17:58:34Z</cp:lastPrinted>
  <dcterms:created xsi:type="dcterms:W3CDTF">2010-10-20T15:21:04Z</dcterms:created>
  <dcterms:modified xsi:type="dcterms:W3CDTF">2019-06-07T10:01:22Z</dcterms:modified>
</cp:coreProperties>
</file>