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63" r:id="rId4"/>
    <p:sldId id="258" r:id="rId5"/>
    <p:sldId id="262" r:id="rId6"/>
    <p:sldId id="264" r:id="rId7"/>
    <p:sldId id="265" r:id="rId8"/>
    <p:sldId id="266" r:id="rId9"/>
    <p:sldId id="259" r:id="rId10"/>
    <p:sldId id="275" r:id="rId11"/>
    <p:sldId id="269" r:id="rId12"/>
    <p:sldId id="270" r:id="rId13"/>
    <p:sldId id="276" r:id="rId14"/>
    <p:sldId id="271" r:id="rId15"/>
    <p:sldId id="267" r:id="rId16"/>
    <p:sldId id="260" r:id="rId17"/>
    <p:sldId id="277" r:id="rId18"/>
    <p:sldId id="272" r:id="rId19"/>
    <p:sldId id="273" r:id="rId20"/>
    <p:sldId id="278" r:id="rId21"/>
    <p:sldId id="261" r:id="rId22"/>
    <p:sldId id="268"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0ECBDE8-23AC-4D07-A157-CEA7955C0836}">
          <p14:sldIdLst>
            <p14:sldId id="256"/>
            <p14:sldId id="257"/>
          </p14:sldIdLst>
        </p14:section>
        <p14:section name="Scope and Data Setup" id="{12254749-49BC-4ADE-A8B1-A9166DAC1A1F}">
          <p14:sldIdLst>
            <p14:sldId id="263"/>
            <p14:sldId id="258"/>
            <p14:sldId id="262"/>
            <p14:sldId id="264"/>
            <p14:sldId id="265"/>
          </p14:sldIdLst>
        </p14:section>
        <p14:section name="Analyzing Worldwide Earnings" id="{78F3091E-66BF-4DC9-A58C-79B2A986CCEB}">
          <p14:sldIdLst>
            <p14:sldId id="266"/>
            <p14:sldId id="259"/>
            <p14:sldId id="275"/>
            <p14:sldId id="269"/>
            <p14:sldId id="270"/>
            <p14:sldId id="276"/>
            <p14:sldId id="271"/>
          </p14:sldIdLst>
        </p14:section>
        <p14:section name="Analyzing Ratings" id="{623880E4-F1DA-4C81-8581-A39872956E8A}">
          <p14:sldIdLst>
            <p14:sldId id="267"/>
            <p14:sldId id="260"/>
            <p14:sldId id="277"/>
            <p14:sldId id="272"/>
            <p14:sldId id="273"/>
            <p14:sldId id="278"/>
          </p14:sldIdLst>
        </p14:section>
        <p14:section name="Conclusions" id="{E08F28AF-DD12-44A8-B333-C3E3A065F60F}">
          <p14:sldIdLst>
            <p14:sldId id="261"/>
            <p14:sldId id="268"/>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3792" autoAdjust="0"/>
  </p:normalViewPr>
  <p:slideViewPr>
    <p:cSldViewPr snapToGrid="0">
      <p:cViewPr varScale="1">
        <p:scale>
          <a:sx n="62" d="100"/>
          <a:sy n="62" d="100"/>
        </p:scale>
        <p:origin x="868"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33FE007-FD78-466B-994E-FF758DE87839}" type="datetimeFigureOut">
              <a:rPr lang="en-US" smtClean="0"/>
              <a:t>4/17/2024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561837D-52F9-4A94-B759-A878C13FC40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12922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FE007-FD78-466B-994E-FF758DE87839}"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837D-52F9-4A94-B759-A878C13FC401}" type="slidenum">
              <a:rPr lang="en-US" smtClean="0"/>
              <a:t>‹#›</a:t>
            </a:fld>
            <a:endParaRPr lang="en-US"/>
          </a:p>
        </p:txBody>
      </p:sp>
    </p:spTree>
    <p:extLst>
      <p:ext uri="{BB962C8B-B14F-4D97-AF65-F5344CB8AC3E}">
        <p14:creationId xmlns:p14="http://schemas.microsoft.com/office/powerpoint/2010/main" val="299090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FE007-FD78-466B-994E-FF758DE87839}"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837D-52F9-4A94-B759-A878C13FC401}" type="slidenum">
              <a:rPr lang="en-US" smtClean="0"/>
              <a:t>‹#›</a:t>
            </a:fld>
            <a:endParaRPr lang="en-US"/>
          </a:p>
        </p:txBody>
      </p:sp>
    </p:spTree>
    <p:extLst>
      <p:ext uri="{BB962C8B-B14F-4D97-AF65-F5344CB8AC3E}">
        <p14:creationId xmlns:p14="http://schemas.microsoft.com/office/powerpoint/2010/main" val="399593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FE007-FD78-466B-994E-FF758DE87839}"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837D-52F9-4A94-B759-A878C13FC401}" type="slidenum">
              <a:rPr lang="en-US" smtClean="0"/>
              <a:t>‹#›</a:t>
            </a:fld>
            <a:endParaRPr lang="en-US"/>
          </a:p>
        </p:txBody>
      </p:sp>
    </p:spTree>
    <p:extLst>
      <p:ext uri="{BB962C8B-B14F-4D97-AF65-F5344CB8AC3E}">
        <p14:creationId xmlns:p14="http://schemas.microsoft.com/office/powerpoint/2010/main" val="205335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FE007-FD78-466B-994E-FF758DE87839}"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837D-52F9-4A94-B759-A878C13FC40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845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FE007-FD78-466B-994E-FF758DE8783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1837D-52F9-4A94-B759-A878C13FC401}" type="slidenum">
              <a:rPr lang="en-US" smtClean="0"/>
              <a:t>‹#›</a:t>
            </a:fld>
            <a:endParaRPr lang="en-US"/>
          </a:p>
        </p:txBody>
      </p:sp>
    </p:spTree>
    <p:extLst>
      <p:ext uri="{BB962C8B-B14F-4D97-AF65-F5344CB8AC3E}">
        <p14:creationId xmlns:p14="http://schemas.microsoft.com/office/powerpoint/2010/main" val="249897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FE007-FD78-466B-994E-FF758DE87839}"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1837D-52F9-4A94-B759-A878C13FC401}" type="slidenum">
              <a:rPr lang="en-US" smtClean="0"/>
              <a:t>‹#›</a:t>
            </a:fld>
            <a:endParaRPr lang="en-US"/>
          </a:p>
        </p:txBody>
      </p:sp>
    </p:spTree>
    <p:extLst>
      <p:ext uri="{BB962C8B-B14F-4D97-AF65-F5344CB8AC3E}">
        <p14:creationId xmlns:p14="http://schemas.microsoft.com/office/powerpoint/2010/main" val="280497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3FE007-FD78-466B-994E-FF758DE87839}"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1837D-52F9-4A94-B759-A878C13FC401}" type="slidenum">
              <a:rPr lang="en-US" smtClean="0"/>
              <a:t>‹#›</a:t>
            </a:fld>
            <a:endParaRPr lang="en-US"/>
          </a:p>
        </p:txBody>
      </p:sp>
    </p:spTree>
    <p:extLst>
      <p:ext uri="{BB962C8B-B14F-4D97-AF65-F5344CB8AC3E}">
        <p14:creationId xmlns:p14="http://schemas.microsoft.com/office/powerpoint/2010/main" val="283871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FE007-FD78-466B-994E-FF758DE87839}"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1837D-52F9-4A94-B759-A878C13FC401}" type="slidenum">
              <a:rPr lang="en-US" smtClean="0"/>
              <a:t>‹#›</a:t>
            </a:fld>
            <a:endParaRPr lang="en-US"/>
          </a:p>
        </p:txBody>
      </p:sp>
    </p:spTree>
    <p:extLst>
      <p:ext uri="{BB962C8B-B14F-4D97-AF65-F5344CB8AC3E}">
        <p14:creationId xmlns:p14="http://schemas.microsoft.com/office/powerpoint/2010/main" val="132239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3FE007-FD78-466B-994E-FF758DE8783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1837D-52F9-4A94-B759-A878C13FC401}" type="slidenum">
              <a:rPr lang="en-US" smtClean="0"/>
              <a:t>‹#›</a:t>
            </a:fld>
            <a:endParaRPr lang="en-US"/>
          </a:p>
        </p:txBody>
      </p:sp>
    </p:spTree>
    <p:extLst>
      <p:ext uri="{BB962C8B-B14F-4D97-AF65-F5344CB8AC3E}">
        <p14:creationId xmlns:p14="http://schemas.microsoft.com/office/powerpoint/2010/main" val="233299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3FE007-FD78-466B-994E-FF758DE8783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1837D-52F9-4A94-B759-A878C13FC401}" type="slidenum">
              <a:rPr lang="en-US" smtClean="0"/>
              <a:t>‹#›</a:t>
            </a:fld>
            <a:endParaRPr lang="en-US"/>
          </a:p>
        </p:txBody>
      </p:sp>
    </p:spTree>
    <p:extLst>
      <p:ext uri="{BB962C8B-B14F-4D97-AF65-F5344CB8AC3E}">
        <p14:creationId xmlns:p14="http://schemas.microsoft.com/office/powerpoint/2010/main" val="27854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33FE007-FD78-466B-994E-FF758DE87839}" type="datetimeFigureOut">
              <a:rPr lang="en-US" smtClean="0"/>
              <a:t>4/17/2024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561837D-52F9-4A94-B759-A878C13FC401}" type="slidenum">
              <a:rPr lang="en-US" smtClean="0"/>
              <a:t>‹#›</a:t>
            </a:fld>
            <a:endParaRPr lang="en-US"/>
          </a:p>
        </p:txBody>
      </p:sp>
    </p:spTree>
    <p:extLst>
      <p:ext uri="{BB962C8B-B14F-4D97-AF65-F5344CB8AC3E}">
        <p14:creationId xmlns:p14="http://schemas.microsoft.com/office/powerpoint/2010/main" val="307970690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2201C-3C38-594F-149D-61D93CAFE4BF}"/>
              </a:ext>
            </a:extLst>
          </p:cNvPr>
          <p:cNvSpPr>
            <a:spLocks noGrp="1"/>
          </p:cNvSpPr>
          <p:nvPr>
            <p:ph type="ctrTitle"/>
          </p:nvPr>
        </p:nvSpPr>
        <p:spPr>
          <a:xfrm>
            <a:off x="1442594" y="758952"/>
            <a:ext cx="9056876" cy="4041648"/>
          </a:xfrm>
        </p:spPr>
        <p:txBody>
          <a:bodyPr>
            <a:normAutofit/>
          </a:bodyPr>
          <a:lstStyle/>
          <a:p>
            <a:r>
              <a:rPr lang="en-US" dirty="0"/>
              <a:t>Top 250 Ranked IMDB Movie Insights</a:t>
            </a:r>
          </a:p>
        </p:txBody>
      </p:sp>
      <p:sp>
        <p:nvSpPr>
          <p:cNvPr id="3" name="Subtitle 2">
            <a:extLst>
              <a:ext uri="{FF2B5EF4-FFF2-40B4-BE49-F238E27FC236}">
                <a16:creationId xmlns:a16="http://schemas.microsoft.com/office/drawing/2014/main" id="{01C2C3C7-2065-80CA-4D55-AA726C735F7E}"/>
              </a:ext>
            </a:extLst>
          </p:cNvPr>
          <p:cNvSpPr>
            <a:spLocks noGrp="1"/>
          </p:cNvSpPr>
          <p:nvPr>
            <p:ph type="subTitle" idx="1"/>
          </p:nvPr>
        </p:nvSpPr>
        <p:spPr>
          <a:xfrm>
            <a:off x="1442594" y="4800600"/>
            <a:ext cx="9056876" cy="1691640"/>
          </a:xfrm>
        </p:spPr>
        <p:txBody>
          <a:bodyPr>
            <a:normAutofit/>
          </a:bodyPr>
          <a:lstStyle/>
          <a:p>
            <a:r>
              <a:rPr lang="en-US" dirty="0">
                <a:solidFill>
                  <a:schemeClr val="tx2"/>
                </a:solidFill>
              </a:rPr>
              <a:t>Analysis conducted by Joshua Bransford</a:t>
            </a:r>
          </a:p>
          <a:p>
            <a:r>
              <a:rPr lang="en-US" dirty="0">
                <a:solidFill>
                  <a:schemeClr val="tx2"/>
                </a:solidFill>
              </a:rPr>
              <a:t>April 11</a:t>
            </a:r>
            <a:r>
              <a:rPr lang="en-US" baseline="30000" dirty="0">
                <a:solidFill>
                  <a:schemeClr val="tx2"/>
                </a:solidFill>
              </a:rPr>
              <a:t>th</a:t>
            </a:r>
            <a:r>
              <a:rPr lang="en-US" dirty="0">
                <a:solidFill>
                  <a:schemeClr val="tx2"/>
                </a:solidFill>
              </a:rPr>
              <a:t>, 2024</a:t>
            </a:r>
          </a:p>
          <a:p>
            <a:endParaRPr lang="en-US" dirty="0">
              <a:solidFill>
                <a:schemeClr val="tx2"/>
              </a:solidFill>
            </a:endParaRPr>
          </a:p>
        </p:txBody>
      </p:sp>
      <p:sp>
        <p:nvSpPr>
          <p:cNvPr id="10" name="Rectangle 9">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8572598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9A3C0-B762-2FCF-DD7E-D280D3205D7B}"/>
              </a:ext>
            </a:extLst>
          </p:cNvPr>
          <p:cNvSpPr>
            <a:spLocks noGrp="1"/>
          </p:cNvSpPr>
          <p:nvPr>
            <p:ph idx="1"/>
          </p:nvPr>
        </p:nvSpPr>
        <p:spPr>
          <a:xfrm>
            <a:off x="620074" y="2921311"/>
            <a:ext cx="4645769" cy="2535594"/>
          </a:xfrm>
        </p:spPr>
        <p:txBody>
          <a:bodyPr/>
          <a:lstStyle/>
          <a:p>
            <a:r>
              <a:rPr lang="en-US" dirty="0"/>
              <a:t>When looking at the distribution for the earnings, it is highly right-skewed.</a:t>
            </a:r>
          </a:p>
          <a:p>
            <a:r>
              <a:rPr lang="en-US" dirty="0"/>
              <a:t>A large majority of the films (&gt;140) earned less than $250 million, the average found earlier for the gross earnings column. A factor contributing to this is the abnormally low earnings values previously noted.</a:t>
            </a:r>
          </a:p>
          <a:p>
            <a:endParaRPr lang="en-US" dirty="0"/>
          </a:p>
        </p:txBody>
      </p:sp>
      <p:pic>
        <p:nvPicPr>
          <p:cNvPr id="8" name="Picture 7">
            <a:extLst>
              <a:ext uri="{FF2B5EF4-FFF2-40B4-BE49-F238E27FC236}">
                <a16:creationId xmlns:a16="http://schemas.microsoft.com/office/drawing/2014/main" id="{51E3992F-3EC7-0795-F743-3FD90AC6EAC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843" y="1902256"/>
            <a:ext cx="5852172" cy="4389129"/>
          </a:xfrm>
          <a:prstGeom prst="rect">
            <a:avLst/>
          </a:prstGeom>
        </p:spPr>
      </p:pic>
      <p:pic>
        <p:nvPicPr>
          <p:cNvPr id="10" name="Picture 9">
            <a:extLst>
              <a:ext uri="{FF2B5EF4-FFF2-40B4-BE49-F238E27FC236}">
                <a16:creationId xmlns:a16="http://schemas.microsoft.com/office/drawing/2014/main" id="{8E6A272F-5240-FCE8-8593-BBC8E19FCD1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71352" y="353281"/>
            <a:ext cx="10191750" cy="1733550"/>
          </a:xfrm>
          <a:prstGeom prst="rect">
            <a:avLst/>
          </a:prstGeom>
        </p:spPr>
      </p:pic>
      <p:sp>
        <p:nvSpPr>
          <p:cNvPr id="2" name="Title 1">
            <a:extLst>
              <a:ext uri="{FF2B5EF4-FFF2-40B4-BE49-F238E27FC236}">
                <a16:creationId xmlns:a16="http://schemas.microsoft.com/office/drawing/2014/main" id="{B8B92F83-9860-725C-CC2A-065FA06067A9}"/>
              </a:ext>
            </a:extLst>
          </p:cNvPr>
          <p:cNvSpPr>
            <a:spLocks noGrp="1"/>
          </p:cNvSpPr>
          <p:nvPr>
            <p:ph type="title"/>
          </p:nvPr>
        </p:nvSpPr>
        <p:spPr>
          <a:xfrm>
            <a:off x="1261872" y="-1325562"/>
            <a:ext cx="9692640" cy="1325562"/>
          </a:xfrm>
        </p:spPr>
        <p:txBody>
          <a:bodyPr vert="horz" lIns="91440" tIns="45720" rIns="91440" bIns="45720" rtlCol="0" anchor="b">
            <a:normAutofit/>
          </a:bodyPr>
          <a:lstStyle/>
          <a:p>
            <a:r>
              <a:rPr lang="en-US" dirty="0"/>
              <a:t>Initial Insights continued</a:t>
            </a:r>
          </a:p>
        </p:txBody>
      </p:sp>
    </p:spTree>
    <p:extLst>
      <p:ext uri="{BB962C8B-B14F-4D97-AF65-F5344CB8AC3E}">
        <p14:creationId xmlns:p14="http://schemas.microsoft.com/office/powerpoint/2010/main" val="346338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546B-0C54-A5F8-AA2D-F0464BF1A8DD}"/>
              </a:ext>
            </a:extLst>
          </p:cNvPr>
          <p:cNvSpPr>
            <a:spLocks noGrp="1"/>
          </p:cNvSpPr>
          <p:nvPr>
            <p:ph type="title"/>
          </p:nvPr>
        </p:nvSpPr>
        <p:spPr/>
        <p:txBody>
          <a:bodyPr/>
          <a:lstStyle/>
          <a:p>
            <a:r>
              <a:rPr lang="en-US" dirty="0"/>
              <a:t>2.2 How Does Budget Affect Earnings?</a:t>
            </a:r>
          </a:p>
        </p:txBody>
      </p:sp>
      <p:sp>
        <p:nvSpPr>
          <p:cNvPr id="3" name="Content Placeholder 2">
            <a:extLst>
              <a:ext uri="{FF2B5EF4-FFF2-40B4-BE49-F238E27FC236}">
                <a16:creationId xmlns:a16="http://schemas.microsoft.com/office/drawing/2014/main" id="{5F25119F-123E-4543-2F19-749F680E78F1}"/>
              </a:ext>
            </a:extLst>
          </p:cNvPr>
          <p:cNvSpPr>
            <a:spLocks noGrp="1"/>
          </p:cNvSpPr>
          <p:nvPr>
            <p:ph idx="1"/>
          </p:nvPr>
        </p:nvSpPr>
        <p:spPr>
          <a:xfrm>
            <a:off x="1010497" y="1931542"/>
            <a:ext cx="4265625" cy="4633645"/>
          </a:xfrm>
        </p:spPr>
        <p:txBody>
          <a:bodyPr>
            <a:normAutofit/>
          </a:bodyPr>
          <a:lstStyle/>
          <a:p>
            <a:r>
              <a:rPr lang="en-US" dirty="0"/>
              <a:t>The relationship between a film’s budget and worldwide earnings was analyzed through the creation of a scatter plot.</a:t>
            </a:r>
          </a:p>
          <a:p>
            <a:r>
              <a:rPr lang="en-US" dirty="0"/>
              <a:t>The scatter plot shows a positive relationship between the variables with points going from the bottom left to the top right of the graph.</a:t>
            </a:r>
          </a:p>
          <a:p>
            <a:r>
              <a:rPr lang="en-US" dirty="0"/>
              <a:t>Using </a:t>
            </a:r>
            <a:r>
              <a:rPr lang="en-US" dirty="0" err="1"/>
              <a:t>PearsonR</a:t>
            </a:r>
            <a:r>
              <a:rPr lang="en-US" dirty="0"/>
              <a:t> the correlation value is found to be 0.8367 indicating a high correlation between the two variables. Meaning a film that is given a larger budget is likely to earn more at the box office.</a:t>
            </a:r>
          </a:p>
          <a:p>
            <a:endParaRPr lang="en-US" dirty="0"/>
          </a:p>
        </p:txBody>
      </p:sp>
      <p:pic>
        <p:nvPicPr>
          <p:cNvPr id="5" name="Picture 4">
            <a:extLst>
              <a:ext uri="{FF2B5EF4-FFF2-40B4-BE49-F238E27FC236}">
                <a16:creationId xmlns:a16="http://schemas.microsoft.com/office/drawing/2014/main" id="{2A8E73EB-687A-52AE-1112-EAB4CE6E542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122" y="1691322"/>
            <a:ext cx="5852160" cy="4389120"/>
          </a:xfrm>
          <a:prstGeom prst="rect">
            <a:avLst/>
          </a:prstGeom>
        </p:spPr>
      </p:pic>
    </p:spTree>
    <p:extLst>
      <p:ext uri="{BB962C8B-B14F-4D97-AF65-F5344CB8AC3E}">
        <p14:creationId xmlns:p14="http://schemas.microsoft.com/office/powerpoint/2010/main" val="113060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3CBC-EBDC-BA75-A3C5-A91D415618BA}"/>
              </a:ext>
            </a:extLst>
          </p:cNvPr>
          <p:cNvSpPr>
            <a:spLocks noGrp="1"/>
          </p:cNvSpPr>
          <p:nvPr>
            <p:ph type="title"/>
          </p:nvPr>
        </p:nvSpPr>
        <p:spPr/>
        <p:txBody>
          <a:bodyPr/>
          <a:lstStyle/>
          <a:p>
            <a:r>
              <a:rPr lang="en-US" dirty="0"/>
              <a:t>2.3 How Does Genre Affect Earnings?</a:t>
            </a:r>
          </a:p>
        </p:txBody>
      </p:sp>
      <p:sp>
        <p:nvSpPr>
          <p:cNvPr id="3" name="Content Placeholder 2">
            <a:extLst>
              <a:ext uri="{FF2B5EF4-FFF2-40B4-BE49-F238E27FC236}">
                <a16:creationId xmlns:a16="http://schemas.microsoft.com/office/drawing/2014/main" id="{79A068F4-E820-D0B5-430B-D231338B2070}"/>
              </a:ext>
            </a:extLst>
          </p:cNvPr>
          <p:cNvSpPr>
            <a:spLocks noGrp="1"/>
          </p:cNvSpPr>
          <p:nvPr>
            <p:ph idx="1"/>
          </p:nvPr>
        </p:nvSpPr>
        <p:spPr>
          <a:xfrm>
            <a:off x="799535" y="1797978"/>
            <a:ext cx="4008771" cy="4351337"/>
          </a:xfrm>
        </p:spPr>
        <p:txBody>
          <a:bodyPr>
            <a:normAutofit fontScale="92500" lnSpcReduction="20000"/>
          </a:bodyPr>
          <a:lstStyle/>
          <a:p>
            <a:r>
              <a:rPr lang="en-US" dirty="0"/>
              <a:t>To investigate the relationship between a movie’s genre and the worldwide gross box office earnings side-by-side boxplots were used.</a:t>
            </a:r>
          </a:p>
          <a:p>
            <a:r>
              <a:rPr lang="en-US" dirty="0"/>
              <a:t>The graph shows that action and adventure films outperform other genres, with plots that sit almost entirely above those of other genres. Biographical films also perform quite well sitting above most genres, but do not have as  wide a range of earnings as action and adventure films.</a:t>
            </a:r>
          </a:p>
          <a:p>
            <a:r>
              <a:rPr lang="en-US" dirty="0"/>
              <a:t>Conversely western and mystery movies are the worst box office performers, with plots that sit almost entirely below those of other genres. </a:t>
            </a:r>
          </a:p>
        </p:txBody>
      </p:sp>
      <p:pic>
        <p:nvPicPr>
          <p:cNvPr id="8" name="Picture 7">
            <a:extLst>
              <a:ext uri="{FF2B5EF4-FFF2-40B4-BE49-F238E27FC236}">
                <a16:creationId xmlns:a16="http://schemas.microsoft.com/office/drawing/2014/main" id="{56D7F532-A5D9-A6F6-B32A-A1F20D5F23B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954" y="1582220"/>
            <a:ext cx="6208344" cy="4656258"/>
          </a:xfrm>
          <a:prstGeom prst="rect">
            <a:avLst/>
          </a:prstGeom>
        </p:spPr>
      </p:pic>
    </p:spTree>
    <p:extLst>
      <p:ext uri="{BB962C8B-B14F-4D97-AF65-F5344CB8AC3E}">
        <p14:creationId xmlns:p14="http://schemas.microsoft.com/office/powerpoint/2010/main" val="193605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6F093-1CC6-A134-038C-BEABC5E748DE}"/>
              </a:ext>
            </a:extLst>
          </p:cNvPr>
          <p:cNvSpPr>
            <a:spLocks noGrp="1"/>
          </p:cNvSpPr>
          <p:nvPr>
            <p:ph idx="1"/>
          </p:nvPr>
        </p:nvSpPr>
        <p:spPr>
          <a:xfrm>
            <a:off x="1035841" y="1202076"/>
            <a:ext cx="3495063" cy="4936867"/>
          </a:xfrm>
        </p:spPr>
        <p:txBody>
          <a:bodyPr>
            <a:normAutofit/>
          </a:bodyPr>
          <a:lstStyle/>
          <a:p>
            <a:r>
              <a:rPr lang="en-US" dirty="0"/>
              <a:t>The drama, crime, comedy, and horror genres all perform similarly as indicated by the large amount of overlap in their plots. </a:t>
            </a:r>
          </a:p>
          <a:p>
            <a:r>
              <a:rPr lang="en-US" dirty="0"/>
              <a:t>They also exhibit a positive skew where their median value is below the average. This indicates there are outlier films in the genre pulling the average earnings up as a whole, meaning there is potential upside for exceptional box office performances.</a:t>
            </a:r>
          </a:p>
          <a:p>
            <a:endParaRPr lang="en-US" dirty="0"/>
          </a:p>
        </p:txBody>
      </p:sp>
      <p:pic>
        <p:nvPicPr>
          <p:cNvPr id="5" name="Picture 4">
            <a:extLst>
              <a:ext uri="{FF2B5EF4-FFF2-40B4-BE49-F238E27FC236}">
                <a16:creationId xmlns:a16="http://schemas.microsoft.com/office/drawing/2014/main" id="{A0866798-1C1A-8AE2-9A62-7E2B59B18CD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943" y="1277813"/>
            <a:ext cx="6477988" cy="4858491"/>
          </a:xfrm>
          <a:prstGeom prst="rect">
            <a:avLst/>
          </a:prstGeom>
        </p:spPr>
      </p:pic>
      <p:sp>
        <p:nvSpPr>
          <p:cNvPr id="8" name="Title 7">
            <a:extLst>
              <a:ext uri="{FF2B5EF4-FFF2-40B4-BE49-F238E27FC236}">
                <a16:creationId xmlns:a16="http://schemas.microsoft.com/office/drawing/2014/main" id="{6C016275-2663-F9E5-0F1E-7F6B29F333E9}"/>
              </a:ext>
            </a:extLst>
          </p:cNvPr>
          <p:cNvSpPr>
            <a:spLocks noGrp="1"/>
          </p:cNvSpPr>
          <p:nvPr>
            <p:ph type="title"/>
          </p:nvPr>
        </p:nvSpPr>
        <p:spPr>
          <a:xfrm>
            <a:off x="1261872" y="-1325562"/>
            <a:ext cx="9692640" cy="1325562"/>
          </a:xfrm>
        </p:spPr>
        <p:txBody>
          <a:bodyPr vert="horz" lIns="91440" tIns="45720" rIns="91440" bIns="45720" rtlCol="0" anchor="b">
            <a:normAutofit/>
          </a:bodyPr>
          <a:lstStyle/>
          <a:p>
            <a:r>
              <a:rPr lang="en-US" dirty="0"/>
              <a:t>How does genre affect earnings continued</a:t>
            </a:r>
          </a:p>
        </p:txBody>
      </p:sp>
    </p:spTree>
    <p:extLst>
      <p:ext uri="{BB962C8B-B14F-4D97-AF65-F5344CB8AC3E}">
        <p14:creationId xmlns:p14="http://schemas.microsoft.com/office/powerpoint/2010/main" val="230363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4700-7879-82D5-6112-8C4236C1D3FC}"/>
              </a:ext>
            </a:extLst>
          </p:cNvPr>
          <p:cNvSpPr>
            <a:spLocks noGrp="1"/>
          </p:cNvSpPr>
          <p:nvPr>
            <p:ph type="title"/>
          </p:nvPr>
        </p:nvSpPr>
        <p:spPr/>
        <p:txBody>
          <a:bodyPr/>
          <a:lstStyle/>
          <a:p>
            <a:r>
              <a:rPr lang="en-US" dirty="0"/>
              <a:t>2.4 How Does Release Season Affect Earnings?</a:t>
            </a:r>
          </a:p>
        </p:txBody>
      </p:sp>
      <p:sp>
        <p:nvSpPr>
          <p:cNvPr id="3" name="Content Placeholder 2">
            <a:extLst>
              <a:ext uri="{FF2B5EF4-FFF2-40B4-BE49-F238E27FC236}">
                <a16:creationId xmlns:a16="http://schemas.microsoft.com/office/drawing/2014/main" id="{CF80E850-0C39-163F-E65D-73DA8731C7D1}"/>
              </a:ext>
            </a:extLst>
          </p:cNvPr>
          <p:cNvSpPr>
            <a:spLocks noGrp="1"/>
          </p:cNvSpPr>
          <p:nvPr>
            <p:ph idx="1"/>
          </p:nvPr>
        </p:nvSpPr>
        <p:spPr>
          <a:xfrm>
            <a:off x="1025567" y="1828800"/>
            <a:ext cx="3505337" cy="4351337"/>
          </a:xfrm>
        </p:spPr>
        <p:txBody>
          <a:bodyPr>
            <a:normAutofit lnSpcReduction="10000"/>
          </a:bodyPr>
          <a:lstStyle/>
          <a:p>
            <a:r>
              <a:rPr lang="en-US" dirty="0"/>
              <a:t>Looking into the relationship between a movie’s release date and earnings, side-by-side boxplots indicate that there is not much of an impact.</a:t>
            </a:r>
          </a:p>
          <a:p>
            <a:r>
              <a:rPr lang="en-US" dirty="0"/>
              <a:t>The plots for each season have considerable amounts of overlap. Movies released in the spring and summer have a wider range of earnings with a positive skew indicating there might be a few blockbuster films that perform exceptionally well pulling the average earnings up.</a:t>
            </a:r>
          </a:p>
        </p:txBody>
      </p:sp>
      <p:pic>
        <p:nvPicPr>
          <p:cNvPr id="5" name="Picture 4">
            <a:extLst>
              <a:ext uri="{FF2B5EF4-FFF2-40B4-BE49-F238E27FC236}">
                <a16:creationId xmlns:a16="http://schemas.microsoft.com/office/drawing/2014/main" id="{89570F9F-50FD-CDC7-E9A0-A0820FBB87C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195" y="1466149"/>
            <a:ext cx="6285317" cy="4713988"/>
          </a:xfrm>
          <a:prstGeom prst="rect">
            <a:avLst/>
          </a:prstGeom>
        </p:spPr>
      </p:pic>
    </p:spTree>
    <p:extLst>
      <p:ext uri="{BB962C8B-B14F-4D97-AF65-F5344CB8AC3E}">
        <p14:creationId xmlns:p14="http://schemas.microsoft.com/office/powerpoint/2010/main" val="148990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F3A20-7A66-FB11-A7FA-B3DF16593D7B}"/>
              </a:ext>
            </a:extLst>
          </p:cNvPr>
          <p:cNvSpPr>
            <a:spLocks noGrp="1"/>
          </p:cNvSpPr>
          <p:nvPr>
            <p:ph type="title"/>
          </p:nvPr>
        </p:nvSpPr>
        <p:spPr>
          <a:xfrm>
            <a:off x="1442594" y="758952"/>
            <a:ext cx="9056876" cy="4041648"/>
          </a:xfrm>
        </p:spPr>
        <p:txBody>
          <a:bodyPr vert="horz" lIns="91440" tIns="45720" rIns="91440" bIns="45720" rtlCol="0" anchor="b">
            <a:normAutofit/>
          </a:bodyPr>
          <a:lstStyle/>
          <a:p>
            <a:pPr>
              <a:lnSpc>
                <a:spcPct val="85000"/>
              </a:lnSpc>
            </a:pPr>
            <a:r>
              <a:rPr lang="en-US" sz="7200" dirty="0"/>
              <a:t>Section 3: Analyzing Ratings</a:t>
            </a:r>
          </a:p>
        </p:txBody>
      </p:sp>
      <p:sp>
        <p:nvSpPr>
          <p:cNvPr id="11" name="Rectangle 10">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0010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9336-C7A3-F3F7-033D-A27D249C6ACE}"/>
              </a:ext>
            </a:extLst>
          </p:cNvPr>
          <p:cNvSpPr>
            <a:spLocks noGrp="1"/>
          </p:cNvSpPr>
          <p:nvPr>
            <p:ph type="title"/>
          </p:nvPr>
        </p:nvSpPr>
        <p:spPr>
          <a:xfrm>
            <a:off x="132882" y="610614"/>
            <a:ext cx="9692640" cy="819151"/>
          </a:xfrm>
        </p:spPr>
        <p:txBody>
          <a:bodyPr/>
          <a:lstStyle/>
          <a:p>
            <a:r>
              <a:rPr lang="en-US" dirty="0"/>
              <a:t>3.1 Initial Insights</a:t>
            </a:r>
          </a:p>
        </p:txBody>
      </p:sp>
      <p:sp>
        <p:nvSpPr>
          <p:cNvPr id="3" name="Content Placeholder 2">
            <a:extLst>
              <a:ext uri="{FF2B5EF4-FFF2-40B4-BE49-F238E27FC236}">
                <a16:creationId xmlns:a16="http://schemas.microsoft.com/office/drawing/2014/main" id="{C7D3EC48-7AC6-FD2E-4663-09E7F3022AD2}"/>
              </a:ext>
            </a:extLst>
          </p:cNvPr>
          <p:cNvSpPr>
            <a:spLocks noGrp="1"/>
          </p:cNvSpPr>
          <p:nvPr>
            <p:ph idx="1"/>
          </p:nvPr>
        </p:nvSpPr>
        <p:spPr>
          <a:xfrm>
            <a:off x="502713" y="1976013"/>
            <a:ext cx="4152609" cy="4351337"/>
          </a:xfrm>
        </p:spPr>
        <p:txBody>
          <a:bodyPr/>
          <a:lstStyle/>
          <a:p>
            <a:r>
              <a:rPr lang="en-US" dirty="0"/>
              <a:t>First inspections of summary statistics for IMDB rating indicate that unsurprisingly all the movies tend to perform quite well with audiences.</a:t>
            </a:r>
          </a:p>
          <a:p>
            <a:r>
              <a:rPr lang="en-US" dirty="0"/>
              <a:t>All the movies are rated at or above 8.0, with the highest rated film receiving a 9.3 audience score.</a:t>
            </a:r>
          </a:p>
          <a:p>
            <a:r>
              <a:rPr lang="en-US" dirty="0"/>
              <a:t>The standard deviation indicates that most of the films (~68%) received a rating between 8.1 and 8.5 </a:t>
            </a:r>
          </a:p>
        </p:txBody>
      </p:sp>
      <p:pic>
        <p:nvPicPr>
          <p:cNvPr id="5" name="Picture 4">
            <a:extLst>
              <a:ext uri="{FF2B5EF4-FFF2-40B4-BE49-F238E27FC236}">
                <a16:creationId xmlns:a16="http://schemas.microsoft.com/office/drawing/2014/main" id="{433F61A2-5DA8-E709-2B82-8AC9EB83CC1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536644" y="3117992"/>
            <a:ext cx="4595974" cy="2260315"/>
          </a:xfrm>
          <a:prstGeom prst="rect">
            <a:avLst/>
          </a:prstGeom>
        </p:spPr>
      </p:pic>
      <p:pic>
        <p:nvPicPr>
          <p:cNvPr id="7" name="Picture 6">
            <a:extLst>
              <a:ext uri="{FF2B5EF4-FFF2-40B4-BE49-F238E27FC236}">
                <a16:creationId xmlns:a16="http://schemas.microsoft.com/office/drawing/2014/main" id="{00F37165-9C09-D5C7-E470-09453B8DB74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981521" y="1479693"/>
            <a:ext cx="6276975" cy="819150"/>
          </a:xfrm>
          <a:prstGeom prst="rect">
            <a:avLst/>
          </a:prstGeom>
        </p:spPr>
      </p:pic>
      <p:sp>
        <p:nvSpPr>
          <p:cNvPr id="10" name="TextBox 9">
            <a:extLst>
              <a:ext uri="{FF2B5EF4-FFF2-40B4-BE49-F238E27FC236}">
                <a16:creationId xmlns:a16="http://schemas.microsoft.com/office/drawing/2014/main" id="{9AC41476-8807-7A26-9A78-BEEC350C58B7}"/>
              </a:ext>
            </a:extLst>
          </p:cNvPr>
          <p:cNvSpPr txBox="1"/>
          <p:nvPr/>
        </p:nvSpPr>
        <p:spPr>
          <a:xfrm>
            <a:off x="6431622" y="2748660"/>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Rating out of 10</a:t>
            </a:r>
          </a:p>
        </p:txBody>
      </p:sp>
    </p:spTree>
    <p:extLst>
      <p:ext uri="{BB962C8B-B14F-4D97-AF65-F5344CB8AC3E}">
        <p14:creationId xmlns:p14="http://schemas.microsoft.com/office/powerpoint/2010/main" val="235971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4B026-8E27-72DE-8AD3-9A4F4550D8E1}"/>
              </a:ext>
            </a:extLst>
          </p:cNvPr>
          <p:cNvSpPr>
            <a:spLocks noGrp="1"/>
          </p:cNvSpPr>
          <p:nvPr>
            <p:ph idx="1"/>
          </p:nvPr>
        </p:nvSpPr>
        <p:spPr>
          <a:xfrm>
            <a:off x="156361" y="2911439"/>
            <a:ext cx="5241669" cy="2824045"/>
          </a:xfrm>
        </p:spPr>
        <p:txBody>
          <a:bodyPr/>
          <a:lstStyle/>
          <a:p>
            <a:r>
              <a:rPr lang="en-US" dirty="0"/>
              <a:t>The distribution for IMDB ratings is more normally distributed than that of the earnings distribution, but there is still a slight right-skew in the data. Most films on the list earned an 8.0 or 8.1 rating, causing the skew.</a:t>
            </a:r>
          </a:p>
          <a:p>
            <a:r>
              <a:rPr lang="en-US" dirty="0"/>
              <a:t>The ratings are grouped together very closely, with less than 25% of the films receiving a rating over 8.6</a:t>
            </a:r>
          </a:p>
        </p:txBody>
      </p:sp>
      <p:pic>
        <p:nvPicPr>
          <p:cNvPr id="9" name="Picture 8">
            <a:extLst>
              <a:ext uri="{FF2B5EF4-FFF2-40B4-BE49-F238E27FC236}">
                <a16:creationId xmlns:a16="http://schemas.microsoft.com/office/drawing/2014/main" id="{6D38A8F5-DB05-08AC-779C-2B35E1A7842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0" y="511224"/>
            <a:ext cx="11250202" cy="1447085"/>
          </a:xfrm>
          <a:prstGeom prst="rect">
            <a:avLst/>
          </a:prstGeom>
        </p:spPr>
      </p:pic>
      <p:pic>
        <p:nvPicPr>
          <p:cNvPr id="11" name="Picture 10">
            <a:extLst>
              <a:ext uri="{FF2B5EF4-FFF2-40B4-BE49-F238E27FC236}">
                <a16:creationId xmlns:a16="http://schemas.microsoft.com/office/drawing/2014/main" id="{7A7792F9-FBDB-C68C-D6D1-F3C8BFFF17E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030" y="2073028"/>
            <a:ext cx="5852172" cy="4389129"/>
          </a:xfrm>
          <a:prstGeom prst="rect">
            <a:avLst/>
          </a:prstGeom>
        </p:spPr>
      </p:pic>
      <p:sp>
        <p:nvSpPr>
          <p:cNvPr id="12" name="Title 11">
            <a:extLst>
              <a:ext uri="{FF2B5EF4-FFF2-40B4-BE49-F238E27FC236}">
                <a16:creationId xmlns:a16="http://schemas.microsoft.com/office/drawing/2014/main" id="{A287D5E8-6297-96EA-734D-918C342D1DAB}"/>
              </a:ext>
            </a:extLst>
          </p:cNvPr>
          <p:cNvSpPr>
            <a:spLocks noGrp="1"/>
          </p:cNvSpPr>
          <p:nvPr>
            <p:ph type="title"/>
          </p:nvPr>
        </p:nvSpPr>
        <p:spPr>
          <a:xfrm>
            <a:off x="1261872" y="-1325562"/>
            <a:ext cx="9692640" cy="1325562"/>
          </a:xfrm>
        </p:spPr>
        <p:txBody>
          <a:bodyPr vert="horz" lIns="91440" tIns="45720" rIns="91440" bIns="45720" rtlCol="0" anchor="b">
            <a:normAutofit/>
          </a:bodyPr>
          <a:lstStyle/>
          <a:p>
            <a:r>
              <a:rPr lang="en-US" dirty="0"/>
              <a:t>Initial insights continued</a:t>
            </a:r>
          </a:p>
        </p:txBody>
      </p:sp>
    </p:spTree>
    <p:extLst>
      <p:ext uri="{BB962C8B-B14F-4D97-AF65-F5344CB8AC3E}">
        <p14:creationId xmlns:p14="http://schemas.microsoft.com/office/powerpoint/2010/main" val="274139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5745-BD86-E499-E0D6-D1359D94E7D8}"/>
              </a:ext>
            </a:extLst>
          </p:cNvPr>
          <p:cNvSpPr>
            <a:spLocks noGrp="1"/>
          </p:cNvSpPr>
          <p:nvPr>
            <p:ph type="title"/>
          </p:nvPr>
        </p:nvSpPr>
        <p:spPr/>
        <p:txBody>
          <a:bodyPr/>
          <a:lstStyle/>
          <a:p>
            <a:r>
              <a:rPr lang="en-US" dirty="0"/>
              <a:t>3.2 How Does Budget Affect Ratings?</a:t>
            </a:r>
          </a:p>
        </p:txBody>
      </p:sp>
      <p:sp>
        <p:nvSpPr>
          <p:cNvPr id="3" name="Content Placeholder 2">
            <a:extLst>
              <a:ext uri="{FF2B5EF4-FFF2-40B4-BE49-F238E27FC236}">
                <a16:creationId xmlns:a16="http://schemas.microsoft.com/office/drawing/2014/main" id="{574E5D7C-A531-18EE-3AAA-8761D46CA483}"/>
              </a:ext>
            </a:extLst>
          </p:cNvPr>
          <p:cNvSpPr>
            <a:spLocks noGrp="1"/>
          </p:cNvSpPr>
          <p:nvPr>
            <p:ph idx="1"/>
          </p:nvPr>
        </p:nvSpPr>
        <p:spPr>
          <a:xfrm>
            <a:off x="737890" y="1847695"/>
            <a:ext cx="4121786" cy="4351337"/>
          </a:xfrm>
        </p:spPr>
        <p:txBody>
          <a:bodyPr>
            <a:normAutofit lnSpcReduction="10000"/>
          </a:bodyPr>
          <a:lstStyle/>
          <a:p>
            <a:r>
              <a:rPr lang="en-US" dirty="0"/>
              <a:t>The scatter plot shows that there is not much of a correlation between a movies budget and the rating it received. </a:t>
            </a:r>
          </a:p>
          <a:p>
            <a:r>
              <a:rPr lang="en-US" dirty="0"/>
              <a:t>A majority of the points are on the left side of the plot, regardless of the rating received. The highest budget films also received a rating of 8.4 which is just above the average for all films. </a:t>
            </a:r>
          </a:p>
          <a:p>
            <a:r>
              <a:rPr lang="en-US" dirty="0"/>
              <a:t>The </a:t>
            </a:r>
            <a:r>
              <a:rPr lang="en-US" dirty="0" err="1"/>
              <a:t>PearsonR</a:t>
            </a:r>
            <a:r>
              <a:rPr lang="en-US" dirty="0"/>
              <a:t> correlation value is 0.1327 indicating a weak correlation. The budget for a film seems to have little to no bearing on how audiences will receive it.</a:t>
            </a:r>
          </a:p>
        </p:txBody>
      </p:sp>
      <p:pic>
        <p:nvPicPr>
          <p:cNvPr id="5" name="Picture 4">
            <a:extLst>
              <a:ext uri="{FF2B5EF4-FFF2-40B4-BE49-F238E27FC236}">
                <a16:creationId xmlns:a16="http://schemas.microsoft.com/office/drawing/2014/main" id="{05018026-5F3A-E901-CD15-89DBC93D14C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094" y="1809903"/>
            <a:ext cx="5852172" cy="4389129"/>
          </a:xfrm>
          <a:prstGeom prst="rect">
            <a:avLst/>
          </a:prstGeom>
        </p:spPr>
      </p:pic>
    </p:spTree>
    <p:extLst>
      <p:ext uri="{BB962C8B-B14F-4D97-AF65-F5344CB8AC3E}">
        <p14:creationId xmlns:p14="http://schemas.microsoft.com/office/powerpoint/2010/main" val="141333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E36A-EB4E-78D8-BABF-2615C7C71BD0}"/>
              </a:ext>
            </a:extLst>
          </p:cNvPr>
          <p:cNvSpPr>
            <a:spLocks noGrp="1"/>
          </p:cNvSpPr>
          <p:nvPr>
            <p:ph type="title"/>
          </p:nvPr>
        </p:nvSpPr>
        <p:spPr/>
        <p:txBody>
          <a:bodyPr/>
          <a:lstStyle/>
          <a:p>
            <a:r>
              <a:rPr lang="en-US" dirty="0"/>
              <a:t>3.3 How Does Genre Affect Ratings?</a:t>
            </a:r>
          </a:p>
        </p:txBody>
      </p:sp>
      <p:sp>
        <p:nvSpPr>
          <p:cNvPr id="3" name="Content Placeholder 2">
            <a:extLst>
              <a:ext uri="{FF2B5EF4-FFF2-40B4-BE49-F238E27FC236}">
                <a16:creationId xmlns:a16="http://schemas.microsoft.com/office/drawing/2014/main" id="{D22D97D5-53B9-6EE6-AA7C-29F2C159D425}"/>
              </a:ext>
            </a:extLst>
          </p:cNvPr>
          <p:cNvSpPr>
            <a:spLocks noGrp="1"/>
          </p:cNvSpPr>
          <p:nvPr>
            <p:ph idx="1"/>
          </p:nvPr>
        </p:nvSpPr>
        <p:spPr>
          <a:xfrm>
            <a:off x="953648" y="1982912"/>
            <a:ext cx="3957400" cy="4351337"/>
          </a:xfrm>
        </p:spPr>
        <p:txBody>
          <a:bodyPr/>
          <a:lstStyle/>
          <a:p>
            <a:r>
              <a:rPr lang="en-US" dirty="0"/>
              <a:t>Boxplots indicate that there is not much difference in ratings based on a movie’s genre.</a:t>
            </a:r>
          </a:p>
          <a:p>
            <a:r>
              <a:rPr lang="en-US" dirty="0"/>
              <a:t>Most plots have large amounts of overlap in the middle 50% of the plots. </a:t>
            </a:r>
          </a:p>
          <a:p>
            <a:r>
              <a:rPr lang="en-US" dirty="0"/>
              <a:t>The western genre sits comfortably above all other plots, indicating that audiences might receive western films better than other genres</a:t>
            </a:r>
          </a:p>
        </p:txBody>
      </p:sp>
      <p:pic>
        <p:nvPicPr>
          <p:cNvPr id="5" name="Picture 4" descr="A chart with different colored squares&#10;&#10;Description automatically generated">
            <a:extLst>
              <a:ext uri="{FF2B5EF4-FFF2-40B4-BE49-F238E27FC236}">
                <a16:creationId xmlns:a16="http://schemas.microsoft.com/office/drawing/2014/main" id="{98EEDCE5-90D5-99A7-C4D2-E619EB295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747" y="1573093"/>
            <a:ext cx="6236413" cy="4677310"/>
          </a:xfrm>
          <a:prstGeom prst="rect">
            <a:avLst/>
          </a:prstGeom>
        </p:spPr>
      </p:pic>
    </p:spTree>
    <p:extLst>
      <p:ext uri="{BB962C8B-B14F-4D97-AF65-F5344CB8AC3E}">
        <p14:creationId xmlns:p14="http://schemas.microsoft.com/office/powerpoint/2010/main" val="84543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7B1E-86CE-BD73-083A-39730F7B419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73B9305-F746-CC9A-B145-1F5EAA5C7587}"/>
              </a:ext>
            </a:extLst>
          </p:cNvPr>
          <p:cNvSpPr>
            <a:spLocks noGrp="1"/>
          </p:cNvSpPr>
          <p:nvPr>
            <p:ph idx="1"/>
          </p:nvPr>
        </p:nvSpPr>
        <p:spPr/>
        <p:txBody>
          <a:bodyPr>
            <a:normAutofit fontScale="92500" lnSpcReduction="20000"/>
          </a:bodyPr>
          <a:lstStyle/>
          <a:p>
            <a:pPr marL="342900" indent="-342900">
              <a:buFont typeface="+mj-lt"/>
              <a:buAutoNum type="arabicPeriod"/>
            </a:pPr>
            <a:r>
              <a:rPr lang="en-US" dirty="0"/>
              <a:t>Scope and Data Setup</a:t>
            </a:r>
          </a:p>
          <a:p>
            <a:pPr marL="617220" lvl="1" indent="-342900">
              <a:buFont typeface="+mj-lt"/>
              <a:buAutoNum type="arabicPeriod"/>
            </a:pPr>
            <a:r>
              <a:rPr lang="en-US" dirty="0"/>
              <a:t>Scope</a:t>
            </a:r>
          </a:p>
          <a:p>
            <a:pPr marL="617220" lvl="1" indent="-342900">
              <a:buFont typeface="+mj-lt"/>
              <a:buAutoNum type="arabicPeriod"/>
            </a:pPr>
            <a:r>
              <a:rPr lang="en-US" dirty="0"/>
              <a:t>Data Setup and Cleaning</a:t>
            </a:r>
          </a:p>
          <a:p>
            <a:pPr marL="342900" indent="-342900">
              <a:buFont typeface="+mj-lt"/>
              <a:buAutoNum type="arabicPeriod"/>
            </a:pPr>
            <a:r>
              <a:rPr lang="en-US" dirty="0"/>
              <a:t>Analyzing Worldwide Earnings </a:t>
            </a:r>
          </a:p>
          <a:p>
            <a:pPr marL="617220" lvl="1" indent="-342900">
              <a:buFont typeface="+mj-lt"/>
              <a:buAutoNum type="arabicPeriod"/>
            </a:pPr>
            <a:r>
              <a:rPr lang="en-US" dirty="0"/>
              <a:t>Initial Insights</a:t>
            </a:r>
          </a:p>
          <a:p>
            <a:pPr marL="617220" lvl="1" indent="-342900">
              <a:buFont typeface="+mj-lt"/>
              <a:buAutoNum type="arabicPeriod"/>
            </a:pPr>
            <a:r>
              <a:rPr lang="en-US" dirty="0"/>
              <a:t>How Does Budget Affect Earnings?</a:t>
            </a:r>
          </a:p>
          <a:p>
            <a:pPr marL="617220" lvl="1" indent="-342900">
              <a:buFont typeface="+mj-lt"/>
              <a:buAutoNum type="arabicPeriod"/>
            </a:pPr>
            <a:r>
              <a:rPr lang="en-US" dirty="0"/>
              <a:t>How Does Genre Affect Earnings?</a:t>
            </a:r>
          </a:p>
          <a:p>
            <a:pPr marL="617220" lvl="1" indent="-342900">
              <a:buFont typeface="+mj-lt"/>
              <a:buAutoNum type="arabicPeriod"/>
            </a:pPr>
            <a:r>
              <a:rPr lang="en-US" dirty="0"/>
              <a:t>How Does Release Season Affect Earnings?</a:t>
            </a:r>
          </a:p>
          <a:p>
            <a:pPr marL="342900" indent="-342900">
              <a:buFont typeface="+mj-lt"/>
              <a:buAutoNum type="arabicPeriod"/>
            </a:pPr>
            <a:r>
              <a:rPr lang="en-US" dirty="0"/>
              <a:t>Analyzing Ratings </a:t>
            </a:r>
          </a:p>
          <a:p>
            <a:pPr marL="617220" lvl="1" indent="-342900">
              <a:buFont typeface="+mj-lt"/>
              <a:buAutoNum type="arabicPeriod"/>
            </a:pPr>
            <a:r>
              <a:rPr lang="en-US" dirty="0"/>
              <a:t>Initial Insights</a:t>
            </a:r>
          </a:p>
          <a:p>
            <a:pPr marL="617220" lvl="1" indent="-342900">
              <a:buFont typeface="+mj-lt"/>
              <a:buAutoNum type="arabicPeriod"/>
            </a:pPr>
            <a:r>
              <a:rPr lang="en-US" dirty="0"/>
              <a:t>How Does Budget Affect Ratings?</a:t>
            </a:r>
          </a:p>
          <a:p>
            <a:pPr marL="617220" lvl="1" indent="-342900">
              <a:buFont typeface="+mj-lt"/>
              <a:buAutoNum type="arabicPeriod"/>
            </a:pPr>
            <a:r>
              <a:rPr lang="en-US" dirty="0"/>
              <a:t>How Does Genre Affect Ratings?</a:t>
            </a:r>
          </a:p>
          <a:p>
            <a:pPr marL="342900" indent="-342900">
              <a:buFont typeface="+mj-lt"/>
              <a:buAutoNum type="arabicPeriod"/>
            </a:pPr>
            <a:r>
              <a:rPr lang="en-US" dirty="0"/>
              <a:t>Conclusions </a:t>
            </a:r>
          </a:p>
          <a:p>
            <a:pPr marL="617220" lvl="1" indent="-342900">
              <a:buFont typeface="+mj-lt"/>
              <a:buAutoNum type="arabicPeriod"/>
            </a:pPr>
            <a:r>
              <a:rPr lang="en-US" dirty="0"/>
              <a:t>Analysis Findings</a:t>
            </a:r>
          </a:p>
          <a:p>
            <a:pPr marL="617220" lvl="1" indent="-342900">
              <a:buFont typeface="+mj-lt"/>
              <a:buAutoNum type="arabicPeriod"/>
            </a:pPr>
            <a:r>
              <a:rPr lang="en-US" dirty="0"/>
              <a:t>What Further Analysis Can be Conducted?</a:t>
            </a:r>
          </a:p>
          <a:p>
            <a:pPr marL="342900" indent="-342900">
              <a:buFont typeface="+mj-lt"/>
              <a:buAutoNum type="arabicPeriod"/>
            </a:pPr>
            <a:endParaRPr lang="en-US" dirty="0"/>
          </a:p>
        </p:txBody>
      </p:sp>
    </p:spTree>
    <p:extLst>
      <p:ext uri="{BB962C8B-B14F-4D97-AF65-F5344CB8AC3E}">
        <p14:creationId xmlns:p14="http://schemas.microsoft.com/office/powerpoint/2010/main" val="106083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F6561-AB0C-9A21-214A-DCEA35311539}"/>
              </a:ext>
            </a:extLst>
          </p:cNvPr>
          <p:cNvSpPr>
            <a:spLocks noGrp="1"/>
          </p:cNvSpPr>
          <p:nvPr>
            <p:ph idx="1"/>
          </p:nvPr>
        </p:nvSpPr>
        <p:spPr>
          <a:xfrm>
            <a:off x="306375" y="626725"/>
            <a:ext cx="3864933" cy="6020656"/>
          </a:xfrm>
        </p:spPr>
        <p:txBody>
          <a:bodyPr/>
          <a:lstStyle/>
          <a:p>
            <a:r>
              <a:rPr lang="en-US" dirty="0"/>
              <a:t>Diving deeper into the differences between a genre’s audience rating, movies were placed into categorical buckets. Very Good being the bottom 25% of ratings, Great being the middle 50%, and Amazing being the top 25% of ratings across all movies.</a:t>
            </a:r>
          </a:p>
          <a:p>
            <a:r>
              <a:rPr lang="en-US" dirty="0"/>
              <a:t>The crime, horror, western, and mystery genres have the highest percentage of movies that received an ‘Amazing’ rating (&gt;30% for those genres)</a:t>
            </a:r>
          </a:p>
          <a:p>
            <a:r>
              <a:rPr lang="en-US" dirty="0"/>
              <a:t>Comedy and adventure films tend not to score very highly compared to other genres, with a high proportion of films scoring in the bottom 25% of ratings.</a:t>
            </a:r>
          </a:p>
        </p:txBody>
      </p:sp>
      <p:pic>
        <p:nvPicPr>
          <p:cNvPr id="5" name="Picture 4">
            <a:extLst>
              <a:ext uri="{FF2B5EF4-FFF2-40B4-BE49-F238E27FC236}">
                <a16:creationId xmlns:a16="http://schemas.microsoft.com/office/drawing/2014/main" id="{2E0D7391-B83F-7AD6-0EDD-A35D67CEA058}"/>
              </a:ext>
            </a:extLst>
          </p:cNvPr>
          <p:cNvPicPr>
            <a:picLocks noChangeAspect="1"/>
          </p:cNvPicPr>
          <p:nvPr/>
        </p:nvPicPr>
        <p:blipFill>
          <a:blip r:embed="rId2"/>
          <a:stretch>
            <a:fillRect/>
          </a:stretch>
        </p:blipFill>
        <p:spPr>
          <a:xfrm>
            <a:off x="4588105" y="3517563"/>
            <a:ext cx="6200775" cy="2562225"/>
          </a:xfrm>
          <a:prstGeom prst="rect">
            <a:avLst/>
          </a:prstGeom>
        </p:spPr>
      </p:pic>
      <p:pic>
        <p:nvPicPr>
          <p:cNvPr id="7" name="Picture 6">
            <a:extLst>
              <a:ext uri="{FF2B5EF4-FFF2-40B4-BE49-F238E27FC236}">
                <a16:creationId xmlns:a16="http://schemas.microsoft.com/office/drawing/2014/main" id="{453024B6-DC83-74BD-D70E-53264C352C75}"/>
              </a:ext>
            </a:extLst>
          </p:cNvPr>
          <p:cNvPicPr>
            <a:picLocks noChangeAspect="1"/>
          </p:cNvPicPr>
          <p:nvPr/>
        </p:nvPicPr>
        <p:blipFill>
          <a:blip r:embed="rId3"/>
          <a:stretch>
            <a:fillRect/>
          </a:stretch>
        </p:blipFill>
        <p:spPr>
          <a:xfrm>
            <a:off x="4279667" y="435313"/>
            <a:ext cx="6981825" cy="2905125"/>
          </a:xfrm>
          <a:prstGeom prst="rect">
            <a:avLst/>
          </a:prstGeom>
        </p:spPr>
      </p:pic>
    </p:spTree>
    <p:extLst>
      <p:ext uri="{BB962C8B-B14F-4D97-AF65-F5344CB8AC3E}">
        <p14:creationId xmlns:p14="http://schemas.microsoft.com/office/powerpoint/2010/main" val="2035623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01095-BA85-FB08-AF70-A4F3681C7702}"/>
              </a:ext>
            </a:extLst>
          </p:cNvPr>
          <p:cNvSpPr>
            <a:spLocks noGrp="1"/>
          </p:cNvSpPr>
          <p:nvPr>
            <p:ph type="title"/>
          </p:nvPr>
        </p:nvSpPr>
        <p:spPr>
          <a:xfrm>
            <a:off x="1442594" y="758952"/>
            <a:ext cx="9056876" cy="4041648"/>
          </a:xfrm>
        </p:spPr>
        <p:txBody>
          <a:bodyPr vert="horz" lIns="91440" tIns="45720" rIns="91440" bIns="45720" rtlCol="0" anchor="b">
            <a:normAutofit/>
          </a:bodyPr>
          <a:lstStyle/>
          <a:p>
            <a:pPr>
              <a:lnSpc>
                <a:spcPct val="85000"/>
              </a:lnSpc>
            </a:pPr>
            <a:r>
              <a:rPr lang="en-US" sz="7200" dirty="0"/>
              <a:t>Section 4: Conclusions</a:t>
            </a:r>
          </a:p>
        </p:txBody>
      </p:sp>
      <p:sp>
        <p:nvSpPr>
          <p:cNvPr id="11" name="Rectangle 10">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27127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56F8-AD27-D4B5-4AA6-CA5A3B06BB4D}"/>
              </a:ext>
            </a:extLst>
          </p:cNvPr>
          <p:cNvSpPr>
            <a:spLocks noGrp="1"/>
          </p:cNvSpPr>
          <p:nvPr>
            <p:ph type="title"/>
          </p:nvPr>
        </p:nvSpPr>
        <p:spPr/>
        <p:txBody>
          <a:bodyPr/>
          <a:lstStyle/>
          <a:p>
            <a:r>
              <a:rPr lang="en-US" dirty="0"/>
              <a:t>4.1 Analysis Findings</a:t>
            </a:r>
          </a:p>
        </p:txBody>
      </p:sp>
      <p:sp>
        <p:nvSpPr>
          <p:cNvPr id="3" name="Content Placeholder 2">
            <a:extLst>
              <a:ext uri="{FF2B5EF4-FFF2-40B4-BE49-F238E27FC236}">
                <a16:creationId xmlns:a16="http://schemas.microsoft.com/office/drawing/2014/main" id="{FE364CDE-01BC-A672-5332-56281AE23B6A}"/>
              </a:ext>
            </a:extLst>
          </p:cNvPr>
          <p:cNvSpPr>
            <a:spLocks noGrp="1"/>
          </p:cNvSpPr>
          <p:nvPr>
            <p:ph idx="1"/>
          </p:nvPr>
        </p:nvSpPr>
        <p:spPr/>
        <p:txBody>
          <a:bodyPr/>
          <a:lstStyle/>
          <a:p>
            <a:r>
              <a:rPr lang="en-US" dirty="0"/>
              <a:t>A film’s budget is the biggest found indicator of box office success.</a:t>
            </a:r>
          </a:p>
          <a:p>
            <a:r>
              <a:rPr lang="en-US" dirty="0"/>
              <a:t>While action and adventure films earn the most out of all genres, there seems to be no strong link between a film’s genre and how well it will perform in the box office.</a:t>
            </a:r>
          </a:p>
          <a:p>
            <a:r>
              <a:rPr lang="en-US" dirty="0"/>
              <a:t>There are no strong indicators of how a film will perform with audiences based on genre or film budget.</a:t>
            </a:r>
          </a:p>
          <a:p>
            <a:r>
              <a:rPr lang="en-US" dirty="0"/>
              <a:t>Western films are received well by audiences in terms of film rating, but do not generate large amounts of revenue. Receiving the highest proportion of ‘Amazing’ ratings but the lowest range of earnings in the box office.</a:t>
            </a:r>
          </a:p>
        </p:txBody>
      </p:sp>
    </p:spTree>
    <p:extLst>
      <p:ext uri="{BB962C8B-B14F-4D97-AF65-F5344CB8AC3E}">
        <p14:creationId xmlns:p14="http://schemas.microsoft.com/office/powerpoint/2010/main" val="3523584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C071-E08D-FF7C-3347-1031BAEFA331}"/>
              </a:ext>
            </a:extLst>
          </p:cNvPr>
          <p:cNvSpPr>
            <a:spLocks noGrp="1"/>
          </p:cNvSpPr>
          <p:nvPr>
            <p:ph type="title"/>
          </p:nvPr>
        </p:nvSpPr>
        <p:spPr/>
        <p:txBody>
          <a:bodyPr/>
          <a:lstStyle/>
          <a:p>
            <a:r>
              <a:rPr lang="en-US" dirty="0"/>
              <a:t>4.2 What Further Analysis Can be Conducted?</a:t>
            </a:r>
          </a:p>
        </p:txBody>
      </p:sp>
      <p:sp>
        <p:nvSpPr>
          <p:cNvPr id="3" name="Content Placeholder 2">
            <a:extLst>
              <a:ext uri="{FF2B5EF4-FFF2-40B4-BE49-F238E27FC236}">
                <a16:creationId xmlns:a16="http://schemas.microsoft.com/office/drawing/2014/main" id="{FDFF4818-D195-AE86-83DE-D3332E462C2D}"/>
              </a:ext>
            </a:extLst>
          </p:cNvPr>
          <p:cNvSpPr>
            <a:spLocks noGrp="1"/>
          </p:cNvSpPr>
          <p:nvPr>
            <p:ph idx="1"/>
          </p:nvPr>
        </p:nvSpPr>
        <p:spPr/>
        <p:txBody>
          <a:bodyPr/>
          <a:lstStyle/>
          <a:p>
            <a:r>
              <a:rPr lang="en-US" sz="2000" dirty="0"/>
              <a:t>The analysis conducted was somewhat limited in its scope due to the nature of the available information in the dataset. Only a few variables were investigated to conduct analysis, and the variables only make up a small part of what goes into producing a film.</a:t>
            </a:r>
          </a:p>
          <a:p>
            <a:r>
              <a:rPr lang="en-US" sz="2000" dirty="0"/>
              <a:t>Questions to ask and investigate further would be:</a:t>
            </a:r>
          </a:p>
          <a:p>
            <a:pPr lvl="1"/>
            <a:r>
              <a:rPr lang="en-US" sz="1800" dirty="0"/>
              <a:t>Are there directors who consistently create better performing films, both in box office and audience rating?</a:t>
            </a:r>
          </a:p>
          <a:p>
            <a:pPr lvl="1"/>
            <a:r>
              <a:rPr lang="en-US" sz="1800" dirty="0"/>
              <a:t>Do audiences prefer movies with certain actors over others?</a:t>
            </a:r>
          </a:p>
          <a:p>
            <a:pPr lvl="1"/>
            <a:r>
              <a:rPr lang="en-US" sz="1800" dirty="0"/>
              <a:t>Is there a link between a movie’s age certification and its box office performance?</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06799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7CE34-1C84-5A5A-DB8C-D663530DFEEE}"/>
              </a:ext>
            </a:extLst>
          </p:cNvPr>
          <p:cNvSpPr>
            <a:spLocks noGrp="1"/>
          </p:cNvSpPr>
          <p:nvPr>
            <p:ph type="title"/>
          </p:nvPr>
        </p:nvSpPr>
        <p:spPr>
          <a:xfrm>
            <a:off x="1442594" y="758952"/>
            <a:ext cx="9056876" cy="4041648"/>
          </a:xfrm>
        </p:spPr>
        <p:txBody>
          <a:bodyPr vert="horz" lIns="91440" tIns="45720" rIns="91440" bIns="45720" rtlCol="0" anchor="b">
            <a:normAutofit/>
          </a:bodyPr>
          <a:lstStyle/>
          <a:p>
            <a:pPr>
              <a:lnSpc>
                <a:spcPct val="85000"/>
              </a:lnSpc>
            </a:pPr>
            <a:r>
              <a:rPr lang="en-US" sz="7200"/>
              <a:t>Section 1: Scope and Data Setup</a:t>
            </a:r>
          </a:p>
        </p:txBody>
      </p:sp>
      <p:sp>
        <p:nvSpPr>
          <p:cNvPr id="11" name="Rectangle 10">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1058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0ACF-E028-C45F-9F56-1D9DD1519659}"/>
              </a:ext>
            </a:extLst>
          </p:cNvPr>
          <p:cNvSpPr>
            <a:spLocks noGrp="1"/>
          </p:cNvSpPr>
          <p:nvPr>
            <p:ph type="title"/>
          </p:nvPr>
        </p:nvSpPr>
        <p:spPr>
          <a:xfrm>
            <a:off x="644372" y="292485"/>
            <a:ext cx="4534047" cy="755479"/>
          </a:xfrm>
        </p:spPr>
        <p:txBody>
          <a:bodyPr>
            <a:normAutofit/>
          </a:bodyPr>
          <a:lstStyle/>
          <a:p>
            <a:r>
              <a:rPr lang="en-US" dirty="0"/>
              <a:t>1.1 Scope</a:t>
            </a:r>
          </a:p>
        </p:txBody>
      </p:sp>
      <p:sp>
        <p:nvSpPr>
          <p:cNvPr id="3" name="Content Placeholder 2">
            <a:extLst>
              <a:ext uri="{FF2B5EF4-FFF2-40B4-BE49-F238E27FC236}">
                <a16:creationId xmlns:a16="http://schemas.microsoft.com/office/drawing/2014/main" id="{DC7160C4-F0E2-23ED-E879-B96E219F2283}"/>
              </a:ext>
            </a:extLst>
          </p:cNvPr>
          <p:cNvSpPr>
            <a:spLocks noGrp="1"/>
          </p:cNvSpPr>
          <p:nvPr>
            <p:ph idx="1"/>
          </p:nvPr>
        </p:nvSpPr>
        <p:spPr>
          <a:xfrm>
            <a:off x="644372" y="1133355"/>
            <a:ext cx="4572002" cy="5277719"/>
          </a:xfrm>
        </p:spPr>
        <p:txBody>
          <a:bodyPr>
            <a:normAutofit/>
          </a:bodyPr>
          <a:lstStyle/>
          <a:p>
            <a:r>
              <a:rPr lang="en-US" sz="1700" dirty="0"/>
              <a:t>The goal of this analysis was to find commonalities between some of the most popular movies among general audiences and determine if the provided data contained information on factors that could predict movie performance.</a:t>
            </a:r>
          </a:p>
          <a:p>
            <a:r>
              <a:rPr lang="en-US" sz="1700" dirty="0"/>
              <a:t>The dataset provided scraped information about the movies, such as their IMDB rating, the estimated budget given to the film, domestic earnings both for opening weekend and total gross, and gross earnings worldwide.</a:t>
            </a:r>
          </a:p>
          <a:p>
            <a:r>
              <a:rPr lang="en-US" sz="1700" dirty="0"/>
              <a:t>Due to the nature of the data provided there are some limitations in the analysis that can be completed. Only one input factor is provided, budget. This analysis is unable to see how other factors, such as a director or cast members can impact movie performance.</a:t>
            </a:r>
          </a:p>
        </p:txBody>
      </p:sp>
      <p:graphicFrame>
        <p:nvGraphicFramePr>
          <p:cNvPr id="9" name="Table 8">
            <a:extLst>
              <a:ext uri="{FF2B5EF4-FFF2-40B4-BE49-F238E27FC236}">
                <a16:creationId xmlns:a16="http://schemas.microsoft.com/office/drawing/2014/main" id="{015DCFD3-9260-E4DC-1A10-69D984273F88}"/>
              </a:ext>
            </a:extLst>
          </p:cNvPr>
          <p:cNvGraphicFramePr>
            <a:graphicFrameLocks noGrp="1"/>
          </p:cNvGraphicFramePr>
          <p:nvPr>
            <p:extLst>
              <p:ext uri="{D42A27DB-BD31-4B8C-83A1-F6EECF244321}">
                <p14:modId xmlns:p14="http://schemas.microsoft.com/office/powerpoint/2010/main" val="3612145491"/>
              </p:ext>
            </p:extLst>
          </p:nvPr>
        </p:nvGraphicFramePr>
        <p:xfrm>
          <a:off x="5679071" y="292485"/>
          <a:ext cx="5451628" cy="3813040"/>
        </p:xfrm>
        <a:graphic>
          <a:graphicData uri="http://schemas.openxmlformats.org/drawingml/2006/table">
            <a:tbl>
              <a:tblPr firstRow="1"/>
              <a:tblGrid>
                <a:gridCol w="1604023">
                  <a:extLst>
                    <a:ext uri="{9D8B030D-6E8A-4147-A177-3AD203B41FA5}">
                      <a16:colId xmlns:a16="http://schemas.microsoft.com/office/drawing/2014/main" val="3804237427"/>
                    </a:ext>
                  </a:extLst>
                </a:gridCol>
                <a:gridCol w="648523">
                  <a:extLst>
                    <a:ext uri="{9D8B030D-6E8A-4147-A177-3AD203B41FA5}">
                      <a16:colId xmlns:a16="http://schemas.microsoft.com/office/drawing/2014/main" val="921618930"/>
                    </a:ext>
                  </a:extLst>
                </a:gridCol>
                <a:gridCol w="616513">
                  <a:extLst>
                    <a:ext uri="{9D8B030D-6E8A-4147-A177-3AD203B41FA5}">
                      <a16:colId xmlns:a16="http://schemas.microsoft.com/office/drawing/2014/main" val="3703688322"/>
                    </a:ext>
                  </a:extLst>
                </a:gridCol>
                <a:gridCol w="1015038">
                  <a:extLst>
                    <a:ext uri="{9D8B030D-6E8A-4147-A177-3AD203B41FA5}">
                      <a16:colId xmlns:a16="http://schemas.microsoft.com/office/drawing/2014/main" val="708346772"/>
                    </a:ext>
                  </a:extLst>
                </a:gridCol>
                <a:gridCol w="904603">
                  <a:extLst>
                    <a:ext uri="{9D8B030D-6E8A-4147-A177-3AD203B41FA5}">
                      <a16:colId xmlns:a16="http://schemas.microsoft.com/office/drawing/2014/main" val="1891214067"/>
                    </a:ext>
                  </a:extLst>
                </a:gridCol>
                <a:gridCol w="662928">
                  <a:extLst>
                    <a:ext uri="{9D8B030D-6E8A-4147-A177-3AD203B41FA5}">
                      <a16:colId xmlns:a16="http://schemas.microsoft.com/office/drawing/2014/main" val="2979093734"/>
                    </a:ext>
                  </a:extLst>
                </a:gridCol>
              </a:tblGrid>
              <a:tr h="381304">
                <a:tc>
                  <a:txBody>
                    <a:bodyPr/>
                    <a:lstStyle/>
                    <a:p>
                      <a:pPr algn="l" fontAlgn="b">
                        <a:spcBef>
                          <a:spcPts val="0"/>
                        </a:spcBef>
                        <a:spcAft>
                          <a:spcPts val="0"/>
                        </a:spcAft>
                      </a:pPr>
                      <a:r>
                        <a:rPr lang="en-US" sz="1100" b="1" i="0" u="none" strike="noStrike" dirty="0">
                          <a:solidFill>
                            <a:srgbClr val="FFFFFF"/>
                          </a:solidFill>
                          <a:effectLst/>
                          <a:highlight>
                            <a:srgbClr val="4F81BD"/>
                          </a:highlight>
                          <a:latin typeface="Calibri" panose="020F0502020204030204" pitchFamily="34" charset="0"/>
                        </a:rPr>
                        <a:t>Movies Names</a:t>
                      </a:r>
                      <a:endParaRPr lang="en-US" sz="1800" b="0" i="0" u="none" strike="noStrike" dirty="0">
                        <a:effectLst/>
                        <a:highlight>
                          <a:srgbClr val="4F81BD"/>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l" fontAlgn="b">
                        <a:spcBef>
                          <a:spcPts val="0"/>
                        </a:spcBef>
                        <a:spcAft>
                          <a:spcPts val="0"/>
                        </a:spcAft>
                      </a:pPr>
                      <a:r>
                        <a:rPr lang="en-US" sz="1100" b="1" i="0" u="none" strike="noStrike" dirty="0">
                          <a:solidFill>
                            <a:srgbClr val="FFFFFF"/>
                          </a:solidFill>
                          <a:effectLst/>
                          <a:highlight>
                            <a:srgbClr val="4F81BD"/>
                          </a:highlight>
                          <a:latin typeface="Calibri" panose="020F0502020204030204" pitchFamily="34" charset="0"/>
                        </a:rPr>
                        <a:t>Rating out of 10</a:t>
                      </a:r>
                      <a:endParaRPr lang="en-US" sz="1800" b="0" i="0" u="none" strike="noStrike" dirty="0">
                        <a:effectLst/>
                        <a:highlight>
                          <a:srgbClr val="4F81BD"/>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l" fontAlgn="b">
                        <a:spcBef>
                          <a:spcPts val="0"/>
                        </a:spcBef>
                        <a:spcAft>
                          <a:spcPts val="0"/>
                        </a:spcAft>
                      </a:pPr>
                      <a:r>
                        <a:rPr lang="en-US" sz="1100" b="1" i="0" u="none" strike="noStrike">
                          <a:solidFill>
                            <a:srgbClr val="FFFFFF"/>
                          </a:solidFill>
                          <a:effectLst/>
                          <a:highlight>
                            <a:srgbClr val="4F81BD"/>
                          </a:highlight>
                          <a:latin typeface="Calibri" panose="020F0502020204030204" pitchFamily="34" charset="0"/>
                        </a:rPr>
                        <a:t>Count of Ratings</a:t>
                      </a:r>
                      <a:endParaRPr lang="en-US" sz="1800" b="0" i="0" u="none" strike="noStrike">
                        <a:effectLst/>
                        <a:highlight>
                          <a:srgbClr val="4F81BD"/>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l" fontAlgn="b">
                        <a:spcBef>
                          <a:spcPts val="0"/>
                        </a:spcBef>
                        <a:spcAft>
                          <a:spcPts val="0"/>
                        </a:spcAft>
                      </a:pPr>
                      <a:r>
                        <a:rPr lang="en-US" sz="1100" b="1" i="0" u="none" strike="noStrike">
                          <a:solidFill>
                            <a:srgbClr val="FFFFFF"/>
                          </a:solidFill>
                          <a:effectLst/>
                          <a:highlight>
                            <a:srgbClr val="4F81BD"/>
                          </a:highlight>
                          <a:latin typeface="Calibri" panose="020F0502020204030204" pitchFamily="34" charset="0"/>
                        </a:rPr>
                        <a:t>Release Date</a:t>
                      </a:r>
                      <a:endParaRPr lang="en-US" sz="1800" b="0" i="0" u="none" strike="noStrike">
                        <a:effectLst/>
                        <a:highlight>
                          <a:srgbClr val="4F81BD"/>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l" fontAlgn="b">
                        <a:spcBef>
                          <a:spcPts val="0"/>
                        </a:spcBef>
                        <a:spcAft>
                          <a:spcPts val="0"/>
                        </a:spcAft>
                      </a:pPr>
                      <a:r>
                        <a:rPr lang="en-US" sz="1100" b="1" i="0" u="none" strike="noStrike">
                          <a:solidFill>
                            <a:srgbClr val="FFFFFF"/>
                          </a:solidFill>
                          <a:effectLst/>
                          <a:highlight>
                            <a:srgbClr val="4F81BD"/>
                          </a:highlight>
                          <a:latin typeface="Calibri" panose="020F0502020204030204" pitchFamily="34" charset="0"/>
                        </a:rPr>
                        <a:t>Budget</a:t>
                      </a:r>
                      <a:endParaRPr lang="en-US" sz="1800" b="0" i="0" u="none" strike="noStrike">
                        <a:effectLst/>
                        <a:highlight>
                          <a:srgbClr val="4F81BD"/>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l" fontAlgn="b">
                        <a:spcBef>
                          <a:spcPts val="0"/>
                        </a:spcBef>
                        <a:spcAft>
                          <a:spcPts val="0"/>
                        </a:spcAft>
                      </a:pPr>
                      <a:r>
                        <a:rPr lang="en-US" sz="1100" b="1" i="0" u="none" strike="noStrike" dirty="0">
                          <a:solidFill>
                            <a:srgbClr val="FFFFFF"/>
                          </a:solidFill>
                          <a:effectLst/>
                          <a:highlight>
                            <a:srgbClr val="4F81BD"/>
                          </a:highlight>
                          <a:latin typeface="Calibri" panose="020F0502020204030204" pitchFamily="34" charset="0"/>
                        </a:rPr>
                        <a:t>Domestic Gross</a:t>
                      </a:r>
                      <a:endParaRPr lang="en-US" sz="1800" b="0" i="0" u="none" strike="noStrike" dirty="0">
                        <a:effectLst/>
                        <a:highlight>
                          <a:srgbClr val="4F81BD"/>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3652345075"/>
                  </a:ext>
                </a:extLst>
              </a:tr>
              <a:tr h="381304">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The Shawshank Redemption</a:t>
                      </a:r>
                      <a:endParaRPr lang="en-US" sz="1800" b="0" i="0" u="none" strike="noStrike">
                        <a:effectLst/>
                        <a:highlight>
                          <a:srgbClr val="B8CCE4"/>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9.3</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2.9M</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October 14, 1994 (India)</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$25,000,000 (estimated)</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US &amp; Canada</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4117285308"/>
                  </a:ext>
                </a:extLst>
              </a:tr>
              <a:tr h="381304">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The Godfather</a:t>
                      </a:r>
                      <a:endParaRPr lang="en-US" sz="1800" b="0" i="0" u="none" strike="noStrike">
                        <a:effectLst/>
                        <a:highlight>
                          <a:srgbClr val="DCE6F1"/>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9.2</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2M</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1978 (India)</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$6,000,000 (estimated)</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US &amp; Canada</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3089690003"/>
                  </a:ext>
                </a:extLst>
              </a:tr>
              <a:tr h="381304">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The Dark Knight</a:t>
                      </a:r>
                      <a:endParaRPr lang="en-US" sz="1800" b="0" i="0" u="none" strike="noStrike">
                        <a:effectLst/>
                        <a:highlight>
                          <a:srgbClr val="B8CCE4"/>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9.0</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2.9M</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July 18, 2008 (India)</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$185,000,000 (estimated)</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US &amp; Canada</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2203469663"/>
                  </a:ext>
                </a:extLst>
              </a:tr>
              <a:tr h="381304">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The Godfather: Part II</a:t>
                      </a:r>
                      <a:endParaRPr lang="en-US" sz="1800" b="0" i="0" u="none" strike="noStrike">
                        <a:effectLst/>
                        <a:highlight>
                          <a:srgbClr val="DCE6F1"/>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9.0</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1.4M</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1979 (India)</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$13,000,000 (estimated)</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US &amp; Canada</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1249718070"/>
                  </a:ext>
                </a:extLst>
              </a:tr>
              <a:tr h="381304">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12 Angry Men</a:t>
                      </a:r>
                      <a:endParaRPr lang="en-US" sz="1800" b="0" i="0" u="none" strike="noStrike">
                        <a:effectLst/>
                        <a:highlight>
                          <a:srgbClr val="B8CCE4"/>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9.0</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861K</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April 10, 1957 (United States)</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$350,000 (estimated)</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US &amp; Canada</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96848654"/>
                  </a:ext>
                </a:extLst>
              </a:tr>
              <a:tr h="381304">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Schindler's List</a:t>
                      </a:r>
                      <a:endParaRPr lang="en-US" sz="1800" b="0" i="0" u="none" strike="noStrike">
                        <a:effectLst/>
                        <a:highlight>
                          <a:srgbClr val="DCE6F1"/>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9.0</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1.4M</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December 15, 1993 (India)</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$22,000,000 (estimated)</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US &amp; Canada</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1776861754"/>
                  </a:ext>
                </a:extLst>
              </a:tr>
              <a:tr h="381304">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The Lord of the Rings: The Return of the King</a:t>
                      </a:r>
                      <a:endParaRPr lang="en-US" sz="1800" b="0" i="0" u="none" strike="noStrike">
                        <a:effectLst/>
                        <a:highlight>
                          <a:srgbClr val="B8CCE4"/>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9.0</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2M</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February 6, 2004 (India)</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$94,000,000 (estimated)</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US &amp; Canada</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716831959"/>
                  </a:ext>
                </a:extLst>
              </a:tr>
              <a:tr h="381304">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Pulp Fiction</a:t>
                      </a:r>
                      <a:endParaRPr lang="en-US" sz="1800" b="0" i="0" u="none" strike="noStrike">
                        <a:effectLst/>
                        <a:highlight>
                          <a:srgbClr val="DCE6F1"/>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8.9</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2.2M</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October 14, 1994 (India)</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$8,000,000 (estimated)</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US &amp; Canada</a:t>
                      </a:r>
                      <a:endParaRPr lang="en-US" sz="1800" b="0" i="0" u="none" strike="noStrike">
                        <a:effectLst/>
                        <a:highlight>
                          <a:srgbClr val="DCE6F1"/>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678904320"/>
                  </a:ext>
                </a:extLst>
              </a:tr>
              <a:tr h="381304">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The Lord of the Rings: The Fellowship of the Ring</a:t>
                      </a:r>
                      <a:endParaRPr lang="en-US" sz="1800" b="0" i="0" u="none" strike="noStrike">
                        <a:effectLst/>
                        <a:highlight>
                          <a:srgbClr val="B8CCE4"/>
                        </a:highlight>
                        <a:latin typeface="Arial" panose="020B0604020202020204" pitchFamily="34" charset="0"/>
                      </a:endParaRPr>
                    </a:p>
                  </a:txBody>
                  <a:tcPr marL="6402" marR="6402" marT="640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8.9</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2M</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March 15, 2002 (India)</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$93,000,000 (estimated)</a:t>
                      </a:r>
                      <a:endParaRPr lang="en-US" sz="1800" b="0" i="0" u="none" strike="noStrike">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dirty="0">
                          <a:solidFill>
                            <a:srgbClr val="000000"/>
                          </a:solidFill>
                          <a:effectLst/>
                          <a:highlight>
                            <a:srgbClr val="B8CCE4"/>
                          </a:highlight>
                          <a:latin typeface="Calibri" panose="020F0502020204030204" pitchFamily="34" charset="0"/>
                        </a:rPr>
                        <a:t>US &amp; Canada</a:t>
                      </a:r>
                      <a:endParaRPr lang="en-US" sz="1800" b="0" i="0" u="none" strike="noStrike" dirty="0">
                        <a:effectLst/>
                        <a:highlight>
                          <a:srgbClr val="B8CCE4"/>
                        </a:highlight>
                        <a:latin typeface="Arial" panose="020B0604020202020204" pitchFamily="34" charset="0"/>
                      </a:endParaRPr>
                    </a:p>
                  </a:txBody>
                  <a:tcPr marL="6402" marR="6402" marT="640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3568718083"/>
                  </a:ext>
                </a:extLst>
              </a:tr>
            </a:tbl>
          </a:graphicData>
        </a:graphic>
      </p:graphicFrame>
      <p:graphicFrame>
        <p:nvGraphicFramePr>
          <p:cNvPr id="10" name="Table 9">
            <a:extLst>
              <a:ext uri="{FF2B5EF4-FFF2-40B4-BE49-F238E27FC236}">
                <a16:creationId xmlns:a16="http://schemas.microsoft.com/office/drawing/2014/main" id="{2CD3C545-22B7-0E0C-BA94-E8675E69BEF7}"/>
              </a:ext>
            </a:extLst>
          </p:cNvPr>
          <p:cNvGraphicFramePr>
            <a:graphicFrameLocks noGrp="1"/>
          </p:cNvGraphicFramePr>
          <p:nvPr>
            <p:extLst>
              <p:ext uri="{D42A27DB-BD31-4B8C-83A1-F6EECF244321}">
                <p14:modId xmlns:p14="http://schemas.microsoft.com/office/powerpoint/2010/main" val="1165387759"/>
              </p:ext>
            </p:extLst>
          </p:nvPr>
        </p:nvGraphicFramePr>
        <p:xfrm>
          <a:off x="5679070" y="4270613"/>
          <a:ext cx="5451629" cy="2294902"/>
        </p:xfrm>
        <a:graphic>
          <a:graphicData uri="http://schemas.openxmlformats.org/drawingml/2006/table">
            <a:tbl>
              <a:tblPr firstRow="1"/>
              <a:tblGrid>
                <a:gridCol w="880712">
                  <a:extLst>
                    <a:ext uri="{9D8B030D-6E8A-4147-A177-3AD203B41FA5}">
                      <a16:colId xmlns:a16="http://schemas.microsoft.com/office/drawing/2014/main" val="3732394878"/>
                    </a:ext>
                  </a:extLst>
                </a:gridCol>
                <a:gridCol w="1311678">
                  <a:extLst>
                    <a:ext uri="{9D8B030D-6E8A-4147-A177-3AD203B41FA5}">
                      <a16:colId xmlns:a16="http://schemas.microsoft.com/office/drawing/2014/main" val="4140471399"/>
                    </a:ext>
                  </a:extLst>
                </a:gridCol>
                <a:gridCol w="880712">
                  <a:extLst>
                    <a:ext uri="{9D8B030D-6E8A-4147-A177-3AD203B41FA5}">
                      <a16:colId xmlns:a16="http://schemas.microsoft.com/office/drawing/2014/main" val="116072479"/>
                    </a:ext>
                  </a:extLst>
                </a:gridCol>
                <a:gridCol w="1311678">
                  <a:extLst>
                    <a:ext uri="{9D8B030D-6E8A-4147-A177-3AD203B41FA5}">
                      <a16:colId xmlns:a16="http://schemas.microsoft.com/office/drawing/2014/main" val="2435985288"/>
                    </a:ext>
                  </a:extLst>
                </a:gridCol>
                <a:gridCol w="1066849">
                  <a:extLst>
                    <a:ext uri="{9D8B030D-6E8A-4147-A177-3AD203B41FA5}">
                      <a16:colId xmlns:a16="http://schemas.microsoft.com/office/drawing/2014/main" val="1482162565"/>
                    </a:ext>
                  </a:extLst>
                </a:gridCol>
              </a:tblGrid>
              <a:tr h="381799">
                <a:tc>
                  <a:txBody>
                    <a:bodyPr/>
                    <a:lstStyle/>
                    <a:p>
                      <a:pPr algn="l" fontAlgn="b">
                        <a:spcBef>
                          <a:spcPts val="0"/>
                        </a:spcBef>
                        <a:spcAft>
                          <a:spcPts val="0"/>
                        </a:spcAft>
                      </a:pPr>
                      <a:r>
                        <a:rPr lang="en-US" sz="1100" b="1" i="0" u="none" strike="noStrike">
                          <a:solidFill>
                            <a:srgbClr val="FFFFFF"/>
                          </a:solidFill>
                          <a:effectLst/>
                          <a:highlight>
                            <a:srgbClr val="4F81BD"/>
                          </a:highlight>
                          <a:latin typeface="Calibri" panose="020F0502020204030204" pitchFamily="34" charset="0"/>
                        </a:rPr>
                        <a:t>Domestic Gross2</a:t>
                      </a:r>
                      <a:endParaRPr lang="en-US" sz="1800" b="0" i="0" u="none" strike="noStrike">
                        <a:effectLst/>
                        <a:highlight>
                          <a:srgbClr val="4F81BD"/>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F81BD"/>
                    </a:solidFill>
                  </a:tcPr>
                </a:tc>
                <a:tc>
                  <a:txBody>
                    <a:bodyPr/>
                    <a:lstStyle/>
                    <a:p>
                      <a:pPr algn="l" fontAlgn="b">
                        <a:spcBef>
                          <a:spcPts val="0"/>
                        </a:spcBef>
                        <a:spcAft>
                          <a:spcPts val="0"/>
                        </a:spcAft>
                      </a:pPr>
                      <a:r>
                        <a:rPr lang="en-US" sz="1100" b="1" i="0" u="none" strike="noStrike">
                          <a:solidFill>
                            <a:srgbClr val="FFFFFF"/>
                          </a:solidFill>
                          <a:effectLst/>
                          <a:highlight>
                            <a:srgbClr val="4F81BD"/>
                          </a:highlight>
                          <a:latin typeface="Calibri" panose="020F0502020204030204" pitchFamily="34" charset="0"/>
                        </a:rPr>
                        <a:t>Domestic Weekend Gross</a:t>
                      </a:r>
                      <a:endParaRPr lang="en-US" sz="1800" b="0" i="0" u="none" strike="noStrike">
                        <a:effectLst/>
                        <a:highlight>
                          <a:srgbClr val="4F81BD"/>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F81BD"/>
                    </a:solidFill>
                  </a:tcPr>
                </a:tc>
                <a:tc>
                  <a:txBody>
                    <a:bodyPr/>
                    <a:lstStyle/>
                    <a:p>
                      <a:pPr algn="l" fontAlgn="b">
                        <a:spcBef>
                          <a:spcPts val="0"/>
                        </a:spcBef>
                        <a:spcAft>
                          <a:spcPts val="0"/>
                        </a:spcAft>
                      </a:pPr>
                      <a:r>
                        <a:rPr lang="en-US" sz="1100" b="1" i="0" u="none" strike="noStrike">
                          <a:solidFill>
                            <a:srgbClr val="FFFFFF"/>
                          </a:solidFill>
                          <a:effectLst/>
                          <a:highlight>
                            <a:srgbClr val="4F81BD"/>
                          </a:highlight>
                          <a:latin typeface="Calibri" panose="020F0502020204030204" pitchFamily="34" charset="0"/>
                        </a:rPr>
                        <a:t>Domestic Weekend</a:t>
                      </a:r>
                      <a:endParaRPr lang="en-US" sz="1800" b="0" i="0" u="none" strike="noStrike">
                        <a:effectLst/>
                        <a:highlight>
                          <a:srgbClr val="4F81BD"/>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F81BD"/>
                    </a:solidFill>
                  </a:tcPr>
                </a:tc>
                <a:tc>
                  <a:txBody>
                    <a:bodyPr/>
                    <a:lstStyle/>
                    <a:p>
                      <a:pPr algn="l" fontAlgn="b">
                        <a:spcBef>
                          <a:spcPts val="0"/>
                        </a:spcBef>
                        <a:spcAft>
                          <a:spcPts val="0"/>
                        </a:spcAft>
                      </a:pPr>
                      <a:r>
                        <a:rPr lang="en-US" sz="1100" b="1" i="0" u="none" strike="noStrike">
                          <a:solidFill>
                            <a:srgbClr val="FFFFFF"/>
                          </a:solidFill>
                          <a:effectLst/>
                          <a:highlight>
                            <a:srgbClr val="4F81BD"/>
                          </a:highlight>
                          <a:latin typeface="Calibri" panose="020F0502020204030204" pitchFamily="34" charset="0"/>
                        </a:rPr>
                        <a:t>Domestic Weekend Gross Date</a:t>
                      </a:r>
                      <a:endParaRPr lang="en-US" sz="1800" b="0" i="0" u="none" strike="noStrike">
                        <a:effectLst/>
                        <a:highlight>
                          <a:srgbClr val="4F81BD"/>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F81BD"/>
                    </a:solidFill>
                  </a:tcPr>
                </a:tc>
                <a:tc>
                  <a:txBody>
                    <a:bodyPr/>
                    <a:lstStyle/>
                    <a:p>
                      <a:pPr algn="l" fontAlgn="b">
                        <a:spcBef>
                          <a:spcPts val="0"/>
                        </a:spcBef>
                        <a:spcAft>
                          <a:spcPts val="0"/>
                        </a:spcAft>
                      </a:pPr>
                      <a:r>
                        <a:rPr lang="en-US" sz="1100" b="1" i="0" u="none" strike="noStrike">
                          <a:solidFill>
                            <a:srgbClr val="FFFFFF"/>
                          </a:solidFill>
                          <a:effectLst/>
                          <a:highlight>
                            <a:srgbClr val="4F81BD"/>
                          </a:highlight>
                          <a:latin typeface="Calibri" panose="020F0502020204030204" pitchFamily="34" charset="0"/>
                        </a:rPr>
                        <a:t>Worldwide Gross</a:t>
                      </a:r>
                      <a:endParaRPr lang="en-US" sz="1800" b="0" i="0" u="none" strike="noStrike">
                        <a:effectLst/>
                        <a:highlight>
                          <a:srgbClr val="4F81BD"/>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2379000719"/>
                  </a:ext>
                </a:extLst>
              </a:tr>
              <a:tr h="212567">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$28767189</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US &amp; Canada</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$727327</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Sep 25 1994</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$28,904,642</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960839010"/>
                  </a:ext>
                </a:extLst>
              </a:tr>
              <a:tr h="212567">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$136381073</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US &amp; Canada</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$302393</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Mar 19 1972</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$250,342,030</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3449992268"/>
                  </a:ext>
                </a:extLst>
              </a:tr>
              <a:tr h="212567">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$534987076</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US &amp; Canada</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$158411483</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Jul 20 2008</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$1,008,486,720</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826011296"/>
                  </a:ext>
                </a:extLst>
              </a:tr>
              <a:tr h="212567">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$47834595</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US &amp; Canada</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$171417</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Nov 10 2019</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$47,962,897</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4098946181"/>
                  </a:ext>
                </a:extLst>
              </a:tr>
              <a:tr h="212567">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Not Found</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US &amp; Canada</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Not Found</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Not Found</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$2,667</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2347709042"/>
                  </a:ext>
                </a:extLst>
              </a:tr>
              <a:tr h="212567">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$96898818</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US &amp; Canada</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$656636</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Dec 19 1993</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$322,161,245</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201063348"/>
                  </a:ext>
                </a:extLst>
              </a:tr>
              <a:tr h="212567">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$379427292</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US &amp; Canada</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$72629713</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Dec 21 2003</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$1,156,598,523</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504086051"/>
                  </a:ext>
                </a:extLst>
              </a:tr>
              <a:tr h="212567">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$107928762</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US &amp; Canada</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$9311882</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Oct 16 1994</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l" fontAlgn="b">
                        <a:spcBef>
                          <a:spcPts val="0"/>
                        </a:spcBef>
                        <a:spcAft>
                          <a:spcPts val="0"/>
                        </a:spcAft>
                      </a:pPr>
                      <a:r>
                        <a:rPr lang="en-US" sz="1100" b="0" i="0" u="none" strike="noStrike">
                          <a:solidFill>
                            <a:srgbClr val="000000"/>
                          </a:solidFill>
                          <a:effectLst/>
                          <a:highlight>
                            <a:srgbClr val="DCE6F1"/>
                          </a:highlight>
                          <a:latin typeface="Calibri" panose="020F0502020204030204" pitchFamily="34" charset="0"/>
                        </a:rPr>
                        <a:t>$213,928,762</a:t>
                      </a:r>
                      <a:endParaRPr lang="en-US" sz="1800" b="0" i="0" u="none" strike="noStrike">
                        <a:effectLst/>
                        <a:highlight>
                          <a:srgbClr val="DCE6F1"/>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2751567351"/>
                  </a:ext>
                </a:extLst>
              </a:tr>
              <a:tr h="212567">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$316115420</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US &amp; Canada</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$47211490</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a:solidFill>
                            <a:srgbClr val="000000"/>
                          </a:solidFill>
                          <a:effectLst/>
                          <a:highlight>
                            <a:srgbClr val="B8CCE4"/>
                          </a:highlight>
                          <a:latin typeface="Calibri" panose="020F0502020204030204" pitchFamily="34" charset="0"/>
                        </a:rPr>
                        <a:t>Dec 23 2001</a:t>
                      </a:r>
                      <a:endParaRPr lang="en-US" sz="1800" b="0" i="0" u="none" strike="noStrike">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l" fontAlgn="b">
                        <a:spcBef>
                          <a:spcPts val="0"/>
                        </a:spcBef>
                        <a:spcAft>
                          <a:spcPts val="0"/>
                        </a:spcAft>
                      </a:pPr>
                      <a:r>
                        <a:rPr lang="en-US" sz="1100" b="0" i="0" u="none" strike="noStrike" dirty="0">
                          <a:solidFill>
                            <a:srgbClr val="000000"/>
                          </a:solidFill>
                          <a:effectLst/>
                          <a:highlight>
                            <a:srgbClr val="B8CCE4"/>
                          </a:highlight>
                          <a:latin typeface="Calibri" panose="020F0502020204030204" pitchFamily="34" charset="0"/>
                        </a:rPr>
                        <a:t>$884,041,698</a:t>
                      </a:r>
                      <a:endParaRPr lang="en-US" sz="1800" b="0" i="0" u="none" strike="noStrike" dirty="0">
                        <a:effectLst/>
                        <a:highlight>
                          <a:srgbClr val="B8CCE4"/>
                        </a:highlight>
                        <a:latin typeface="Arial" panose="020B0604020202020204" pitchFamily="34" charset="0"/>
                      </a:endParaRPr>
                    </a:p>
                  </a:txBody>
                  <a:tcPr marL="6410" marR="6410" marT="641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957388589"/>
                  </a:ext>
                </a:extLst>
              </a:tr>
            </a:tbl>
          </a:graphicData>
        </a:graphic>
      </p:graphicFrame>
    </p:spTree>
    <p:extLst>
      <p:ext uri="{BB962C8B-B14F-4D97-AF65-F5344CB8AC3E}">
        <p14:creationId xmlns:p14="http://schemas.microsoft.com/office/powerpoint/2010/main" val="378174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8461-1D42-7584-2F0E-1A2316B22C7E}"/>
              </a:ext>
            </a:extLst>
          </p:cNvPr>
          <p:cNvSpPr>
            <a:spLocks noGrp="1"/>
          </p:cNvSpPr>
          <p:nvPr>
            <p:ph type="title"/>
          </p:nvPr>
        </p:nvSpPr>
        <p:spPr>
          <a:xfrm>
            <a:off x="183105" y="134127"/>
            <a:ext cx="3430649" cy="2196582"/>
          </a:xfrm>
        </p:spPr>
        <p:txBody>
          <a:bodyPr anchor="t">
            <a:normAutofit/>
          </a:bodyPr>
          <a:lstStyle/>
          <a:p>
            <a:r>
              <a:rPr lang="en-US" dirty="0"/>
              <a:t>1.2 Data Setup and Cleaning</a:t>
            </a:r>
          </a:p>
        </p:txBody>
      </p:sp>
      <p:sp>
        <p:nvSpPr>
          <p:cNvPr id="3" name="Content Placeholder 2">
            <a:extLst>
              <a:ext uri="{FF2B5EF4-FFF2-40B4-BE49-F238E27FC236}">
                <a16:creationId xmlns:a16="http://schemas.microsoft.com/office/drawing/2014/main" id="{7032B55C-B6BB-C2D8-1BB8-61B4461A4560}"/>
              </a:ext>
            </a:extLst>
          </p:cNvPr>
          <p:cNvSpPr>
            <a:spLocks noGrp="1"/>
          </p:cNvSpPr>
          <p:nvPr>
            <p:ph idx="1"/>
          </p:nvPr>
        </p:nvSpPr>
        <p:spPr>
          <a:xfrm>
            <a:off x="3125972" y="265814"/>
            <a:ext cx="7866493" cy="3834238"/>
          </a:xfrm>
        </p:spPr>
        <p:txBody>
          <a:bodyPr>
            <a:normAutofit fontScale="92500" lnSpcReduction="20000"/>
          </a:bodyPr>
          <a:lstStyle/>
          <a:p>
            <a:r>
              <a:rPr lang="en-US" dirty="0"/>
              <a:t>When beginning to conduct analysis on the dataset, several steps were taken to make it more workable. </a:t>
            </a:r>
          </a:p>
          <a:p>
            <a:r>
              <a:rPr lang="en-US" dirty="0"/>
              <a:t>First, additional columns were placed into the dataset denoting each movie’s genre and the season during which the movie was released. This provided additional input factors and allowed for some further analysis.</a:t>
            </a:r>
          </a:p>
          <a:p>
            <a:r>
              <a:rPr lang="en-US" dirty="0"/>
              <a:t>Then multiple string functions were conducted to clean the dataset. The Count of Ratings, Budget, Domestic Gross2, Domestic Weekend, and Worldwide Gross columns were all cleaned with the use of regex and recast as floats as well as renamed to be able to conduct statistical analysis on the columns.</a:t>
            </a:r>
          </a:p>
          <a:p>
            <a:r>
              <a:rPr lang="en-US" dirty="0"/>
              <a:t>Several rows contained missing data for the Budget, Domestic Gross2, Domestic Weekend, and Worldwide Gross columns and needed to be dropped. The Budget and Worldwide Gross columns were the focus of statistical analysis and only rows with missing values for those columns were dropped from the dataset.</a:t>
            </a:r>
          </a:p>
        </p:txBody>
      </p:sp>
      <p:pic>
        <p:nvPicPr>
          <p:cNvPr id="5" name="Picture 4">
            <a:extLst>
              <a:ext uri="{FF2B5EF4-FFF2-40B4-BE49-F238E27FC236}">
                <a16:creationId xmlns:a16="http://schemas.microsoft.com/office/drawing/2014/main" id="{C6FB908B-9202-EFFC-F8EC-285476BF2C8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04789" y="3999328"/>
            <a:ext cx="10587676" cy="2858672"/>
          </a:xfrm>
          <a:prstGeom prst="rect">
            <a:avLst/>
          </a:prstGeom>
        </p:spPr>
      </p:pic>
    </p:spTree>
    <p:extLst>
      <p:ext uri="{BB962C8B-B14F-4D97-AF65-F5344CB8AC3E}">
        <p14:creationId xmlns:p14="http://schemas.microsoft.com/office/powerpoint/2010/main" val="372836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AC14E7-EE2A-F330-D3BF-178A20A5E3A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0" y="1778337"/>
            <a:ext cx="6170126" cy="4303663"/>
          </a:xfrm>
          <a:prstGeom prst="rect">
            <a:avLst/>
          </a:prstGeom>
        </p:spPr>
      </p:pic>
      <p:pic>
        <p:nvPicPr>
          <p:cNvPr id="9" name="Picture 8">
            <a:extLst>
              <a:ext uri="{FF2B5EF4-FFF2-40B4-BE49-F238E27FC236}">
                <a16:creationId xmlns:a16="http://schemas.microsoft.com/office/drawing/2014/main" id="{35FCC30D-ED3F-8B52-5A8D-4F416FDE32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96000" y="2203363"/>
            <a:ext cx="5195299" cy="3453609"/>
          </a:xfrm>
          <a:prstGeom prst="rect">
            <a:avLst/>
          </a:prstGeom>
        </p:spPr>
      </p:pic>
      <p:sp>
        <p:nvSpPr>
          <p:cNvPr id="10" name="TextBox 9">
            <a:extLst>
              <a:ext uri="{FF2B5EF4-FFF2-40B4-BE49-F238E27FC236}">
                <a16:creationId xmlns:a16="http://schemas.microsoft.com/office/drawing/2014/main" id="{ED745F01-8D7D-9C7B-E520-B1764B3B9BD5}"/>
              </a:ext>
            </a:extLst>
          </p:cNvPr>
          <p:cNvSpPr txBox="1"/>
          <p:nvPr/>
        </p:nvSpPr>
        <p:spPr>
          <a:xfrm>
            <a:off x="4313434" y="314335"/>
            <a:ext cx="3565132" cy="923330"/>
          </a:xfrm>
          <a:prstGeom prst="rect">
            <a:avLst/>
          </a:prstGeom>
          <a:solidFill>
            <a:schemeClr val="accent1">
              <a:lumMod val="40000"/>
              <a:lumOff val="60000"/>
            </a:schemeClr>
          </a:solidFill>
        </p:spPr>
        <p:txBody>
          <a:bodyPr wrap="square" rtlCol="0">
            <a:spAutoFit/>
          </a:bodyPr>
          <a:lstStyle/>
          <a:p>
            <a:r>
              <a:rPr lang="en-US" dirty="0"/>
              <a:t>Calling Initial Dataset</a:t>
            </a:r>
          </a:p>
          <a:p>
            <a:r>
              <a:rPr lang="en-US" dirty="0"/>
              <a:t>print(</a:t>
            </a:r>
            <a:r>
              <a:rPr lang="en-US" dirty="0" err="1"/>
              <a:t>movies.head</a:t>
            </a:r>
            <a:r>
              <a:rPr lang="en-US" dirty="0"/>
              <a:t>())</a:t>
            </a:r>
          </a:p>
          <a:p>
            <a:r>
              <a:rPr lang="en-US" dirty="0"/>
              <a:t>print(movies.info())</a:t>
            </a:r>
          </a:p>
        </p:txBody>
      </p:sp>
      <p:sp>
        <p:nvSpPr>
          <p:cNvPr id="2" name="Title 1">
            <a:extLst>
              <a:ext uri="{FF2B5EF4-FFF2-40B4-BE49-F238E27FC236}">
                <a16:creationId xmlns:a16="http://schemas.microsoft.com/office/drawing/2014/main" id="{C3DAE7E7-BDD5-1ED3-F35F-6CE5154AB22E}"/>
              </a:ext>
            </a:extLst>
          </p:cNvPr>
          <p:cNvSpPr>
            <a:spLocks noGrp="1"/>
          </p:cNvSpPr>
          <p:nvPr>
            <p:ph type="title"/>
          </p:nvPr>
        </p:nvSpPr>
        <p:spPr>
          <a:xfrm>
            <a:off x="1261872" y="-1325562"/>
            <a:ext cx="9692640" cy="1325562"/>
          </a:xfrm>
        </p:spPr>
        <p:txBody>
          <a:bodyPr vert="horz" lIns="91440" tIns="45720" rIns="91440" bIns="45720" rtlCol="0" anchor="b">
            <a:normAutofit/>
          </a:bodyPr>
          <a:lstStyle/>
          <a:p>
            <a:r>
              <a:rPr lang="en-US" dirty="0"/>
              <a:t>Initial Look at Dataset</a:t>
            </a:r>
          </a:p>
        </p:txBody>
      </p:sp>
    </p:spTree>
    <p:extLst>
      <p:ext uri="{BB962C8B-B14F-4D97-AF65-F5344CB8AC3E}">
        <p14:creationId xmlns:p14="http://schemas.microsoft.com/office/powerpoint/2010/main" val="14921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B44892-A48E-EE39-62E7-D3BE2DCB6190}"/>
              </a:ext>
            </a:extLst>
          </p:cNvPr>
          <p:cNvSpPr txBox="1"/>
          <p:nvPr/>
        </p:nvSpPr>
        <p:spPr>
          <a:xfrm>
            <a:off x="3840822" y="359596"/>
            <a:ext cx="3556571" cy="923330"/>
          </a:xfrm>
          <a:prstGeom prst="rect">
            <a:avLst/>
          </a:prstGeom>
          <a:solidFill>
            <a:schemeClr val="accent1">
              <a:lumMod val="40000"/>
              <a:lumOff val="60000"/>
            </a:schemeClr>
          </a:solidFill>
        </p:spPr>
        <p:txBody>
          <a:bodyPr wrap="square" rtlCol="0">
            <a:spAutoFit/>
          </a:bodyPr>
          <a:lstStyle/>
          <a:p>
            <a:r>
              <a:rPr lang="en-US" dirty="0"/>
              <a:t>Calling Cleaned Dataset</a:t>
            </a:r>
          </a:p>
          <a:p>
            <a:r>
              <a:rPr lang="en-US" dirty="0"/>
              <a:t>print(</a:t>
            </a:r>
            <a:r>
              <a:rPr lang="en-US" dirty="0" err="1"/>
              <a:t>movies.head</a:t>
            </a:r>
            <a:r>
              <a:rPr lang="en-US" dirty="0"/>
              <a:t>())</a:t>
            </a:r>
          </a:p>
          <a:p>
            <a:r>
              <a:rPr lang="en-US" dirty="0"/>
              <a:t>print(movies.info())</a:t>
            </a:r>
          </a:p>
        </p:txBody>
      </p:sp>
      <p:pic>
        <p:nvPicPr>
          <p:cNvPr id="7" name="Picture 6">
            <a:extLst>
              <a:ext uri="{FF2B5EF4-FFF2-40B4-BE49-F238E27FC236}">
                <a16:creationId xmlns:a16="http://schemas.microsoft.com/office/drawing/2014/main" id="{832DCE53-818E-B68A-57E0-8784CBA9954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2234185"/>
            <a:ext cx="5112486" cy="3453609"/>
          </a:xfrm>
          <a:prstGeom prst="rect">
            <a:avLst/>
          </a:prstGeom>
        </p:spPr>
      </p:pic>
      <p:pic>
        <p:nvPicPr>
          <p:cNvPr id="8" name="Picture 7">
            <a:extLst>
              <a:ext uri="{FF2B5EF4-FFF2-40B4-BE49-F238E27FC236}">
                <a16:creationId xmlns:a16="http://schemas.microsoft.com/office/drawing/2014/main" id="{2529EC29-0ABF-CDF8-59F6-BE5D3FF74E8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1809157"/>
            <a:ext cx="6099680" cy="4303663"/>
          </a:xfrm>
          <a:prstGeom prst="rect">
            <a:avLst/>
          </a:prstGeom>
        </p:spPr>
      </p:pic>
      <p:sp>
        <p:nvSpPr>
          <p:cNvPr id="2" name="Title 1">
            <a:extLst>
              <a:ext uri="{FF2B5EF4-FFF2-40B4-BE49-F238E27FC236}">
                <a16:creationId xmlns:a16="http://schemas.microsoft.com/office/drawing/2014/main" id="{5E8DCF40-71E0-D746-AE9F-A0FF2BF5081D}"/>
              </a:ext>
            </a:extLst>
          </p:cNvPr>
          <p:cNvSpPr>
            <a:spLocks noGrp="1"/>
          </p:cNvSpPr>
          <p:nvPr>
            <p:ph type="title"/>
          </p:nvPr>
        </p:nvSpPr>
        <p:spPr>
          <a:xfrm>
            <a:off x="1261872" y="-1325562"/>
            <a:ext cx="9692640" cy="1325562"/>
          </a:xfrm>
        </p:spPr>
        <p:txBody>
          <a:bodyPr vert="horz" lIns="91440" tIns="45720" rIns="91440" bIns="45720" rtlCol="0" anchor="b">
            <a:normAutofit/>
          </a:bodyPr>
          <a:lstStyle/>
          <a:p>
            <a:r>
              <a:rPr lang="en-US" dirty="0"/>
              <a:t>Looking at Cleaned Dataset</a:t>
            </a:r>
          </a:p>
        </p:txBody>
      </p:sp>
    </p:spTree>
    <p:extLst>
      <p:ext uri="{BB962C8B-B14F-4D97-AF65-F5344CB8AC3E}">
        <p14:creationId xmlns:p14="http://schemas.microsoft.com/office/powerpoint/2010/main" val="28166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9F459-EE11-102E-3612-30AD0CDDFB4B}"/>
              </a:ext>
            </a:extLst>
          </p:cNvPr>
          <p:cNvSpPr>
            <a:spLocks noGrp="1"/>
          </p:cNvSpPr>
          <p:nvPr>
            <p:ph type="title"/>
          </p:nvPr>
        </p:nvSpPr>
        <p:spPr>
          <a:xfrm>
            <a:off x="1442594" y="758952"/>
            <a:ext cx="9056876" cy="4041648"/>
          </a:xfrm>
        </p:spPr>
        <p:txBody>
          <a:bodyPr vert="horz" lIns="91440" tIns="45720" rIns="91440" bIns="45720" rtlCol="0" anchor="b">
            <a:normAutofit/>
          </a:bodyPr>
          <a:lstStyle/>
          <a:p>
            <a:pPr>
              <a:lnSpc>
                <a:spcPct val="85000"/>
              </a:lnSpc>
            </a:pPr>
            <a:r>
              <a:rPr lang="en-US" sz="7200"/>
              <a:t>Section 2: Analyzing Worldwide Earnings </a:t>
            </a:r>
          </a:p>
        </p:txBody>
      </p:sp>
      <p:sp>
        <p:nvSpPr>
          <p:cNvPr id="11" name="Rectangle 10">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7535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1B18-A3D6-C091-A9A1-AC98FB116FB3}"/>
              </a:ext>
            </a:extLst>
          </p:cNvPr>
          <p:cNvSpPr>
            <a:spLocks noGrp="1"/>
          </p:cNvSpPr>
          <p:nvPr>
            <p:ph type="title"/>
          </p:nvPr>
        </p:nvSpPr>
        <p:spPr>
          <a:xfrm>
            <a:off x="718874" y="677863"/>
            <a:ext cx="5990151" cy="852986"/>
          </a:xfrm>
        </p:spPr>
        <p:txBody>
          <a:bodyPr>
            <a:normAutofit/>
          </a:bodyPr>
          <a:lstStyle/>
          <a:p>
            <a:r>
              <a:rPr lang="en-US" dirty="0"/>
              <a:t>2.1 Initial Insights</a:t>
            </a:r>
          </a:p>
        </p:txBody>
      </p:sp>
      <p:sp>
        <p:nvSpPr>
          <p:cNvPr id="6" name="Content Placeholder 5">
            <a:extLst>
              <a:ext uri="{FF2B5EF4-FFF2-40B4-BE49-F238E27FC236}">
                <a16:creationId xmlns:a16="http://schemas.microsoft.com/office/drawing/2014/main" id="{FA7D505C-5428-8B5A-807C-B91D252ACE02}"/>
              </a:ext>
            </a:extLst>
          </p:cNvPr>
          <p:cNvSpPr>
            <a:spLocks noGrp="1"/>
          </p:cNvSpPr>
          <p:nvPr>
            <p:ph idx="1"/>
          </p:nvPr>
        </p:nvSpPr>
        <p:spPr>
          <a:xfrm>
            <a:off x="595583" y="1530849"/>
            <a:ext cx="4562043" cy="5229547"/>
          </a:xfrm>
        </p:spPr>
        <p:txBody>
          <a:bodyPr>
            <a:normAutofit fontScale="92500"/>
          </a:bodyPr>
          <a:lstStyle/>
          <a:p>
            <a:r>
              <a:rPr lang="en-US" dirty="0"/>
              <a:t>First inspections of summary statistics for the Worldwide Gross column show a very wide range in earnings. The minimum value in the dataset is only $126, and the maximum value is ~$2.8 billion earned. The average earnings among the top 250 films is ~$250 million.</a:t>
            </a:r>
          </a:p>
          <a:p>
            <a:r>
              <a:rPr lang="en-US" dirty="0"/>
              <a:t>Upon inspection of the dataset, there are several rows with abnormally low values for worldwide earnings. Commonalities between these outliers are in the age of the film or where it was released, with all films in the dataset earning &lt;$100000 being released before 1967, internationally, or both.</a:t>
            </a:r>
          </a:p>
          <a:p>
            <a:r>
              <a:rPr lang="en-US" dirty="0"/>
              <a:t>This insight indicates some type of shortcoming in the data collection for box office earnings, either through lack of resources or available information.</a:t>
            </a:r>
          </a:p>
        </p:txBody>
      </p:sp>
      <p:pic>
        <p:nvPicPr>
          <p:cNvPr id="15" name="Picture 14">
            <a:extLst>
              <a:ext uri="{FF2B5EF4-FFF2-40B4-BE49-F238E27FC236}">
                <a16:creationId xmlns:a16="http://schemas.microsoft.com/office/drawing/2014/main" id="{9FDD34AD-6E25-4FED-65A3-F335FCD66196}"/>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157626" y="1890445"/>
            <a:ext cx="6098212" cy="742888"/>
          </a:xfrm>
          <a:prstGeom prst="rect">
            <a:avLst/>
          </a:prstGeom>
        </p:spPr>
      </p:pic>
      <p:pic>
        <p:nvPicPr>
          <p:cNvPr id="12" name="Picture 11">
            <a:extLst>
              <a:ext uri="{FF2B5EF4-FFF2-40B4-BE49-F238E27FC236}">
                <a16:creationId xmlns:a16="http://schemas.microsoft.com/office/drawing/2014/main" id="{AB420184-9BB8-1D02-D9E3-7D6FF2BC1A0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886958" y="3106296"/>
            <a:ext cx="4297377" cy="2503577"/>
          </a:xfrm>
          <a:prstGeom prst="rect">
            <a:avLst/>
          </a:prstGeom>
        </p:spPr>
      </p:pic>
      <p:sp>
        <p:nvSpPr>
          <p:cNvPr id="16" name="TextBox 15">
            <a:extLst>
              <a:ext uri="{FF2B5EF4-FFF2-40B4-BE49-F238E27FC236}">
                <a16:creationId xmlns:a16="http://schemas.microsoft.com/office/drawing/2014/main" id="{DD998BEA-EF22-2101-349A-D1A42936FA1B}"/>
              </a:ext>
            </a:extLst>
          </p:cNvPr>
          <p:cNvSpPr txBox="1"/>
          <p:nvPr/>
        </p:nvSpPr>
        <p:spPr>
          <a:xfrm>
            <a:off x="6448595" y="2736964"/>
            <a:ext cx="351627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Worldwide Gross (USD)</a:t>
            </a:r>
          </a:p>
        </p:txBody>
      </p:sp>
      <p:sp>
        <p:nvSpPr>
          <p:cNvPr id="17" name="Rectangle 1">
            <a:extLst>
              <a:ext uri="{FF2B5EF4-FFF2-40B4-BE49-F238E27FC236}">
                <a16:creationId xmlns:a16="http://schemas.microsoft.com/office/drawing/2014/main" id="{F06665EA-B958-214B-E5DC-4C14EAC5DC62}"/>
              </a:ext>
              <a:ext uri="{C183D7F6-B498-43B3-948B-1728B52AA6E4}">
                <adec:decorative xmlns:adec="http://schemas.microsoft.com/office/drawing/2017/decorative" val="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14673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1634</TotalTime>
  <Words>1916</Words>
  <Application>Microsoft Office PowerPoint</Application>
  <PresentationFormat>Widescreen</PresentationFormat>
  <Paragraphs>204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Schoolbook</vt:lpstr>
      <vt:lpstr>Courier New</vt:lpstr>
      <vt:lpstr>Wingdings 2</vt:lpstr>
      <vt:lpstr>View</vt:lpstr>
      <vt:lpstr>Top 250 Ranked IMDB Movie Insights</vt:lpstr>
      <vt:lpstr>Table of Contents</vt:lpstr>
      <vt:lpstr>Section 1: Scope and Data Setup</vt:lpstr>
      <vt:lpstr>1.1 Scope</vt:lpstr>
      <vt:lpstr>1.2 Data Setup and Cleaning</vt:lpstr>
      <vt:lpstr>Initial Look at Dataset</vt:lpstr>
      <vt:lpstr>Looking at Cleaned Dataset</vt:lpstr>
      <vt:lpstr>Section 2: Analyzing Worldwide Earnings </vt:lpstr>
      <vt:lpstr>2.1 Initial Insights</vt:lpstr>
      <vt:lpstr>Initial Insights continued</vt:lpstr>
      <vt:lpstr>2.2 How Does Budget Affect Earnings?</vt:lpstr>
      <vt:lpstr>2.3 How Does Genre Affect Earnings?</vt:lpstr>
      <vt:lpstr>How does genre affect earnings continued</vt:lpstr>
      <vt:lpstr>2.4 How Does Release Season Affect Earnings?</vt:lpstr>
      <vt:lpstr>Section 3: Analyzing Ratings</vt:lpstr>
      <vt:lpstr>3.1 Initial Insights</vt:lpstr>
      <vt:lpstr>Initial insights continued</vt:lpstr>
      <vt:lpstr>3.2 How Does Budget Affect Ratings?</vt:lpstr>
      <vt:lpstr>3.3 How Does Genre Affect Ratings?</vt:lpstr>
      <vt:lpstr>PowerPoint Presentation</vt:lpstr>
      <vt:lpstr>Section 4: Conclusions</vt:lpstr>
      <vt:lpstr>4.1 Analysis Findings</vt:lpstr>
      <vt:lpstr>4.2 What Further Analysis Can be Conducted?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250 Ranked IMDB Movie Insights</dc:title>
  <dc:creator>Bransford, Joshua</dc:creator>
  <cp:lastModifiedBy>Bransford, Joshua</cp:lastModifiedBy>
  <cp:revision>4</cp:revision>
  <dcterms:created xsi:type="dcterms:W3CDTF">2024-04-11T12:41:59Z</dcterms:created>
  <dcterms:modified xsi:type="dcterms:W3CDTF">2024-04-17T15:59:51Z</dcterms:modified>
</cp:coreProperties>
</file>