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2" r:id="rId3"/>
    <p:sldId id="261" r:id="rId4"/>
    <p:sldId id="266" r:id="rId5"/>
    <p:sldId id="264" r:id="rId6"/>
    <p:sldId id="265" r:id="rId7"/>
    <p:sldId id="268" r:id="rId8"/>
    <p:sldId id="269" r:id="rId9"/>
    <p:sldId id="270" r:id="rId10"/>
    <p:sldId id="272" r:id="rId11"/>
    <p:sldId id="273" r:id="rId12"/>
  </p:sldIdLst>
  <p:sldSz cx="9144000" cy="6858000" type="screen4x3"/>
  <p:notesSz cx="6743700" cy="9893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6" autoAdjust="0"/>
    <p:restoredTop sz="87355" autoAdjust="0"/>
  </p:normalViewPr>
  <p:slideViewPr>
    <p:cSldViewPr snapToGrid="0">
      <p:cViewPr varScale="1">
        <p:scale>
          <a:sx n="80" d="100"/>
          <a:sy n="80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0EF64-268C-4638-9A2F-D81578213C83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9800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9525" y="939800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D234-4964-4125-B3AA-ABEABDBF0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638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638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6DD3505-4ACD-46D8-B7C5-3B319715F540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6663"/>
            <a:ext cx="4451350" cy="333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370" y="4761152"/>
            <a:ext cx="5394960" cy="38954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96919"/>
            <a:ext cx="2922270" cy="49638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9869" y="9396919"/>
            <a:ext cx="2922270" cy="49638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2033F7A-A7A5-4B4D-AC9A-984A3F1DC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8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2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F7A-A7A5-4B4D-AC9A-984A3F1DC1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4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66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8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7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8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64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9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8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1FD6-0E76-429E-8BDB-39412EBD3D56}" type="datetimeFigureOut">
              <a:rPr kumimoji="1" lang="ja-JP" altLang="en-US" smtClean="0"/>
              <a:t>2015/7/17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1241-473E-4B5B-95D7-21782BDE4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AutoBalancer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GaitGenerator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 overwriting (in 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utoBalancer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footstep_node_list</a:t>
            </a:r>
            <a:r>
              <a:rPr lang="en-US" altLang="ja-JP" dirty="0" smtClean="0"/>
              <a:t> can be overwritten.</a:t>
            </a:r>
          </a:p>
          <a:p>
            <a:pPr lvl="1"/>
            <a:r>
              <a:rPr kumimoji="1" lang="en-US" altLang="ja-JP" dirty="0" err="1" smtClean="0"/>
              <a:t>goVelocity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setFootsteps</a:t>
            </a:r>
            <a:r>
              <a:rPr lang="en-US" altLang="ja-JP" dirty="0"/>
              <a:t> </a:t>
            </a:r>
            <a:r>
              <a:rPr lang="en-US" altLang="ja-JP" dirty="0" smtClean="0"/>
              <a:t>(&lt;=overwriting usage)</a:t>
            </a:r>
          </a:p>
          <a:p>
            <a:pPr lvl="1"/>
            <a:r>
              <a:rPr lang="en-US" altLang="ja-JP" dirty="0" err="1" smtClean="0"/>
              <a:t>emergencyStop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Overwrite timing is currently middle of step time.</a:t>
            </a:r>
          </a:p>
        </p:txBody>
      </p:sp>
      <p:sp>
        <p:nvSpPr>
          <p:cNvPr id="4" name="平行四辺形 3"/>
          <p:cNvSpPr/>
          <p:nvPr/>
        </p:nvSpPr>
        <p:spPr>
          <a:xfrm flipH="1">
            <a:off x="6460960" y="147412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/>
        </p:nvSpPr>
        <p:spPr>
          <a:xfrm flipH="1">
            <a:off x="7901742" y="1474121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/>
          <p:cNvSpPr/>
          <p:nvPr/>
        </p:nvSpPr>
        <p:spPr>
          <a:xfrm>
            <a:off x="7033134" y="912386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7721268" y="989585"/>
            <a:ext cx="0" cy="263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 overwriting</a:t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emergencyStop</a:t>
            </a:r>
            <a:r>
              <a:rPr lang="en-US" altLang="ja-JP" dirty="0" smtClean="0"/>
              <a:t> example)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平行四辺形 3"/>
          <p:cNvSpPr/>
          <p:nvPr/>
        </p:nvSpPr>
        <p:spPr>
          <a:xfrm flipH="1">
            <a:off x="1070813" y="300213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/>
        </p:nvSpPr>
        <p:spPr>
          <a:xfrm flipH="1">
            <a:off x="2511595" y="3002131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/>
          <p:cNvSpPr/>
          <p:nvPr/>
        </p:nvSpPr>
        <p:spPr>
          <a:xfrm>
            <a:off x="1642987" y="2440396"/>
            <a:ext cx="1395664" cy="1395664"/>
          </a:xfrm>
          <a:prstGeom prst="arc">
            <a:avLst>
              <a:gd name="adj1" fmla="val 18281539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4793081" y="3002131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5365255" y="2440396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/>
          <p:cNvSpPr/>
          <p:nvPr/>
        </p:nvSpPr>
        <p:spPr>
          <a:xfrm flipH="1">
            <a:off x="2105527" y="341909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/>
        </p:nvSpPr>
        <p:spPr>
          <a:xfrm flipH="1">
            <a:off x="5733723" y="341909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 flipH="1">
            <a:off x="1053596" y="562563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 flipH="1">
            <a:off x="2494378" y="562563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/>
          <p:cNvSpPr/>
          <p:nvPr/>
        </p:nvSpPr>
        <p:spPr>
          <a:xfrm>
            <a:off x="1625770" y="5063902"/>
            <a:ext cx="1395664" cy="1395664"/>
          </a:xfrm>
          <a:prstGeom prst="arc">
            <a:avLst>
              <a:gd name="adj1" fmla="val 12225824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 flipH="1">
            <a:off x="4775864" y="562563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H="1">
            <a:off x="2088310" y="6042601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H="1">
            <a:off x="5716506" y="6042601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H="1">
            <a:off x="4262939" y="6019490"/>
            <a:ext cx="1034714" cy="21656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/>
        </p:nvSpPr>
        <p:spPr>
          <a:xfrm>
            <a:off x="4830678" y="5400785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/>
        </p:nvSpPr>
        <p:spPr>
          <a:xfrm flipH="1">
            <a:off x="6251080" y="3010819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28339" y="3709292"/>
            <a:ext cx="47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If early </a:t>
            </a:r>
            <a:r>
              <a:rPr lang="en-US" altLang="ja-JP" dirty="0" err="1" smtClean="0"/>
              <a:t>emergencyStop</a:t>
            </a:r>
            <a:r>
              <a:rPr lang="en-US" altLang="ja-JP" dirty="0"/>
              <a:t> </a:t>
            </a:r>
            <a:r>
              <a:rPr lang="en-US" altLang="ja-JP" dirty="0" smtClean="0"/>
              <a:t>trigger, stop in this step.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11942" y="6315086"/>
            <a:ext cx="50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If late </a:t>
            </a:r>
            <a:r>
              <a:rPr lang="en-US" altLang="ja-JP" dirty="0" err="1" smtClean="0"/>
              <a:t>emergencyStop</a:t>
            </a:r>
            <a:r>
              <a:rPr lang="en-US" altLang="ja-JP" dirty="0" smtClean="0"/>
              <a:t> trigger, stop in the next step. </a:t>
            </a:r>
            <a:endParaRPr kumimoji="1" lang="ja-JP" altLang="en-US" dirty="0"/>
          </a:p>
        </p:txBody>
      </p:sp>
      <p:sp>
        <p:nvSpPr>
          <p:cNvPr id="25" name="稲妻 24"/>
          <p:cNvSpPr/>
          <p:nvPr/>
        </p:nvSpPr>
        <p:spPr>
          <a:xfrm>
            <a:off x="2370562" y="2292784"/>
            <a:ext cx="282065" cy="282065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稲妻 25"/>
          <p:cNvSpPr/>
          <p:nvPr/>
        </p:nvSpPr>
        <p:spPr>
          <a:xfrm>
            <a:off x="1343705" y="5121738"/>
            <a:ext cx="282065" cy="282065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1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Footsteps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IDL function</a:t>
            </a:r>
          </a:p>
          <a:p>
            <a:pPr lvl="1"/>
            <a:r>
              <a:rPr lang="en-US" altLang="ja-JP" dirty="0" err="1" smtClean="0"/>
              <a:t>setFootSteps</a:t>
            </a:r>
            <a:r>
              <a:rPr lang="en-US" altLang="ja-JP" dirty="0" smtClean="0"/>
              <a:t> (fs) : fs is footstep sequence </a:t>
            </a:r>
          </a:p>
          <a:p>
            <a:pPr lvl="1"/>
            <a:r>
              <a:rPr lang="en-US" altLang="ja-JP" dirty="0" smtClean="0"/>
              <a:t>Footstep sequence : Initial support </a:t>
            </a:r>
            <a:r>
              <a:rPr lang="en-US" altLang="ja-JP" dirty="0" err="1" smtClean="0"/>
              <a:t>coords</a:t>
            </a:r>
            <a:r>
              <a:rPr lang="en-US" altLang="ja-JP" dirty="0" smtClean="0"/>
              <a:t> + destinations of swing foot landing </a:t>
            </a:r>
            <a:r>
              <a:rPr lang="en-US" altLang="ja-JP" dirty="0" err="1" smtClean="0"/>
              <a:t>coords</a:t>
            </a:r>
            <a:endParaRPr lang="en-US" altLang="ja-JP" dirty="0" smtClean="0"/>
          </a:p>
          <a:p>
            <a:r>
              <a:rPr lang="en-US" altLang="ja-JP" dirty="0" err="1" smtClean="0"/>
              <a:t>GaitGenerator</a:t>
            </a:r>
            <a:endParaRPr lang="en-US" altLang="ja-JP" dirty="0" smtClean="0"/>
          </a:p>
          <a:p>
            <a:pPr lvl="1"/>
            <a:r>
              <a:rPr lang="en-US" altLang="ja-JP" dirty="0" err="1"/>
              <a:t>f</a:t>
            </a:r>
            <a:r>
              <a:rPr lang="en-US" altLang="ja-JP" dirty="0" err="1" smtClean="0"/>
              <a:t>ootstep_node_list</a:t>
            </a:r>
            <a:r>
              <a:rPr lang="en-US" altLang="ja-JP" dirty="0" smtClean="0"/>
              <a:t> : fs + final footstep for double support phase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2 step example</a:t>
            </a:r>
          </a:p>
          <a:p>
            <a:pPr lvl="1"/>
            <a:r>
              <a:rPr lang="en-US" altLang="ja-JP" dirty="0" err="1" smtClean="0"/>
              <a:t>setFootstep</a:t>
            </a:r>
            <a:r>
              <a:rPr lang="en-US" altLang="ja-JP" dirty="0" smtClean="0"/>
              <a:t> (fs) : fs = [1,2,3], 1 is initial support cords. 2 and 3 are swing destinations.</a:t>
            </a:r>
          </a:p>
          <a:p>
            <a:pPr lvl="1"/>
            <a:r>
              <a:rPr lang="en-US" altLang="ja-JP" dirty="0" err="1" smtClean="0"/>
              <a:t>Footstep_node_list</a:t>
            </a:r>
            <a:r>
              <a:rPr lang="en-US" altLang="ja-JP" dirty="0" smtClean="0"/>
              <a:t> = [1,2,3,4], 4 is copy of 2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/>
              <a:t> 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32429" y="5434299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67645" y="5434299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438" y="643280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Input motion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31705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67644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454218" y="5466398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0117" y="6146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T=1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03826" y="5466398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3825" y="4283927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9" idx="0"/>
            <a:endCxn id="22" idx="2"/>
          </p:cNvCxnSpPr>
          <p:nvPr/>
        </p:nvCxnSpPr>
        <p:spPr>
          <a:xfrm flipH="1" flipV="1">
            <a:off x="5209007" y="5005863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543784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22114" y="61272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T=2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975837" y="5466398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975836" y="4283927"/>
            <a:ext cx="410363" cy="72193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7" idx="0"/>
            <a:endCxn id="28" idx="2"/>
          </p:cNvCxnSpPr>
          <p:nvPr/>
        </p:nvCxnSpPr>
        <p:spPr>
          <a:xfrm flipH="1" flipV="1">
            <a:off x="6181018" y="5005863"/>
            <a:ext cx="1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794250" y="5466398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378628" y="5465022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3009" y="6484416"/>
            <a:ext cx="182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Executed motion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8295945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33945" y="61619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T=3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683056" y="4283927"/>
            <a:ext cx="410363" cy="72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3224143" y="5801927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603759" y="5773851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694823" y="4644895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128329" y="4597485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2416" y="61226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T=4</a:t>
            </a:r>
            <a:endParaRPr kumimoji="1"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6809295" y="6645723"/>
            <a:ext cx="108284" cy="1082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883950" y="6484416"/>
            <a:ext cx="10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 err="1" smtClean="0"/>
              <a:t>refzmp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47945" y="5060441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21663" y="5069615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GaitGenerator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Param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(step time related members)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802" y="5113144"/>
            <a:ext cx="19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</a:t>
            </a:r>
            <a:r>
              <a:rPr lang="en-US" altLang="ja-JP" b="1" dirty="0" err="1" smtClean="0"/>
              <a:t>efault_step_time</a:t>
            </a:r>
            <a:endParaRPr kumimoji="1" lang="ja-JP" altLang="en-US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648326" y="4397542"/>
            <a:ext cx="970548" cy="878305"/>
            <a:chOff x="1648326" y="3422983"/>
            <a:chExt cx="970548" cy="878305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648326" y="3422983"/>
              <a:ext cx="0" cy="878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618874" y="3422983"/>
              <a:ext cx="0" cy="878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648326" y="4199021"/>
              <a:ext cx="9705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 flipV="1">
            <a:off x="2618874" y="2899347"/>
            <a:ext cx="0" cy="1534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797847" y="2911379"/>
            <a:ext cx="0" cy="109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427869" y="3016505"/>
            <a:ext cx="382010" cy="34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58186" y="3024526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791334" y="3023938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627025" y="2932153"/>
            <a:ext cx="0" cy="1534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3408949" y="2896057"/>
            <a:ext cx="0" cy="109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315700" y="3037279"/>
            <a:ext cx="382010" cy="34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149762" y="3033268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594941" y="3032680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165682" y="26120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87920" y="26367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(b)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13857" y="2259984"/>
            <a:ext cx="582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((a)+(b))/</a:t>
            </a:r>
            <a:r>
              <a:rPr lang="en-US" altLang="ja-JP" dirty="0" err="1" smtClean="0"/>
              <a:t>default_step_time</a:t>
            </a:r>
            <a:r>
              <a:rPr lang="en-US" altLang="ja-JP" dirty="0" smtClean="0"/>
              <a:t> = </a:t>
            </a:r>
            <a:r>
              <a:rPr lang="en-US" altLang="ja-JP" b="1" dirty="0" err="1" smtClean="0"/>
              <a:t>default_double_support_ratio</a:t>
            </a:r>
            <a:endParaRPr kumimoji="1" lang="ja-JP" altLang="en-US" b="1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9" b="31203"/>
          <a:stretch/>
        </p:blipFill>
        <p:spPr>
          <a:xfrm>
            <a:off x="1150521" y="3864863"/>
            <a:ext cx="4572000" cy="986589"/>
          </a:xfrm>
          <a:prstGeom prst="rect">
            <a:avLst/>
          </a:prstGeom>
        </p:spPr>
      </p:pic>
      <p:cxnSp>
        <p:nvCxnSpPr>
          <p:cNvPr id="32" name="直線コネクタ 31"/>
          <p:cNvCxnSpPr/>
          <p:nvPr/>
        </p:nvCxnSpPr>
        <p:spPr>
          <a:xfrm>
            <a:off x="2626083" y="4560277"/>
            <a:ext cx="0" cy="1359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32873" y="4464052"/>
            <a:ext cx="0" cy="145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386951" y="5734937"/>
            <a:ext cx="382010" cy="2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2341332" y="5743343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2750416" y="5743807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3634234" y="4486286"/>
            <a:ext cx="0" cy="132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537978" y="4454602"/>
            <a:ext cx="0" cy="1353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3371037" y="5694496"/>
            <a:ext cx="382010" cy="2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3265259" y="5688324"/>
            <a:ext cx="2606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26214" y="5688787"/>
            <a:ext cx="1854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72703" y="57005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(c)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94941" y="56695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(d)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7773" y="6018937"/>
            <a:ext cx="64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((c)+(</a:t>
            </a:r>
            <a:r>
              <a:rPr lang="en-US" altLang="ja-JP" dirty="0"/>
              <a:t>d</a:t>
            </a:r>
            <a:r>
              <a:rPr lang="en-US" altLang="ja-JP" dirty="0" smtClean="0"/>
              <a:t>))/</a:t>
            </a:r>
            <a:r>
              <a:rPr lang="en-US" altLang="ja-JP" dirty="0" err="1" smtClean="0"/>
              <a:t>default_step_time</a:t>
            </a:r>
            <a:r>
              <a:rPr lang="en-US" altLang="ja-JP" dirty="0" smtClean="0"/>
              <a:t> = </a:t>
            </a:r>
            <a:r>
              <a:rPr lang="en-US" altLang="ja-JP" b="1" dirty="0" err="1" smtClean="0"/>
              <a:t>default_double_support_static_ratio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548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FootstepParam</a:t>
            </a:r>
            <a:r>
              <a:rPr lang="en-US" altLang="ja-JP" dirty="0"/>
              <a:t> </a:t>
            </a:r>
            <a:r>
              <a:rPr lang="en-US" altLang="ja-JP" dirty="0" smtClean="0"/>
              <a:t>(in </a:t>
            </a:r>
            <a:r>
              <a:rPr lang="en-US" altLang="ja-JP" dirty="0" err="1" smtClean="0"/>
              <a:t>AutoBalancer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平行四辺形 4"/>
          <p:cNvSpPr/>
          <p:nvPr/>
        </p:nvSpPr>
        <p:spPr>
          <a:xfrm flipH="1">
            <a:off x="2649954" y="2645693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 flipH="1">
            <a:off x="4090736" y="2645693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3671040" y="3199145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7218" y="2166766"/>
            <a:ext cx="213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</a:t>
            </a:r>
            <a:r>
              <a:rPr kumimoji="1" lang="en-US" altLang="ja-JP" b="1" dirty="0" err="1" smtClean="0"/>
              <a:t>wing_leg</a:t>
            </a:r>
            <a:r>
              <a:rPr lang="en-US" altLang="ja-JP" b="1" dirty="0" err="1" smtClean="0"/>
              <a:t>_src_cords</a:t>
            </a:r>
            <a:endParaRPr lang="en-US" altLang="ja-JP" b="1" dirty="0" smtClean="0"/>
          </a:p>
          <a:p>
            <a:r>
              <a:rPr kumimoji="1" lang="en-US" altLang="ja-JP" dirty="0" smtClean="0"/>
              <a:t>(source of swing leg)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0255" y="1836113"/>
            <a:ext cx="259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swing</a:t>
            </a:r>
            <a:r>
              <a:rPr kumimoji="1" lang="en-US" altLang="ja-JP" b="1" dirty="0" err="1" smtClean="0"/>
              <a:t>_leg</a:t>
            </a:r>
            <a:r>
              <a:rPr lang="en-US" altLang="ja-JP" b="1" dirty="0" err="1" smtClean="0"/>
              <a:t>_dst_cords</a:t>
            </a:r>
            <a:endParaRPr lang="en-US" altLang="ja-JP" b="1" dirty="0" smtClean="0"/>
          </a:p>
          <a:p>
            <a:r>
              <a:rPr kumimoji="1" lang="en-US" altLang="ja-JP" dirty="0" smtClean="0"/>
              <a:t>(destination of swing leg)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52287" y="3218977"/>
            <a:ext cx="20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support_leg</a:t>
            </a:r>
            <a:r>
              <a:rPr lang="en-US" altLang="ja-JP" b="1" dirty="0" err="1" smtClean="0"/>
              <a:t>_coords</a:t>
            </a:r>
            <a:endParaRPr kumimoji="1" lang="ja-JP" altLang="en-US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141621" y="2450465"/>
            <a:ext cx="1275347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812632" y="2450465"/>
            <a:ext cx="729916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平行四辺形 19"/>
          <p:cNvSpPr/>
          <p:nvPr/>
        </p:nvSpPr>
        <p:spPr>
          <a:xfrm flipH="1">
            <a:off x="3402603" y="1974650"/>
            <a:ext cx="1034714" cy="21656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99409" y="1211643"/>
            <a:ext cx="193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</a:t>
            </a:r>
            <a:r>
              <a:rPr kumimoji="1" lang="en-US" altLang="ja-JP" b="1" dirty="0" err="1" smtClean="0"/>
              <a:t>wing_leg</a:t>
            </a:r>
            <a:r>
              <a:rPr lang="en-US" altLang="ja-JP" b="1" dirty="0" err="1" smtClean="0"/>
              <a:t>_cords</a:t>
            </a:r>
            <a:endParaRPr lang="en-US" altLang="ja-JP" b="1" dirty="0" smtClean="0"/>
          </a:p>
          <a:p>
            <a:r>
              <a:rPr kumimoji="1" lang="en-US" altLang="ja-JP" dirty="0" smtClean="0"/>
              <a:t>(current swing leg)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207042" y="1696452"/>
            <a:ext cx="871201" cy="31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/>
          <p:cNvSpPr/>
          <p:nvPr/>
        </p:nvSpPr>
        <p:spPr>
          <a:xfrm flipH="1">
            <a:off x="2766260" y="56984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/>
          <p:cNvSpPr/>
          <p:nvPr/>
        </p:nvSpPr>
        <p:spPr>
          <a:xfrm flipH="1">
            <a:off x="4207042" y="56984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/>
        </p:nvSpPr>
        <p:spPr>
          <a:xfrm flipH="1">
            <a:off x="3771573" y="6297672"/>
            <a:ext cx="1034714" cy="216568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/>
          <p:cNvSpPr/>
          <p:nvPr/>
        </p:nvSpPr>
        <p:spPr>
          <a:xfrm flipH="1">
            <a:off x="3518909" y="5027404"/>
            <a:ext cx="1034714" cy="21656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3800974" y="4500554"/>
            <a:ext cx="350780" cy="649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800974" y="4235649"/>
            <a:ext cx="1025366" cy="302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203031" y="5532916"/>
            <a:ext cx="350592" cy="87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弧 40"/>
          <p:cNvSpPr/>
          <p:nvPr/>
        </p:nvSpPr>
        <p:spPr>
          <a:xfrm>
            <a:off x="3569368" y="2172449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弧 2"/>
          <p:cNvSpPr/>
          <p:nvPr/>
        </p:nvSpPr>
        <p:spPr>
          <a:xfrm>
            <a:off x="3338434" y="5136712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203031" y="4265117"/>
            <a:ext cx="637674" cy="127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4" idx="1"/>
          </p:cNvCxnSpPr>
          <p:nvPr/>
        </p:nvCxnSpPr>
        <p:spPr>
          <a:xfrm flipH="1" flipV="1">
            <a:off x="4506647" y="3302152"/>
            <a:ext cx="545640" cy="10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4542742" y="4620626"/>
            <a:ext cx="729916" cy="26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206665" y="439432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s</a:t>
            </a:r>
            <a:r>
              <a:rPr kumimoji="1" lang="en-US" altLang="ja-JP" b="1" dirty="0" err="1" smtClean="0"/>
              <a:t>upport_leg</a:t>
            </a:r>
            <a:endParaRPr kumimoji="1" lang="ja-JP" altLang="en-US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56009" y="4017544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swing</a:t>
            </a:r>
            <a:r>
              <a:rPr kumimoji="1" lang="en-US" altLang="ja-JP" b="1" dirty="0" err="1" smtClean="0"/>
              <a:t>_leg</a:t>
            </a:r>
            <a:endParaRPr kumimoji="1" lang="ja-JP" altLang="en-US" b="1" dirty="0"/>
          </a:p>
        </p:txBody>
      </p:sp>
      <p:cxnSp>
        <p:nvCxnSpPr>
          <p:cNvPr id="47" name="直線矢印コネクタ 46"/>
          <p:cNvCxnSpPr>
            <a:stCxn id="46" idx="3"/>
          </p:cNvCxnSpPr>
          <p:nvPr/>
        </p:nvCxnSpPr>
        <p:spPr>
          <a:xfrm>
            <a:off x="3086896" y="4202210"/>
            <a:ext cx="985463" cy="19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Orbit type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Shuffle</a:t>
            </a:r>
          </a:p>
          <a:p>
            <a:r>
              <a:rPr kumimoji="1" lang="en-US" altLang="ja-JP" dirty="0" smtClean="0"/>
              <a:t>Cycloid</a:t>
            </a:r>
          </a:p>
          <a:p>
            <a:r>
              <a:rPr lang="en-US" altLang="ja-JP" dirty="0" smtClean="0"/>
              <a:t>Rectangle, Stair, </a:t>
            </a:r>
            <a:r>
              <a:rPr lang="en-US" altLang="ja-JP" dirty="0" err="1" smtClean="0"/>
              <a:t>Cycloiddelay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Cycloiddelaykick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Orbit type (cycloid, shuffle)</a:t>
            </a:r>
            <a:endParaRPr kumimoji="1" lang="ja-JP" altLang="en-US" dirty="0"/>
          </a:p>
        </p:txBody>
      </p:sp>
      <p:sp>
        <p:nvSpPr>
          <p:cNvPr id="7" name="平行四辺形 6"/>
          <p:cNvSpPr/>
          <p:nvPr/>
        </p:nvSpPr>
        <p:spPr>
          <a:xfrm flipH="1">
            <a:off x="6039854" y="36410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 flipH="1">
            <a:off x="7480636" y="36410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/>
          <p:cNvSpPr/>
          <p:nvPr/>
        </p:nvSpPr>
        <p:spPr>
          <a:xfrm>
            <a:off x="6612028" y="3079312"/>
            <a:ext cx="1395664" cy="1395664"/>
          </a:xfrm>
          <a:prstGeom prst="arc">
            <a:avLst>
              <a:gd name="adj1" fmla="val 10990793"/>
              <a:gd name="adj2" fmla="val 0"/>
            </a:avLst>
          </a:prstGeom>
          <a:ln w="3175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H="1">
            <a:off x="1283370" y="364104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H="1">
            <a:off x="2724152" y="364104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1997242" y="3753853"/>
            <a:ext cx="14678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997242" y="45599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Shuffle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80094" y="4598990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cycloid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32146" y="2682409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rot="5400000">
            <a:off x="6559735" y="2275723"/>
            <a:ext cx="0" cy="1607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4" idx="0"/>
          </p:cNvCxnSpPr>
          <p:nvPr/>
        </p:nvCxnSpPr>
        <p:spPr>
          <a:xfrm flipH="1">
            <a:off x="5756145" y="3738435"/>
            <a:ext cx="856957" cy="10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5400000">
            <a:off x="5608270" y="3414323"/>
            <a:ext cx="670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718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Used in stair, rectangle, </a:t>
            </a:r>
            <a:r>
              <a:rPr lang="en-US" altLang="ja-JP" sz="2000" dirty="0" err="1" smtClean="0"/>
              <a:t>cycloiddelay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cycloiddelaykick</a:t>
            </a:r>
            <a:endParaRPr lang="en-US" altLang="ja-JP" sz="2000" dirty="0" smtClean="0"/>
          </a:p>
          <a:p>
            <a:r>
              <a:rPr lang="en-US" altLang="ja-JP" sz="2000" dirty="0" smtClean="0"/>
              <a:t>Code : </a:t>
            </a:r>
            <a:r>
              <a:rPr lang="en-US" altLang="ja-JP" sz="2000" dirty="0" err="1" smtClean="0"/>
              <a:t>GaitGenerator.h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delay_hoffarbib_trajectory_generator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5" name="平行四辺形 4"/>
          <p:cNvSpPr/>
          <p:nvPr/>
        </p:nvSpPr>
        <p:spPr>
          <a:xfrm flipH="1">
            <a:off x="211686" y="344615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/>
        </p:nvSpPr>
        <p:spPr>
          <a:xfrm flipH="1">
            <a:off x="1652468" y="344615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666096"/>
            <a:ext cx="378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Antecedent path</a:t>
            </a:r>
          </a:p>
          <a:p>
            <a:r>
              <a:rPr lang="en-US" altLang="ja-JP" dirty="0" smtClean="0"/>
              <a:t>  Track path points by constant velocity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393411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925558" y="2584405"/>
            <a:ext cx="146785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925558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平行四辺形 14"/>
          <p:cNvSpPr/>
          <p:nvPr/>
        </p:nvSpPr>
        <p:spPr>
          <a:xfrm flipH="1">
            <a:off x="5054831" y="3446157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6495613" y="344615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92452" y="3697909"/>
            <a:ext cx="4251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Output path</a:t>
            </a:r>
          </a:p>
          <a:p>
            <a:r>
              <a:rPr lang="en-US" altLang="ja-JP" dirty="0" smtClean="0"/>
              <a:t>  Track antecedent path point 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constant delay and </a:t>
            </a:r>
            <a:r>
              <a:rPr kumimoji="1" lang="en-US" altLang="ja-JP" dirty="0" err="1" smtClean="0"/>
              <a:t>hoffarbib</a:t>
            </a:r>
            <a:r>
              <a:rPr lang="en-US" altLang="ja-JP" dirty="0"/>
              <a:t> </a:t>
            </a:r>
            <a:r>
              <a:rPr kumimoji="1" lang="en-US" altLang="ja-JP" dirty="0" smtClean="0"/>
              <a:t>interpolation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7236556" y="2596437"/>
            <a:ext cx="0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768703" y="2584405"/>
            <a:ext cx="146785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5765335" y="2596437"/>
            <a:ext cx="3368" cy="849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765335" y="2593414"/>
            <a:ext cx="1485636" cy="943873"/>
          </a:xfrm>
          <a:custGeom>
            <a:avLst/>
            <a:gdLst>
              <a:gd name="connsiteX0" fmla="*/ 1465644 w 1485636"/>
              <a:gd name="connsiteY0" fmla="*/ 943873 h 943873"/>
              <a:gd name="connsiteX1" fmla="*/ 1453612 w 1485636"/>
              <a:gd name="connsiteY1" fmla="*/ 402452 h 943873"/>
              <a:gd name="connsiteX2" fmla="*/ 1164854 w 1485636"/>
              <a:gd name="connsiteY2" fmla="*/ 41505 h 943873"/>
              <a:gd name="connsiteX3" fmla="*/ 370770 w 1485636"/>
              <a:gd name="connsiteY3" fmla="*/ 53536 h 943873"/>
              <a:gd name="connsiteX4" fmla="*/ 45918 w 1485636"/>
              <a:gd name="connsiteY4" fmla="*/ 450578 h 943873"/>
              <a:gd name="connsiteX5" fmla="*/ 9823 w 1485636"/>
              <a:gd name="connsiteY5" fmla="*/ 859652 h 94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5636" h="943873">
                <a:moveTo>
                  <a:pt x="1465644" y="943873"/>
                </a:moveTo>
                <a:cubicBezTo>
                  <a:pt x="1484694" y="748360"/>
                  <a:pt x="1503744" y="552847"/>
                  <a:pt x="1453612" y="402452"/>
                </a:cubicBezTo>
                <a:cubicBezTo>
                  <a:pt x="1403480" y="252057"/>
                  <a:pt x="1345328" y="99658"/>
                  <a:pt x="1164854" y="41505"/>
                </a:cubicBezTo>
                <a:cubicBezTo>
                  <a:pt x="984380" y="-16648"/>
                  <a:pt x="557259" y="-14643"/>
                  <a:pt x="370770" y="53536"/>
                </a:cubicBezTo>
                <a:cubicBezTo>
                  <a:pt x="184281" y="121715"/>
                  <a:pt x="106076" y="316225"/>
                  <a:pt x="45918" y="450578"/>
                </a:cubicBezTo>
                <a:cubicBezTo>
                  <a:pt x="-14240" y="584931"/>
                  <a:pt x="-2209" y="722291"/>
                  <a:pt x="9823" y="85965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8650" y="4466125"/>
            <a:ext cx="71857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Parameters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</a:t>
            </a:r>
            <a:r>
              <a:rPr kumimoji="1" lang="en-US" altLang="ja-JP" sz="1600" b="1" dirty="0" smtClean="0"/>
              <a:t>swing_trajectory_delay_time_offset</a:t>
            </a:r>
            <a:endParaRPr lang="en-US" altLang="ja-JP" sz="1600" b="1" dirty="0"/>
          </a:p>
          <a:p>
            <a:r>
              <a:rPr kumimoji="1" lang="en-US" altLang="ja-JP" sz="1400" dirty="0" smtClean="0"/>
              <a:t>    Output path point reaches antecedent path point in </a:t>
            </a:r>
            <a:r>
              <a:rPr lang="en-US" altLang="ja-JP" sz="1400" dirty="0" smtClean="0"/>
              <a:t>swing_trajectory_delay_time_offset [sec]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This affects smoothness of output path</a:t>
            </a:r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</a:t>
            </a:r>
            <a:r>
              <a:rPr lang="en-US" altLang="ja-JP" sz="1600" b="1" dirty="0" err="1" smtClean="0"/>
              <a:t>swing_trajectory_final_distance_weight</a:t>
            </a:r>
            <a:r>
              <a:rPr kumimoji="1" lang="en-US" altLang="ja-JP" sz="1600" b="1" dirty="0" smtClean="0"/>
              <a:t> 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Weighing of “final distance”, which is distance of final antecedent path. 1.0 by default.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weighing </a:t>
            </a:r>
            <a:r>
              <a:rPr lang="en-US" altLang="ja-JP" sz="1400" dirty="0" smtClean="0"/>
              <a:t>&gt; 1.0, distance increase and antecedent path point velocity decrease.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weighing &lt; 1.0, </a:t>
            </a:r>
            <a:r>
              <a:rPr lang="en-US" altLang="ja-JP" sz="1400" dirty="0" smtClean="0"/>
              <a:t>distance decrease </a:t>
            </a:r>
            <a:r>
              <a:rPr lang="en-US" altLang="ja-JP" sz="1400" dirty="0"/>
              <a:t>and antecedent path point velocity </a:t>
            </a:r>
            <a:r>
              <a:rPr lang="en-US" altLang="ja-JP" sz="1400" dirty="0" smtClean="0"/>
              <a:t>increase.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This is used for slow down landing foot speed.</a:t>
            </a:r>
          </a:p>
          <a:p>
            <a:r>
              <a:rPr lang="en-US" altLang="ja-JP" sz="1600" b="1" i="1" dirty="0"/>
              <a:t> </a:t>
            </a:r>
            <a:r>
              <a:rPr lang="en-US" altLang="ja-JP" sz="1600" b="1" i="1" dirty="0" smtClean="0"/>
              <a:t>Note : Output path step height can be smaller than antecedent path step height.</a:t>
            </a:r>
            <a:endParaRPr kumimoji="1" lang="ja-JP" altLang="en-US" sz="1600" b="1" i="1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054831" y="2755235"/>
            <a:ext cx="710504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045296" y="2399739"/>
            <a:ext cx="152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Final_distance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4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(stair by </a:t>
            </a:r>
            <a:r>
              <a:rPr lang="en-US" altLang="ja-JP" sz="3600" dirty="0" err="1" smtClean="0"/>
              <a:t>delay_hoffarbib_xxx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4744" y="4397880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Upstair</a:t>
            </a:r>
            <a:r>
              <a:rPr kumimoji="1" lang="en-US" altLang="ja-JP" dirty="0" smtClean="0"/>
              <a:t> (start z &lt; goal z)</a:t>
            </a:r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flipH="1">
            <a:off x="236838" y="3613678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1731107" y="4090419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472050" y="3240699"/>
            <a:ext cx="293771" cy="962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004198" y="3228667"/>
            <a:ext cx="17616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004197" y="3240699"/>
            <a:ext cx="0" cy="578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64744" y="5300372"/>
            <a:ext cx="44354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Parameters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stair_trajectory_way_point_offset</a:t>
            </a:r>
            <a:endParaRPr lang="en-US" altLang="ja-JP" b="1" dirty="0"/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Way point offset [m] to avoid collision with stair</a:t>
            </a:r>
            <a:endParaRPr kumimoji="1" lang="ja-JP" altLang="en-US" sz="1600" dirty="0"/>
          </a:p>
        </p:txBody>
      </p:sp>
      <p:sp>
        <p:nvSpPr>
          <p:cNvPr id="24" name="フリーフォーム 23"/>
          <p:cNvSpPr/>
          <p:nvPr/>
        </p:nvSpPr>
        <p:spPr>
          <a:xfrm>
            <a:off x="1005750" y="3243379"/>
            <a:ext cx="1629205" cy="953499"/>
          </a:xfrm>
          <a:custGeom>
            <a:avLst/>
            <a:gdLst>
              <a:gd name="connsiteX0" fmla="*/ 1484786 w 1629205"/>
              <a:gd name="connsiteY0" fmla="*/ 953499 h 953499"/>
              <a:gd name="connsiteX1" fmla="*/ 1629165 w 1629205"/>
              <a:gd name="connsiteY1" fmla="*/ 315826 h 953499"/>
              <a:gd name="connsiteX2" fmla="*/ 1472755 w 1629205"/>
              <a:gd name="connsiteY2" fmla="*/ 27068 h 953499"/>
              <a:gd name="connsiteX3" fmla="*/ 883207 w 1629205"/>
              <a:gd name="connsiteY3" fmla="*/ 15036 h 953499"/>
              <a:gd name="connsiteX4" fmla="*/ 245533 w 1629205"/>
              <a:gd name="connsiteY4" fmla="*/ 51131 h 953499"/>
              <a:gd name="connsiteX5" fmla="*/ 16933 w 1629205"/>
              <a:gd name="connsiteY5" fmla="*/ 327857 h 953499"/>
              <a:gd name="connsiteX6" fmla="*/ 16933 w 1629205"/>
              <a:gd name="connsiteY6" fmla="*/ 544426 h 953499"/>
              <a:gd name="connsiteX7" fmla="*/ 16933 w 1629205"/>
              <a:gd name="connsiteY7" fmla="*/ 544426 h 95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205" h="953499">
                <a:moveTo>
                  <a:pt x="1484786" y="953499"/>
                </a:moveTo>
                <a:cubicBezTo>
                  <a:pt x="1557978" y="711865"/>
                  <a:pt x="1631170" y="470231"/>
                  <a:pt x="1629165" y="315826"/>
                </a:cubicBezTo>
                <a:cubicBezTo>
                  <a:pt x="1627160" y="161421"/>
                  <a:pt x="1597081" y="77200"/>
                  <a:pt x="1472755" y="27068"/>
                </a:cubicBezTo>
                <a:cubicBezTo>
                  <a:pt x="1348429" y="-23064"/>
                  <a:pt x="1087744" y="11025"/>
                  <a:pt x="883207" y="15036"/>
                </a:cubicBezTo>
                <a:cubicBezTo>
                  <a:pt x="678670" y="19047"/>
                  <a:pt x="389912" y="-1006"/>
                  <a:pt x="245533" y="51131"/>
                </a:cubicBezTo>
                <a:cubicBezTo>
                  <a:pt x="101154" y="103268"/>
                  <a:pt x="55033" y="245641"/>
                  <a:pt x="16933" y="327857"/>
                </a:cubicBezTo>
                <a:cubicBezTo>
                  <a:pt x="-21167" y="410073"/>
                  <a:pt x="16933" y="544426"/>
                  <a:pt x="16933" y="544426"/>
                </a:cubicBezTo>
                <a:lnTo>
                  <a:pt x="16933" y="544426"/>
                </a:ln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96212" y="4422311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Upstair</a:t>
            </a:r>
            <a:r>
              <a:rPr kumimoji="1" lang="en-US" altLang="ja-JP" dirty="0" smtClean="0"/>
              <a:t> (start z &gt; goal z)</a:t>
            </a:r>
            <a:endParaRPr kumimoji="1" lang="ja-JP" altLang="en-US" dirty="0"/>
          </a:p>
        </p:txBody>
      </p:sp>
      <p:sp>
        <p:nvSpPr>
          <p:cNvPr id="27" name="平行四辺形 26"/>
          <p:cNvSpPr/>
          <p:nvPr/>
        </p:nvSpPr>
        <p:spPr>
          <a:xfrm flipH="1">
            <a:off x="5316583" y="4263873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/>
        </p:nvSpPr>
        <p:spPr>
          <a:xfrm flipH="1">
            <a:off x="7051820" y="3651965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7826836" y="3265130"/>
            <a:ext cx="16019" cy="5316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715000" y="3253098"/>
            <a:ext cx="21514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14999" y="3265130"/>
            <a:ext cx="376287" cy="10418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リーフォーム 36"/>
          <p:cNvSpPr/>
          <p:nvPr/>
        </p:nvSpPr>
        <p:spPr>
          <a:xfrm>
            <a:off x="5904486" y="3250467"/>
            <a:ext cx="1968949" cy="994538"/>
          </a:xfrm>
          <a:custGeom>
            <a:avLst/>
            <a:gdLst>
              <a:gd name="connsiteX0" fmla="*/ 1916040 w 1968949"/>
              <a:gd name="connsiteY0" fmla="*/ 513274 h 994538"/>
              <a:gd name="connsiteX1" fmla="*/ 1940103 w 1968949"/>
              <a:gd name="connsiteY1" fmla="*/ 308738 h 994538"/>
              <a:gd name="connsiteX2" fmla="*/ 1567124 w 1968949"/>
              <a:gd name="connsiteY2" fmla="*/ 32011 h 994538"/>
              <a:gd name="connsiteX3" fmla="*/ 845229 w 1968949"/>
              <a:gd name="connsiteY3" fmla="*/ 19980 h 994538"/>
              <a:gd name="connsiteX4" fmla="*/ 87240 w 1968949"/>
              <a:gd name="connsiteY4" fmla="*/ 32011 h 994538"/>
              <a:gd name="connsiteX5" fmla="*/ 15050 w 1968949"/>
              <a:gd name="connsiteY5" fmla="*/ 404990 h 994538"/>
              <a:gd name="connsiteX6" fmla="*/ 75208 w 1968949"/>
              <a:gd name="connsiteY6" fmla="*/ 681717 h 994538"/>
              <a:gd name="connsiteX7" fmla="*/ 171461 w 1968949"/>
              <a:gd name="connsiteY7" fmla="*/ 994538 h 9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8949" h="994538">
                <a:moveTo>
                  <a:pt x="1916040" y="513274"/>
                </a:moveTo>
                <a:cubicBezTo>
                  <a:pt x="1957148" y="451111"/>
                  <a:pt x="1998256" y="388948"/>
                  <a:pt x="1940103" y="308738"/>
                </a:cubicBezTo>
                <a:cubicBezTo>
                  <a:pt x="1881950" y="228528"/>
                  <a:pt x="1749603" y="80137"/>
                  <a:pt x="1567124" y="32011"/>
                </a:cubicBezTo>
                <a:cubicBezTo>
                  <a:pt x="1384645" y="-16115"/>
                  <a:pt x="1091876" y="19980"/>
                  <a:pt x="845229" y="19980"/>
                </a:cubicBezTo>
                <a:cubicBezTo>
                  <a:pt x="598582" y="19980"/>
                  <a:pt x="225603" y="-32157"/>
                  <a:pt x="87240" y="32011"/>
                </a:cubicBezTo>
                <a:cubicBezTo>
                  <a:pt x="-51123" y="96179"/>
                  <a:pt x="17055" y="296706"/>
                  <a:pt x="15050" y="404990"/>
                </a:cubicBezTo>
                <a:cubicBezTo>
                  <a:pt x="13045" y="513274"/>
                  <a:pt x="49140" y="583459"/>
                  <a:pt x="75208" y="681717"/>
                </a:cubicBezTo>
                <a:cubicBezTo>
                  <a:pt x="101276" y="779975"/>
                  <a:pt x="136368" y="887256"/>
                  <a:pt x="171461" y="9945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2465038" y="2582074"/>
            <a:ext cx="0" cy="1607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2765823" y="2601086"/>
            <a:ext cx="0" cy="664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2465038" y="3186228"/>
            <a:ext cx="3007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5737839" y="3186228"/>
            <a:ext cx="31674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714999" y="2813247"/>
            <a:ext cx="0" cy="45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6091286" y="2933108"/>
            <a:ext cx="0" cy="137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501741" y="2781553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</a:t>
            </a:r>
            <a:r>
              <a:rPr kumimoji="1" lang="en-US" altLang="ja-JP" dirty="0" err="1" smtClean="0"/>
              <a:t>ay_point_offset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3786" y="2801916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w</a:t>
            </a:r>
            <a:r>
              <a:rPr kumimoji="1" lang="en-US" altLang="ja-JP" dirty="0" err="1" smtClean="0"/>
              <a:t>ay_point_offset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 flipH="1">
            <a:off x="137960" y="3237032"/>
            <a:ext cx="856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137960" y="3704151"/>
            <a:ext cx="856957" cy="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rot="5400000">
            <a:off x="87673" y="3474453"/>
            <a:ext cx="474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 flipH="1">
            <a:off x="7919530" y="3265130"/>
            <a:ext cx="784824" cy="474842"/>
            <a:chOff x="8304561" y="2500761"/>
            <a:chExt cx="856957" cy="474842"/>
          </a:xfrm>
        </p:grpSpPr>
        <p:cxnSp>
          <p:nvCxnSpPr>
            <p:cNvPr id="61" name="直線コネクタ 60"/>
            <p:cNvCxnSpPr/>
            <p:nvPr/>
          </p:nvCxnSpPr>
          <p:spPr>
            <a:xfrm flipH="1">
              <a:off x="8304561" y="2500761"/>
              <a:ext cx="8569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8304561" y="2967880"/>
              <a:ext cx="856957" cy="7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rot="5400000">
              <a:off x="8254274" y="2738182"/>
              <a:ext cx="4748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テキスト ボックス 65"/>
          <p:cNvSpPr txBox="1"/>
          <p:nvPr/>
        </p:nvSpPr>
        <p:spPr>
          <a:xfrm>
            <a:off x="141862" y="1858558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44093" y="1770805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371190" y="2582074"/>
            <a:ext cx="257460" cy="89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8041048" y="2386911"/>
            <a:ext cx="474302" cy="115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28650" y="3611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Orbit type</a:t>
            </a:r>
            <a:br>
              <a:rPr lang="en-US" altLang="ja-JP" dirty="0" smtClean="0"/>
            </a:br>
            <a:r>
              <a:rPr lang="en-US" altLang="ja-JP" sz="3600" dirty="0" smtClean="0"/>
              <a:t>(cycloid delay by </a:t>
            </a:r>
            <a:r>
              <a:rPr lang="en-US" altLang="ja-JP" sz="3600" dirty="0" err="1" smtClean="0"/>
              <a:t>delay_hoffarbib_xxx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678128"/>
            <a:ext cx="702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Antecedent path : cycloid + vertical foot landing</a:t>
            </a:r>
          </a:p>
          <a:p>
            <a:r>
              <a:rPr lang="en-US" altLang="ja-JP" dirty="0" smtClean="0"/>
              <a:t>Output path : Almost cycloid. Output has feature of </a:t>
            </a:r>
            <a:r>
              <a:rPr lang="en-US" altLang="ja-JP" dirty="0" err="1" smtClean="0"/>
              <a:t>delayt_hoffarbib_xxx</a:t>
            </a:r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flipH="1">
            <a:off x="321433" y="3372445"/>
            <a:ext cx="1034714" cy="216568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 flipH="1">
            <a:off x="1695013" y="3370667"/>
            <a:ext cx="1034714" cy="216568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881891" y="2587447"/>
            <a:ext cx="1647669" cy="1647669"/>
            <a:chOff x="881891" y="2587447"/>
            <a:chExt cx="1647669" cy="1647669"/>
          </a:xfrm>
        </p:grpSpPr>
        <p:sp>
          <p:nvSpPr>
            <p:cNvPr id="2" name="円弧 1"/>
            <p:cNvSpPr/>
            <p:nvPr/>
          </p:nvSpPr>
          <p:spPr>
            <a:xfrm>
              <a:off x="881891" y="2587447"/>
              <a:ext cx="1647669" cy="1647669"/>
            </a:xfrm>
            <a:prstGeom prst="arc">
              <a:avLst>
                <a:gd name="adj1" fmla="val 1234531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2" idx="0"/>
            </p:cNvCxnSpPr>
            <p:nvPr/>
          </p:nvCxnSpPr>
          <p:spPr>
            <a:xfrm flipH="1">
              <a:off x="962526" y="3053302"/>
              <a:ext cx="1206" cy="43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フリーフォーム 11"/>
          <p:cNvSpPr/>
          <p:nvPr/>
        </p:nvSpPr>
        <p:spPr>
          <a:xfrm>
            <a:off x="942534" y="2633985"/>
            <a:ext cx="1584098" cy="807047"/>
          </a:xfrm>
          <a:custGeom>
            <a:avLst/>
            <a:gdLst>
              <a:gd name="connsiteX0" fmla="*/ 1584098 w 1584098"/>
              <a:gd name="connsiteY0" fmla="*/ 795015 h 807047"/>
              <a:gd name="connsiteX1" fmla="*/ 1535971 w 1584098"/>
              <a:gd name="connsiteY1" fmla="*/ 566415 h 807047"/>
              <a:gd name="connsiteX2" fmla="*/ 1295340 w 1584098"/>
              <a:gd name="connsiteY2" fmla="*/ 169373 h 807047"/>
              <a:gd name="connsiteX3" fmla="*/ 838140 w 1584098"/>
              <a:gd name="connsiteY3" fmla="*/ 931 h 807047"/>
              <a:gd name="connsiteX4" fmla="*/ 320782 w 1584098"/>
              <a:gd name="connsiteY4" fmla="*/ 121247 h 807047"/>
              <a:gd name="connsiteX5" fmla="*/ 32024 w 1584098"/>
              <a:gd name="connsiteY5" fmla="*/ 506257 h 807047"/>
              <a:gd name="connsiteX6" fmla="*/ 19992 w 1584098"/>
              <a:gd name="connsiteY6" fmla="*/ 807047 h 80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098" h="807047">
                <a:moveTo>
                  <a:pt x="1584098" y="795015"/>
                </a:moveTo>
                <a:cubicBezTo>
                  <a:pt x="1584097" y="732852"/>
                  <a:pt x="1584097" y="670689"/>
                  <a:pt x="1535971" y="566415"/>
                </a:cubicBezTo>
                <a:cubicBezTo>
                  <a:pt x="1487845" y="462141"/>
                  <a:pt x="1411645" y="263620"/>
                  <a:pt x="1295340" y="169373"/>
                </a:cubicBezTo>
                <a:cubicBezTo>
                  <a:pt x="1179035" y="75126"/>
                  <a:pt x="1000566" y="8952"/>
                  <a:pt x="838140" y="931"/>
                </a:cubicBezTo>
                <a:cubicBezTo>
                  <a:pt x="675714" y="-7090"/>
                  <a:pt x="455135" y="37026"/>
                  <a:pt x="320782" y="121247"/>
                </a:cubicBezTo>
                <a:cubicBezTo>
                  <a:pt x="186429" y="205468"/>
                  <a:pt x="82156" y="391957"/>
                  <a:pt x="32024" y="506257"/>
                </a:cubicBezTo>
                <a:cubicBezTo>
                  <a:pt x="-18108" y="620557"/>
                  <a:pt x="942" y="713802"/>
                  <a:pt x="19992" y="80704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697232" y="2587447"/>
            <a:ext cx="1713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554188" y="3433309"/>
            <a:ext cx="856957" cy="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090238" y="2633985"/>
            <a:ext cx="0" cy="807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170091" y="2663185"/>
            <a:ext cx="21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</a:t>
            </a:r>
            <a:r>
              <a:rPr kumimoji="1" lang="en-US" altLang="ja-JP" b="1" dirty="0" err="1" smtClean="0"/>
              <a:t>efault_step_height</a:t>
            </a:r>
            <a:endParaRPr kumimoji="1" lang="en-US" altLang="ja-JP" b="1" dirty="0" smtClean="0"/>
          </a:p>
          <a:p>
            <a:r>
              <a:rPr lang="en-US" altLang="ja-JP" dirty="0" smtClean="0"/>
              <a:t>(or </a:t>
            </a:r>
            <a:r>
              <a:rPr lang="en-US" altLang="ja-JP" dirty="0" err="1" smtClean="0"/>
              <a:t>step_height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1855</TotalTime>
  <Words>443</Words>
  <Application>Microsoft Office PowerPoint</Application>
  <PresentationFormat>画面に合わせる (4:3)</PresentationFormat>
  <Paragraphs>110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AutoBalancer GaitGenerator Memo</vt:lpstr>
      <vt:lpstr>Footsteps</vt:lpstr>
      <vt:lpstr>GaitGenerator Param  (step time related members)</vt:lpstr>
      <vt:lpstr>FootstepParam (in AutoBalancer)</vt:lpstr>
      <vt:lpstr>Orbit type</vt:lpstr>
      <vt:lpstr>Orbit type (cycloid, shuffle)</vt:lpstr>
      <vt:lpstr>PowerPoint プレゼンテーション</vt:lpstr>
      <vt:lpstr>PowerPoint プレゼンテーション</vt:lpstr>
      <vt:lpstr>PowerPoint プレゼンテーション</vt:lpstr>
      <vt:lpstr>Footstep overwriting (in AutoBalancer)</vt:lpstr>
      <vt:lpstr>Footstep overwriting (emergencyStop example)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野沢峻一</dc:creator>
  <cp:lastModifiedBy>野沢峻一</cp:lastModifiedBy>
  <cp:revision>816</cp:revision>
  <cp:lastPrinted>2015-07-15T15:22:26Z</cp:lastPrinted>
  <dcterms:created xsi:type="dcterms:W3CDTF">2015-06-17T12:28:02Z</dcterms:created>
  <dcterms:modified xsi:type="dcterms:W3CDTF">2015-07-17T09:03:18Z</dcterms:modified>
</cp:coreProperties>
</file>