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2" r:id="rId6"/>
    <p:sldId id="263" r:id="rId7"/>
    <p:sldId id="264" r:id="rId8"/>
    <p:sldId id="265" r:id="rId9"/>
    <p:sldId id="261" r:id="rId10"/>
    <p:sldId id="268" r:id="rId11"/>
    <p:sldId id="267"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cy Fan" initials="FF" lastIdx="1" clrIdx="0">
    <p:extLst>
      <p:ext uri="{19B8F6BF-5375-455C-9EA6-DF929625EA0E}">
        <p15:presenceInfo xmlns:p15="http://schemas.microsoft.com/office/powerpoint/2012/main" userId="S-1-5-21-1836665704-927087201-883519231-27265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C8967-7D41-4511-AFB7-7341AF1D1A01}" type="datetimeFigureOut">
              <a:rPr lang="en-US" smtClean="0"/>
              <a:t>11/7/2017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6E905E-B07E-4C42-A2CE-9944126038B6}" type="slidenum">
              <a:rPr lang="en-US" smtClean="0"/>
              <a:t>‹#›</a:t>
            </a:fld>
            <a:endParaRPr lang="en-US"/>
          </a:p>
        </p:txBody>
      </p:sp>
    </p:spTree>
    <p:extLst>
      <p:ext uri="{BB962C8B-B14F-4D97-AF65-F5344CB8AC3E}">
        <p14:creationId xmlns:p14="http://schemas.microsoft.com/office/powerpoint/2010/main" val="39358357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solidFill>
                  <a:prstClr val="black"/>
                </a:solidFill>
              </a:rPr>
              <a:pPr>
                <a:defRPr/>
              </a:pPr>
              <a:t>1</a:t>
            </a:fld>
            <a:endParaRPr lang="en-US" dirty="0">
              <a:solidFill>
                <a:prstClr val="black"/>
              </a:solidFill>
            </a:endParaRPr>
          </a:p>
        </p:txBody>
      </p:sp>
    </p:spTree>
    <p:extLst>
      <p:ext uri="{BB962C8B-B14F-4D97-AF65-F5344CB8AC3E}">
        <p14:creationId xmlns:p14="http://schemas.microsoft.com/office/powerpoint/2010/main" val="4724953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NVLINK </a:t>
            </a:r>
            <a:r>
              <a:rPr lang="zh-CN" altLang="en-US" dirty="0"/>
              <a:t>是英伟达提出的解决方案，通过</a:t>
            </a:r>
            <a:r>
              <a:rPr lang="en-US" altLang="zh-CN" dirty="0"/>
              <a:t>NVLINK</a:t>
            </a:r>
            <a:r>
              <a:rPr lang="zh-CN" altLang="en-US" dirty="0"/>
              <a:t>，</a:t>
            </a:r>
            <a:r>
              <a:rPr lang="en-US" altLang="zh-CN" dirty="0"/>
              <a:t>GPU</a:t>
            </a:r>
            <a:r>
              <a:rPr lang="zh-CN" altLang="en-US" dirty="0"/>
              <a:t>之间的点对点双向传输速度可以达到</a:t>
            </a:r>
            <a:r>
              <a:rPr lang="en-US" altLang="zh-CN" dirty="0"/>
              <a:t>40GB/s</a:t>
            </a:r>
            <a:r>
              <a:rPr lang="zh-CN" altLang="en-US" baseline="0" dirty="0"/>
              <a:t>，每个</a:t>
            </a:r>
            <a:r>
              <a:rPr lang="en-US" altLang="zh-CN" baseline="0" dirty="0"/>
              <a:t>GPU</a:t>
            </a:r>
            <a:r>
              <a:rPr lang="zh-CN" altLang="en-US" baseline="0" dirty="0"/>
              <a:t>支持</a:t>
            </a:r>
            <a:r>
              <a:rPr lang="en-US" altLang="zh-CN" baseline="0" dirty="0"/>
              <a:t>4</a:t>
            </a:r>
            <a:r>
              <a:rPr lang="zh-CN" altLang="en-US" baseline="0" dirty="0"/>
              <a:t>条</a:t>
            </a:r>
            <a:r>
              <a:rPr lang="en-US" altLang="zh-CN" baseline="0" dirty="0" err="1"/>
              <a:t>Nvlink</a:t>
            </a:r>
            <a:r>
              <a:rPr lang="zh-CN" altLang="en-US" baseline="0" dirty="0"/>
              <a:t>连接。</a:t>
            </a:r>
            <a:endParaRPr lang="en-US" altLang="zh-CN" dirty="0"/>
          </a:p>
          <a:p>
            <a:endParaRPr lang="en-US" baseline="0" dirty="0"/>
          </a:p>
          <a:p>
            <a:r>
              <a:rPr lang="zh-CN" altLang="en-US" baseline="0" dirty="0"/>
              <a:t>如果是使用了</a:t>
            </a:r>
            <a:r>
              <a:rPr lang="en-US" altLang="zh-CN" baseline="0" dirty="0" err="1"/>
              <a:t>NVLink</a:t>
            </a:r>
            <a:r>
              <a:rPr lang="en-US" altLang="zh-CN" baseline="0" dirty="0"/>
              <a:t> </a:t>
            </a:r>
            <a:r>
              <a:rPr lang="zh-CN" altLang="en-US" baseline="0" dirty="0"/>
              <a:t>的</a:t>
            </a:r>
            <a:r>
              <a:rPr lang="en-US" altLang="zh-CN" baseline="0" dirty="0"/>
              <a:t>CPU</a:t>
            </a:r>
            <a:r>
              <a:rPr lang="zh-CN" altLang="en-US" baseline="0" dirty="0"/>
              <a:t>，则它和</a:t>
            </a:r>
            <a:r>
              <a:rPr lang="en-US" altLang="zh-CN" baseline="0" dirty="0"/>
              <a:t>GPU</a:t>
            </a:r>
            <a:r>
              <a:rPr lang="zh-CN" altLang="en-US" baseline="0" dirty="0"/>
              <a:t>的通过</a:t>
            </a:r>
            <a:r>
              <a:rPr lang="en-US" altLang="zh-CN" baseline="0" dirty="0"/>
              <a:t>NVLINK</a:t>
            </a:r>
            <a:r>
              <a:rPr lang="zh-CN" altLang="en-US" baseline="0" dirty="0"/>
              <a:t>点对点双向通信理同样可以达到</a:t>
            </a:r>
            <a:r>
              <a:rPr lang="en-US" altLang="zh-CN" baseline="0" dirty="0"/>
              <a:t>40GB/s</a:t>
            </a:r>
            <a:r>
              <a:rPr lang="zh-CN" altLang="en-US" baseline="0" dirty="0"/>
              <a:t>。</a:t>
            </a:r>
            <a:endParaRPr lang="en-US" altLang="zh-CN" baseline="0" dirty="0"/>
          </a:p>
          <a:p>
            <a:endParaRPr lang="en-US" altLang="zh-CN" baseline="0" dirty="0"/>
          </a:p>
          <a:p>
            <a:r>
              <a:rPr lang="zh-CN" altLang="en-US" baseline="0" dirty="0"/>
              <a:t>这种高速解决方案是高性能计算的一个福音。</a:t>
            </a:r>
            <a:endParaRPr lang="en-US" altLang="zh-CN" baseline="0"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12</a:t>
            </a:fld>
            <a:endParaRPr lang="en-US" dirty="0"/>
          </a:p>
        </p:txBody>
      </p:sp>
    </p:spTree>
    <p:extLst>
      <p:ext uri="{BB962C8B-B14F-4D97-AF65-F5344CB8AC3E}">
        <p14:creationId xmlns:p14="http://schemas.microsoft.com/office/powerpoint/2010/main" val="15585046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我们把原来的</a:t>
            </a:r>
            <a:r>
              <a:rPr lang="en-US" altLang="zh-CN" dirty="0"/>
              <a:t>hello world</a:t>
            </a:r>
            <a:r>
              <a:rPr lang="zh-CN" altLang="en-US" dirty="0"/>
              <a:t>程序稍加更改，就变成了在</a:t>
            </a:r>
            <a:r>
              <a:rPr lang="en-US" altLang="zh-CN" dirty="0"/>
              <a:t>GPU</a:t>
            </a:r>
            <a:r>
              <a:rPr lang="zh-CN" altLang="en-US" dirty="0"/>
              <a:t>上运行的</a:t>
            </a:r>
            <a:r>
              <a:rPr lang="en-US" altLang="zh-CN" dirty="0"/>
              <a:t>hello</a:t>
            </a:r>
            <a:r>
              <a:rPr lang="en-US" altLang="zh-CN" baseline="0" dirty="0"/>
              <a:t> world</a:t>
            </a:r>
            <a:r>
              <a:rPr lang="zh-CN" altLang="en-US" baseline="0" dirty="0"/>
              <a:t>程序了。大家可以看到，代码中绿色的部分就是修改添加的部分</a:t>
            </a:r>
            <a:endParaRPr lang="en-US" altLang="zh-CN" dirty="0"/>
          </a:p>
          <a:p>
            <a:r>
              <a:rPr lang="zh-CN" altLang="en-US" dirty="0"/>
              <a:t>我们发现：</a:t>
            </a:r>
            <a:endParaRPr lang="en-US" altLang="zh-CN" dirty="0"/>
          </a:p>
          <a:p>
            <a:pPr marL="171450" indent="-171450">
              <a:buFont typeface="Wingdings" panose="05000000000000000000" pitchFamily="2" charset="2"/>
              <a:buChar char="l"/>
            </a:pPr>
            <a:r>
              <a:rPr lang="zh-CN" altLang="en-US" dirty="0"/>
              <a:t>文件后缀名标识为</a:t>
            </a:r>
            <a:r>
              <a:rPr lang="en-US" altLang="zh-CN" dirty="0"/>
              <a:t>.cu</a:t>
            </a:r>
            <a:r>
              <a:rPr lang="zh-CN" altLang="en-US" dirty="0"/>
              <a:t>，而不是</a:t>
            </a:r>
            <a:r>
              <a:rPr lang="en-US" altLang="zh-CN" dirty="0"/>
              <a:t>.c</a:t>
            </a:r>
            <a:r>
              <a:rPr lang="zh-CN" altLang="en-US" dirty="0"/>
              <a:t>文件了</a:t>
            </a:r>
            <a:endParaRPr lang="en-US" altLang="zh-CN" dirty="0"/>
          </a:p>
          <a:p>
            <a:pPr marL="171450" indent="-171450">
              <a:buFont typeface="Wingdings" panose="05000000000000000000" pitchFamily="2" charset="2"/>
              <a:buChar char="l"/>
            </a:pPr>
            <a:r>
              <a:rPr lang="zh-CN" altLang="en-US" dirty="0"/>
              <a:t>核函数定义时，前面加入了</a:t>
            </a:r>
            <a:r>
              <a:rPr lang="en-US" altLang="zh-CN" dirty="0"/>
              <a:t>__global__</a:t>
            </a:r>
            <a:r>
              <a:rPr lang="zh-CN" altLang="en-US" dirty="0"/>
              <a:t>标识符，这个标识符是告诉编译器这是一个在</a:t>
            </a:r>
            <a:r>
              <a:rPr lang="en-US" altLang="zh-CN" dirty="0"/>
              <a:t>GPU</a:t>
            </a:r>
            <a:r>
              <a:rPr lang="zh-CN" altLang="en-US" dirty="0"/>
              <a:t>运行的核函数。</a:t>
            </a:r>
            <a:endParaRPr lang="en-US" altLang="zh-CN" dirty="0"/>
          </a:p>
          <a:p>
            <a:pPr marL="171450" indent="-171450">
              <a:buFont typeface="Wingdings" panose="05000000000000000000" pitchFamily="2" charset="2"/>
              <a:buChar char="l"/>
            </a:pPr>
            <a:r>
              <a:rPr lang="zh-CN" altLang="en-US" dirty="0"/>
              <a:t>调用函数的时候（启动</a:t>
            </a:r>
            <a:r>
              <a:rPr lang="en-US" altLang="zh-CN" dirty="0"/>
              <a:t>kernel</a:t>
            </a:r>
            <a:r>
              <a:rPr lang="zh-CN" altLang="en-US" dirty="0"/>
              <a:t>），我们加入了尖括号的标识符，这个尖括号标识符是</a:t>
            </a:r>
            <a:r>
              <a:rPr lang="en-US" altLang="zh-CN" dirty="0"/>
              <a:t>GPU</a:t>
            </a:r>
            <a:r>
              <a:rPr lang="zh-CN" altLang="en-US" dirty="0"/>
              <a:t>线程的配置信息，具体的含义，我们后面会讲到。</a:t>
            </a:r>
            <a:endParaRPr lang="en-US" altLang="zh-CN" dirty="0"/>
          </a:p>
          <a:p>
            <a:pPr marL="171450" marR="0" indent="-171450" algn="l" defTabSz="914400" rtl="0" eaLnBrk="0" fontAlgn="base" latinLnBrk="0" hangingPunct="0">
              <a:lnSpc>
                <a:spcPct val="100000"/>
              </a:lnSpc>
              <a:spcBef>
                <a:spcPct val="30000"/>
              </a:spcBef>
              <a:spcAft>
                <a:spcPct val="0"/>
              </a:spcAft>
              <a:buClrTx/>
              <a:buSzTx/>
              <a:buFont typeface="Wingdings" panose="05000000000000000000" pitchFamily="2" charset="2"/>
              <a:buChar char="l"/>
              <a:tabLst/>
              <a:defRPr/>
            </a:pPr>
            <a:r>
              <a:rPr lang="zh-CN" altLang="en-US" dirty="0"/>
              <a:t>最后，我们的编译器为</a:t>
            </a:r>
            <a:r>
              <a:rPr lang="en-US" altLang="zh-CN" dirty="0" err="1"/>
              <a:t>nvcc</a:t>
            </a:r>
            <a:r>
              <a:rPr lang="zh-CN" altLang="en-US" dirty="0"/>
              <a:t>，而不是</a:t>
            </a:r>
            <a:r>
              <a:rPr lang="en-US" altLang="zh-CN" dirty="0" err="1"/>
              <a:t>gcc</a:t>
            </a:r>
            <a:endParaRPr lang="en-US" altLang="zh-CN" dirty="0"/>
          </a:p>
          <a:p>
            <a:pPr marL="0" indent="0">
              <a:buFont typeface="Wingdings" panose="05000000000000000000" pitchFamily="2" charset="2"/>
              <a:buNone/>
            </a:pPr>
            <a:r>
              <a:rPr lang="zh-CN" altLang="en-US" dirty="0"/>
              <a:t>大家会发现，其实编写核函数还是很容易理解和上手的。</a:t>
            </a:r>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13</a:t>
            </a:fld>
            <a:endParaRPr lang="en-US" dirty="0"/>
          </a:p>
        </p:txBody>
      </p:sp>
    </p:spTree>
    <p:extLst>
      <p:ext uri="{BB962C8B-B14F-4D97-AF65-F5344CB8AC3E}">
        <p14:creationId xmlns:p14="http://schemas.microsoft.com/office/powerpoint/2010/main" val="1246980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zh-CN" sz="1200" kern="1200" dirty="0">
              <a:solidFill>
                <a:schemeClr val="tx1"/>
              </a:solidFill>
              <a:effectLst/>
              <a:latin typeface="Futura Bk" pitchFamily="34" charset="0"/>
              <a:ea typeface="+mn-ea"/>
              <a:cs typeface="+mn-cs"/>
            </a:endParaRPr>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fld id="{18E7A8AB-7917-4CCF-8764-EAA63AD3D2A5}" type="datetime3">
              <a:rPr lang="en-US" smtClean="0"/>
              <a:pPr>
                <a:defRPr/>
              </a:pPr>
              <a:t>7 November 2017</a:t>
            </a:fld>
            <a:endParaRPr lang="en-US" dirty="0"/>
          </a:p>
        </p:txBody>
      </p:sp>
      <p:sp>
        <p:nvSpPr>
          <p:cNvPr id="6" name="Footer Placeholder 5"/>
          <p:cNvSpPr>
            <a:spLocks noGrp="1"/>
          </p:cNvSpPr>
          <p:nvPr>
            <p:ph type="ftr" sz="quarter" idx="12"/>
          </p:nvPr>
        </p:nvSpPr>
        <p:spPr/>
        <p:txBody>
          <a:bodyPr/>
          <a:lstStyle/>
          <a:p>
            <a:pPr>
              <a:defRPr/>
            </a:pPr>
            <a:r>
              <a:rPr lang="en-US"/>
              <a:t>HP Confidential</a:t>
            </a:r>
            <a:endParaRPr lang="en-US" dirty="0"/>
          </a:p>
        </p:txBody>
      </p:sp>
      <p:sp>
        <p:nvSpPr>
          <p:cNvPr id="7" name="Slide Number Placeholder 6"/>
          <p:cNvSpPr>
            <a:spLocks noGrp="1"/>
          </p:cNvSpPr>
          <p:nvPr>
            <p:ph type="sldNum" sz="quarter" idx="13"/>
          </p:nvPr>
        </p:nvSpPr>
        <p:spPr/>
        <p:txBody>
          <a:bodyPr/>
          <a:lstStyle/>
          <a:p>
            <a:pPr>
              <a:defRPr/>
            </a:pPr>
            <a:fld id="{D511C6CA-6391-4E8B-BFF6-847574933C17}" type="slidenum">
              <a:rPr lang="en-US" altLang="zh-CN" smtClean="0"/>
              <a:pPr>
                <a:defRPr/>
              </a:pPr>
              <a:t>3</a:t>
            </a:fld>
            <a:endParaRPr lang="en-US" altLang="zh-CN"/>
          </a:p>
        </p:txBody>
      </p:sp>
    </p:spTree>
    <p:extLst>
      <p:ext uri="{BB962C8B-B14F-4D97-AF65-F5344CB8AC3E}">
        <p14:creationId xmlns:p14="http://schemas.microsoft.com/office/powerpoint/2010/main" val="3203973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ltLang="zh-CN" sz="1200" kern="1200" dirty="0">
              <a:solidFill>
                <a:schemeClr val="tx1"/>
              </a:solidFill>
              <a:effectLst/>
              <a:latin typeface="Futura Bk" pitchFamily="34" charset="0"/>
              <a:ea typeface="+mn-ea"/>
              <a:cs typeface="+mn-cs"/>
            </a:endParaRPr>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fld id="{18E7A8AB-7917-4CCF-8764-EAA63AD3D2A5}" type="datetime3">
              <a:rPr lang="en-US" smtClean="0"/>
              <a:pPr>
                <a:defRPr/>
              </a:pPr>
              <a:t>7 November 2017</a:t>
            </a:fld>
            <a:endParaRPr lang="en-US" dirty="0"/>
          </a:p>
        </p:txBody>
      </p:sp>
      <p:sp>
        <p:nvSpPr>
          <p:cNvPr id="6" name="Footer Placeholder 5"/>
          <p:cNvSpPr>
            <a:spLocks noGrp="1"/>
          </p:cNvSpPr>
          <p:nvPr>
            <p:ph type="ftr" sz="quarter" idx="12"/>
          </p:nvPr>
        </p:nvSpPr>
        <p:spPr/>
        <p:txBody>
          <a:bodyPr/>
          <a:lstStyle/>
          <a:p>
            <a:pPr>
              <a:defRPr/>
            </a:pPr>
            <a:r>
              <a:rPr lang="en-US"/>
              <a:t>HP Confidential</a:t>
            </a:r>
            <a:endParaRPr lang="en-US" dirty="0"/>
          </a:p>
        </p:txBody>
      </p:sp>
      <p:sp>
        <p:nvSpPr>
          <p:cNvPr id="7" name="Slide Number Placeholder 6"/>
          <p:cNvSpPr>
            <a:spLocks noGrp="1"/>
          </p:cNvSpPr>
          <p:nvPr>
            <p:ph type="sldNum" sz="quarter" idx="13"/>
          </p:nvPr>
        </p:nvSpPr>
        <p:spPr/>
        <p:txBody>
          <a:bodyPr/>
          <a:lstStyle/>
          <a:p>
            <a:pPr>
              <a:defRPr/>
            </a:pPr>
            <a:fld id="{D511C6CA-6391-4E8B-BFF6-847574933C17}" type="slidenum">
              <a:rPr lang="en-US" altLang="zh-CN" smtClean="0"/>
              <a:pPr>
                <a:defRPr/>
              </a:pPr>
              <a:t>4</a:t>
            </a:fld>
            <a:endParaRPr lang="en-US" altLang="zh-CN"/>
          </a:p>
        </p:txBody>
      </p:sp>
    </p:spTree>
    <p:extLst>
      <p:ext uri="{BB962C8B-B14F-4D97-AF65-F5344CB8AC3E}">
        <p14:creationId xmlns:p14="http://schemas.microsoft.com/office/powerpoint/2010/main" val="4222081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zh-CN" sz="1200" kern="1200" dirty="0">
              <a:solidFill>
                <a:schemeClr val="tx1"/>
              </a:solidFill>
              <a:effectLst/>
              <a:latin typeface="Futura Bk" pitchFamily="34" charset="0"/>
              <a:ea typeface="+mn-ea"/>
              <a:cs typeface="+mn-cs"/>
            </a:endParaRPr>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fld id="{18E7A8AB-7917-4CCF-8764-EAA63AD3D2A5}" type="datetime3">
              <a:rPr lang="en-US" smtClean="0"/>
              <a:pPr>
                <a:defRPr/>
              </a:pPr>
              <a:t>7 November 2017</a:t>
            </a:fld>
            <a:endParaRPr lang="en-US" dirty="0"/>
          </a:p>
        </p:txBody>
      </p:sp>
      <p:sp>
        <p:nvSpPr>
          <p:cNvPr id="6" name="Footer Placeholder 5"/>
          <p:cNvSpPr>
            <a:spLocks noGrp="1"/>
          </p:cNvSpPr>
          <p:nvPr>
            <p:ph type="ftr" sz="quarter" idx="12"/>
          </p:nvPr>
        </p:nvSpPr>
        <p:spPr/>
        <p:txBody>
          <a:bodyPr/>
          <a:lstStyle/>
          <a:p>
            <a:pPr>
              <a:defRPr/>
            </a:pPr>
            <a:r>
              <a:rPr lang="en-US"/>
              <a:t>HP Confidential</a:t>
            </a:r>
            <a:endParaRPr lang="en-US" dirty="0"/>
          </a:p>
        </p:txBody>
      </p:sp>
      <p:sp>
        <p:nvSpPr>
          <p:cNvPr id="7" name="Slide Number Placeholder 6"/>
          <p:cNvSpPr>
            <a:spLocks noGrp="1"/>
          </p:cNvSpPr>
          <p:nvPr>
            <p:ph type="sldNum" sz="quarter" idx="13"/>
          </p:nvPr>
        </p:nvSpPr>
        <p:spPr/>
        <p:txBody>
          <a:bodyPr/>
          <a:lstStyle/>
          <a:p>
            <a:pPr>
              <a:defRPr/>
            </a:pPr>
            <a:fld id="{D511C6CA-6391-4E8B-BFF6-847574933C17}" type="slidenum">
              <a:rPr lang="en-US" altLang="zh-CN" smtClean="0"/>
              <a:pPr>
                <a:defRPr/>
              </a:pPr>
              <a:t>5</a:t>
            </a:fld>
            <a:endParaRPr lang="en-US" altLang="zh-CN"/>
          </a:p>
        </p:txBody>
      </p:sp>
    </p:spTree>
    <p:extLst>
      <p:ext uri="{BB962C8B-B14F-4D97-AF65-F5344CB8AC3E}">
        <p14:creationId xmlns:p14="http://schemas.microsoft.com/office/powerpoint/2010/main" val="2792909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endParaRPr lang="en-US"/>
          </a:p>
        </p:txBody>
      </p:sp>
      <p:sp>
        <p:nvSpPr>
          <p:cNvPr id="5" name="Date Placeholder 4"/>
          <p:cNvSpPr>
            <a:spLocks noGrp="1"/>
          </p:cNvSpPr>
          <p:nvPr>
            <p:ph type="dt" idx="11"/>
          </p:nvPr>
        </p:nvSpPr>
        <p:spPr/>
        <p:txBody>
          <a:bodyPr/>
          <a:lstStyle/>
          <a:p>
            <a:pPr>
              <a:defRPr/>
            </a:pPr>
            <a:fld id="{18E7A8AB-7917-4CCF-8764-EAA63AD3D2A5}" type="datetime3">
              <a:rPr lang="en-US" smtClean="0"/>
              <a:pPr>
                <a:defRPr/>
              </a:pPr>
              <a:t>7 November 2017</a:t>
            </a:fld>
            <a:endParaRPr lang="en-US" dirty="0"/>
          </a:p>
        </p:txBody>
      </p:sp>
      <p:sp>
        <p:nvSpPr>
          <p:cNvPr id="6" name="Footer Placeholder 5"/>
          <p:cNvSpPr>
            <a:spLocks noGrp="1"/>
          </p:cNvSpPr>
          <p:nvPr>
            <p:ph type="ftr" sz="quarter" idx="12"/>
          </p:nvPr>
        </p:nvSpPr>
        <p:spPr/>
        <p:txBody>
          <a:bodyPr/>
          <a:lstStyle/>
          <a:p>
            <a:pPr>
              <a:defRPr/>
            </a:pPr>
            <a:r>
              <a:rPr lang="en-US"/>
              <a:t>HP Confidential</a:t>
            </a:r>
            <a:endParaRPr lang="en-US" dirty="0"/>
          </a:p>
        </p:txBody>
      </p:sp>
      <p:sp>
        <p:nvSpPr>
          <p:cNvPr id="7" name="Slide Number Placeholder 6"/>
          <p:cNvSpPr>
            <a:spLocks noGrp="1"/>
          </p:cNvSpPr>
          <p:nvPr>
            <p:ph type="sldNum" sz="quarter" idx="13"/>
          </p:nvPr>
        </p:nvSpPr>
        <p:spPr/>
        <p:txBody>
          <a:bodyPr/>
          <a:lstStyle/>
          <a:p>
            <a:pPr>
              <a:defRPr/>
            </a:pPr>
            <a:fld id="{D511C6CA-6391-4E8B-BFF6-847574933C17}" type="slidenum">
              <a:rPr lang="en-US" smtClean="0"/>
              <a:pPr>
                <a:defRPr/>
              </a:pPr>
              <a:t>7</a:t>
            </a:fld>
            <a:endParaRPr lang="en-US"/>
          </a:p>
        </p:txBody>
      </p:sp>
    </p:spTree>
    <p:extLst>
      <p:ext uri="{BB962C8B-B14F-4D97-AF65-F5344CB8AC3E}">
        <p14:creationId xmlns:p14="http://schemas.microsoft.com/office/powerpoint/2010/main" val="14219928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900" dirty="0">
                <a:latin typeface="+mj-lt"/>
              </a:rPr>
              <a:t>一般来说，开发者可以通过三种方式来进行进行</a:t>
            </a:r>
            <a:r>
              <a:rPr lang="en-US" altLang="zh-CN" sz="900" dirty="0">
                <a:latin typeface="+mj-lt"/>
              </a:rPr>
              <a:t>GPU</a:t>
            </a:r>
            <a:r>
              <a:rPr lang="zh-CN" altLang="en-US" sz="900" dirty="0">
                <a:latin typeface="+mj-lt"/>
              </a:rPr>
              <a:t>软件开发。</a:t>
            </a:r>
            <a:endParaRPr lang="en-US" altLang="zh-CN" sz="900" dirty="0">
              <a:latin typeface="+mj-lt"/>
            </a:endParaRPr>
          </a:p>
          <a:p>
            <a:pPr marL="228600" indent="-228600">
              <a:buAutoNum type="arabicPeriod"/>
            </a:pPr>
            <a:r>
              <a:rPr lang="zh-CN" altLang="en-US" sz="900" baseline="0" dirty="0">
                <a:latin typeface="+mj-lt"/>
              </a:rPr>
              <a:t>我们可以利用一些现成的函数库，这些库可能是</a:t>
            </a:r>
            <a:r>
              <a:rPr lang="en-US" altLang="zh-CN" sz="900" baseline="0" dirty="0">
                <a:latin typeface="+mj-lt"/>
              </a:rPr>
              <a:t>NVIDIA</a:t>
            </a:r>
            <a:r>
              <a:rPr lang="zh-CN" altLang="en-US" sz="900" baseline="0" dirty="0">
                <a:latin typeface="+mj-lt"/>
              </a:rPr>
              <a:t>开发的，也可能是第三方开发的，通常都经过相应的测试和应用。使用这些函数库，可以帮助你在开发过程中节省大量的时间和精力。</a:t>
            </a:r>
            <a:endParaRPr lang="en-US" altLang="zh-CN" sz="900" baseline="0" dirty="0">
              <a:latin typeface="+mj-lt"/>
            </a:endParaRPr>
          </a:p>
          <a:p>
            <a:pPr marL="228600" indent="-228600">
              <a:buAutoNum type="arabicPeriod"/>
            </a:pPr>
            <a:r>
              <a:rPr lang="zh-CN" altLang="en-US" sz="900" baseline="0" dirty="0">
                <a:latin typeface="+mj-lt"/>
              </a:rPr>
              <a:t>但是并非我们所有的需求都有对应的函数库，而相对的，我们希望对代码进行很小的改动就能达到在</a:t>
            </a:r>
            <a:r>
              <a:rPr lang="en-US" altLang="zh-CN" sz="900" baseline="0" dirty="0">
                <a:latin typeface="+mj-lt"/>
              </a:rPr>
              <a:t>GPU</a:t>
            </a:r>
            <a:r>
              <a:rPr lang="zh-CN" altLang="en-US" sz="900" baseline="0" dirty="0">
                <a:latin typeface="+mj-lt"/>
              </a:rPr>
              <a:t>进行加速的效果。这种情况下，我们可以使用基于</a:t>
            </a:r>
            <a:r>
              <a:rPr lang="en-US" altLang="zh-CN" sz="900" baseline="0" dirty="0" err="1">
                <a:latin typeface="+mj-lt"/>
              </a:rPr>
              <a:t>OpenACC</a:t>
            </a:r>
            <a:r>
              <a:rPr lang="zh-CN" altLang="en-US" sz="900" baseline="0" dirty="0">
                <a:latin typeface="+mj-lt"/>
              </a:rPr>
              <a:t>的编译指导。</a:t>
            </a:r>
            <a:r>
              <a:rPr lang="en-US" altLang="zh-CN" sz="900" baseline="0" dirty="0" err="1">
                <a:latin typeface="+mj-lt"/>
              </a:rPr>
              <a:t>OpenACC</a:t>
            </a:r>
            <a:r>
              <a:rPr lang="zh-CN" altLang="en-US" sz="900" baseline="0" dirty="0">
                <a:latin typeface="+mj-lt"/>
              </a:rPr>
              <a:t>是开放标准，和</a:t>
            </a:r>
            <a:r>
              <a:rPr lang="en-US" altLang="zh-CN" sz="900" baseline="0" dirty="0" err="1">
                <a:latin typeface="+mj-lt"/>
              </a:rPr>
              <a:t>OpenMP</a:t>
            </a:r>
            <a:r>
              <a:rPr lang="zh-CN" altLang="en-US" sz="900" baseline="0" dirty="0">
                <a:latin typeface="+mj-lt"/>
              </a:rPr>
              <a:t>类似，都是指导性的编译处理方案。我们在需要并行的代码前加上编译指导语言，编译器会自动将该段代码基于</a:t>
            </a:r>
            <a:r>
              <a:rPr lang="en-US" altLang="zh-CN" sz="900" baseline="0" dirty="0">
                <a:latin typeface="+mj-lt"/>
              </a:rPr>
              <a:t>GPU</a:t>
            </a:r>
            <a:r>
              <a:rPr lang="zh-CN" altLang="en-US" sz="900" baseline="0" dirty="0">
                <a:latin typeface="+mj-lt"/>
              </a:rPr>
              <a:t>进行并行化。</a:t>
            </a:r>
            <a:endParaRPr lang="en-US" altLang="zh-CN" sz="900" baseline="0" dirty="0">
              <a:latin typeface="+mj-lt"/>
            </a:endParaRPr>
          </a:p>
          <a:p>
            <a:pPr marL="228600" indent="-228600">
              <a:buAutoNum type="arabicPeriod"/>
            </a:pPr>
            <a:r>
              <a:rPr lang="zh-CN" altLang="en-US" sz="900" baseline="0" dirty="0">
                <a:latin typeface="+mj-lt"/>
              </a:rPr>
              <a:t>而如果我们对程序性能有很高的要求，希望能最大化地利用</a:t>
            </a:r>
            <a:r>
              <a:rPr lang="en-US" altLang="zh-CN" sz="900" baseline="0" dirty="0">
                <a:latin typeface="+mj-lt"/>
              </a:rPr>
              <a:t>GPU</a:t>
            </a:r>
            <a:r>
              <a:rPr lang="zh-CN" altLang="en-US" sz="900" baseline="0" dirty="0">
                <a:latin typeface="+mj-lt"/>
              </a:rPr>
              <a:t>的性能，这就需要开发人员利用</a:t>
            </a:r>
            <a:r>
              <a:rPr lang="en-US" altLang="zh-CN" sz="900" baseline="0" dirty="0">
                <a:latin typeface="+mj-lt"/>
              </a:rPr>
              <a:t>CUDA</a:t>
            </a:r>
            <a:r>
              <a:rPr lang="zh-CN" altLang="en-US" sz="900" baseline="0" dirty="0">
                <a:latin typeface="+mj-lt"/>
              </a:rPr>
              <a:t>直接编写程序。</a:t>
            </a:r>
            <a:endParaRPr lang="en-US" sz="900" dirty="0">
              <a:latin typeface="+mj-lt"/>
            </a:endParaRPr>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8</a:t>
            </a:fld>
            <a:endParaRPr lang="en-US" dirty="0"/>
          </a:p>
        </p:txBody>
      </p:sp>
    </p:spTree>
    <p:extLst>
      <p:ext uri="{BB962C8B-B14F-4D97-AF65-F5344CB8AC3E}">
        <p14:creationId xmlns:p14="http://schemas.microsoft.com/office/powerpoint/2010/main" val="2596046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首先我们看一下</a:t>
            </a:r>
            <a:r>
              <a:rPr lang="en-US" altLang="zh-CN" dirty="0"/>
              <a:t>CPU</a:t>
            </a:r>
            <a:r>
              <a:rPr lang="zh-CN" altLang="en-US" dirty="0"/>
              <a:t>和</a:t>
            </a:r>
            <a:r>
              <a:rPr lang="en-US" altLang="zh-CN" dirty="0"/>
              <a:t>GPU</a:t>
            </a:r>
            <a:r>
              <a:rPr lang="zh-CN" altLang="en-US" dirty="0"/>
              <a:t>的架构有什么不同。</a:t>
            </a:r>
            <a:endParaRPr lang="en-US" altLang="zh-CN" dirty="0"/>
          </a:p>
          <a:p>
            <a:r>
              <a:rPr lang="zh-CN" altLang="en-US" dirty="0"/>
              <a:t>这里，我们给出一个</a:t>
            </a:r>
            <a:r>
              <a:rPr lang="en-US" altLang="zh-CN" dirty="0"/>
              <a:t>CPU</a:t>
            </a:r>
            <a:r>
              <a:rPr lang="zh-CN" altLang="en-US" dirty="0"/>
              <a:t>和</a:t>
            </a:r>
            <a:r>
              <a:rPr lang="en-US" altLang="zh-CN" dirty="0"/>
              <a:t>GPU</a:t>
            </a:r>
            <a:r>
              <a:rPr lang="zh-CN" altLang="en-US"/>
              <a:t>的架构示意图</a:t>
            </a:r>
            <a:r>
              <a:rPr lang="zh-CN" altLang="en-US" dirty="0"/>
              <a:t>。</a:t>
            </a:r>
            <a:endParaRPr lang="en-US" altLang="zh-CN" dirty="0"/>
          </a:p>
          <a:p>
            <a:pPr marL="171450" indent="-171450">
              <a:buFont typeface="Arial" panose="020B0604020202020204" pitchFamily="34" charset="0"/>
              <a:buChar char="•"/>
            </a:pPr>
            <a:r>
              <a:rPr lang="zh-CN" altLang="en-US" dirty="0"/>
              <a:t>对于</a:t>
            </a:r>
            <a:r>
              <a:rPr lang="en-US" altLang="zh-CN" dirty="0"/>
              <a:t>CPU</a:t>
            </a:r>
            <a:r>
              <a:rPr lang="zh-CN" altLang="en-US" dirty="0"/>
              <a:t>，它是一个基于缓存优化的串行处理器，有很大的多级缓存，其设计之初就是着眼于降低内存访问的延迟。而</a:t>
            </a:r>
            <a:r>
              <a:rPr lang="en-US" altLang="zh-CN" dirty="0"/>
              <a:t>GPU</a:t>
            </a:r>
            <a:r>
              <a:rPr lang="zh-CN" altLang="en-US" dirty="0"/>
              <a:t>则是针对吞吐优化的并行处理器，和</a:t>
            </a:r>
            <a:r>
              <a:rPr lang="en-US" altLang="zh-CN" dirty="0"/>
              <a:t>CPU</a:t>
            </a:r>
            <a:r>
              <a:rPr lang="zh-CN" altLang="en-US" dirty="0"/>
              <a:t>比起来它有更多的计算核心。</a:t>
            </a:r>
            <a:endParaRPr lang="en-US" altLang="zh-CN" dirty="0"/>
          </a:p>
          <a:p>
            <a:pPr marL="171450" indent="-171450">
              <a:buFont typeface="Arial" panose="020B0604020202020204" pitchFamily="34" charset="0"/>
              <a:buChar char="•"/>
            </a:pPr>
            <a:r>
              <a:rPr lang="zh-CN" altLang="en-US" dirty="0"/>
              <a:t>同时，</a:t>
            </a:r>
            <a:r>
              <a:rPr lang="en-US" altLang="zh-CN" dirty="0"/>
              <a:t>CPU</a:t>
            </a:r>
            <a:r>
              <a:rPr lang="zh-CN" altLang="en-US" dirty="0"/>
              <a:t>把大量的晶体管集中于缓存和控制部分，而</a:t>
            </a:r>
            <a:r>
              <a:rPr lang="en-US" altLang="zh-CN" dirty="0"/>
              <a:t>GPU</a:t>
            </a:r>
            <a:r>
              <a:rPr lang="zh-CN" altLang="en-US" dirty="0"/>
              <a:t>将更多的晶体管集中于计算核心。</a:t>
            </a:r>
            <a:endParaRPr lang="en-US" altLang="zh-CN" dirty="0"/>
          </a:p>
          <a:p>
            <a:pPr marL="171450" indent="-171450">
              <a:buFont typeface="Arial" panose="020B0604020202020204" pitchFamily="34" charset="0"/>
              <a:buChar char="•"/>
            </a:pPr>
            <a:endParaRPr lang="en-US" dirty="0"/>
          </a:p>
          <a:p>
            <a:pPr marL="0" indent="0">
              <a:buFont typeface="Arial" panose="020B0604020202020204" pitchFamily="34" charset="0"/>
              <a:buNone/>
            </a:pPr>
            <a:r>
              <a:rPr lang="zh-CN" altLang="en-US" dirty="0"/>
              <a:t>这样不同的架构，就造成</a:t>
            </a:r>
            <a:r>
              <a:rPr lang="en-US" altLang="zh-CN" dirty="0"/>
              <a:t>CPU</a:t>
            </a:r>
            <a:r>
              <a:rPr lang="zh-CN" altLang="en-US" dirty="0"/>
              <a:t>适合于复杂逻辑判断的串行处理，而</a:t>
            </a:r>
            <a:r>
              <a:rPr lang="en-US" altLang="zh-CN" dirty="0"/>
              <a:t>GPU</a:t>
            </a:r>
            <a:r>
              <a:rPr lang="zh-CN" altLang="en-US" dirty="0"/>
              <a:t>更适合大规模并行计算。</a:t>
            </a:r>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9</a:t>
            </a:fld>
            <a:endParaRPr lang="en-US" dirty="0"/>
          </a:p>
        </p:txBody>
      </p:sp>
    </p:spTree>
    <p:extLst>
      <p:ext uri="{BB962C8B-B14F-4D97-AF65-F5344CB8AC3E}">
        <p14:creationId xmlns:p14="http://schemas.microsoft.com/office/powerpoint/2010/main" val="4029138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让我们用这张示意图来更进一步理解</a:t>
            </a:r>
            <a:r>
              <a:rPr lang="en-US" altLang="zh-CN" dirty="0"/>
              <a:t>CPU</a:t>
            </a:r>
            <a:r>
              <a:rPr lang="zh-CN" altLang="en-US" dirty="0"/>
              <a:t>和</a:t>
            </a:r>
            <a:r>
              <a:rPr lang="en-US" altLang="zh-CN" dirty="0"/>
              <a:t>GPU</a:t>
            </a:r>
            <a:r>
              <a:rPr lang="zh-CN" altLang="en-US" dirty="0"/>
              <a:t>的不同。</a:t>
            </a:r>
            <a:endParaRPr lang="en-US" altLang="zh-CN" dirty="0"/>
          </a:p>
          <a:p>
            <a:r>
              <a:rPr lang="zh-CN" altLang="en-US" dirty="0"/>
              <a:t>图中的圆角矩形表示一个线程执行的任务。浅绿色部分是实际进行计算的部分，而白色的部分是等待数据的时间，浅粉色是上下文切换的时间。</a:t>
            </a:r>
            <a:endParaRPr lang="en-US" altLang="zh-CN" dirty="0"/>
          </a:p>
          <a:p>
            <a:endParaRPr lang="en-US" altLang="zh-CN" dirty="0"/>
          </a:p>
          <a:p>
            <a:r>
              <a:rPr lang="zh-CN" altLang="en-US" dirty="0"/>
              <a:t>我们还是首先看一下</a:t>
            </a:r>
            <a:r>
              <a:rPr lang="en-US" altLang="zh-CN" dirty="0"/>
              <a:t>CPU</a:t>
            </a:r>
            <a:r>
              <a:rPr lang="zh-CN" altLang="en-US" dirty="0"/>
              <a:t>的处理过程。在一个</a:t>
            </a:r>
            <a:r>
              <a:rPr lang="en-US" altLang="zh-CN" dirty="0"/>
              <a:t>CPU</a:t>
            </a:r>
            <a:r>
              <a:rPr lang="zh-CN" altLang="en-US" dirty="0"/>
              <a:t>核上，每个线程是串行执行的。这里假设一个</a:t>
            </a:r>
            <a:r>
              <a:rPr lang="en-US" altLang="zh-CN" dirty="0"/>
              <a:t>CPU</a:t>
            </a:r>
            <a:r>
              <a:rPr lang="zh-CN" altLang="en-US" dirty="0"/>
              <a:t>核串行处理四个任务。在一个线程运行过程中，等待数据时间很小，这是因为</a:t>
            </a:r>
            <a:r>
              <a:rPr lang="en-US" altLang="zh-CN" dirty="0"/>
              <a:t>CPU</a:t>
            </a:r>
            <a:r>
              <a:rPr lang="zh-CN" altLang="en-US" dirty="0"/>
              <a:t>的多级缓存和逻辑控制提高了数据的读取速度。另外在线程和线程之间需要进行上下文切换，这也需要耗费一定的时间。总的来说，</a:t>
            </a:r>
            <a:r>
              <a:rPr lang="en-US" altLang="zh-CN" dirty="0"/>
              <a:t>CPU</a:t>
            </a:r>
            <a:r>
              <a:rPr lang="zh-CN" altLang="en-US" dirty="0"/>
              <a:t>串行处理四个任务的总时间是各个线程处理时间的总和，再加上额外的上下文切换的开销。</a:t>
            </a:r>
            <a:endParaRPr lang="en-US" altLang="zh-CN" dirty="0"/>
          </a:p>
          <a:p>
            <a:endParaRPr lang="en-US" altLang="zh-CN" dirty="0"/>
          </a:p>
          <a:p>
            <a:r>
              <a:rPr lang="zh-CN" altLang="en-US" dirty="0"/>
              <a:t>对于</a:t>
            </a:r>
            <a:r>
              <a:rPr lang="en-US" altLang="zh-CN" dirty="0"/>
              <a:t>GPU</a:t>
            </a:r>
            <a:r>
              <a:rPr lang="zh-CN" altLang="en-US" dirty="0"/>
              <a:t>来说，同时运行的线程是海量的，而且是轻量级的。单个线程的计算速度同样很快，但是可能需要较长的数据等待时间。同时，还有一些计算核心数据读取后等待被调度的情况。但是海量的线程并行执行，这些延迟就被有效的隐藏了。而总的计算时间相较</a:t>
            </a:r>
            <a:r>
              <a:rPr lang="en-US" altLang="zh-CN" dirty="0"/>
              <a:t>CPU</a:t>
            </a:r>
            <a:r>
              <a:rPr lang="zh-CN" altLang="en-US" dirty="0"/>
              <a:t>大大缩短。</a:t>
            </a:r>
            <a:endParaRPr lang="en-US" altLang="zh-CN" dirty="0"/>
          </a:p>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这里只是形象的比较了</a:t>
            </a:r>
            <a:r>
              <a:rPr lang="en-US" altLang="zh-CN" dirty="0"/>
              <a:t>4</a:t>
            </a:r>
            <a:r>
              <a:rPr lang="zh-CN" altLang="en-US" dirty="0"/>
              <a:t>个任务的情况。如果我们想象有数以千万记的任务并行执行，则</a:t>
            </a:r>
            <a:r>
              <a:rPr lang="en-US" altLang="zh-CN" dirty="0"/>
              <a:t>GPU</a:t>
            </a:r>
            <a:r>
              <a:rPr lang="zh-CN" altLang="en-US" dirty="0"/>
              <a:t>的效率将会远远高于</a:t>
            </a:r>
            <a:r>
              <a:rPr lang="en-US" altLang="zh-CN" dirty="0"/>
              <a:t>CPU</a:t>
            </a:r>
            <a:r>
              <a:rPr lang="zh-CN" altLang="en-US" dirty="0"/>
              <a:t>。</a:t>
            </a:r>
            <a:endParaRPr lang="en-US" dirty="0"/>
          </a:p>
          <a:p>
            <a:endParaRPr lang="en-US" dirty="0"/>
          </a:p>
          <a:p>
            <a:r>
              <a:rPr lang="zh-CN" altLang="en-US" dirty="0"/>
              <a:t>我们可以看出，如果是计算密集型的，同时有很好并行性的应用程序，</a:t>
            </a:r>
            <a:r>
              <a:rPr lang="en-US" altLang="zh-CN" dirty="0"/>
              <a:t>GPU</a:t>
            </a:r>
            <a:r>
              <a:rPr lang="zh-CN" altLang="en-US" dirty="0"/>
              <a:t>可以带来相对于</a:t>
            </a:r>
            <a:r>
              <a:rPr lang="en-US" altLang="zh-CN" dirty="0"/>
              <a:t>CPU</a:t>
            </a:r>
            <a:r>
              <a:rPr lang="zh-CN" altLang="en-US" dirty="0"/>
              <a:t>的性能的大幅提高。</a:t>
            </a:r>
            <a:endParaRPr lang="en-US" altLang="zh-CN" dirty="0"/>
          </a:p>
          <a:p>
            <a:endParaRPr lang="en-US"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10</a:t>
            </a:fld>
            <a:endParaRPr lang="en-US" dirty="0"/>
          </a:p>
        </p:txBody>
      </p:sp>
    </p:spTree>
    <p:extLst>
      <p:ext uri="{BB962C8B-B14F-4D97-AF65-F5344CB8AC3E}">
        <p14:creationId xmlns:p14="http://schemas.microsoft.com/office/powerpoint/2010/main" val="37590151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为什么</a:t>
            </a:r>
            <a:r>
              <a:rPr lang="en-US" altLang="zh-CN" dirty="0"/>
              <a:t>GPU</a:t>
            </a:r>
            <a:r>
              <a:rPr lang="zh-CN" altLang="en-US" dirty="0"/>
              <a:t>能进行这种大规模的并行计算，这和</a:t>
            </a:r>
            <a:r>
              <a:rPr lang="en-US" altLang="zh-CN" dirty="0"/>
              <a:t>GPU</a:t>
            </a:r>
            <a:r>
              <a:rPr lang="zh-CN" altLang="en-US" dirty="0"/>
              <a:t>的架构有直接的关系。</a:t>
            </a:r>
            <a:endParaRPr lang="en-US" altLang="zh-CN" dirty="0"/>
          </a:p>
          <a:p>
            <a:endParaRPr lang="en-US" altLang="zh-CN" dirty="0"/>
          </a:p>
          <a:p>
            <a:r>
              <a:rPr lang="zh-CN" altLang="en-US" dirty="0"/>
              <a:t>我们先看一下</a:t>
            </a:r>
            <a:r>
              <a:rPr lang="en-US" altLang="zh-CN" dirty="0"/>
              <a:t>GPU</a:t>
            </a:r>
            <a:r>
              <a:rPr lang="zh-CN" altLang="en-US" dirty="0"/>
              <a:t>架构的简易图。从图中可以看出，</a:t>
            </a:r>
            <a:r>
              <a:rPr lang="en-US" altLang="zh-CN" dirty="0"/>
              <a:t>GPU</a:t>
            </a:r>
            <a:r>
              <a:rPr lang="zh-CN" altLang="en-US" dirty="0"/>
              <a:t>在硬件上包括几个关键的模块：计算单元和内存单元。</a:t>
            </a:r>
            <a:endParaRPr lang="en-US" altLang="zh-CN" dirty="0"/>
          </a:p>
          <a:p>
            <a:endParaRPr lang="en-US" dirty="0"/>
          </a:p>
          <a:p>
            <a:r>
              <a:rPr lang="zh-CN" altLang="en-US" dirty="0"/>
              <a:t>其中最重要的是流处理器（</a:t>
            </a:r>
            <a:r>
              <a:rPr lang="en-US" altLang="zh-CN" dirty="0"/>
              <a:t>Streaming</a:t>
            </a:r>
            <a:r>
              <a:rPr lang="en-US" altLang="zh-CN" baseline="0" dirty="0"/>
              <a:t> Multiprocessor, SM)</a:t>
            </a:r>
            <a:r>
              <a:rPr lang="zh-CN" altLang="en-US" baseline="0" dirty="0"/>
              <a:t>，实际上</a:t>
            </a:r>
            <a:r>
              <a:rPr lang="en-US" altLang="zh-CN" baseline="0" dirty="0"/>
              <a:t>GPU</a:t>
            </a:r>
            <a:r>
              <a:rPr lang="zh-CN" altLang="en-US" baseline="0" dirty="0"/>
              <a:t>就是一个</a:t>
            </a:r>
            <a:r>
              <a:rPr lang="en-US" altLang="zh-CN" baseline="0" dirty="0"/>
              <a:t>SM</a:t>
            </a:r>
            <a:r>
              <a:rPr lang="zh-CN" altLang="en-US" baseline="0" dirty="0"/>
              <a:t>阵列，每个</a:t>
            </a:r>
            <a:r>
              <a:rPr lang="en-US" altLang="zh-CN" baseline="0" dirty="0"/>
              <a:t>SM</a:t>
            </a:r>
            <a:r>
              <a:rPr lang="zh-CN" altLang="en-US" baseline="0" dirty="0"/>
              <a:t>包含若干</a:t>
            </a:r>
            <a:r>
              <a:rPr lang="en-US" altLang="zh-CN" baseline="0" dirty="0" err="1"/>
              <a:t>cuda</a:t>
            </a:r>
            <a:r>
              <a:rPr lang="zh-CN" altLang="en-US" baseline="0" dirty="0"/>
              <a:t>计算核心</a:t>
            </a:r>
            <a:r>
              <a:rPr lang="en-US" altLang="zh-CN" baseline="0" dirty="0"/>
              <a:t>(cores)</a:t>
            </a:r>
            <a:r>
              <a:rPr lang="zh-CN" altLang="en-US" baseline="0" dirty="0"/>
              <a:t>，以及相应的控制单元和局部的内存单元。</a:t>
            </a:r>
            <a:endParaRPr lang="en-US" altLang="zh-CN" baseline="0" dirty="0"/>
          </a:p>
          <a:p>
            <a:r>
              <a:rPr lang="zh-CN" altLang="en-US" baseline="0" dirty="0"/>
              <a:t>而在这些</a:t>
            </a:r>
            <a:r>
              <a:rPr lang="en-US" altLang="zh-CN" baseline="0" dirty="0"/>
              <a:t>SM</a:t>
            </a:r>
            <a:r>
              <a:rPr lang="zh-CN" altLang="en-US" baseline="0" dirty="0"/>
              <a:t>阵列之外，还有一个</a:t>
            </a:r>
            <a:r>
              <a:rPr lang="en-US" altLang="zh-CN" baseline="0" dirty="0"/>
              <a:t>global memory</a:t>
            </a:r>
            <a:r>
              <a:rPr lang="zh-CN" altLang="en-US" baseline="0" dirty="0"/>
              <a:t>，也就是我们常说的显存。</a:t>
            </a:r>
            <a:endParaRPr lang="en-US" altLang="zh-CN" baseline="0" dirty="0"/>
          </a:p>
          <a:p>
            <a:r>
              <a:rPr lang="zh-CN" altLang="en-US" baseline="0" dirty="0"/>
              <a:t>下面我们先详细看一下流处理器的结构</a:t>
            </a:r>
            <a:endParaRPr lang="en-US" altLang="zh-CN" baseline="0" dirty="0"/>
          </a:p>
        </p:txBody>
      </p:sp>
      <p:sp>
        <p:nvSpPr>
          <p:cNvPr id="4" name="Slide Number Placeholder 3"/>
          <p:cNvSpPr>
            <a:spLocks noGrp="1"/>
          </p:cNvSpPr>
          <p:nvPr>
            <p:ph type="sldNum" sz="quarter" idx="10"/>
          </p:nvPr>
        </p:nvSpPr>
        <p:spPr/>
        <p:txBody>
          <a:bodyPr/>
          <a:lstStyle/>
          <a:p>
            <a:pPr>
              <a:defRPr/>
            </a:pPr>
            <a:fld id="{E02D639A-AF38-4D9A-897E-57859A70BDEB}" type="slidenum">
              <a:rPr lang="en-US" smtClean="0"/>
              <a:pPr>
                <a:defRPr/>
              </a:pPr>
              <a:t>11</a:t>
            </a:fld>
            <a:endParaRPr lang="en-US" dirty="0"/>
          </a:p>
        </p:txBody>
      </p:sp>
    </p:spTree>
    <p:extLst>
      <p:ext uri="{BB962C8B-B14F-4D97-AF65-F5344CB8AC3E}">
        <p14:creationId xmlns:p14="http://schemas.microsoft.com/office/powerpoint/2010/main" val="16707656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48141-F4AE-4BF4-95B1-E27E54EAE5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D44FFD-B401-456B-A4D3-E499F98515F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FBA1F8-07C6-4106-A37D-21E2353C0EDB}"/>
              </a:ext>
            </a:extLst>
          </p:cNvPr>
          <p:cNvSpPr>
            <a:spLocks noGrp="1"/>
          </p:cNvSpPr>
          <p:nvPr>
            <p:ph type="dt" sz="half" idx="10"/>
          </p:nvPr>
        </p:nvSpPr>
        <p:spPr/>
        <p:txBody>
          <a:bodyPr/>
          <a:lstStyle/>
          <a:p>
            <a:fld id="{DB59D65D-608A-4BFD-9AFA-089971423055}" type="datetimeFigureOut">
              <a:rPr lang="en-US" smtClean="0"/>
              <a:t>11/7/2017</a:t>
            </a:fld>
            <a:endParaRPr lang="en-US"/>
          </a:p>
        </p:txBody>
      </p:sp>
      <p:sp>
        <p:nvSpPr>
          <p:cNvPr id="5" name="Footer Placeholder 4">
            <a:extLst>
              <a:ext uri="{FF2B5EF4-FFF2-40B4-BE49-F238E27FC236}">
                <a16:creationId xmlns:a16="http://schemas.microsoft.com/office/drawing/2014/main" id="{3D14DE37-87BA-4FA3-8CCA-6F41F1EB2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5A0387-05B5-4959-8D55-B413AC762734}"/>
              </a:ext>
            </a:extLst>
          </p:cNvPr>
          <p:cNvSpPr>
            <a:spLocks noGrp="1"/>
          </p:cNvSpPr>
          <p:nvPr>
            <p:ph type="sldNum" sz="quarter" idx="12"/>
          </p:nvPr>
        </p:nvSpPr>
        <p:spPr/>
        <p:txBody>
          <a:bodyPr/>
          <a:lstStyle/>
          <a:p>
            <a:fld id="{70336659-8148-410B-8738-4C886883F150}" type="slidenum">
              <a:rPr lang="en-US" smtClean="0"/>
              <a:t>‹#›</a:t>
            </a:fld>
            <a:endParaRPr lang="en-US"/>
          </a:p>
        </p:txBody>
      </p:sp>
    </p:spTree>
    <p:extLst>
      <p:ext uri="{BB962C8B-B14F-4D97-AF65-F5344CB8AC3E}">
        <p14:creationId xmlns:p14="http://schemas.microsoft.com/office/powerpoint/2010/main" val="561266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9CB61-FA7F-4D66-A0B3-B88AF6E69F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2AC614-3105-49C5-B2C9-58948D7F892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EFF622-898A-4E13-9AC7-135202EAFDC4}"/>
              </a:ext>
            </a:extLst>
          </p:cNvPr>
          <p:cNvSpPr>
            <a:spLocks noGrp="1"/>
          </p:cNvSpPr>
          <p:nvPr>
            <p:ph type="dt" sz="half" idx="10"/>
          </p:nvPr>
        </p:nvSpPr>
        <p:spPr/>
        <p:txBody>
          <a:bodyPr/>
          <a:lstStyle/>
          <a:p>
            <a:fld id="{DB59D65D-608A-4BFD-9AFA-089971423055}" type="datetimeFigureOut">
              <a:rPr lang="en-US" smtClean="0"/>
              <a:t>11/7/2017</a:t>
            </a:fld>
            <a:endParaRPr lang="en-US"/>
          </a:p>
        </p:txBody>
      </p:sp>
      <p:sp>
        <p:nvSpPr>
          <p:cNvPr id="5" name="Footer Placeholder 4">
            <a:extLst>
              <a:ext uri="{FF2B5EF4-FFF2-40B4-BE49-F238E27FC236}">
                <a16:creationId xmlns:a16="http://schemas.microsoft.com/office/drawing/2014/main" id="{7DE2BC55-CA05-4943-B43F-3F849D480A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F7DDA6-C4B2-4EFF-A202-70C3F7A75D2C}"/>
              </a:ext>
            </a:extLst>
          </p:cNvPr>
          <p:cNvSpPr>
            <a:spLocks noGrp="1"/>
          </p:cNvSpPr>
          <p:nvPr>
            <p:ph type="sldNum" sz="quarter" idx="12"/>
          </p:nvPr>
        </p:nvSpPr>
        <p:spPr/>
        <p:txBody>
          <a:bodyPr/>
          <a:lstStyle/>
          <a:p>
            <a:fld id="{70336659-8148-410B-8738-4C886883F150}" type="slidenum">
              <a:rPr lang="en-US" smtClean="0"/>
              <a:t>‹#›</a:t>
            </a:fld>
            <a:endParaRPr lang="en-US"/>
          </a:p>
        </p:txBody>
      </p:sp>
    </p:spTree>
    <p:extLst>
      <p:ext uri="{BB962C8B-B14F-4D97-AF65-F5344CB8AC3E}">
        <p14:creationId xmlns:p14="http://schemas.microsoft.com/office/powerpoint/2010/main" val="16920144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9E310-7F0B-4A1A-9DF4-5206E986058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4A971B-2FC2-4020-9984-A776EDFCD9D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286390-162F-4C9F-B729-34929D3552A9}"/>
              </a:ext>
            </a:extLst>
          </p:cNvPr>
          <p:cNvSpPr>
            <a:spLocks noGrp="1"/>
          </p:cNvSpPr>
          <p:nvPr>
            <p:ph type="dt" sz="half" idx="10"/>
          </p:nvPr>
        </p:nvSpPr>
        <p:spPr/>
        <p:txBody>
          <a:bodyPr/>
          <a:lstStyle/>
          <a:p>
            <a:fld id="{DB59D65D-608A-4BFD-9AFA-089971423055}" type="datetimeFigureOut">
              <a:rPr lang="en-US" smtClean="0"/>
              <a:t>11/7/2017</a:t>
            </a:fld>
            <a:endParaRPr lang="en-US"/>
          </a:p>
        </p:txBody>
      </p:sp>
      <p:sp>
        <p:nvSpPr>
          <p:cNvPr id="5" name="Footer Placeholder 4">
            <a:extLst>
              <a:ext uri="{FF2B5EF4-FFF2-40B4-BE49-F238E27FC236}">
                <a16:creationId xmlns:a16="http://schemas.microsoft.com/office/drawing/2014/main" id="{0434011F-1D91-4FCE-A059-C2433279F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1BFE34-0931-445A-AC4C-1207A398EEC8}"/>
              </a:ext>
            </a:extLst>
          </p:cNvPr>
          <p:cNvSpPr>
            <a:spLocks noGrp="1"/>
          </p:cNvSpPr>
          <p:nvPr>
            <p:ph type="sldNum" sz="quarter" idx="12"/>
          </p:nvPr>
        </p:nvSpPr>
        <p:spPr/>
        <p:txBody>
          <a:bodyPr/>
          <a:lstStyle/>
          <a:p>
            <a:fld id="{70336659-8148-410B-8738-4C886883F150}" type="slidenum">
              <a:rPr lang="en-US" smtClean="0"/>
              <a:t>‹#›</a:t>
            </a:fld>
            <a:endParaRPr lang="en-US"/>
          </a:p>
        </p:txBody>
      </p:sp>
    </p:spTree>
    <p:extLst>
      <p:ext uri="{BB962C8B-B14F-4D97-AF65-F5344CB8AC3E}">
        <p14:creationId xmlns:p14="http://schemas.microsoft.com/office/powerpoint/2010/main" val="3108116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0_Title Slide - Images">
    <p:bg>
      <p:bgPr>
        <a:solidFill>
          <a:schemeClr val="tx1"/>
        </a:solidFill>
        <a:effectLst/>
      </p:bgPr>
    </p:bg>
    <p:spTree>
      <p:nvGrpSpPr>
        <p:cNvPr id="1" name=""/>
        <p:cNvGrpSpPr/>
        <p:nvPr/>
      </p:nvGrpSpPr>
      <p:grpSpPr>
        <a:xfrm>
          <a:off x="0" y="0"/>
          <a:ext cx="0" cy="0"/>
          <a:chOff x="0" y="0"/>
          <a:chExt cx="0" cy="0"/>
        </a:xfrm>
      </p:grpSpPr>
      <p:pic>
        <p:nvPicPr>
          <p:cNvPr id="7" name="Picture 2" descr="C:\Users\pwhitgrove\AppData\Local\Microsoft\Windows\Temporary Internet Files\Content.Outlook\1MN9SHNZ\PPT_Background_02_v006 (2).png"/>
          <p:cNvPicPr>
            <a:picLocks noChangeAspect="1" noChangeArrowheads="1"/>
          </p:cNvPicPr>
          <p:nvPr userDrawn="1"/>
        </p:nvPicPr>
        <p:blipFill rotWithShape="1">
          <a:blip r:embed="rId2">
            <a:extLst>
              <a:ext uri="{28A0092B-C50C-407E-A947-70E740481C1C}">
                <a14:useLocalDpi xmlns:a14="http://schemas.microsoft.com/office/drawing/2010/main" val="0"/>
              </a:ext>
            </a:extLst>
          </a:blip>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1" name="Rectangle 4"/>
          <p:cNvSpPr>
            <a:spLocks noGrp="1" noChangeArrowheads="1"/>
          </p:cNvSpPr>
          <p:nvPr userDrawn="1">
            <p:ph type="subTitle" idx="1"/>
          </p:nvPr>
        </p:nvSpPr>
        <p:spPr>
          <a:xfrm>
            <a:off x="578721" y="1386951"/>
            <a:ext cx="10454848" cy="300082"/>
          </a:xfrm>
        </p:spPr>
        <p:txBody>
          <a:bodyPr wrap="square" anchor="t">
            <a:spAutoFit/>
          </a:bodyPr>
          <a:lstStyle>
            <a:lvl1pPr marL="0" indent="0" algn="l">
              <a:lnSpc>
                <a:spcPct val="90000"/>
              </a:lnSpc>
              <a:spcBef>
                <a:spcPts val="500"/>
              </a:spcBef>
              <a:spcAft>
                <a:spcPts val="250"/>
              </a:spcAft>
              <a:buFontTx/>
              <a:buNone/>
              <a:defRPr sz="1500" b="0">
                <a:solidFill>
                  <a:schemeClr val="tx2"/>
                </a:solidFill>
                <a:latin typeface="Trebuchet MS" pitchFamily="34" charset="0"/>
              </a:defRPr>
            </a:lvl1pPr>
          </a:lstStyle>
          <a:p>
            <a:r>
              <a:rPr lang="en-US" dirty="0"/>
              <a:t>Click to edit Master subtitle style</a:t>
            </a:r>
          </a:p>
        </p:txBody>
      </p:sp>
      <p:sp>
        <p:nvSpPr>
          <p:cNvPr id="305" name="Title 304"/>
          <p:cNvSpPr>
            <a:spLocks noGrp="1"/>
          </p:cNvSpPr>
          <p:nvPr userDrawn="1">
            <p:ph type="title" hasCustomPrompt="1"/>
          </p:nvPr>
        </p:nvSpPr>
        <p:spPr>
          <a:xfrm>
            <a:off x="535180" y="333829"/>
            <a:ext cx="10454845" cy="1092061"/>
          </a:xfrm>
        </p:spPr>
        <p:txBody>
          <a:bodyPr anchor="b">
            <a:normAutofit/>
          </a:bodyPr>
          <a:lstStyle>
            <a:lvl1pPr algn="l">
              <a:lnSpc>
                <a:spcPct val="90000"/>
              </a:lnSpc>
              <a:spcBef>
                <a:spcPts val="0"/>
              </a:spcBef>
              <a:defRPr sz="3833" b="0" cap="none" baseline="0">
                <a:solidFill>
                  <a:schemeClr val="bg1"/>
                </a:solidFill>
                <a:latin typeface="Trebuchet MS" panose="020B0603020202020204" pitchFamily="34" charset="0"/>
              </a:defRPr>
            </a:lvl1pPr>
          </a:lstStyle>
          <a:p>
            <a:r>
              <a:rPr lang="en-US" dirty="0"/>
              <a:t>CLICK TO EDIT MASTER TITLE STYLE</a:t>
            </a:r>
          </a:p>
        </p:txBody>
      </p:sp>
      <p:pic>
        <p:nvPicPr>
          <p:cNvPr id="12" name="Picture 11"/>
          <p:cNvPicPr>
            <a:picLocks noChangeAspect="1"/>
          </p:cNvPicPr>
          <p:nvPr userDrawn="1"/>
        </p:nvPicPr>
        <p:blipFill>
          <a:blip r:embed="rId3"/>
          <a:stretch>
            <a:fillRect/>
          </a:stretch>
        </p:blipFill>
        <p:spPr>
          <a:xfrm>
            <a:off x="473321" y="2125568"/>
            <a:ext cx="2004964" cy="371404"/>
          </a:xfrm>
          <a:prstGeom prst="rect">
            <a:avLst/>
          </a:prstGeom>
        </p:spPr>
      </p:pic>
    </p:spTree>
    <p:extLst>
      <p:ext uri="{BB962C8B-B14F-4D97-AF65-F5344CB8AC3E}">
        <p14:creationId xmlns:p14="http://schemas.microsoft.com/office/powerpoint/2010/main" val="2210023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1Line with Content">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 name="TextBox 7"/>
          <p:cNvSpPr txBox="1"/>
          <p:nvPr userDrawn="1"/>
        </p:nvSpPr>
        <p:spPr bwMode="gray">
          <a:xfrm>
            <a:off x="484718" y="6465889"/>
            <a:ext cx="512233" cy="200025"/>
          </a:xfrm>
          <a:prstGeom prst="rect">
            <a:avLst/>
          </a:prstGeom>
          <a:noFill/>
        </p:spPr>
        <p:txBody>
          <a:bodyPr>
            <a:spAutoFit/>
          </a:bodyPr>
          <a:lstStyle/>
          <a:p>
            <a:pPr>
              <a:defRPr/>
            </a:pPr>
            <a:fld id="{B075AE87-7CF1-4D1B-A188-863143CEFCB9}" type="slidenum">
              <a:rPr lang="en-US" sz="700">
                <a:solidFill>
                  <a:schemeClr val="tx1">
                    <a:lumMod val="50000"/>
                    <a:lumOff val="50000"/>
                  </a:schemeClr>
                </a:solidFill>
                <a:latin typeface="Futura Bk" pitchFamily="34" charset="0"/>
                <a:ea typeface="+mn-ea"/>
              </a:rPr>
              <a:pPr>
                <a:defRPr/>
              </a:pPr>
              <a:t>‹#›</a:t>
            </a:fld>
            <a:endParaRPr lang="en-US" sz="700" dirty="0">
              <a:solidFill>
                <a:schemeClr val="tx1">
                  <a:lumMod val="50000"/>
                  <a:lumOff val="50000"/>
                </a:schemeClr>
              </a:solidFill>
              <a:latin typeface="Futura Bk" pitchFamily="34" charset="0"/>
              <a:ea typeface="+mn-ea"/>
            </a:endParaRPr>
          </a:p>
        </p:txBody>
      </p:sp>
      <p:sp>
        <p:nvSpPr>
          <p:cNvPr id="9" name="Title 8"/>
          <p:cNvSpPr>
            <a:spLocks noGrp="1"/>
          </p:cNvSpPr>
          <p:nvPr>
            <p:ph type="title"/>
          </p:nvPr>
        </p:nvSpPr>
        <p:spPr>
          <a:xfrm>
            <a:off x="452967" y="420625"/>
            <a:ext cx="11167533" cy="439737"/>
          </a:xfrm>
          <a:prstGeom prst="rect">
            <a:avLst/>
          </a:prstGeom>
        </p:spPr>
        <p:txBody>
          <a:bodyPr anchor="t" anchorCtr="0">
            <a:noAutofit/>
          </a:bodyPr>
          <a:lstStyle>
            <a:lvl1pPr marL="0" marR="0" indent="0" algn="l" defTabSz="914400" rtl="0" eaLnBrk="1" fontAlgn="auto" latinLnBrk="0" hangingPunct="1">
              <a:lnSpc>
                <a:spcPts val="3300"/>
              </a:lnSpc>
              <a:spcBef>
                <a:spcPct val="0"/>
              </a:spcBef>
              <a:spcAft>
                <a:spcPts val="0"/>
              </a:spcAft>
              <a:buClrTx/>
              <a:buSzTx/>
              <a:buFontTx/>
              <a:buNone/>
              <a:tabLst/>
              <a:defRPr sz="3300" baseline="0">
                <a:solidFill>
                  <a:srgbClr val="000000"/>
                </a:solidFill>
                <a:latin typeface="Futura Bk" pitchFamily="34" charset="0"/>
              </a:defRPr>
            </a:lvl1pPr>
          </a:lstStyle>
          <a:p>
            <a:r>
              <a:rPr lang="en-US" altLang="zh-CN" dirty="0"/>
              <a:t>Click to edit Master title style</a:t>
            </a:r>
            <a:endParaRPr lang="en-US" dirty="0"/>
          </a:p>
        </p:txBody>
      </p:sp>
      <p:sp>
        <p:nvSpPr>
          <p:cNvPr id="27" name="Text Placeholder 26"/>
          <p:cNvSpPr>
            <a:spLocks noGrp="1"/>
          </p:cNvSpPr>
          <p:nvPr>
            <p:ph type="body" sz="quarter" idx="10"/>
          </p:nvPr>
        </p:nvSpPr>
        <p:spPr>
          <a:xfrm>
            <a:off x="487680" y="1143000"/>
            <a:ext cx="11131296" cy="5006975"/>
          </a:xfrm>
          <a:prstGeom prst="rect">
            <a:avLst/>
          </a:prstGeom>
        </p:spPr>
        <p:txBody>
          <a:bodyPr>
            <a:normAutofit/>
          </a:bodyPr>
          <a:lstStyle>
            <a:lvl1pPr>
              <a:lnSpc>
                <a:spcPct val="110000"/>
              </a:lnSpc>
              <a:spcBef>
                <a:spcPts val="1000"/>
              </a:spcBef>
              <a:buClr>
                <a:srgbClr val="000000"/>
              </a:buClr>
              <a:defRPr>
                <a:solidFill>
                  <a:srgbClr val="000000"/>
                </a:solidFill>
              </a:defRPr>
            </a:lvl1pPr>
            <a:lvl2pPr marL="342900" indent="-114300">
              <a:lnSpc>
                <a:spcPct val="110000"/>
              </a:lnSpc>
              <a:spcBef>
                <a:spcPts val="500"/>
              </a:spcBef>
              <a:buSzPct val="80000"/>
              <a:buFont typeface="Arial" pitchFamily="34" charset="0"/>
              <a:buChar char="•"/>
              <a:defRPr>
                <a:solidFill>
                  <a:srgbClr val="000000"/>
                </a:solidFill>
              </a:defRPr>
            </a:lvl2pPr>
            <a:lvl3pPr marL="571500" indent="-168275">
              <a:lnSpc>
                <a:spcPct val="110000"/>
              </a:lnSpc>
              <a:spcBef>
                <a:spcPts val="400"/>
              </a:spcBef>
              <a:buFont typeface="Futura Bk" pitchFamily="34" charset="0"/>
              <a:buChar char="−"/>
              <a:defRPr sz="1200">
                <a:solidFill>
                  <a:srgbClr val="000000"/>
                </a:solidFill>
              </a:defRPr>
            </a:lvl3pPr>
            <a:lvl4pPr marL="800100" indent="-114300">
              <a:lnSpc>
                <a:spcPct val="110000"/>
              </a:lnSpc>
              <a:spcBef>
                <a:spcPts val="400"/>
              </a:spcBef>
              <a:buSzPct val="80000"/>
              <a:buFont typeface="Arial" pitchFamily="34" charset="0"/>
              <a:buChar char="•"/>
              <a:defRPr sz="1200">
                <a:solidFill>
                  <a:srgbClr val="000000"/>
                </a:solidFill>
              </a:defRPr>
            </a:lvl4pPr>
            <a:lvl5pPr marL="1028700" indent="-174625">
              <a:lnSpc>
                <a:spcPct val="110000"/>
              </a:lnSpc>
              <a:spcBef>
                <a:spcPts val="400"/>
              </a:spcBef>
              <a:buFont typeface="Futura Bk" pitchFamily="34" charset="0"/>
              <a:buChar char="−"/>
              <a:defRPr sz="1200">
                <a:solidFill>
                  <a:srgbClr val="0000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5986126"/>
      </p:ext>
    </p:extLst>
  </p:cSld>
  <p:clrMapOvr>
    <a:masterClrMapping/>
  </p:clrMapOvr>
  <p:transition>
    <p:fade thruBlk="1"/>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Sub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3720" y="703918"/>
            <a:ext cx="11084560" cy="687368"/>
          </a:xfrm>
        </p:spPr>
        <p:txBody>
          <a:bodyPr/>
          <a:lstStyle>
            <a:lvl1pPr algn="l">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574167" y="2336706"/>
            <a:ext cx="11054080" cy="4132139"/>
          </a:xfrm>
        </p:spPr>
        <p:txBody>
          <a:bodyPr/>
          <a:lstStyle>
            <a:lvl1pPr marL="0" indent="0">
              <a:buClr>
                <a:schemeClr val="bg2"/>
              </a:buClr>
              <a:buSzPct val="100000"/>
              <a:buFontTx/>
              <a:buNone/>
              <a:defRPr sz="2222">
                <a:solidFill>
                  <a:schemeClr val="bg1"/>
                </a:solidFill>
              </a:defRPr>
            </a:lvl1pPr>
            <a:lvl2pPr marL="634994" indent="0">
              <a:buClr>
                <a:schemeClr val="bg2"/>
              </a:buClr>
              <a:buSzPct val="100000"/>
              <a:buFontTx/>
              <a:buNone/>
              <a:defRPr sz="2000">
                <a:solidFill>
                  <a:schemeClr val="bg1"/>
                </a:solidFill>
              </a:defRPr>
            </a:lvl2pPr>
            <a:lvl3pPr marL="1210016" indent="0">
              <a:buClr>
                <a:schemeClr val="bg2"/>
              </a:buClr>
              <a:buSzPct val="100000"/>
              <a:buFontTx/>
              <a:buNone/>
              <a:defRPr sz="1778">
                <a:solidFill>
                  <a:schemeClr val="bg1"/>
                </a:solidFill>
              </a:defRPr>
            </a:lvl3pPr>
            <a:lvl4pPr marL="1972008" indent="-253997">
              <a:buClr>
                <a:schemeClr val="bg2"/>
              </a:buClr>
              <a:buFont typeface="Wingdings" panose="05000000000000000000" pitchFamily="2" charset="2"/>
              <a:buChar char="§"/>
              <a:defRPr sz="2000">
                <a:solidFill>
                  <a:schemeClr val="tx1"/>
                </a:solidFill>
              </a:defRPr>
            </a:lvl4pPr>
            <a:lvl5pPr marL="2353004" indent="-253997">
              <a:buClr>
                <a:schemeClr val="bg2"/>
              </a:buClr>
              <a:buFont typeface="Wingdings" panose="05000000000000000000" pitchFamily="2" charset="2"/>
              <a:buChar char="§"/>
              <a:defRPr>
                <a:solidFill>
                  <a:schemeClr val="tx1"/>
                </a:solidFill>
              </a:defRPr>
            </a:lvl5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10"/>
          </p:nvPr>
        </p:nvSpPr>
        <p:spPr>
          <a:xfrm>
            <a:off x="553720" y="1314815"/>
            <a:ext cx="11084560" cy="583848"/>
          </a:xfrm>
        </p:spPr>
        <p:txBody>
          <a:bodyPr/>
          <a:lstStyle>
            <a:lvl1pPr marL="0" indent="0" algn="l">
              <a:buFontTx/>
              <a:buNone/>
              <a:defRPr sz="2667" b="0">
                <a:solidFill>
                  <a:schemeClr val="tx2"/>
                </a:solidFill>
                <a:latin typeface="Trebuchet MS" panose="020B0603020202020204" pitchFamily="34" charset="0"/>
              </a:defRPr>
            </a:lvl1pPr>
            <a:lvl2pPr marL="634994" indent="0" algn="ctr">
              <a:buFontTx/>
              <a:buNone/>
              <a:defRPr sz="3111">
                <a:solidFill>
                  <a:schemeClr val="tx2"/>
                </a:solidFill>
                <a:latin typeface="Trebuchet MS" panose="020B0603020202020204" pitchFamily="34" charset="0"/>
              </a:defRPr>
            </a:lvl2pPr>
            <a:lvl3pPr marL="1210016" indent="0" algn="ctr">
              <a:buFontTx/>
              <a:buNone/>
              <a:defRPr sz="3111">
                <a:solidFill>
                  <a:schemeClr val="tx2"/>
                </a:solidFill>
                <a:latin typeface="Trebuchet MS" panose="020B0603020202020204" pitchFamily="34" charset="0"/>
              </a:defRPr>
            </a:lvl3pPr>
            <a:lvl4pPr marL="1718011" indent="0" algn="ctr">
              <a:buFontTx/>
              <a:buNone/>
              <a:defRPr sz="3111">
                <a:solidFill>
                  <a:schemeClr val="tx2"/>
                </a:solidFill>
                <a:latin typeface="Trebuchet MS" panose="020B0603020202020204" pitchFamily="34" charset="0"/>
              </a:defRPr>
            </a:lvl4pPr>
            <a:lvl5pPr marL="2099007" indent="0" algn="ctr">
              <a:buFontTx/>
              <a:buNone/>
              <a:defRPr sz="3111">
                <a:solidFill>
                  <a:schemeClr val="tx2"/>
                </a:solidFill>
                <a:latin typeface="Trebuchet MS" panose="020B0603020202020204" pitchFamily="34" charset="0"/>
              </a:defRPr>
            </a:lvl5pPr>
          </a:lstStyle>
          <a:p>
            <a:pPr lvl="0"/>
            <a:r>
              <a:rPr lang="en-US" dirty="0"/>
              <a:t>Click to edit Master text styles</a:t>
            </a:r>
          </a:p>
        </p:txBody>
      </p:sp>
    </p:spTree>
    <p:extLst>
      <p:ext uri="{BB962C8B-B14F-4D97-AF65-F5344CB8AC3E}">
        <p14:creationId xmlns:p14="http://schemas.microsoft.com/office/powerpoint/2010/main" val="29471038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49D52-D9AC-4008-8C9D-2D12CECD9F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08F301-0319-47C4-A2FB-261D8114CD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F3E5ED-B797-47FB-B448-A3C00FBA7169}"/>
              </a:ext>
            </a:extLst>
          </p:cNvPr>
          <p:cNvSpPr>
            <a:spLocks noGrp="1"/>
          </p:cNvSpPr>
          <p:nvPr>
            <p:ph type="dt" sz="half" idx="10"/>
          </p:nvPr>
        </p:nvSpPr>
        <p:spPr/>
        <p:txBody>
          <a:bodyPr/>
          <a:lstStyle/>
          <a:p>
            <a:fld id="{DB59D65D-608A-4BFD-9AFA-089971423055}" type="datetimeFigureOut">
              <a:rPr lang="en-US" smtClean="0"/>
              <a:t>11/7/2017</a:t>
            </a:fld>
            <a:endParaRPr lang="en-US"/>
          </a:p>
        </p:txBody>
      </p:sp>
      <p:sp>
        <p:nvSpPr>
          <p:cNvPr id="5" name="Footer Placeholder 4">
            <a:extLst>
              <a:ext uri="{FF2B5EF4-FFF2-40B4-BE49-F238E27FC236}">
                <a16:creationId xmlns:a16="http://schemas.microsoft.com/office/drawing/2014/main" id="{BB61F05A-D513-4F46-B6EF-FCAEFCA21F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47E147-E56C-43CA-BD66-4D2B28CB61FB}"/>
              </a:ext>
            </a:extLst>
          </p:cNvPr>
          <p:cNvSpPr>
            <a:spLocks noGrp="1"/>
          </p:cNvSpPr>
          <p:nvPr>
            <p:ph type="sldNum" sz="quarter" idx="12"/>
          </p:nvPr>
        </p:nvSpPr>
        <p:spPr/>
        <p:txBody>
          <a:bodyPr/>
          <a:lstStyle/>
          <a:p>
            <a:fld id="{70336659-8148-410B-8738-4C886883F150}" type="slidenum">
              <a:rPr lang="en-US" smtClean="0"/>
              <a:t>‹#›</a:t>
            </a:fld>
            <a:endParaRPr lang="en-US"/>
          </a:p>
        </p:txBody>
      </p:sp>
    </p:spTree>
    <p:extLst>
      <p:ext uri="{BB962C8B-B14F-4D97-AF65-F5344CB8AC3E}">
        <p14:creationId xmlns:p14="http://schemas.microsoft.com/office/powerpoint/2010/main" val="2223950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A8493-7370-48ED-8A4E-E215D34B08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26DB4E-C0AA-4074-B8C7-7EB6D18063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56A4B8F-87C8-43E8-B289-FFEFD84DB306}"/>
              </a:ext>
            </a:extLst>
          </p:cNvPr>
          <p:cNvSpPr>
            <a:spLocks noGrp="1"/>
          </p:cNvSpPr>
          <p:nvPr>
            <p:ph type="dt" sz="half" idx="10"/>
          </p:nvPr>
        </p:nvSpPr>
        <p:spPr/>
        <p:txBody>
          <a:bodyPr/>
          <a:lstStyle/>
          <a:p>
            <a:fld id="{DB59D65D-608A-4BFD-9AFA-089971423055}" type="datetimeFigureOut">
              <a:rPr lang="en-US" smtClean="0"/>
              <a:t>11/7/2017</a:t>
            </a:fld>
            <a:endParaRPr lang="en-US"/>
          </a:p>
        </p:txBody>
      </p:sp>
      <p:sp>
        <p:nvSpPr>
          <p:cNvPr id="5" name="Footer Placeholder 4">
            <a:extLst>
              <a:ext uri="{FF2B5EF4-FFF2-40B4-BE49-F238E27FC236}">
                <a16:creationId xmlns:a16="http://schemas.microsoft.com/office/drawing/2014/main" id="{6D744DF3-5F8B-4118-B4A9-49E5B032FB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80A84A-2185-42FB-A170-C23822BDD3AD}"/>
              </a:ext>
            </a:extLst>
          </p:cNvPr>
          <p:cNvSpPr>
            <a:spLocks noGrp="1"/>
          </p:cNvSpPr>
          <p:nvPr>
            <p:ph type="sldNum" sz="quarter" idx="12"/>
          </p:nvPr>
        </p:nvSpPr>
        <p:spPr/>
        <p:txBody>
          <a:bodyPr/>
          <a:lstStyle/>
          <a:p>
            <a:fld id="{70336659-8148-410B-8738-4C886883F150}" type="slidenum">
              <a:rPr lang="en-US" smtClean="0"/>
              <a:t>‹#›</a:t>
            </a:fld>
            <a:endParaRPr lang="en-US"/>
          </a:p>
        </p:txBody>
      </p:sp>
    </p:spTree>
    <p:extLst>
      <p:ext uri="{BB962C8B-B14F-4D97-AF65-F5344CB8AC3E}">
        <p14:creationId xmlns:p14="http://schemas.microsoft.com/office/powerpoint/2010/main" val="1541776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423A6-5509-4204-9B59-202A4FDC88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3C6A2D-A7EF-4602-A6B0-886C868622E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E1CBA7-EEAF-41B9-A728-D3CDE0C2B9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1146498-1B98-4D79-B4F3-4F4C163A3424}"/>
              </a:ext>
            </a:extLst>
          </p:cNvPr>
          <p:cNvSpPr>
            <a:spLocks noGrp="1"/>
          </p:cNvSpPr>
          <p:nvPr>
            <p:ph type="dt" sz="half" idx="10"/>
          </p:nvPr>
        </p:nvSpPr>
        <p:spPr/>
        <p:txBody>
          <a:bodyPr/>
          <a:lstStyle/>
          <a:p>
            <a:fld id="{DB59D65D-608A-4BFD-9AFA-089971423055}" type="datetimeFigureOut">
              <a:rPr lang="en-US" smtClean="0"/>
              <a:t>11/7/2017</a:t>
            </a:fld>
            <a:endParaRPr lang="en-US"/>
          </a:p>
        </p:txBody>
      </p:sp>
      <p:sp>
        <p:nvSpPr>
          <p:cNvPr id="6" name="Footer Placeholder 5">
            <a:extLst>
              <a:ext uri="{FF2B5EF4-FFF2-40B4-BE49-F238E27FC236}">
                <a16:creationId xmlns:a16="http://schemas.microsoft.com/office/drawing/2014/main" id="{FBF9327F-51E4-4AA2-88F9-3CECD23B98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BBD42F-E19D-4E2E-9764-BB28551E4844}"/>
              </a:ext>
            </a:extLst>
          </p:cNvPr>
          <p:cNvSpPr>
            <a:spLocks noGrp="1"/>
          </p:cNvSpPr>
          <p:nvPr>
            <p:ph type="sldNum" sz="quarter" idx="12"/>
          </p:nvPr>
        </p:nvSpPr>
        <p:spPr/>
        <p:txBody>
          <a:bodyPr/>
          <a:lstStyle/>
          <a:p>
            <a:fld id="{70336659-8148-410B-8738-4C886883F150}" type="slidenum">
              <a:rPr lang="en-US" smtClean="0"/>
              <a:t>‹#›</a:t>
            </a:fld>
            <a:endParaRPr lang="en-US"/>
          </a:p>
        </p:txBody>
      </p:sp>
    </p:spTree>
    <p:extLst>
      <p:ext uri="{BB962C8B-B14F-4D97-AF65-F5344CB8AC3E}">
        <p14:creationId xmlns:p14="http://schemas.microsoft.com/office/powerpoint/2010/main" val="2037118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0AFC7-7AEE-48AC-BE74-5B1148CF77B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6D4534-DCE6-48EE-831F-7C07EB6A8E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4F86207-95A3-4BDE-9AE4-93B46861FD4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11E7DA5-F75F-400C-B74E-2C51CBACAB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75A5395-B867-4CC0-8F8A-EC6E4987465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515766E-B506-47B5-A374-48CA4FB5FDB0}"/>
              </a:ext>
            </a:extLst>
          </p:cNvPr>
          <p:cNvSpPr>
            <a:spLocks noGrp="1"/>
          </p:cNvSpPr>
          <p:nvPr>
            <p:ph type="dt" sz="half" idx="10"/>
          </p:nvPr>
        </p:nvSpPr>
        <p:spPr/>
        <p:txBody>
          <a:bodyPr/>
          <a:lstStyle/>
          <a:p>
            <a:fld id="{DB59D65D-608A-4BFD-9AFA-089971423055}" type="datetimeFigureOut">
              <a:rPr lang="en-US" smtClean="0"/>
              <a:t>11/7/2017</a:t>
            </a:fld>
            <a:endParaRPr lang="en-US"/>
          </a:p>
        </p:txBody>
      </p:sp>
      <p:sp>
        <p:nvSpPr>
          <p:cNvPr id="8" name="Footer Placeholder 7">
            <a:extLst>
              <a:ext uri="{FF2B5EF4-FFF2-40B4-BE49-F238E27FC236}">
                <a16:creationId xmlns:a16="http://schemas.microsoft.com/office/drawing/2014/main" id="{9BA93BA6-8BA4-4B60-B0F1-E5F5BC9E34F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79792A8-1069-4547-9EDC-AFC2B86BE507}"/>
              </a:ext>
            </a:extLst>
          </p:cNvPr>
          <p:cNvSpPr>
            <a:spLocks noGrp="1"/>
          </p:cNvSpPr>
          <p:nvPr>
            <p:ph type="sldNum" sz="quarter" idx="12"/>
          </p:nvPr>
        </p:nvSpPr>
        <p:spPr/>
        <p:txBody>
          <a:bodyPr/>
          <a:lstStyle/>
          <a:p>
            <a:fld id="{70336659-8148-410B-8738-4C886883F150}" type="slidenum">
              <a:rPr lang="en-US" smtClean="0"/>
              <a:t>‹#›</a:t>
            </a:fld>
            <a:endParaRPr lang="en-US"/>
          </a:p>
        </p:txBody>
      </p:sp>
    </p:spTree>
    <p:extLst>
      <p:ext uri="{BB962C8B-B14F-4D97-AF65-F5344CB8AC3E}">
        <p14:creationId xmlns:p14="http://schemas.microsoft.com/office/powerpoint/2010/main" val="1065962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7A911-87D0-4E49-92E6-2544B615D4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7C2FED-6825-4D96-8CF1-31DAE762D9A4}"/>
              </a:ext>
            </a:extLst>
          </p:cNvPr>
          <p:cNvSpPr>
            <a:spLocks noGrp="1"/>
          </p:cNvSpPr>
          <p:nvPr>
            <p:ph type="dt" sz="half" idx="10"/>
          </p:nvPr>
        </p:nvSpPr>
        <p:spPr/>
        <p:txBody>
          <a:bodyPr/>
          <a:lstStyle/>
          <a:p>
            <a:fld id="{DB59D65D-608A-4BFD-9AFA-089971423055}" type="datetimeFigureOut">
              <a:rPr lang="en-US" smtClean="0"/>
              <a:t>11/7/2017</a:t>
            </a:fld>
            <a:endParaRPr lang="en-US"/>
          </a:p>
        </p:txBody>
      </p:sp>
      <p:sp>
        <p:nvSpPr>
          <p:cNvPr id="4" name="Footer Placeholder 3">
            <a:extLst>
              <a:ext uri="{FF2B5EF4-FFF2-40B4-BE49-F238E27FC236}">
                <a16:creationId xmlns:a16="http://schemas.microsoft.com/office/drawing/2014/main" id="{EA36E6A7-977C-4A1D-91DF-78F486B63B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AADB6B-3216-4646-955E-B2738A2A6A76}"/>
              </a:ext>
            </a:extLst>
          </p:cNvPr>
          <p:cNvSpPr>
            <a:spLocks noGrp="1"/>
          </p:cNvSpPr>
          <p:nvPr>
            <p:ph type="sldNum" sz="quarter" idx="12"/>
          </p:nvPr>
        </p:nvSpPr>
        <p:spPr/>
        <p:txBody>
          <a:bodyPr/>
          <a:lstStyle/>
          <a:p>
            <a:fld id="{70336659-8148-410B-8738-4C886883F150}" type="slidenum">
              <a:rPr lang="en-US" smtClean="0"/>
              <a:t>‹#›</a:t>
            </a:fld>
            <a:endParaRPr lang="en-US"/>
          </a:p>
        </p:txBody>
      </p:sp>
    </p:spTree>
    <p:extLst>
      <p:ext uri="{BB962C8B-B14F-4D97-AF65-F5344CB8AC3E}">
        <p14:creationId xmlns:p14="http://schemas.microsoft.com/office/powerpoint/2010/main" val="3832180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1CE688-1278-4011-8D93-99C296CBABFA}"/>
              </a:ext>
            </a:extLst>
          </p:cNvPr>
          <p:cNvSpPr>
            <a:spLocks noGrp="1"/>
          </p:cNvSpPr>
          <p:nvPr>
            <p:ph type="dt" sz="half" idx="10"/>
          </p:nvPr>
        </p:nvSpPr>
        <p:spPr/>
        <p:txBody>
          <a:bodyPr/>
          <a:lstStyle/>
          <a:p>
            <a:fld id="{DB59D65D-608A-4BFD-9AFA-089971423055}" type="datetimeFigureOut">
              <a:rPr lang="en-US" smtClean="0"/>
              <a:t>11/7/2017</a:t>
            </a:fld>
            <a:endParaRPr lang="en-US"/>
          </a:p>
        </p:txBody>
      </p:sp>
      <p:sp>
        <p:nvSpPr>
          <p:cNvPr id="3" name="Footer Placeholder 2">
            <a:extLst>
              <a:ext uri="{FF2B5EF4-FFF2-40B4-BE49-F238E27FC236}">
                <a16:creationId xmlns:a16="http://schemas.microsoft.com/office/drawing/2014/main" id="{C9B26ADB-DAE6-488A-BD6B-E03C355C4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418141-FB51-4E92-82FE-4E9B43CB0242}"/>
              </a:ext>
            </a:extLst>
          </p:cNvPr>
          <p:cNvSpPr>
            <a:spLocks noGrp="1"/>
          </p:cNvSpPr>
          <p:nvPr>
            <p:ph type="sldNum" sz="quarter" idx="12"/>
          </p:nvPr>
        </p:nvSpPr>
        <p:spPr/>
        <p:txBody>
          <a:bodyPr/>
          <a:lstStyle/>
          <a:p>
            <a:fld id="{70336659-8148-410B-8738-4C886883F150}" type="slidenum">
              <a:rPr lang="en-US" smtClean="0"/>
              <a:t>‹#›</a:t>
            </a:fld>
            <a:endParaRPr lang="en-US"/>
          </a:p>
        </p:txBody>
      </p:sp>
    </p:spTree>
    <p:extLst>
      <p:ext uri="{BB962C8B-B14F-4D97-AF65-F5344CB8AC3E}">
        <p14:creationId xmlns:p14="http://schemas.microsoft.com/office/powerpoint/2010/main" val="341010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E3D9A-9E50-428C-B810-5A1DB5C1A7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E26F71-2157-4F70-A365-B78C5EFEFCA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16155AB-5408-4651-A011-EA1EAC8A5F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CA4F99-4945-4F37-A44F-1F7A84110EF9}"/>
              </a:ext>
            </a:extLst>
          </p:cNvPr>
          <p:cNvSpPr>
            <a:spLocks noGrp="1"/>
          </p:cNvSpPr>
          <p:nvPr>
            <p:ph type="dt" sz="half" idx="10"/>
          </p:nvPr>
        </p:nvSpPr>
        <p:spPr/>
        <p:txBody>
          <a:bodyPr/>
          <a:lstStyle/>
          <a:p>
            <a:fld id="{DB59D65D-608A-4BFD-9AFA-089971423055}" type="datetimeFigureOut">
              <a:rPr lang="en-US" smtClean="0"/>
              <a:t>11/7/2017</a:t>
            </a:fld>
            <a:endParaRPr lang="en-US"/>
          </a:p>
        </p:txBody>
      </p:sp>
      <p:sp>
        <p:nvSpPr>
          <p:cNvPr id="6" name="Footer Placeholder 5">
            <a:extLst>
              <a:ext uri="{FF2B5EF4-FFF2-40B4-BE49-F238E27FC236}">
                <a16:creationId xmlns:a16="http://schemas.microsoft.com/office/drawing/2014/main" id="{76324C9F-E687-4BD6-BA05-3EBDC72008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918E37-1A61-4122-A58B-DF35D2EE87DF}"/>
              </a:ext>
            </a:extLst>
          </p:cNvPr>
          <p:cNvSpPr>
            <a:spLocks noGrp="1"/>
          </p:cNvSpPr>
          <p:nvPr>
            <p:ph type="sldNum" sz="quarter" idx="12"/>
          </p:nvPr>
        </p:nvSpPr>
        <p:spPr/>
        <p:txBody>
          <a:bodyPr/>
          <a:lstStyle/>
          <a:p>
            <a:fld id="{70336659-8148-410B-8738-4C886883F150}" type="slidenum">
              <a:rPr lang="en-US" smtClean="0"/>
              <a:t>‹#›</a:t>
            </a:fld>
            <a:endParaRPr lang="en-US"/>
          </a:p>
        </p:txBody>
      </p:sp>
    </p:spTree>
    <p:extLst>
      <p:ext uri="{BB962C8B-B14F-4D97-AF65-F5344CB8AC3E}">
        <p14:creationId xmlns:p14="http://schemas.microsoft.com/office/powerpoint/2010/main" val="251535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0406F-5CAC-4474-B766-D9E99A8DDF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344122-647F-4254-8934-1FB7F8D4BE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3544F20-E3DD-45A0-A07A-4CF76A2B1B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D376537-40BF-41CF-A163-5BCF9C4622DF}"/>
              </a:ext>
            </a:extLst>
          </p:cNvPr>
          <p:cNvSpPr>
            <a:spLocks noGrp="1"/>
          </p:cNvSpPr>
          <p:nvPr>
            <p:ph type="dt" sz="half" idx="10"/>
          </p:nvPr>
        </p:nvSpPr>
        <p:spPr/>
        <p:txBody>
          <a:bodyPr/>
          <a:lstStyle/>
          <a:p>
            <a:fld id="{DB59D65D-608A-4BFD-9AFA-089971423055}" type="datetimeFigureOut">
              <a:rPr lang="en-US" smtClean="0"/>
              <a:t>11/7/2017</a:t>
            </a:fld>
            <a:endParaRPr lang="en-US"/>
          </a:p>
        </p:txBody>
      </p:sp>
      <p:sp>
        <p:nvSpPr>
          <p:cNvPr id="6" name="Footer Placeholder 5">
            <a:extLst>
              <a:ext uri="{FF2B5EF4-FFF2-40B4-BE49-F238E27FC236}">
                <a16:creationId xmlns:a16="http://schemas.microsoft.com/office/drawing/2014/main" id="{CFCC5C38-3192-42C3-87C2-704BB47561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66040CF-4277-4013-AB7B-22214297B3F2}"/>
              </a:ext>
            </a:extLst>
          </p:cNvPr>
          <p:cNvSpPr>
            <a:spLocks noGrp="1"/>
          </p:cNvSpPr>
          <p:nvPr>
            <p:ph type="sldNum" sz="quarter" idx="12"/>
          </p:nvPr>
        </p:nvSpPr>
        <p:spPr/>
        <p:txBody>
          <a:bodyPr/>
          <a:lstStyle/>
          <a:p>
            <a:fld id="{70336659-8148-410B-8738-4C886883F150}" type="slidenum">
              <a:rPr lang="en-US" smtClean="0"/>
              <a:t>‹#›</a:t>
            </a:fld>
            <a:endParaRPr lang="en-US"/>
          </a:p>
        </p:txBody>
      </p:sp>
    </p:spTree>
    <p:extLst>
      <p:ext uri="{BB962C8B-B14F-4D97-AF65-F5344CB8AC3E}">
        <p14:creationId xmlns:p14="http://schemas.microsoft.com/office/powerpoint/2010/main" val="2943483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8AC2B8-5B5F-454F-82AE-087645E057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7E9FD9-3C57-4B10-83C0-B5EC470BFE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0D9FA2-58D2-4BC7-B609-E2C6CF1586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59D65D-608A-4BFD-9AFA-089971423055}" type="datetimeFigureOut">
              <a:rPr lang="en-US" smtClean="0"/>
              <a:t>11/7/2017</a:t>
            </a:fld>
            <a:endParaRPr lang="en-US"/>
          </a:p>
        </p:txBody>
      </p:sp>
      <p:sp>
        <p:nvSpPr>
          <p:cNvPr id="5" name="Footer Placeholder 4">
            <a:extLst>
              <a:ext uri="{FF2B5EF4-FFF2-40B4-BE49-F238E27FC236}">
                <a16:creationId xmlns:a16="http://schemas.microsoft.com/office/drawing/2014/main" id="{8A6D631A-29D2-449F-A157-55DA95DA7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F65D8E-FF9C-4788-BE91-9D89507170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36659-8148-410B-8738-4C886883F150}" type="slidenum">
              <a:rPr lang="en-US" smtClean="0"/>
              <a:t>‹#›</a:t>
            </a:fld>
            <a:endParaRPr lang="en-US"/>
          </a:p>
        </p:txBody>
      </p:sp>
    </p:spTree>
    <p:extLst>
      <p:ext uri="{BB962C8B-B14F-4D97-AF65-F5344CB8AC3E}">
        <p14:creationId xmlns:p14="http://schemas.microsoft.com/office/powerpoint/2010/main" val="42425214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4.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4.xml"/><Relationship Id="rId5" Type="http://schemas.openxmlformats.org/officeDocument/2006/relationships/image" Target="../media/image13.tiff"/><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hyperlink" Target="mailto:--email=gc.genechaung@gmail.com" TargetMode="Externa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hyperlink" Target="https://docs.docker.com/docker-hub/webhooks/" TargetMode="External"/><Relationship Id="rId3" Type="http://schemas.openxmlformats.org/officeDocument/2006/relationships/hyperlink" Target="https://hub.docker.com/" TargetMode="External"/><Relationship Id="rId7" Type="http://schemas.openxmlformats.org/officeDocument/2006/relationships/hyperlink" Target="https://docs.docker.com/docker-hub/builds/"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hyperlink" Target="https://docs.docker.com/docker-hub/repos/" TargetMode="External"/><Relationship Id="rId5" Type="http://schemas.openxmlformats.org/officeDocument/2006/relationships/hyperlink" Target="https://docs.docker.com/docker-hub/orgs/" TargetMode="External"/><Relationship Id="rId4" Type="http://schemas.openxmlformats.org/officeDocument/2006/relationships/hyperlink" Target="https://docs.docker.com/docker-cloud/"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p:txBody>
          <a:bodyPr>
            <a:normAutofit/>
          </a:bodyPr>
          <a:lstStyle/>
          <a:p>
            <a:r>
              <a:rPr lang="zh-CN" altLang="en-US" sz="3500" kern="0" dirty="0">
                <a:solidFill>
                  <a:schemeClr val="tx1"/>
                </a:solidFill>
              </a:rPr>
              <a:t>基于</a:t>
            </a:r>
            <a:r>
              <a:rPr lang="en-US" sz="3500" kern="0" dirty="0">
                <a:solidFill>
                  <a:schemeClr val="tx1"/>
                </a:solidFill>
              </a:rPr>
              <a:t>Docker</a:t>
            </a:r>
            <a:r>
              <a:rPr lang="zh-CN" altLang="en-US" sz="3500" kern="0" dirty="0">
                <a:solidFill>
                  <a:schemeClr val="tx1"/>
                </a:solidFill>
              </a:rPr>
              <a:t>的高性能并行异构系统设计</a:t>
            </a:r>
            <a:endParaRPr lang="en-US" sz="3500" kern="0" dirty="0">
              <a:solidFill>
                <a:schemeClr val="tx1"/>
              </a:solidFill>
            </a:endParaRPr>
          </a:p>
        </p:txBody>
      </p:sp>
      <p:sp>
        <p:nvSpPr>
          <p:cNvPr id="2" name="TextBox 1">
            <a:extLst>
              <a:ext uri="{FF2B5EF4-FFF2-40B4-BE49-F238E27FC236}">
                <a16:creationId xmlns:a16="http://schemas.microsoft.com/office/drawing/2014/main" id="{E101197E-CEBC-4E62-8F05-E6AC5CD9723A}"/>
              </a:ext>
            </a:extLst>
          </p:cNvPr>
          <p:cNvSpPr txBox="1"/>
          <p:nvPr/>
        </p:nvSpPr>
        <p:spPr>
          <a:xfrm>
            <a:off x="1751170" y="6339506"/>
            <a:ext cx="8320135" cy="400110"/>
          </a:xfrm>
          <a:prstGeom prst="rect">
            <a:avLst/>
          </a:prstGeom>
          <a:noFill/>
        </p:spPr>
        <p:txBody>
          <a:bodyPr wrap="square" rtlCol="0">
            <a:spAutoFit/>
          </a:bodyPr>
          <a:lstStyle/>
          <a:p>
            <a:r>
              <a:rPr lang="zh-CN" altLang="en-US" sz="2000" dirty="0"/>
              <a:t>开题报告 范欣</a:t>
            </a:r>
            <a:r>
              <a:rPr lang="zh-CN" altLang="en-US" dirty="0"/>
              <a:t> </a:t>
            </a:r>
            <a:r>
              <a:rPr lang="en-US" altLang="zh-CN" dirty="0"/>
              <a:t>11.2017</a:t>
            </a:r>
            <a:endParaRPr lang="en-US" dirty="0"/>
          </a:p>
        </p:txBody>
      </p:sp>
    </p:spTree>
    <p:extLst>
      <p:ext uri="{BB962C8B-B14F-4D97-AF65-F5344CB8AC3E}">
        <p14:creationId xmlns:p14="http://schemas.microsoft.com/office/powerpoint/2010/main" val="3116770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20" y="596472"/>
            <a:ext cx="11084560" cy="656590"/>
          </a:xfrm>
        </p:spPr>
        <p:txBody>
          <a:bodyPr>
            <a:normAutofit fontScale="90000"/>
          </a:bodyPr>
          <a:lstStyle/>
          <a:p>
            <a:r>
              <a:rPr lang="en-US" altLang="zh-CN" dirty="0">
                <a:solidFill>
                  <a:schemeClr val="tx1"/>
                </a:solidFill>
              </a:rPr>
              <a:t>Low Latency or High Throughput</a:t>
            </a:r>
          </a:p>
        </p:txBody>
      </p:sp>
      <p:sp>
        <p:nvSpPr>
          <p:cNvPr id="5" name="Rectangle 4">
            <a:extLst>
              <a:ext uri="{FF2B5EF4-FFF2-40B4-BE49-F238E27FC236}">
                <a16:creationId xmlns:a16="http://schemas.microsoft.com/office/drawing/2014/main" id="{D75DC705-B058-4D48-A5D2-96C83CF24BCB}"/>
              </a:ext>
            </a:extLst>
          </p:cNvPr>
          <p:cNvSpPr/>
          <p:nvPr/>
        </p:nvSpPr>
        <p:spPr>
          <a:xfrm>
            <a:off x="1280033" y="1543125"/>
            <a:ext cx="5740418" cy="369332"/>
          </a:xfrm>
          <a:prstGeom prst="rect">
            <a:avLst/>
          </a:prstGeom>
        </p:spPr>
        <p:txBody>
          <a:bodyPr wrap="none">
            <a:spAutoFit/>
          </a:bodyPr>
          <a:lstStyle/>
          <a:p>
            <a:r>
              <a:rPr lang="en-US" dirty="0"/>
              <a:t>CPU architecture must </a:t>
            </a:r>
            <a:r>
              <a:rPr lang="en-US" dirty="0">
                <a:solidFill>
                  <a:srgbClr val="4E7A00"/>
                </a:solidFill>
              </a:rPr>
              <a:t>minimize latency </a:t>
            </a:r>
            <a:r>
              <a:rPr lang="en-US" dirty="0"/>
              <a:t>within each thread</a:t>
            </a:r>
          </a:p>
        </p:txBody>
      </p:sp>
      <p:sp>
        <p:nvSpPr>
          <p:cNvPr id="6" name="Rectangle 5">
            <a:extLst>
              <a:ext uri="{FF2B5EF4-FFF2-40B4-BE49-F238E27FC236}">
                <a16:creationId xmlns:a16="http://schemas.microsoft.com/office/drawing/2014/main" id="{3A053877-196D-4EB9-A3E9-ECC641720797}"/>
              </a:ext>
            </a:extLst>
          </p:cNvPr>
          <p:cNvSpPr/>
          <p:nvPr/>
        </p:nvSpPr>
        <p:spPr>
          <a:xfrm>
            <a:off x="1280033" y="1912457"/>
            <a:ext cx="6096000" cy="646331"/>
          </a:xfrm>
          <a:prstGeom prst="rect">
            <a:avLst/>
          </a:prstGeom>
        </p:spPr>
        <p:txBody>
          <a:bodyPr>
            <a:spAutoFit/>
          </a:bodyPr>
          <a:lstStyle/>
          <a:p>
            <a:r>
              <a:rPr lang="en-US" dirty="0"/>
              <a:t>GPU architecture </a:t>
            </a:r>
            <a:r>
              <a:rPr lang="en-US" dirty="0">
                <a:solidFill>
                  <a:srgbClr val="4E7A00"/>
                </a:solidFill>
              </a:rPr>
              <a:t>hides latency </a:t>
            </a:r>
            <a:r>
              <a:rPr lang="en-US" dirty="0"/>
              <a:t>with computation from other thread warps</a:t>
            </a:r>
          </a:p>
        </p:txBody>
      </p:sp>
      <p:pic>
        <p:nvPicPr>
          <p:cNvPr id="10" name="Picture 9">
            <a:extLst>
              <a:ext uri="{FF2B5EF4-FFF2-40B4-BE49-F238E27FC236}">
                <a16:creationId xmlns:a16="http://schemas.microsoft.com/office/drawing/2014/main" id="{B4C351FD-0675-4D0B-BF68-01D32A7A22C7}"/>
              </a:ext>
            </a:extLst>
          </p:cNvPr>
          <p:cNvPicPr>
            <a:picLocks noChangeAspect="1"/>
          </p:cNvPicPr>
          <p:nvPr/>
        </p:nvPicPr>
        <p:blipFill>
          <a:blip r:embed="rId3"/>
          <a:stretch>
            <a:fillRect/>
          </a:stretch>
        </p:blipFill>
        <p:spPr>
          <a:xfrm>
            <a:off x="919162" y="2571852"/>
            <a:ext cx="10353675" cy="3432843"/>
          </a:xfrm>
          <a:prstGeom prst="rect">
            <a:avLst/>
          </a:prstGeom>
        </p:spPr>
      </p:pic>
    </p:spTree>
    <p:extLst>
      <p:ext uri="{BB962C8B-B14F-4D97-AF65-F5344CB8AC3E}">
        <p14:creationId xmlns:p14="http://schemas.microsoft.com/office/powerpoint/2010/main" val="26353181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081" y="530666"/>
            <a:ext cx="11084560" cy="656590"/>
          </a:xfrm>
        </p:spPr>
        <p:txBody>
          <a:bodyPr>
            <a:normAutofit fontScale="90000"/>
          </a:bodyPr>
          <a:lstStyle/>
          <a:p>
            <a:r>
              <a:rPr lang="en-US" altLang="zh-CN" dirty="0">
                <a:solidFill>
                  <a:schemeClr val="tx1"/>
                </a:solidFill>
              </a:rPr>
              <a:t>GPU High Level View</a:t>
            </a:r>
          </a:p>
        </p:txBody>
      </p:sp>
      <p:pic>
        <p:nvPicPr>
          <p:cNvPr id="8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1230" y="1580988"/>
            <a:ext cx="9032263" cy="24587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4" name="Rectangle 57"/>
          <p:cNvSpPr>
            <a:spLocks noChangeArrowheads="1"/>
          </p:cNvSpPr>
          <p:nvPr/>
        </p:nvSpPr>
        <p:spPr bwMode="auto">
          <a:xfrm>
            <a:off x="1320800" y="4495800"/>
            <a:ext cx="9855200" cy="1550282"/>
          </a:xfrm>
          <a:prstGeom prst="rect">
            <a:avLst/>
          </a:prstGeom>
          <a:noFill/>
          <a:ln w="9525">
            <a:noFill/>
            <a:miter lim="800000"/>
            <a:headEnd/>
            <a:tailEnd/>
          </a:ln>
          <a:extLst/>
        </p:spPr>
        <p:txBody>
          <a:bodyPr vert="horz" wrap="square" lIns="101600" tIns="50800" rIns="101600" bIns="50800" numCol="1" anchor="t" anchorCtr="0" compatLnSpc="1">
            <a:prstTxWarp prst="textNoShape">
              <a:avLst/>
            </a:prstTxWarp>
          </a:bodyPr>
          <a:lstStyle/>
          <a:p>
            <a:pPr marL="380996" indent="-380996">
              <a:lnSpc>
                <a:spcPct val="90000"/>
              </a:lnSpc>
              <a:spcBef>
                <a:spcPts val="1000"/>
              </a:spcBef>
              <a:spcAft>
                <a:spcPts val="1000"/>
              </a:spcAft>
              <a:buClr>
                <a:schemeClr val="bg2"/>
              </a:buClr>
              <a:buSzPct val="100000"/>
              <a:buFont typeface="Wingdings" panose="05000000000000000000" pitchFamily="2" charset="2"/>
              <a:buChar char="q"/>
            </a:pPr>
            <a:r>
              <a:rPr lang="en-US" sz="2222" dirty="0">
                <a:latin typeface="Trebuchet MS" pitchFamily="34" charset="0"/>
                <a:sym typeface="Arial Bold" pitchFamily="34" charset="0"/>
              </a:rPr>
              <a:t>Streaming Multiprocessor (SM)</a:t>
            </a:r>
          </a:p>
          <a:p>
            <a:pPr marL="380996" indent="-380996">
              <a:lnSpc>
                <a:spcPct val="90000"/>
              </a:lnSpc>
              <a:spcBef>
                <a:spcPts val="1000"/>
              </a:spcBef>
              <a:spcAft>
                <a:spcPts val="1000"/>
              </a:spcAft>
              <a:buClr>
                <a:schemeClr val="bg2"/>
              </a:buClr>
              <a:buSzPct val="100000"/>
              <a:buFont typeface="Wingdings" panose="05000000000000000000" pitchFamily="2" charset="2"/>
              <a:buChar char="q"/>
            </a:pPr>
            <a:r>
              <a:rPr lang="en-US" sz="2222" dirty="0">
                <a:latin typeface="Trebuchet MS" pitchFamily="34" charset="0"/>
                <a:sym typeface="Arial Bold" pitchFamily="34" charset="0"/>
              </a:rPr>
              <a:t>A set of CUDA cores</a:t>
            </a:r>
          </a:p>
          <a:p>
            <a:pPr marL="380996" indent="-380996">
              <a:lnSpc>
                <a:spcPct val="90000"/>
              </a:lnSpc>
              <a:spcBef>
                <a:spcPts val="1000"/>
              </a:spcBef>
              <a:spcAft>
                <a:spcPts val="1000"/>
              </a:spcAft>
              <a:buClr>
                <a:schemeClr val="bg2"/>
              </a:buClr>
              <a:buSzPct val="100000"/>
              <a:buFont typeface="Wingdings" panose="05000000000000000000" pitchFamily="2" charset="2"/>
              <a:buChar char="q"/>
            </a:pPr>
            <a:r>
              <a:rPr lang="en-US" sz="2222" dirty="0">
                <a:latin typeface="Trebuchet MS" pitchFamily="34" charset="0"/>
                <a:sym typeface="Arial Bold" pitchFamily="34" charset="0"/>
              </a:rPr>
              <a:t>Global memory</a:t>
            </a:r>
          </a:p>
        </p:txBody>
      </p:sp>
      <p:pic>
        <p:nvPicPr>
          <p:cNvPr id="85" name="Picture 2" descr="\\JASON-PC\Users\Jason\Documents\CUDA by Example\Tesla_c1060_3qt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3233" y="4495800"/>
            <a:ext cx="3653367"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9322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20" y="470002"/>
            <a:ext cx="11084560" cy="687368"/>
          </a:xfrm>
        </p:spPr>
        <p:txBody>
          <a:bodyPr>
            <a:normAutofit fontScale="90000"/>
          </a:bodyPr>
          <a:lstStyle/>
          <a:p>
            <a:r>
              <a:rPr lang="en-US" altLang="zh-CN" dirty="0">
                <a:solidFill>
                  <a:schemeClr val="tx1"/>
                </a:solidFill>
              </a:rPr>
              <a:t>NVLINK – GPU Cluster</a:t>
            </a:r>
            <a:endParaRPr lang="en-US" dirty="0">
              <a:solidFill>
                <a:schemeClr val="tx1"/>
              </a:solidFill>
            </a:endParaRPr>
          </a:p>
        </p:txBody>
      </p:sp>
      <p:pic>
        <p:nvPicPr>
          <p:cNvPr id="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606" y="1937169"/>
            <a:ext cx="5611852" cy="395501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2636" y="1430768"/>
            <a:ext cx="3271392" cy="47715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p:cNvPicPr>
            <a:picLocks noChangeAspect="1"/>
          </p:cNvPicPr>
          <p:nvPr/>
        </p:nvPicPr>
        <p:blipFill>
          <a:blip r:embed="rId5"/>
          <a:stretch>
            <a:fillRect/>
          </a:stretch>
        </p:blipFill>
        <p:spPr>
          <a:xfrm>
            <a:off x="10424783" y="543514"/>
            <a:ext cx="1428060" cy="1428060"/>
          </a:xfrm>
          <a:prstGeom prst="rect">
            <a:avLst/>
          </a:prstGeom>
        </p:spPr>
      </p:pic>
      <p:sp>
        <p:nvSpPr>
          <p:cNvPr id="6" name="Rectangle 5"/>
          <p:cNvSpPr/>
          <p:nvPr/>
        </p:nvSpPr>
        <p:spPr>
          <a:xfrm>
            <a:off x="1272695" y="6082396"/>
            <a:ext cx="4283673" cy="639534"/>
          </a:xfrm>
          <a:prstGeom prst="rect">
            <a:avLst/>
          </a:prstGeom>
        </p:spPr>
        <p:txBody>
          <a:bodyPr wrap="none">
            <a:spAutoFit/>
          </a:bodyPr>
          <a:lstStyle/>
          <a:p>
            <a:r>
              <a:rPr lang="en-US" sz="2000" b="1" dirty="0">
                <a:latin typeface="+mj-lt"/>
              </a:rPr>
              <a:t>160GB/s* per GPU bidirectional to Peers</a:t>
            </a:r>
          </a:p>
          <a:p>
            <a:r>
              <a:rPr lang="en-US" sz="1556" b="1" dirty="0">
                <a:latin typeface="+mj-lt"/>
              </a:rPr>
              <a:t>* 40 GB/s per line X 4 = 160 GB/s</a:t>
            </a:r>
          </a:p>
        </p:txBody>
      </p:sp>
      <p:sp>
        <p:nvSpPr>
          <p:cNvPr id="7" name="Rectangle 6"/>
          <p:cNvSpPr/>
          <p:nvPr/>
        </p:nvSpPr>
        <p:spPr>
          <a:xfrm>
            <a:off x="7203865" y="6082396"/>
            <a:ext cx="3959289" cy="400110"/>
          </a:xfrm>
          <a:prstGeom prst="rect">
            <a:avLst/>
          </a:prstGeom>
        </p:spPr>
        <p:txBody>
          <a:bodyPr wrap="none">
            <a:spAutoFit/>
          </a:bodyPr>
          <a:lstStyle/>
          <a:p>
            <a:r>
              <a:rPr lang="en-US" sz="2000" b="1" dirty="0">
                <a:latin typeface="+mj-lt"/>
              </a:rPr>
              <a:t>40 GB/s per GPU bidirectional to CPU</a:t>
            </a:r>
          </a:p>
        </p:txBody>
      </p:sp>
    </p:spTree>
    <p:extLst>
      <p:ext uri="{BB962C8B-B14F-4D97-AF65-F5344CB8AC3E}">
        <p14:creationId xmlns:p14="http://schemas.microsoft.com/office/powerpoint/2010/main" val="2431707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846" y="391725"/>
            <a:ext cx="11084560" cy="687368"/>
          </a:xfrm>
        </p:spPr>
        <p:txBody>
          <a:bodyPr>
            <a:normAutofit fontScale="90000"/>
          </a:bodyPr>
          <a:lstStyle/>
          <a:p>
            <a:r>
              <a:rPr lang="en-US" dirty="0">
                <a:solidFill>
                  <a:schemeClr val="tx1"/>
                </a:solidFill>
              </a:rPr>
              <a:t>Hello World on </a:t>
            </a:r>
            <a:r>
              <a:rPr lang="en-US" altLang="zh-CN" dirty="0">
                <a:solidFill>
                  <a:schemeClr val="tx1"/>
                </a:solidFill>
              </a:rPr>
              <a:t>GPU</a:t>
            </a:r>
            <a:endParaRPr lang="en-US" dirty="0">
              <a:solidFill>
                <a:schemeClr val="tx1"/>
              </a:solidFill>
            </a:endParaRPr>
          </a:p>
        </p:txBody>
      </p:sp>
      <p:sp>
        <p:nvSpPr>
          <p:cNvPr id="3" name="Rectangle 2"/>
          <p:cNvSpPr/>
          <p:nvPr/>
        </p:nvSpPr>
        <p:spPr>
          <a:xfrm>
            <a:off x="1096631" y="1463810"/>
            <a:ext cx="4734326" cy="5016758"/>
          </a:xfrm>
          <a:prstGeom prst="rect">
            <a:avLst/>
          </a:prstGeom>
        </p:spPr>
        <p:txBody>
          <a:bodyPr wrap="square">
            <a:spAutoFit/>
          </a:bodyPr>
          <a:lstStyle/>
          <a:p>
            <a:pPr marL="317497" indent="-317497">
              <a:buFont typeface="Wingdings" panose="05000000000000000000" pitchFamily="2" charset="2"/>
              <a:buChar char="§"/>
            </a:pPr>
            <a:r>
              <a:rPr lang="en-US" sz="2000" dirty="0">
                <a:solidFill>
                  <a:srgbClr val="000000"/>
                </a:solidFill>
                <a:highlight>
                  <a:srgbClr val="FFFFFF"/>
                </a:highlight>
              </a:rPr>
              <a:t>hello_world</a:t>
            </a:r>
            <a:r>
              <a:rPr lang="en-US" sz="2000" b="1" dirty="0">
                <a:solidFill>
                  <a:srgbClr val="000080"/>
                </a:solidFill>
                <a:highlight>
                  <a:srgbClr val="FFFFFF"/>
                </a:highlight>
              </a:rPr>
              <a:t>.</a:t>
            </a:r>
            <a:r>
              <a:rPr lang="en-US" sz="2000" dirty="0">
                <a:solidFill>
                  <a:srgbClr val="00B050"/>
                </a:solidFill>
                <a:highlight>
                  <a:srgbClr val="FFFFFF"/>
                </a:highlight>
              </a:rPr>
              <a:t>cu</a:t>
            </a:r>
            <a:r>
              <a:rPr lang="en-US" sz="2000" b="1" dirty="0">
                <a:solidFill>
                  <a:srgbClr val="000080"/>
                </a:solidFill>
                <a:highlight>
                  <a:srgbClr val="FFFFFF"/>
                </a:highlight>
              </a:rPr>
              <a:t>:</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a:solidFill>
                  <a:srgbClr val="804000"/>
                </a:solidFill>
                <a:highlight>
                  <a:srgbClr val="FFFFFF"/>
                </a:highlight>
              </a:rPr>
              <a:t>#include &lt;</a:t>
            </a:r>
            <a:r>
              <a:rPr lang="en-US" sz="2000" dirty="0" err="1">
                <a:solidFill>
                  <a:srgbClr val="804000"/>
                </a:solidFill>
                <a:highlight>
                  <a:srgbClr val="FFFFFF"/>
                </a:highlight>
              </a:rPr>
              <a:t>stdio.h</a:t>
            </a:r>
            <a:r>
              <a:rPr lang="en-US" sz="2000" dirty="0">
                <a:solidFill>
                  <a:srgbClr val="804000"/>
                </a:solidFill>
                <a:highlight>
                  <a:srgbClr val="FFFFFF"/>
                </a:highlight>
              </a:rPr>
              <a:t>&gt;</a:t>
            </a:r>
          </a:p>
          <a:p>
            <a:r>
              <a:rPr lang="en-US" sz="2000" dirty="0">
                <a:solidFill>
                  <a:srgbClr val="00B050"/>
                </a:solidFill>
                <a:highlight>
                  <a:srgbClr val="FFFFFF"/>
                </a:highlight>
              </a:rPr>
              <a:t>__global__ </a:t>
            </a:r>
            <a:r>
              <a:rPr lang="en-US" sz="2000" dirty="0">
                <a:solidFill>
                  <a:srgbClr val="8000FF"/>
                </a:solidFill>
                <a:highlight>
                  <a:srgbClr val="FFFFFF"/>
                </a:highlight>
              </a:rPr>
              <a:t>void</a:t>
            </a:r>
            <a:r>
              <a:rPr lang="en-US" sz="2000" dirty="0">
                <a:solidFill>
                  <a:srgbClr val="000000"/>
                </a:solidFill>
                <a:highlight>
                  <a:srgbClr val="FFFFFF"/>
                </a:highlight>
              </a:rPr>
              <a:t> </a:t>
            </a:r>
            <a:r>
              <a:rPr lang="en-US" sz="2000" dirty="0" err="1">
                <a:solidFill>
                  <a:srgbClr val="000000"/>
                </a:solidFill>
                <a:highlight>
                  <a:srgbClr val="FFFFFF"/>
                </a:highlight>
              </a:rPr>
              <a:t>hello_world_kernel</a:t>
            </a:r>
            <a:r>
              <a:rPr lang="en-US" sz="2000" b="1" dirty="0">
                <a:solidFill>
                  <a:srgbClr val="000080"/>
                </a:solidFill>
                <a:highlight>
                  <a:srgbClr val="FFFFFF"/>
                </a:highlight>
              </a:rPr>
              <a:t>( )</a:t>
            </a:r>
            <a:endParaRPr lang="en-US" sz="2000" dirty="0">
              <a:solidFill>
                <a:srgbClr val="000000"/>
              </a:solidFill>
              <a:highlight>
                <a:srgbClr val="FFFFFF"/>
              </a:highlight>
            </a:endParaRPr>
          </a:p>
          <a:p>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dirty="0" err="1">
                <a:solidFill>
                  <a:srgbClr val="000000"/>
                </a:solidFill>
                <a:highlight>
                  <a:srgbClr val="FFFFFF"/>
                </a:highlight>
              </a:rPr>
              <a:t>printf</a:t>
            </a:r>
            <a:r>
              <a:rPr lang="en-US" sz="2000" b="1" dirty="0">
                <a:solidFill>
                  <a:srgbClr val="000080"/>
                </a:solidFill>
                <a:highlight>
                  <a:srgbClr val="FFFFFF"/>
                </a:highlight>
              </a:rPr>
              <a:t>(</a:t>
            </a:r>
            <a:r>
              <a:rPr lang="en-US" sz="2000" dirty="0">
                <a:solidFill>
                  <a:srgbClr val="000000"/>
                </a:solidFill>
                <a:highlight>
                  <a:srgbClr val="FFFFFF"/>
                </a:highlight>
              </a:rPr>
              <a:t>“Hello World\n”</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b="1" dirty="0">
                <a:solidFill>
                  <a:srgbClr val="000080"/>
                </a:solidFill>
                <a:highlight>
                  <a:srgbClr val="FFFFFF"/>
                </a:highlight>
              </a:rPr>
              <a:t>}</a:t>
            </a:r>
            <a:endParaRPr lang="en-US" sz="2000" dirty="0">
              <a:solidFill>
                <a:srgbClr val="000000"/>
              </a:solidFill>
              <a:highlight>
                <a:srgbClr val="FFFFFF"/>
              </a:highlight>
            </a:endParaRPr>
          </a:p>
          <a:p>
            <a:endParaRPr lang="en-US" sz="2000" dirty="0">
              <a:solidFill>
                <a:srgbClr val="000000"/>
              </a:solidFill>
              <a:highlight>
                <a:srgbClr val="FFFFFF"/>
              </a:highlight>
            </a:endParaRPr>
          </a:p>
          <a:p>
            <a:r>
              <a:rPr lang="en-US" sz="2000" dirty="0" err="1">
                <a:solidFill>
                  <a:srgbClr val="8000FF"/>
                </a:solidFill>
                <a:highlight>
                  <a:srgbClr val="FFFFFF"/>
                </a:highlight>
              </a:rPr>
              <a:t>int</a:t>
            </a:r>
            <a:r>
              <a:rPr lang="en-US" sz="2000" dirty="0">
                <a:solidFill>
                  <a:srgbClr val="000000"/>
                </a:solidFill>
                <a:highlight>
                  <a:srgbClr val="FFFFFF"/>
                </a:highlight>
              </a:rPr>
              <a:t> main</a:t>
            </a:r>
            <a:r>
              <a:rPr lang="en-US" sz="2000" b="1" dirty="0">
                <a:solidFill>
                  <a:srgbClr val="000080"/>
                </a:solidFill>
                <a:highlight>
                  <a:srgbClr val="FFFFFF"/>
                </a:highlight>
              </a:rPr>
              <a:t>( )</a:t>
            </a:r>
            <a:endParaRPr lang="en-US" sz="2000" dirty="0">
              <a:solidFill>
                <a:srgbClr val="000000"/>
              </a:solidFill>
              <a:highlight>
                <a:srgbClr val="FFFFFF"/>
              </a:highlight>
            </a:endParaRPr>
          </a:p>
          <a:p>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a:solidFill>
                  <a:srgbClr val="000000"/>
                </a:solidFill>
                <a:highlight>
                  <a:srgbClr val="FFFFFF"/>
                </a:highlight>
              </a:rPr>
              <a:t>    </a:t>
            </a:r>
            <a:r>
              <a:rPr lang="en-US" sz="2000" dirty="0" err="1">
                <a:solidFill>
                  <a:srgbClr val="000000"/>
                </a:solidFill>
                <a:highlight>
                  <a:srgbClr val="FFFFFF"/>
                </a:highlight>
              </a:rPr>
              <a:t>hello_world_kernel</a:t>
            </a:r>
            <a:r>
              <a:rPr lang="en-US" sz="2000" dirty="0">
                <a:solidFill>
                  <a:srgbClr val="000000"/>
                </a:solidFill>
                <a:highlight>
                  <a:srgbClr val="FFFFFF"/>
                </a:highlight>
              </a:rPr>
              <a:t> </a:t>
            </a:r>
            <a:r>
              <a:rPr lang="en-US" sz="2000" b="1" dirty="0">
                <a:solidFill>
                  <a:srgbClr val="00B050"/>
                </a:solidFill>
                <a:highlight>
                  <a:srgbClr val="FFFFFF"/>
                </a:highlight>
              </a:rPr>
              <a:t>&lt;&lt;&lt;</a:t>
            </a:r>
            <a:r>
              <a:rPr lang="en-US" sz="2000" dirty="0">
                <a:solidFill>
                  <a:srgbClr val="00B050"/>
                </a:solidFill>
                <a:highlight>
                  <a:srgbClr val="FFFFFF"/>
                </a:highlight>
              </a:rPr>
              <a:t> 1</a:t>
            </a:r>
            <a:r>
              <a:rPr lang="en-US" sz="2000" b="1" dirty="0">
                <a:solidFill>
                  <a:srgbClr val="00B050"/>
                </a:solidFill>
                <a:highlight>
                  <a:srgbClr val="FFFFFF"/>
                </a:highlight>
              </a:rPr>
              <a:t>,</a:t>
            </a:r>
            <a:r>
              <a:rPr lang="en-US" sz="2000" dirty="0">
                <a:solidFill>
                  <a:srgbClr val="00B050"/>
                </a:solidFill>
                <a:highlight>
                  <a:srgbClr val="FFFFFF"/>
                </a:highlight>
              </a:rPr>
              <a:t> 1</a:t>
            </a:r>
            <a:r>
              <a:rPr lang="en-US" sz="2000" b="1" dirty="0">
                <a:solidFill>
                  <a:srgbClr val="00B050"/>
                </a:solidFill>
                <a:highlight>
                  <a:srgbClr val="FFFFFF"/>
                </a:highlight>
              </a:rPr>
              <a:t>&gt;&gt;&gt;( </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b="1" dirty="0">
                <a:solidFill>
                  <a:srgbClr val="000080"/>
                </a:solidFill>
                <a:highlight>
                  <a:srgbClr val="FFFFFF"/>
                </a:highlight>
              </a:rPr>
              <a:t>}</a:t>
            </a:r>
            <a:endParaRPr lang="en-US" sz="2000" dirty="0">
              <a:solidFill>
                <a:srgbClr val="000000"/>
              </a:solidFill>
              <a:highlight>
                <a:srgbClr val="FFFFFF"/>
              </a:highlight>
            </a:endParaRPr>
          </a:p>
          <a:p>
            <a:endParaRPr lang="en-US" sz="2000" dirty="0">
              <a:solidFill>
                <a:srgbClr val="000000"/>
              </a:solidFill>
              <a:highlight>
                <a:srgbClr val="FFFFFF"/>
              </a:highlight>
            </a:endParaRPr>
          </a:p>
          <a:p>
            <a:pPr marL="317497" indent="-317497">
              <a:buFont typeface="Wingdings" panose="05000000000000000000" pitchFamily="2" charset="2"/>
              <a:buChar char="§"/>
            </a:pPr>
            <a:r>
              <a:rPr lang="en-US" sz="2000" dirty="0">
                <a:solidFill>
                  <a:srgbClr val="000000"/>
                </a:solidFill>
                <a:highlight>
                  <a:srgbClr val="FFFFFF"/>
                </a:highlight>
              </a:rPr>
              <a:t>Compile </a:t>
            </a:r>
            <a:r>
              <a:rPr lang="en-US" sz="2000" b="1" dirty="0">
                <a:solidFill>
                  <a:srgbClr val="000080"/>
                </a:solidFill>
                <a:highlight>
                  <a:srgbClr val="FFFFFF"/>
                </a:highlight>
              </a:rPr>
              <a:t>&amp;</a:t>
            </a:r>
            <a:r>
              <a:rPr lang="en-US" sz="2000" dirty="0">
                <a:solidFill>
                  <a:srgbClr val="000000"/>
                </a:solidFill>
                <a:highlight>
                  <a:srgbClr val="FFFFFF"/>
                </a:highlight>
              </a:rPr>
              <a:t>Run</a:t>
            </a:r>
            <a:r>
              <a:rPr lang="en-US" sz="2000" b="1" dirty="0">
                <a:solidFill>
                  <a:srgbClr val="000080"/>
                </a:solidFill>
                <a:highlight>
                  <a:srgbClr val="FFFFFF"/>
                </a:highlight>
              </a:rPr>
              <a:t>:</a:t>
            </a:r>
            <a:endParaRPr lang="en-US" sz="2000" dirty="0">
              <a:solidFill>
                <a:srgbClr val="000000"/>
              </a:solidFill>
              <a:highlight>
                <a:srgbClr val="FFFFFF"/>
              </a:highlight>
            </a:endParaRPr>
          </a:p>
          <a:p>
            <a:r>
              <a:rPr lang="en-US" sz="2000" dirty="0" err="1">
                <a:solidFill>
                  <a:srgbClr val="00B050"/>
                </a:solidFill>
                <a:highlight>
                  <a:srgbClr val="FFFFFF"/>
                </a:highlight>
              </a:rPr>
              <a:t>nvcc</a:t>
            </a:r>
            <a:r>
              <a:rPr lang="en-US" sz="2000" dirty="0">
                <a:solidFill>
                  <a:srgbClr val="000000"/>
                </a:solidFill>
                <a:highlight>
                  <a:srgbClr val="FFFFFF"/>
                </a:highlight>
              </a:rPr>
              <a:t> hello_world</a:t>
            </a:r>
            <a:r>
              <a:rPr lang="en-US" sz="2000" b="1" dirty="0">
                <a:solidFill>
                  <a:srgbClr val="00B050"/>
                </a:solidFill>
                <a:highlight>
                  <a:srgbClr val="FFFFFF"/>
                </a:highlight>
              </a:rPr>
              <a:t>.</a:t>
            </a:r>
            <a:r>
              <a:rPr lang="en-US" sz="2000" dirty="0">
                <a:solidFill>
                  <a:srgbClr val="00B050"/>
                </a:solidFill>
                <a:highlight>
                  <a:srgbClr val="FFFFFF"/>
                </a:highlight>
              </a:rPr>
              <a:t>cu</a:t>
            </a:r>
          </a:p>
          <a:p>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b="1" dirty="0">
                <a:solidFill>
                  <a:srgbClr val="000080"/>
                </a:solidFill>
                <a:highlight>
                  <a:srgbClr val="FFFFFF"/>
                </a:highlight>
              </a:rPr>
              <a:t>/</a:t>
            </a:r>
            <a:r>
              <a:rPr lang="en-US" sz="2000" dirty="0">
                <a:solidFill>
                  <a:srgbClr val="000000"/>
                </a:solidFill>
                <a:highlight>
                  <a:srgbClr val="FFFFFF"/>
                </a:highlight>
              </a:rPr>
              <a:t> </a:t>
            </a:r>
            <a:r>
              <a:rPr lang="en-US" sz="2000" dirty="0" err="1">
                <a:solidFill>
                  <a:srgbClr val="000000"/>
                </a:solidFill>
                <a:highlight>
                  <a:srgbClr val="FFFFFF"/>
                </a:highlight>
              </a:rPr>
              <a:t>a</a:t>
            </a:r>
            <a:r>
              <a:rPr lang="en-US" sz="2000" b="1" dirty="0" err="1">
                <a:solidFill>
                  <a:srgbClr val="000080"/>
                </a:solidFill>
                <a:highlight>
                  <a:srgbClr val="FFFFFF"/>
                </a:highlight>
              </a:rPr>
              <a:t>.</a:t>
            </a:r>
            <a:r>
              <a:rPr lang="en-US" sz="2000" dirty="0" err="1">
                <a:solidFill>
                  <a:srgbClr val="000000"/>
                </a:solidFill>
                <a:highlight>
                  <a:srgbClr val="FFFFFF"/>
                </a:highlight>
              </a:rPr>
              <a:t>out</a:t>
            </a:r>
            <a:endParaRPr lang="en-US" sz="2000" dirty="0"/>
          </a:p>
        </p:txBody>
      </p:sp>
      <p:sp>
        <p:nvSpPr>
          <p:cNvPr id="5" name="TextBox 4"/>
          <p:cNvSpPr txBox="1"/>
          <p:nvPr/>
        </p:nvSpPr>
        <p:spPr>
          <a:xfrm>
            <a:off x="6112126" y="1079093"/>
            <a:ext cx="5757334" cy="5796459"/>
          </a:xfrm>
          <a:prstGeom prst="rect">
            <a:avLst/>
          </a:prstGeom>
          <a:noFill/>
          <a:ln w="9525">
            <a:noFill/>
            <a:miter lim="800000"/>
            <a:headEnd/>
            <a:tailEnd/>
          </a:ln>
        </p:spPr>
        <p:txBody>
          <a:bodyPr vert="horz" wrap="square" lIns="101600" tIns="50800" rIns="101600" bIns="50800" numCol="1" anchor="t" anchorCtr="0" compatLnSpc="1">
            <a:prstTxWarp prst="textNoShape">
              <a:avLst/>
            </a:prstTxWarp>
          </a:bodyPr>
          <a:lstStyle>
            <a:defPPr>
              <a:defRPr lang="en-US"/>
            </a:defPPr>
            <a:lvl1pPr marL="342900" indent="-342900">
              <a:lnSpc>
                <a:spcPct val="90000"/>
              </a:lnSpc>
              <a:spcBef>
                <a:spcPts val="900"/>
              </a:spcBef>
              <a:spcAft>
                <a:spcPts val="900"/>
              </a:spcAft>
              <a:buClr>
                <a:schemeClr val="bg2"/>
              </a:buClr>
              <a:buSzPct val="100000"/>
              <a:buFont typeface="Wingdings" panose="05000000000000000000" pitchFamily="2" charset="2"/>
              <a:buChar char="q"/>
              <a:defRPr sz="2000">
                <a:solidFill>
                  <a:schemeClr val="bg1"/>
                </a:solidFill>
                <a:latin typeface="Trebuchet MS" pitchFamily="34" charset="0"/>
              </a:defRPr>
            </a:lvl1pPr>
            <a:lvl2pPr marL="857250" lvl="1" indent="-285750">
              <a:lnSpc>
                <a:spcPct val="90000"/>
              </a:lnSpc>
              <a:spcBef>
                <a:spcPts val="900"/>
              </a:spcBef>
              <a:spcAft>
                <a:spcPts val="900"/>
              </a:spcAft>
              <a:buClr>
                <a:schemeClr val="bg2"/>
              </a:buClr>
              <a:buSzPct val="100000"/>
              <a:buFont typeface="Wingdings" panose="05000000000000000000" pitchFamily="2" charset="2"/>
              <a:buChar char="§"/>
              <a:defRPr>
                <a:solidFill>
                  <a:schemeClr val="bg1"/>
                </a:solidFill>
                <a:latin typeface="Trebuchet MS" pitchFamily="34" charset="0"/>
                <a:ea typeface="MS PGothic" pitchFamily="34" charset="-128"/>
              </a:defRPr>
            </a:lvl2pPr>
            <a:lvl3pPr>
              <a:defRPr>
                <a:solidFill>
                  <a:schemeClr val="tx1"/>
                </a:solidFill>
                <a:latin typeface="Arial" charset="0"/>
                <a:ea typeface="MS PGothic" pitchFamily="34" charset="-128"/>
              </a:defRPr>
            </a:lvl3pPr>
            <a:lvl4pPr>
              <a:defRPr>
                <a:solidFill>
                  <a:schemeClr val="tx1"/>
                </a:solidFill>
                <a:latin typeface="Arial" charset="0"/>
                <a:ea typeface="MS PGothic" pitchFamily="34" charset="-128"/>
              </a:defRPr>
            </a:lvl4pPr>
            <a:lvl5pPr>
              <a:defRPr>
                <a:solidFill>
                  <a:schemeClr val="tx1"/>
                </a:solidFill>
                <a:latin typeface="Arial" charset="0"/>
                <a:ea typeface="MS PGothic" pitchFamily="34" charset="-128"/>
              </a:defRPr>
            </a:lvl5pPr>
            <a:lvl6pPr>
              <a:defRPr>
                <a:solidFill>
                  <a:schemeClr val="tx1"/>
                </a:solidFill>
                <a:latin typeface="Arial" charset="0"/>
                <a:ea typeface="MS PGothic" pitchFamily="34" charset="-128"/>
              </a:defRPr>
            </a:lvl6pPr>
            <a:lvl7pPr>
              <a:defRPr>
                <a:solidFill>
                  <a:schemeClr val="tx1"/>
                </a:solidFill>
                <a:latin typeface="Arial" charset="0"/>
                <a:ea typeface="MS PGothic" pitchFamily="34" charset="-128"/>
              </a:defRPr>
            </a:lvl7pPr>
            <a:lvl8pPr>
              <a:defRPr>
                <a:solidFill>
                  <a:schemeClr val="tx1"/>
                </a:solidFill>
                <a:latin typeface="Arial" charset="0"/>
                <a:ea typeface="MS PGothic" pitchFamily="34" charset="-128"/>
              </a:defRPr>
            </a:lvl8pPr>
            <a:lvl9pPr>
              <a:defRPr>
                <a:solidFill>
                  <a:schemeClr val="tx1"/>
                </a:solidFill>
                <a:latin typeface="Arial" charset="0"/>
                <a:ea typeface="MS PGothic" pitchFamily="34" charset="-128"/>
              </a:defRPr>
            </a:lvl9pPr>
          </a:lstStyle>
          <a:p>
            <a:r>
              <a:rPr lang="en-US" sz="2222" dirty="0">
                <a:solidFill>
                  <a:schemeClr val="accent6"/>
                </a:solidFill>
              </a:rPr>
              <a:t>CUDA kernel within .cu files</a:t>
            </a:r>
          </a:p>
          <a:p>
            <a:r>
              <a:rPr lang="en-US" sz="2222" dirty="0">
                <a:solidFill>
                  <a:schemeClr val="accent6"/>
                </a:solidFill>
              </a:rPr>
              <a:t>CUDA kernels preceded by “__global__”</a:t>
            </a:r>
          </a:p>
          <a:p>
            <a:r>
              <a:rPr lang="en-US" sz="2222" dirty="0">
                <a:solidFill>
                  <a:schemeClr val="accent6"/>
                </a:solidFill>
              </a:rPr>
              <a:t>CUDA kernels launched with “&lt;&lt;&lt;…,…&gt;&gt;&gt;”</a:t>
            </a:r>
            <a:endParaRPr lang="en-US" altLang="zh-CN" sz="2222" dirty="0">
              <a:solidFill>
                <a:schemeClr val="accent6"/>
              </a:solidFill>
            </a:endParaRPr>
          </a:p>
          <a:p>
            <a:r>
              <a:rPr lang="en-US" altLang="zh-CN" sz="2222" dirty="0">
                <a:solidFill>
                  <a:schemeClr val="accent6"/>
                </a:solidFill>
              </a:rPr>
              <a:t>cu files compiled by </a:t>
            </a:r>
            <a:r>
              <a:rPr lang="en-US" altLang="zh-CN" sz="2222" dirty="0" err="1">
                <a:solidFill>
                  <a:schemeClr val="accent6"/>
                </a:solidFill>
              </a:rPr>
              <a:t>nvcc</a:t>
            </a:r>
            <a:endParaRPr lang="en-US" altLang="zh-CN" sz="2222" dirty="0">
              <a:solidFill>
                <a:schemeClr val="accent6"/>
              </a:solidFill>
            </a:endParaRPr>
          </a:p>
          <a:p>
            <a:endParaRPr lang="en-US" sz="2222" dirty="0">
              <a:solidFill>
                <a:schemeClr val="accent6"/>
              </a:solidFill>
            </a:endParaRPr>
          </a:p>
          <a:p>
            <a:endParaRPr lang="en-US" sz="2222" dirty="0">
              <a:solidFill>
                <a:schemeClr val="accent6"/>
              </a:solidFill>
            </a:endParaRPr>
          </a:p>
          <a:p>
            <a:endParaRPr lang="en-US" sz="2222" dirty="0">
              <a:solidFill>
                <a:schemeClr val="accent6"/>
              </a:solidFill>
            </a:endParaRPr>
          </a:p>
        </p:txBody>
      </p:sp>
    </p:spTree>
    <p:extLst>
      <p:ext uri="{BB962C8B-B14F-4D97-AF65-F5344CB8AC3E}">
        <p14:creationId xmlns:p14="http://schemas.microsoft.com/office/powerpoint/2010/main" val="508557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D8642-FB0F-461E-BD74-898A5E2D6E77}"/>
              </a:ext>
            </a:extLst>
          </p:cNvPr>
          <p:cNvSpPr>
            <a:spLocks noGrp="1"/>
          </p:cNvSpPr>
          <p:nvPr>
            <p:ph type="title"/>
          </p:nvPr>
        </p:nvSpPr>
        <p:spPr>
          <a:xfrm>
            <a:off x="553720" y="470001"/>
            <a:ext cx="11084560" cy="687368"/>
          </a:xfrm>
        </p:spPr>
        <p:txBody>
          <a:bodyPr>
            <a:normAutofit fontScale="90000"/>
          </a:bodyPr>
          <a:lstStyle/>
          <a:p>
            <a:r>
              <a:rPr lang="en-US" dirty="0">
                <a:solidFill>
                  <a:schemeClr val="accent6"/>
                </a:solidFill>
              </a:rPr>
              <a:t>Demo</a:t>
            </a:r>
          </a:p>
        </p:txBody>
      </p:sp>
      <p:sp>
        <p:nvSpPr>
          <p:cNvPr id="4" name="Text Placeholder 3">
            <a:extLst>
              <a:ext uri="{FF2B5EF4-FFF2-40B4-BE49-F238E27FC236}">
                <a16:creationId xmlns:a16="http://schemas.microsoft.com/office/drawing/2014/main" id="{43D89442-5548-41FE-AA91-35F479A3DF4C}"/>
              </a:ext>
            </a:extLst>
          </p:cNvPr>
          <p:cNvSpPr>
            <a:spLocks noGrp="1"/>
          </p:cNvSpPr>
          <p:nvPr>
            <p:ph type="body" sz="quarter" idx="10"/>
          </p:nvPr>
        </p:nvSpPr>
        <p:spPr>
          <a:xfrm>
            <a:off x="553720" y="1314814"/>
            <a:ext cx="11084560" cy="4171585"/>
          </a:xfrm>
        </p:spPr>
        <p:txBody>
          <a:bodyPr>
            <a:normAutofit/>
          </a:bodyPr>
          <a:lstStyle/>
          <a:p>
            <a:pPr marL="514350" indent="-514350">
              <a:buFont typeface="+mj-lt"/>
              <a:buAutoNum type="arabicParenR"/>
            </a:pPr>
            <a:r>
              <a:rPr lang="en-US" dirty="0"/>
              <a:t>Docker(pull, push[</a:t>
            </a:r>
            <a:r>
              <a:rPr lang="en-US" dirty="0" err="1"/>
              <a:t>login,push</a:t>
            </a:r>
            <a:r>
              <a:rPr lang="en-US" dirty="0"/>
              <a:t>],run, images, </a:t>
            </a:r>
            <a:r>
              <a:rPr lang="en-US" dirty="0" err="1"/>
              <a:t>ps</a:t>
            </a:r>
            <a:r>
              <a:rPr lang="en-US" dirty="0"/>
              <a:t>)</a:t>
            </a:r>
          </a:p>
          <a:p>
            <a:pPr marL="514350" indent="-514350">
              <a:buFont typeface="+mj-lt"/>
              <a:buAutoNum type="arabicParenR"/>
            </a:pPr>
            <a:r>
              <a:rPr lang="en-US" altLang="zh-CN" dirty="0"/>
              <a:t>OpenMP &amp; </a:t>
            </a:r>
            <a:r>
              <a:rPr lang="en-US" altLang="zh-CN" dirty="0" err="1"/>
              <a:t>OpenACC</a:t>
            </a:r>
            <a:endParaRPr lang="en-US" dirty="0"/>
          </a:p>
          <a:p>
            <a:pPr marL="514350" indent="-514350">
              <a:buFont typeface="+mj-lt"/>
              <a:buAutoNum type="arabicParenR"/>
            </a:pPr>
            <a:r>
              <a:rPr lang="en-US" dirty="0"/>
              <a:t>Vector add on CUDA</a:t>
            </a:r>
          </a:p>
          <a:p>
            <a:pPr marL="514350" indent="-514350">
              <a:buFont typeface="+mj-lt"/>
              <a:buAutoNum type="arabicParenR"/>
            </a:pPr>
            <a:r>
              <a:rPr lang="en-US" dirty="0"/>
              <a:t>NSIGHT</a:t>
            </a:r>
          </a:p>
          <a:p>
            <a:pPr marL="514350" indent="-514350">
              <a:buFont typeface="+mj-lt"/>
              <a:buAutoNum type="arabicParenR"/>
            </a:pPr>
            <a:r>
              <a:rPr lang="en-US" dirty="0"/>
              <a:t>CUDA-GDB</a:t>
            </a:r>
          </a:p>
        </p:txBody>
      </p:sp>
    </p:spTree>
    <p:extLst>
      <p:ext uri="{BB962C8B-B14F-4D97-AF65-F5344CB8AC3E}">
        <p14:creationId xmlns:p14="http://schemas.microsoft.com/office/powerpoint/2010/main" val="15493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2DE18-218A-4FC3-8213-94A4E22A8812}"/>
              </a:ext>
            </a:extLst>
          </p:cNvPr>
          <p:cNvSpPr>
            <a:spLocks noGrp="1"/>
          </p:cNvSpPr>
          <p:nvPr>
            <p:ph type="title"/>
          </p:nvPr>
        </p:nvSpPr>
        <p:spPr/>
        <p:txBody>
          <a:bodyPr>
            <a:normAutofit fontScale="90000"/>
          </a:bodyPr>
          <a:lstStyle/>
          <a:p>
            <a:r>
              <a:rPr lang="en-US" dirty="0">
                <a:solidFill>
                  <a:schemeClr val="tx1"/>
                </a:solidFill>
              </a:rPr>
              <a:t>Appendix</a:t>
            </a:r>
          </a:p>
        </p:txBody>
      </p:sp>
      <p:sp>
        <p:nvSpPr>
          <p:cNvPr id="5" name="Rectangle 1">
            <a:extLst>
              <a:ext uri="{FF2B5EF4-FFF2-40B4-BE49-F238E27FC236}">
                <a16:creationId xmlns:a16="http://schemas.microsoft.com/office/drawing/2014/main" id="{7CDFC440-344B-4B15-A78D-D6DFDB4B558C}"/>
              </a:ext>
            </a:extLst>
          </p:cNvPr>
          <p:cNvSpPr>
            <a:spLocks noGrp="1" noChangeArrowheads="1"/>
          </p:cNvSpPr>
          <p:nvPr>
            <p:ph idx="1"/>
          </p:nvPr>
        </p:nvSpPr>
        <p:spPr bwMode="auto">
          <a:xfrm>
            <a:off x="447418" y="1810973"/>
            <a:ext cx="11744581" cy="3046988"/>
          </a:xfrm>
          <a:prstGeom prst="rect">
            <a:avLst/>
          </a:prstGeom>
          <a:solidFill>
            <a:srgbClr val="EFF0F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HOW TO UPLOAD YOUR DOCKER IMAGE ONTO DOCKER HUB</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1) docker commit &lt;container ID&gt; &lt;repo name&gt;/&lt;Name you want to give the image&gt;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For example= docker commit 99e078826312 </a:t>
            </a:r>
            <a:r>
              <a:rPr kumimoji="0" lang="en-US" altLang="en-US" sz="1800" b="0" i="0" u="none" strike="noStrike" cap="none" normalizeH="0" baseline="0" dirty="0" err="1">
                <a:ln>
                  <a:noFill/>
                </a:ln>
                <a:solidFill>
                  <a:srgbClr val="242729"/>
                </a:solidFill>
                <a:effectLst/>
                <a:latin typeface="Times New Roman" panose="02020603050405020304" pitchFamily="18" charset="0"/>
                <a:cs typeface="Times New Roman" panose="02020603050405020304" pitchFamily="18" charset="0"/>
              </a:rPr>
              <a:t>chuangg</a:t>
            </a:r>
            <a:r>
              <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242729"/>
                </a:solidFill>
                <a:effectLst/>
                <a:latin typeface="Times New Roman" panose="02020603050405020304" pitchFamily="18" charset="0"/>
                <a:cs typeface="Times New Roman" panose="02020603050405020304" pitchFamily="18" charset="0"/>
              </a:rPr>
              <a:t>gene_commited_image</a:t>
            </a:r>
            <a:endParaRPr lang="en-US" altLang="en-US" sz="1800" dirty="0">
              <a:solidFill>
                <a:srgbClr val="242729"/>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2) docker run -it </a:t>
            </a:r>
            <a:r>
              <a:rPr kumimoji="0" lang="en-US" altLang="en-US" sz="1800" b="0" i="0" u="none" strike="noStrike" cap="none" normalizeH="0" baseline="0" dirty="0" err="1">
                <a:ln>
                  <a:noFill/>
                </a:ln>
                <a:solidFill>
                  <a:srgbClr val="242729"/>
                </a:solidFill>
                <a:effectLst/>
                <a:latin typeface="Times New Roman" panose="02020603050405020304" pitchFamily="18" charset="0"/>
                <a:cs typeface="Times New Roman" panose="02020603050405020304" pitchFamily="18" charset="0"/>
              </a:rPr>
              <a:t>chaung</a:t>
            </a:r>
            <a:r>
              <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242729"/>
                </a:solidFill>
                <a:effectLst/>
                <a:latin typeface="Times New Roman" panose="02020603050405020304" pitchFamily="18" charset="0"/>
                <a:cs typeface="Times New Roman" panose="02020603050405020304" pitchFamily="18" charset="0"/>
              </a:rPr>
              <a:t>gene_commited_image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nSpc>
                <a:spcPct val="100000"/>
              </a:lnSpc>
              <a:buClrTx/>
              <a:buSzTx/>
            </a:pPr>
            <a:r>
              <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For example= docker login --userna</a:t>
            </a:r>
            <a:r>
              <a:rPr lang="en-US" altLang="en-US" sz="1800" dirty="0">
                <a:solidFill>
                  <a:srgbClr val="242729"/>
                </a:solidFill>
                <a:latin typeface="Times New Roman" panose="02020603050405020304" pitchFamily="18" charset="0"/>
                <a:cs typeface="Times New Roman" panose="02020603050405020304" pitchFamily="18" charset="0"/>
              </a:rPr>
              <a:t>3) docker login --username=&lt;user username&gt; --password=&lt;user password&gt;</a:t>
            </a:r>
            <a:r>
              <a:rPr lang="en-US" altLang="en-US" sz="1800"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me=</a:t>
            </a:r>
            <a:r>
              <a:rPr kumimoji="0" lang="en-US" altLang="en-US" sz="1800" b="0" i="0" u="none" strike="noStrike" cap="none" normalizeH="0" baseline="0" dirty="0" err="1">
                <a:ln>
                  <a:noFill/>
                </a:ln>
                <a:solidFill>
                  <a:srgbClr val="242729"/>
                </a:solidFill>
                <a:effectLst/>
                <a:latin typeface="Times New Roman" panose="02020603050405020304" pitchFamily="18" charset="0"/>
                <a:cs typeface="Times New Roman" panose="02020603050405020304" pitchFamily="18" charset="0"/>
              </a:rPr>
              <a:t>chuangg</a:t>
            </a:r>
            <a:r>
              <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hlinkClick r:id="rId2"/>
              </a:rPr>
              <a:t>--email=gc.genechaung@gmail.com</a:t>
            </a:r>
            <a:endPar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endParaRPr>
          </a:p>
          <a:p>
            <a:pPr>
              <a:lnSpc>
                <a:spcPct val="100000"/>
              </a:lnSpc>
              <a:buClrTx/>
              <a:buSzTx/>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800" dirty="0">
                <a:solidFill>
                  <a:srgbClr val="242729"/>
                </a:solidFill>
                <a:latin typeface="Times New Roman" panose="02020603050405020304" pitchFamily="18" charset="0"/>
                <a:cs typeface="Times New Roman" panose="02020603050405020304" pitchFamily="18" charset="0"/>
              </a:rPr>
              <a:t>3</a:t>
            </a:r>
            <a:r>
              <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 docker push </a:t>
            </a:r>
            <a:r>
              <a:rPr kumimoji="0" lang="en-US" altLang="en-US" sz="1800" b="0" i="0" u="none" strike="noStrike" cap="none" normalizeH="0" baseline="0" dirty="0" err="1">
                <a:ln>
                  <a:noFill/>
                </a:ln>
                <a:solidFill>
                  <a:srgbClr val="242729"/>
                </a:solidFill>
                <a:effectLst/>
                <a:latin typeface="Times New Roman" panose="02020603050405020304" pitchFamily="18" charset="0"/>
                <a:cs typeface="Times New Roman" panose="02020603050405020304" pitchFamily="18" charset="0"/>
              </a:rPr>
              <a:t>chuangg</a:t>
            </a:r>
            <a:r>
              <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err="1">
                <a:ln>
                  <a:noFill/>
                </a:ln>
                <a:solidFill>
                  <a:srgbClr val="242729"/>
                </a:solidFill>
                <a:effectLst/>
                <a:latin typeface="Times New Roman" panose="02020603050405020304" pitchFamily="18" charset="0"/>
                <a:cs typeface="Times New Roman" panose="02020603050405020304" pitchFamily="18" charset="0"/>
              </a:rPr>
              <a:t>gene_commited_image</a:t>
            </a:r>
            <a:endParaRPr kumimoji="0" lang="en-US" altLang="en-US" sz="1800" b="0" i="0" u="none" strike="noStrike" cap="none" normalizeH="0" baseline="0" dirty="0">
              <a:ln>
                <a:noFill/>
              </a:ln>
              <a:solidFill>
                <a:srgbClr val="242729"/>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0177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8"/>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Autofit/>
          </a:bodyPr>
          <a:lstStyle/>
          <a:p>
            <a:pPr fontAlgn="base">
              <a:spcAft>
                <a:spcPct val="0"/>
              </a:spcAft>
            </a:pPr>
            <a:r>
              <a:rPr lang="en-US" altLang="zh-CN" b="1" dirty="0">
                <a:solidFill>
                  <a:schemeClr val="tx1"/>
                </a:solidFill>
              </a:rPr>
              <a:t>Agenda</a:t>
            </a:r>
            <a:endParaRPr lang="en-US" altLang="zh-CN" sz="2000" b="1" dirty="0">
              <a:solidFill>
                <a:schemeClr val="tx1"/>
              </a:solidFill>
            </a:endParaRPr>
          </a:p>
        </p:txBody>
      </p:sp>
      <p:sp>
        <p:nvSpPr>
          <p:cNvPr id="8194" name="Text Placeholder 19"/>
          <p:cNvSpPr>
            <a:spLocks noGrp="1"/>
          </p:cNvSpPr>
          <p:nvPr>
            <p:ph type="body" sz="quarter" idx="10"/>
          </p:nvPr>
        </p:nvSpPr>
        <p:spPr bwMode="auto">
          <a:noFill/>
          <a:ln>
            <a:miter lim="800000"/>
            <a:headEnd/>
            <a:tailEnd/>
          </a:ln>
        </p:spPr>
        <p:txBody>
          <a:bodyPr vert="horz" wrap="square" lIns="91440" tIns="45720" rIns="91440" bIns="45720" numCol="1" rtlCol="0" anchor="t" anchorCtr="0" compatLnSpc="1">
            <a:prstTxWarp prst="textNoShape">
              <a:avLst/>
            </a:prstTxWarp>
            <a:normAutofit/>
          </a:bodyPr>
          <a:lstStyle/>
          <a:p>
            <a:pPr>
              <a:lnSpc>
                <a:spcPct val="80000"/>
              </a:lnSpc>
              <a:spcBef>
                <a:spcPct val="20000"/>
              </a:spcBef>
              <a:buClrTx/>
            </a:pPr>
            <a:r>
              <a:rPr lang="en-US" altLang="zh-CN" dirty="0">
                <a:solidFill>
                  <a:schemeClr val="tx1"/>
                </a:solidFill>
              </a:rPr>
              <a:t>Docker Overview</a:t>
            </a:r>
          </a:p>
          <a:p>
            <a:pPr>
              <a:lnSpc>
                <a:spcPct val="80000"/>
              </a:lnSpc>
              <a:spcBef>
                <a:spcPct val="20000"/>
              </a:spcBef>
              <a:buClrTx/>
            </a:pPr>
            <a:r>
              <a:rPr lang="en-US" altLang="zh-CN" dirty="0">
                <a:solidFill>
                  <a:schemeClr val="tx1"/>
                </a:solidFill>
              </a:rPr>
              <a:t>Docker hub</a:t>
            </a:r>
          </a:p>
          <a:p>
            <a:pPr>
              <a:lnSpc>
                <a:spcPct val="80000"/>
              </a:lnSpc>
              <a:spcBef>
                <a:spcPct val="20000"/>
              </a:spcBef>
              <a:buClrTx/>
            </a:pPr>
            <a:r>
              <a:rPr lang="en-US" altLang="zh-CN" dirty="0">
                <a:solidFill>
                  <a:schemeClr val="tx1"/>
                </a:solidFill>
              </a:rPr>
              <a:t>Docker usage</a:t>
            </a:r>
          </a:p>
          <a:p>
            <a:pPr>
              <a:lnSpc>
                <a:spcPct val="80000"/>
              </a:lnSpc>
              <a:spcBef>
                <a:spcPct val="20000"/>
              </a:spcBef>
              <a:buClrTx/>
            </a:pPr>
            <a:r>
              <a:rPr lang="en-US" altLang="zh-CN" dirty="0">
                <a:solidFill>
                  <a:schemeClr val="tx1"/>
                </a:solidFill>
              </a:rPr>
              <a:t>CUDA</a:t>
            </a:r>
          </a:p>
          <a:p>
            <a:pPr>
              <a:lnSpc>
                <a:spcPct val="80000"/>
              </a:lnSpc>
              <a:spcBef>
                <a:spcPct val="20000"/>
              </a:spcBef>
              <a:buClrTx/>
            </a:pPr>
            <a:r>
              <a:rPr lang="en-US" altLang="zh-CN" dirty="0">
                <a:solidFill>
                  <a:schemeClr val="tx1"/>
                </a:solidFill>
              </a:rPr>
              <a:t>Demo</a:t>
            </a:r>
          </a:p>
        </p:txBody>
      </p:sp>
    </p:spTree>
    <p:extLst>
      <p:ext uri="{BB962C8B-B14F-4D97-AF65-F5344CB8AC3E}">
        <p14:creationId xmlns:p14="http://schemas.microsoft.com/office/powerpoint/2010/main" val="2034911039"/>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Autofit/>
          </a:bodyPr>
          <a:lstStyle/>
          <a:p>
            <a:pPr fontAlgn="base">
              <a:spcAft>
                <a:spcPct val="0"/>
              </a:spcAft>
            </a:pPr>
            <a:r>
              <a:rPr lang="en-US" altLang="zh-CN" sz="4400" dirty="0">
                <a:solidFill>
                  <a:schemeClr val="tx1"/>
                </a:solidFill>
                <a:latin typeface="Calibri" pitchFamily="34" charset="0"/>
              </a:rPr>
              <a:t>Docker Overview</a:t>
            </a:r>
          </a:p>
        </p:txBody>
      </p:sp>
      <p:sp>
        <p:nvSpPr>
          <p:cNvPr id="9218" name="Text Placeholder 2"/>
          <p:cNvSpPr>
            <a:spLocks noGrp="1"/>
          </p:cNvSpPr>
          <p:nvPr>
            <p:ph type="body" sz="quarter" idx="10"/>
          </p:nvPr>
        </p:nvSpPr>
        <p:spPr bwMode="auto">
          <a:xfrm>
            <a:off x="452967" y="959667"/>
            <a:ext cx="10838809" cy="5576935"/>
          </a:xfrm>
          <a:noFill/>
          <a:ln>
            <a:miter lim="800000"/>
            <a:headEnd/>
            <a:tailEnd/>
          </a:ln>
        </p:spPr>
        <p:txBody>
          <a:bodyPr vert="horz" wrap="square" lIns="91440" tIns="45720" rIns="91440" bIns="45720" numCol="1" rtlCol="0" anchor="t" anchorCtr="0" compatLnSpc="1">
            <a:prstTxWarp prst="textNoShape">
              <a:avLst/>
            </a:prstTxWarp>
            <a:noAutofit/>
          </a:bodyPr>
          <a:lstStyle/>
          <a:p>
            <a:pPr lvl="0"/>
            <a:r>
              <a:rPr lang="en-US" altLang="zh-CN" sz="1600" b="1" dirty="0">
                <a:solidFill>
                  <a:schemeClr val="tx1"/>
                </a:solidFill>
                <a:latin typeface="Times New Roman" panose="02020603050405020304" pitchFamily="18" charset="0"/>
                <a:cs typeface="Times New Roman" panose="02020603050405020304" pitchFamily="18" charset="0"/>
              </a:rPr>
              <a:t>Basic</a:t>
            </a:r>
            <a:endParaRPr lang="zh-CN" altLang="zh-CN" sz="1600" b="1" dirty="0">
              <a:solidFill>
                <a:schemeClr val="tx1"/>
              </a:solidFill>
              <a:latin typeface="Times New Roman" panose="02020603050405020304" pitchFamily="18" charset="0"/>
              <a:cs typeface="Times New Roman" panose="02020603050405020304" pitchFamily="18" charset="0"/>
            </a:endParaRPr>
          </a:p>
          <a:p>
            <a:pPr lvl="1">
              <a:buFont typeface="Wingdings"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Docker is the world’s leading software container platform. Developers use Docker to eliminate “works on my machine” problems when collaborating on code with co-workers. Operators use Docker to run and manage apps side-by-side in isolated containers to get better compute density. Enterprises use Docker to build agile software delivery pipelines to ship new features faster, more securely and with confidence for both Linux and Windows Server apps</a:t>
            </a:r>
            <a:r>
              <a:rPr lang="en-US" altLang="zh-CN" sz="1600" dirty="0">
                <a:solidFill>
                  <a:schemeClr val="tx1"/>
                </a:solidFill>
                <a:latin typeface="Times New Roman" panose="02020603050405020304" pitchFamily="18" charset="0"/>
                <a:cs typeface="Times New Roman" panose="02020603050405020304" pitchFamily="18" charset="0"/>
              </a:rPr>
              <a:t>.</a:t>
            </a:r>
          </a:p>
          <a:p>
            <a:pPr lvl="1">
              <a:buFont typeface="Wingdings"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Using containers, everything required to make a piece of software run is packaged into isolated containers. Unlike VMs, containers do not bundle a full operating system - only libraries and settings required to make the software work are needed. This makes for efficient, lightweight, self-contained systems and guarantees that software will always run the same, regardless of where it’s deployed</a:t>
            </a:r>
            <a:r>
              <a:rPr lang="en-US" altLang="zh-CN" sz="1600" dirty="0">
                <a:solidFill>
                  <a:schemeClr val="tx1"/>
                </a:solidFill>
                <a:latin typeface="Times New Roman" panose="02020603050405020304" pitchFamily="18" charset="0"/>
                <a:cs typeface="Times New Roman" panose="02020603050405020304" pitchFamily="18" charset="0"/>
              </a:rPr>
              <a:t>. </a:t>
            </a:r>
          </a:p>
          <a:p>
            <a:pPr lvl="1">
              <a:buFont typeface="Wingdings" pitchFamily="2" charset="2"/>
              <a:buChar char="Ø"/>
            </a:pPr>
            <a:r>
              <a:rPr lang="en-US" altLang="zh-CN" sz="1600" dirty="0">
                <a:solidFill>
                  <a:schemeClr val="tx1"/>
                </a:solidFill>
                <a:latin typeface="Times New Roman" panose="02020603050405020304" pitchFamily="18" charset="0"/>
                <a:cs typeface="Times New Roman" panose="02020603050405020304" pitchFamily="18" charset="0"/>
              </a:rPr>
              <a:t>Website: https://www.docker.com/</a:t>
            </a:r>
            <a:endParaRPr lang="en-US" altLang="zh-CN" sz="1600" b="1" dirty="0">
              <a:solidFill>
                <a:schemeClr val="tx1"/>
              </a:solidFill>
              <a:latin typeface="Times New Roman" panose="02020603050405020304" pitchFamily="18" charset="0"/>
              <a:cs typeface="Times New Roman" panose="02020603050405020304" pitchFamily="18" charset="0"/>
            </a:endParaRPr>
          </a:p>
          <a:p>
            <a:pPr eaLnBrk="1" hangingPunct="1"/>
            <a:r>
              <a:rPr lang="en-US" altLang="zh-CN" sz="1600" b="1" dirty="0">
                <a:solidFill>
                  <a:schemeClr val="tx1"/>
                </a:solidFill>
                <a:latin typeface="Times New Roman" panose="02020603050405020304" pitchFamily="18" charset="0"/>
                <a:cs typeface="Times New Roman" panose="02020603050405020304" pitchFamily="18" charset="0"/>
              </a:rPr>
              <a:t>What is a Container</a:t>
            </a:r>
          </a:p>
          <a:p>
            <a:pPr lvl="1">
              <a:buFont typeface="Wingdings" pitchFamily="2" charset="2"/>
              <a:buChar char="Ø"/>
            </a:pPr>
            <a:r>
              <a:rPr lang="en-US" sz="1600" dirty="0">
                <a:solidFill>
                  <a:schemeClr val="tx1"/>
                </a:solidFill>
                <a:latin typeface="Times New Roman" panose="02020603050405020304" pitchFamily="18" charset="0"/>
                <a:cs typeface="Times New Roman" panose="02020603050405020304" pitchFamily="18" charset="0"/>
              </a:rPr>
              <a:t>A container image is a lightweight, stand-alone, executable package of a piece of software that includes everything needed to run it: code, runtime, system tools, system libraries, settings. Available for both Linux and Windows based apps, containerized software will always run the same, regardless of the environment. Containers isolate software from its surroundings, for example differences between development and staging environments and help reduce conflicts between teams running different software on the same infrastructure.</a:t>
            </a:r>
            <a:endParaRPr lang="en-US" altLang="zh-C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3701596"/>
      </p:ext>
    </p:extLst>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Autofit/>
          </a:bodyPr>
          <a:lstStyle/>
          <a:p>
            <a:pPr fontAlgn="base">
              <a:spcAft>
                <a:spcPct val="0"/>
              </a:spcAft>
            </a:pPr>
            <a:r>
              <a:rPr lang="en-US" altLang="zh-CN" sz="4400" dirty="0">
                <a:solidFill>
                  <a:schemeClr val="tx1"/>
                </a:solidFill>
                <a:latin typeface="Calibri" pitchFamily="34" charset="0"/>
              </a:rPr>
              <a:t>DOCKER Overview</a:t>
            </a:r>
          </a:p>
        </p:txBody>
      </p:sp>
      <p:sp>
        <p:nvSpPr>
          <p:cNvPr id="9218" name="Text Placeholder 2"/>
          <p:cNvSpPr>
            <a:spLocks noGrp="1"/>
          </p:cNvSpPr>
          <p:nvPr>
            <p:ph type="body" sz="quarter" idx="10"/>
          </p:nvPr>
        </p:nvSpPr>
        <p:spPr bwMode="auto">
          <a:xfrm>
            <a:off x="1889126" y="1143001"/>
            <a:ext cx="8348663" cy="514805"/>
          </a:xfrm>
          <a:noFill/>
          <a:ln>
            <a:miter lim="800000"/>
            <a:headEnd/>
            <a:tailEnd/>
          </a:ln>
        </p:spPr>
        <p:txBody>
          <a:bodyPr vert="horz" wrap="square" lIns="91440" tIns="45720" rIns="91440" bIns="45720" numCol="1" rtlCol="0" anchor="t" anchorCtr="0" compatLnSpc="1">
            <a:prstTxWarp prst="textNoShape">
              <a:avLst/>
            </a:prstTxWarp>
            <a:normAutofit fontScale="92500" lnSpcReduction="10000"/>
          </a:bodyPr>
          <a:lstStyle/>
          <a:p>
            <a:pPr lvl="0"/>
            <a:r>
              <a:rPr lang="en-US" altLang="zh-CN" b="1" dirty="0">
                <a:solidFill>
                  <a:schemeClr val="bg1"/>
                </a:solidFill>
              </a:rPr>
              <a:t>Comparing Containers and Virtual Machines</a:t>
            </a:r>
          </a:p>
          <a:p>
            <a:pPr marL="0" indent="0">
              <a:buNone/>
            </a:pPr>
            <a:endParaRPr lang="zh-CN" altLang="zh-CN" sz="2400" b="1" dirty="0">
              <a:solidFill>
                <a:schemeClr val="bg1"/>
              </a:solidFill>
            </a:endParaRPr>
          </a:p>
          <a:p>
            <a:pPr marL="0" indent="0">
              <a:buNone/>
            </a:pPr>
            <a:endParaRPr lang="en-US" altLang="zh-CN" sz="1600" dirty="0">
              <a:solidFill>
                <a:schemeClr val="bg1"/>
              </a:solidFill>
            </a:endParaRPr>
          </a:p>
        </p:txBody>
      </p:sp>
      <p:pic>
        <p:nvPicPr>
          <p:cNvPr id="3" name="Picture 2"/>
          <p:cNvPicPr>
            <a:picLocks noChangeAspect="1"/>
          </p:cNvPicPr>
          <p:nvPr/>
        </p:nvPicPr>
        <p:blipFill>
          <a:blip r:embed="rId3"/>
          <a:stretch>
            <a:fillRect/>
          </a:stretch>
        </p:blipFill>
        <p:spPr>
          <a:xfrm>
            <a:off x="1158949" y="1143002"/>
            <a:ext cx="10005237" cy="3003948"/>
          </a:xfrm>
          <a:prstGeom prst="rect">
            <a:avLst/>
          </a:prstGeom>
        </p:spPr>
      </p:pic>
      <p:sp>
        <p:nvSpPr>
          <p:cNvPr id="5" name="TextBox 4"/>
          <p:cNvSpPr txBox="1"/>
          <p:nvPr/>
        </p:nvSpPr>
        <p:spPr>
          <a:xfrm>
            <a:off x="1254643" y="4427073"/>
            <a:ext cx="4322612" cy="2114425"/>
          </a:xfrm>
          <a:prstGeom prst="rect">
            <a:avLst/>
          </a:prstGeom>
          <a:noFill/>
        </p:spPr>
        <p:txBody>
          <a:bodyPr wrap="square" rtlCol="0" anchor="ctr">
            <a:spAutoFit/>
          </a:bodyPr>
          <a:lstStyle/>
          <a:p>
            <a:pPr algn="ctr">
              <a:lnSpc>
                <a:spcPct val="90000"/>
              </a:lnSpc>
            </a:pPr>
            <a:r>
              <a:rPr lang="en-US" dirty="0">
                <a:latin typeface="Trebuchet MS" panose="020B0603020202020204" pitchFamily="34" charset="0"/>
              </a:rPr>
              <a:t>Containers</a:t>
            </a:r>
          </a:p>
          <a:p>
            <a:pPr>
              <a:lnSpc>
                <a:spcPct val="90000"/>
              </a:lnSpc>
            </a:pPr>
            <a:r>
              <a:rPr lang="en-US" sz="1600" dirty="0"/>
              <a:t>Containers are an abstraction at the app layer that packages code and dependencies together. Multiple containers can run on the same machine and share the OS kernel with other containers, each running as isolated processes in user space. Containers take up less space than VMs (container images are typically tens of MBs in size), and start almost instantly. </a:t>
            </a:r>
            <a:endParaRPr lang="en-US" sz="1600" dirty="0">
              <a:latin typeface="Trebuchet MS" panose="020B0603020202020204" pitchFamily="34" charset="0"/>
            </a:endParaRPr>
          </a:p>
        </p:txBody>
      </p:sp>
      <p:sp>
        <p:nvSpPr>
          <p:cNvPr id="8" name="TextBox 7"/>
          <p:cNvSpPr txBox="1"/>
          <p:nvPr/>
        </p:nvSpPr>
        <p:spPr>
          <a:xfrm>
            <a:off x="6517758" y="4441161"/>
            <a:ext cx="4742122" cy="1892826"/>
          </a:xfrm>
          <a:prstGeom prst="rect">
            <a:avLst/>
          </a:prstGeom>
          <a:noFill/>
        </p:spPr>
        <p:txBody>
          <a:bodyPr wrap="square" rtlCol="0" anchor="ctr">
            <a:spAutoFit/>
          </a:bodyPr>
          <a:lstStyle/>
          <a:p>
            <a:pPr algn="ctr">
              <a:lnSpc>
                <a:spcPct val="90000"/>
              </a:lnSpc>
            </a:pPr>
            <a:r>
              <a:rPr lang="en-US" dirty="0">
                <a:latin typeface="Trebuchet MS" panose="020B0603020202020204" pitchFamily="34" charset="0"/>
              </a:rPr>
              <a:t>Virtual Machines</a:t>
            </a:r>
          </a:p>
          <a:p>
            <a:pPr>
              <a:lnSpc>
                <a:spcPct val="90000"/>
              </a:lnSpc>
            </a:pPr>
            <a:r>
              <a:rPr lang="en-US" sz="1600" dirty="0"/>
              <a:t>Virtual machines (VMs) are an abstraction of physical hardware turning one server into many servers. The hypervisor allows multiple VMs to run on a single machine. Each VM includes a full copy of an operating system, one or more apps, necessary binaries and libraries - taking up tens of GBs. VMs can also be slow to boot.</a:t>
            </a:r>
            <a:endParaRPr lang="en-US" sz="1600" dirty="0">
              <a:latin typeface="Trebuchet MS" panose="020B0603020202020204" pitchFamily="34" charset="0"/>
            </a:endParaRPr>
          </a:p>
        </p:txBody>
      </p:sp>
    </p:spTree>
    <p:extLst>
      <p:ext uri="{BB962C8B-B14F-4D97-AF65-F5344CB8AC3E}">
        <p14:creationId xmlns:p14="http://schemas.microsoft.com/office/powerpoint/2010/main" val="2062372703"/>
      </p:ext>
    </p:extLst>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bwMode="auto">
          <a:noFill/>
          <a:ln>
            <a:miter lim="800000"/>
            <a:headEnd/>
            <a:tailEnd/>
          </a:ln>
        </p:spPr>
        <p:txBody>
          <a:bodyPr vert="horz" wrap="square" lIns="91440" tIns="45720" rIns="91440" bIns="45720" numCol="1" rtlCol="0" anchor="t" anchorCtr="0" compatLnSpc="1">
            <a:prstTxWarp prst="textNoShape">
              <a:avLst/>
            </a:prstTxWarp>
            <a:noAutofit/>
          </a:bodyPr>
          <a:lstStyle/>
          <a:p>
            <a:pPr fontAlgn="base">
              <a:spcAft>
                <a:spcPct val="0"/>
              </a:spcAft>
            </a:pPr>
            <a:r>
              <a:rPr lang="en-US" altLang="zh-CN" sz="4400" dirty="0">
                <a:solidFill>
                  <a:schemeClr val="tx1"/>
                </a:solidFill>
                <a:latin typeface="Calibri" pitchFamily="34" charset="0"/>
              </a:rPr>
              <a:t>Docker hub</a:t>
            </a:r>
          </a:p>
        </p:txBody>
      </p:sp>
      <p:sp>
        <p:nvSpPr>
          <p:cNvPr id="9218" name="Text Placeholder 2"/>
          <p:cNvSpPr>
            <a:spLocks noGrp="1"/>
          </p:cNvSpPr>
          <p:nvPr>
            <p:ph type="body" sz="quarter" idx="10"/>
          </p:nvPr>
        </p:nvSpPr>
        <p:spPr bwMode="auto">
          <a:xfrm>
            <a:off x="1889126" y="1143000"/>
            <a:ext cx="8348663" cy="5600700"/>
          </a:xfrm>
          <a:noFill/>
          <a:ln>
            <a:miter lim="800000"/>
            <a:headEnd/>
            <a:tailEnd/>
          </a:ln>
        </p:spPr>
        <p:txBody>
          <a:bodyPr vert="horz" wrap="square" lIns="91440" tIns="45720" rIns="91440" bIns="45720" numCol="1" rtlCol="0" anchor="t" anchorCtr="0" compatLnSpc="1">
            <a:prstTxWarp prst="textNoShape">
              <a:avLst/>
            </a:prstTxWarp>
            <a:normAutofit/>
          </a:bodyPr>
          <a:lstStyle/>
          <a:p>
            <a:pPr lvl="0"/>
            <a:r>
              <a:rPr lang="en-US" altLang="zh-CN" sz="2400" b="1" dirty="0">
                <a:solidFill>
                  <a:schemeClr val="tx1"/>
                </a:solidFill>
              </a:rPr>
              <a:t>Basic</a:t>
            </a:r>
            <a:endParaRPr lang="zh-CN" altLang="zh-CN" sz="2400" b="1" dirty="0">
              <a:solidFill>
                <a:schemeClr val="tx1"/>
              </a:solidFill>
            </a:endParaRPr>
          </a:p>
          <a:p>
            <a:pPr lvl="1">
              <a:buFont typeface="Wingdings" pitchFamily="2" charset="2"/>
              <a:buChar char="Ø"/>
            </a:pPr>
            <a:r>
              <a:rPr lang="en-US" sz="1600" dirty="0">
                <a:solidFill>
                  <a:schemeClr val="tx1"/>
                </a:solidFill>
                <a:hlinkClick r:id="rId3"/>
              </a:rPr>
              <a:t>Docker Hub</a:t>
            </a:r>
            <a:r>
              <a:rPr lang="en-US" sz="1600" dirty="0">
                <a:solidFill>
                  <a:schemeClr val="tx1"/>
                </a:solidFill>
              </a:rPr>
              <a:t> is a cloud-based registry service which allows you to link to code repositories, build your images and test them, stores manually pushed images, and links to </a:t>
            </a:r>
            <a:r>
              <a:rPr lang="en-US" sz="1600" dirty="0">
                <a:solidFill>
                  <a:schemeClr val="tx1"/>
                </a:solidFill>
                <a:hlinkClick r:id="rId4"/>
              </a:rPr>
              <a:t>Docker Cloud</a:t>
            </a:r>
            <a:r>
              <a:rPr lang="en-US" sz="1600" dirty="0">
                <a:solidFill>
                  <a:schemeClr val="tx1"/>
                </a:solidFill>
              </a:rPr>
              <a:t> so you can deploy images to your hosts. It provides a centralized resource for container image discovery, distribution and change management, </a:t>
            </a:r>
            <a:r>
              <a:rPr lang="en-US" sz="1600" dirty="0">
                <a:solidFill>
                  <a:schemeClr val="tx1"/>
                </a:solidFill>
                <a:hlinkClick r:id="rId5"/>
              </a:rPr>
              <a:t>user and team collaboration</a:t>
            </a:r>
            <a:r>
              <a:rPr lang="en-US" sz="1600" dirty="0">
                <a:solidFill>
                  <a:schemeClr val="tx1"/>
                </a:solidFill>
              </a:rPr>
              <a:t>, and workflow automation throughout the development pipeline.</a:t>
            </a:r>
            <a:endParaRPr lang="en-US" altLang="zh-CN" b="1" dirty="0">
              <a:solidFill>
                <a:schemeClr val="tx1"/>
              </a:solidFill>
            </a:endParaRPr>
          </a:p>
          <a:p>
            <a:pPr eaLnBrk="1" hangingPunct="1"/>
            <a:r>
              <a:rPr lang="en-US" altLang="zh-CN" b="1" dirty="0">
                <a:solidFill>
                  <a:schemeClr val="tx1"/>
                </a:solidFill>
              </a:rPr>
              <a:t>Key features of Docker hub</a:t>
            </a:r>
            <a:endParaRPr lang="en-US" altLang="zh-CN" sz="2400" b="1" dirty="0">
              <a:solidFill>
                <a:schemeClr val="tx1"/>
              </a:solidFill>
            </a:endParaRPr>
          </a:p>
          <a:p>
            <a:pPr lvl="1">
              <a:buFont typeface="Wingdings" pitchFamily="2" charset="2"/>
              <a:buChar char="Ø"/>
            </a:pPr>
            <a:r>
              <a:rPr lang="en-US" sz="1500" dirty="0">
                <a:solidFill>
                  <a:schemeClr val="tx1"/>
                </a:solidFill>
                <a:hlinkClick r:id="rId6"/>
              </a:rPr>
              <a:t>Image Repositories</a:t>
            </a:r>
            <a:r>
              <a:rPr lang="en-US" sz="1500" dirty="0">
                <a:solidFill>
                  <a:schemeClr val="tx1"/>
                </a:solidFill>
              </a:rPr>
              <a:t>: Find and pull images from community and official libraries, and manage, push to, and pull from private image libraries to which you have access.</a:t>
            </a:r>
          </a:p>
          <a:p>
            <a:pPr lvl="1">
              <a:buFont typeface="Wingdings" pitchFamily="2" charset="2"/>
              <a:buChar char="Ø"/>
            </a:pPr>
            <a:r>
              <a:rPr lang="en-US" sz="1500" dirty="0">
                <a:solidFill>
                  <a:schemeClr val="tx1"/>
                </a:solidFill>
                <a:hlinkClick r:id="rId7"/>
              </a:rPr>
              <a:t>Automated Builds</a:t>
            </a:r>
            <a:r>
              <a:rPr lang="en-US" sz="1500" dirty="0">
                <a:solidFill>
                  <a:schemeClr val="tx1"/>
                </a:solidFill>
              </a:rPr>
              <a:t>: Automatically create new images when you make changes to a source code repository.</a:t>
            </a:r>
          </a:p>
          <a:p>
            <a:pPr lvl="1">
              <a:buFont typeface="Wingdings" pitchFamily="2" charset="2"/>
              <a:buChar char="Ø"/>
            </a:pPr>
            <a:r>
              <a:rPr lang="en-US" sz="1500" dirty="0" err="1">
                <a:solidFill>
                  <a:schemeClr val="tx1"/>
                </a:solidFill>
                <a:hlinkClick r:id="rId8"/>
              </a:rPr>
              <a:t>Webhooks</a:t>
            </a:r>
            <a:r>
              <a:rPr lang="en-US" sz="1500" dirty="0">
                <a:solidFill>
                  <a:schemeClr val="tx1"/>
                </a:solidFill>
              </a:rPr>
              <a:t>: A feature of Automated Builds, </a:t>
            </a:r>
            <a:r>
              <a:rPr lang="en-US" sz="1500" dirty="0" err="1">
                <a:solidFill>
                  <a:schemeClr val="tx1"/>
                </a:solidFill>
              </a:rPr>
              <a:t>Webhooks</a:t>
            </a:r>
            <a:r>
              <a:rPr lang="en-US" sz="1500" dirty="0">
                <a:solidFill>
                  <a:schemeClr val="tx1"/>
                </a:solidFill>
              </a:rPr>
              <a:t> let you trigger actions after a successful push to a repository.</a:t>
            </a:r>
          </a:p>
          <a:p>
            <a:pPr lvl="1">
              <a:buFont typeface="Wingdings" pitchFamily="2" charset="2"/>
              <a:buChar char="Ø"/>
            </a:pPr>
            <a:r>
              <a:rPr lang="en-US" sz="1500" dirty="0">
                <a:solidFill>
                  <a:schemeClr val="tx1"/>
                </a:solidFill>
                <a:hlinkClick r:id="rId5"/>
              </a:rPr>
              <a:t>Organizations</a:t>
            </a:r>
            <a:r>
              <a:rPr lang="en-US" sz="1500" dirty="0">
                <a:solidFill>
                  <a:schemeClr val="tx1"/>
                </a:solidFill>
              </a:rPr>
              <a:t>: Create work groups to manage access to image repositories.</a:t>
            </a:r>
          </a:p>
          <a:p>
            <a:pPr lvl="1">
              <a:buFont typeface="Wingdings" pitchFamily="2" charset="2"/>
              <a:buChar char="Ø"/>
            </a:pPr>
            <a:r>
              <a:rPr lang="en-US" sz="1500" dirty="0">
                <a:solidFill>
                  <a:schemeClr val="tx1"/>
                </a:solidFill>
              </a:rPr>
              <a:t>GitHub and Bitbucket Integration: Add the Hub and your Docker Images to your current workflows.</a:t>
            </a:r>
            <a:endParaRPr lang="en-US" altLang="zh-CN" sz="1600" dirty="0">
              <a:solidFill>
                <a:schemeClr val="tx1"/>
              </a:solidFill>
            </a:endParaRPr>
          </a:p>
        </p:txBody>
      </p:sp>
    </p:spTree>
    <p:extLst>
      <p:ext uri="{BB962C8B-B14F-4D97-AF65-F5344CB8AC3E}">
        <p14:creationId xmlns:p14="http://schemas.microsoft.com/office/powerpoint/2010/main" val="407951738"/>
      </p:ext>
    </p:extLst>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solidFill>
                  <a:schemeClr val="tx1"/>
                </a:solidFill>
                <a:latin typeface="Calibri" pitchFamily="34" charset="0"/>
              </a:rPr>
              <a:t>Docker usage (local)</a:t>
            </a:r>
            <a:endParaRPr lang="zh-CN" altLang="en-US" sz="3600" dirty="0">
              <a:solidFill>
                <a:schemeClr val="tx1"/>
              </a:solidFill>
              <a:latin typeface="Calibri" pitchFamily="34" charset="0"/>
            </a:endParaRPr>
          </a:p>
        </p:txBody>
      </p:sp>
      <p:sp>
        <p:nvSpPr>
          <p:cNvPr id="3" name="Text Placeholder 2"/>
          <p:cNvSpPr>
            <a:spLocks noGrp="1"/>
          </p:cNvSpPr>
          <p:nvPr>
            <p:ph type="body" sz="quarter" idx="10"/>
          </p:nvPr>
        </p:nvSpPr>
        <p:spPr>
          <a:xfrm>
            <a:off x="1889760" y="1143000"/>
            <a:ext cx="8348472" cy="5613401"/>
          </a:xfrm>
        </p:spPr>
        <p:txBody>
          <a:bodyPr>
            <a:normAutofit/>
          </a:bodyPr>
          <a:lstStyle/>
          <a:p>
            <a:r>
              <a:rPr lang="en-US" altLang="zh-CN" dirty="0">
                <a:solidFill>
                  <a:schemeClr val="tx1"/>
                </a:solidFill>
              </a:rPr>
              <a:t>Install Docker</a:t>
            </a:r>
          </a:p>
          <a:p>
            <a:pPr marL="0" indent="0">
              <a:buNone/>
            </a:pPr>
            <a:r>
              <a:rPr lang="en-US" altLang="zh-CN" sz="1600" dirty="0">
                <a:solidFill>
                  <a:schemeClr val="tx1"/>
                </a:solidFill>
              </a:rPr>
              <a:t>	https://docs.docker.com/engine/installation/linux/docker-ce/ubuntu/</a:t>
            </a:r>
          </a:p>
          <a:p>
            <a:r>
              <a:rPr lang="en-US" altLang="zh-CN" sz="2400" dirty="0">
                <a:solidFill>
                  <a:schemeClr val="tx1"/>
                </a:solidFill>
              </a:rPr>
              <a:t>Configure your Docker </a:t>
            </a:r>
            <a:r>
              <a:rPr lang="en-US" altLang="zh-CN" dirty="0">
                <a:solidFill>
                  <a:schemeClr val="tx1"/>
                </a:solidFill>
              </a:rPr>
              <a:t>environment (Ubuntu 14.04)</a:t>
            </a:r>
            <a:endParaRPr lang="en-US" altLang="zh-CN" sz="2400" dirty="0">
              <a:solidFill>
                <a:schemeClr val="tx1"/>
              </a:solidFill>
            </a:endParaRPr>
          </a:p>
          <a:p>
            <a:pPr marL="0" indent="0">
              <a:buNone/>
            </a:pPr>
            <a:r>
              <a:rPr lang="en-US" altLang="zh-CN" sz="1600" dirty="0">
                <a:solidFill>
                  <a:schemeClr val="tx1"/>
                </a:solidFill>
              </a:rPr>
              <a:t>	</a:t>
            </a:r>
            <a:r>
              <a:rPr lang="en-US" altLang="zh-CN" sz="1600" dirty="0" err="1">
                <a:solidFill>
                  <a:schemeClr val="tx1"/>
                </a:solidFill>
              </a:rPr>
              <a:t>sudo</a:t>
            </a:r>
            <a:r>
              <a:rPr lang="en-US" altLang="zh-CN" sz="1600" dirty="0">
                <a:solidFill>
                  <a:schemeClr val="tx1"/>
                </a:solidFill>
              </a:rPr>
              <a:t> service </a:t>
            </a:r>
            <a:r>
              <a:rPr lang="en-US" altLang="zh-CN" sz="1600" dirty="0" err="1">
                <a:solidFill>
                  <a:schemeClr val="tx1"/>
                </a:solidFill>
              </a:rPr>
              <a:t>docker</a:t>
            </a:r>
            <a:r>
              <a:rPr lang="en-US" altLang="zh-CN" sz="1600" dirty="0">
                <a:solidFill>
                  <a:schemeClr val="tx1"/>
                </a:solidFill>
              </a:rPr>
              <a:t> stop</a:t>
            </a:r>
          </a:p>
          <a:p>
            <a:pPr marL="0" indent="0">
              <a:buNone/>
            </a:pPr>
            <a:r>
              <a:rPr lang="en-US" altLang="zh-CN" dirty="0">
                <a:solidFill>
                  <a:schemeClr val="tx1"/>
                </a:solidFill>
              </a:rPr>
              <a:t>	</a:t>
            </a:r>
            <a:r>
              <a:rPr lang="en-US" altLang="zh-CN" sz="1600" dirty="0" err="1">
                <a:solidFill>
                  <a:schemeClr val="tx1"/>
                </a:solidFill>
              </a:rPr>
              <a:t>sudo</a:t>
            </a:r>
            <a:r>
              <a:rPr lang="en-US" altLang="zh-CN" sz="1600" dirty="0">
                <a:solidFill>
                  <a:schemeClr val="tx1"/>
                </a:solidFill>
              </a:rPr>
              <a:t> vi /</a:t>
            </a:r>
            <a:r>
              <a:rPr lang="en-US" altLang="zh-CN" sz="1600" dirty="0" err="1">
                <a:solidFill>
                  <a:schemeClr val="tx1"/>
                </a:solidFill>
              </a:rPr>
              <a:t>etc</a:t>
            </a:r>
            <a:r>
              <a:rPr lang="en-US" altLang="zh-CN" sz="1600" dirty="0">
                <a:solidFill>
                  <a:schemeClr val="tx1"/>
                </a:solidFill>
              </a:rPr>
              <a:t>/default/</a:t>
            </a:r>
            <a:r>
              <a:rPr lang="en-US" altLang="zh-CN" sz="1600" dirty="0" err="1">
                <a:solidFill>
                  <a:schemeClr val="tx1"/>
                </a:solidFill>
              </a:rPr>
              <a:t>docker</a:t>
            </a:r>
            <a:endParaRPr lang="en-US" altLang="zh-CN" sz="1600" dirty="0">
              <a:solidFill>
                <a:schemeClr val="tx1"/>
              </a:solidFill>
            </a:endParaRPr>
          </a:p>
          <a:p>
            <a:pPr marL="0" indent="0">
              <a:buNone/>
            </a:pPr>
            <a:r>
              <a:rPr lang="en-US" altLang="zh-CN" sz="1600" dirty="0">
                <a:solidFill>
                  <a:schemeClr val="tx1"/>
                </a:solidFill>
              </a:rPr>
              <a:t>	Edit DOCKER_OPTS</a:t>
            </a:r>
          </a:p>
          <a:p>
            <a:pPr marL="0" indent="0">
              <a:buNone/>
            </a:pPr>
            <a:r>
              <a:rPr lang="en-US" altLang="zh-CN" sz="1600" dirty="0">
                <a:solidFill>
                  <a:schemeClr val="tx1"/>
                </a:solidFill>
              </a:rPr>
              <a:t>	</a:t>
            </a:r>
            <a:r>
              <a:rPr lang="en-US" altLang="zh-CN" sz="1600" i="1" dirty="0">
                <a:solidFill>
                  <a:schemeClr val="tx1"/>
                </a:solidFill>
              </a:rPr>
              <a:t>(DOCKER_OPTS="--</a:t>
            </a:r>
            <a:r>
              <a:rPr lang="en-US" altLang="zh-CN" sz="1600" i="1" dirty="0" err="1">
                <a:solidFill>
                  <a:schemeClr val="tx1"/>
                </a:solidFill>
              </a:rPr>
              <a:t>dns</a:t>
            </a:r>
            <a:r>
              <a:rPr lang="en-US" altLang="zh-CN" sz="1600" i="1" dirty="0">
                <a:solidFill>
                  <a:schemeClr val="tx1"/>
                </a:solidFill>
              </a:rPr>
              <a:t> 10.19.185.252 --</a:t>
            </a:r>
            <a:r>
              <a:rPr lang="en-US" altLang="zh-CN" sz="1600" i="1" dirty="0" err="1">
                <a:solidFill>
                  <a:schemeClr val="tx1"/>
                </a:solidFill>
              </a:rPr>
              <a:t>dns</a:t>
            </a:r>
            <a:r>
              <a:rPr lang="en-US" altLang="zh-CN" sz="1600" i="1" dirty="0">
                <a:solidFill>
                  <a:schemeClr val="tx1"/>
                </a:solidFill>
              </a:rPr>
              <a:t> 10.19.185.253 --</a:t>
            </a:r>
            <a:r>
              <a:rPr lang="en-US" altLang="zh-CN" sz="1600" i="1" dirty="0" err="1">
                <a:solidFill>
                  <a:schemeClr val="tx1"/>
                </a:solidFill>
              </a:rPr>
              <a:t>bip</a:t>
            </a:r>
            <a:r>
              <a:rPr lang="en-US" altLang="zh-CN" sz="1600" i="1" dirty="0">
                <a:solidFill>
                  <a:schemeClr val="tx1"/>
                </a:solidFill>
              </a:rPr>
              <a:t>=192.168.0.1/16 --fixed-</a:t>
            </a:r>
            <a:r>
              <a:rPr lang="en-US" altLang="zh-CN" sz="1600" i="1" dirty="0" err="1">
                <a:solidFill>
                  <a:schemeClr val="tx1"/>
                </a:solidFill>
              </a:rPr>
              <a:t>cidr</a:t>
            </a:r>
            <a:r>
              <a:rPr lang="en-US" altLang="zh-CN" sz="1600" i="1" dirty="0">
                <a:solidFill>
                  <a:schemeClr val="tx1"/>
                </a:solidFill>
              </a:rPr>
              <a:t>=192.168.1.0/24)</a:t>
            </a:r>
          </a:p>
          <a:p>
            <a:pPr marL="0" indent="0">
              <a:buNone/>
            </a:pPr>
            <a:r>
              <a:rPr lang="en-US" altLang="zh-CN" sz="1600" i="1" dirty="0">
                <a:solidFill>
                  <a:schemeClr val="tx1"/>
                </a:solidFill>
              </a:rPr>
              <a:t>	</a:t>
            </a:r>
            <a:r>
              <a:rPr lang="en-US" altLang="zh-CN" sz="1600" i="1" dirty="0" err="1">
                <a:solidFill>
                  <a:schemeClr val="tx1"/>
                </a:solidFill>
              </a:rPr>
              <a:t>sudo</a:t>
            </a:r>
            <a:r>
              <a:rPr lang="en-US" altLang="zh-CN" sz="1600" i="1" dirty="0">
                <a:solidFill>
                  <a:schemeClr val="tx1"/>
                </a:solidFill>
              </a:rPr>
              <a:t> service </a:t>
            </a:r>
            <a:r>
              <a:rPr lang="en-US" altLang="zh-CN" sz="1600" i="1" dirty="0" err="1">
                <a:solidFill>
                  <a:schemeClr val="tx1"/>
                </a:solidFill>
              </a:rPr>
              <a:t>docker</a:t>
            </a:r>
            <a:r>
              <a:rPr lang="en-US" altLang="zh-CN" sz="1600" i="1" dirty="0">
                <a:solidFill>
                  <a:schemeClr val="tx1"/>
                </a:solidFill>
              </a:rPr>
              <a:t> start</a:t>
            </a:r>
          </a:p>
        </p:txBody>
      </p:sp>
    </p:spTree>
    <p:extLst>
      <p:ext uri="{BB962C8B-B14F-4D97-AF65-F5344CB8AC3E}">
        <p14:creationId xmlns:p14="http://schemas.microsoft.com/office/powerpoint/2010/main" val="2510988163"/>
      </p:ext>
    </p:extLst>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z="3600" dirty="0">
                <a:solidFill>
                  <a:schemeClr val="tx1"/>
                </a:solidFill>
                <a:latin typeface="Calibri" pitchFamily="34" charset="0"/>
              </a:rPr>
              <a:t>Docker usage (repository)</a:t>
            </a:r>
            <a:endParaRPr lang="zh-CN" altLang="en-US" sz="3600" dirty="0">
              <a:solidFill>
                <a:schemeClr val="tx1"/>
              </a:solidFill>
              <a:latin typeface="Calibri" pitchFamily="34" charset="0"/>
            </a:endParaRPr>
          </a:p>
        </p:txBody>
      </p:sp>
      <p:sp>
        <p:nvSpPr>
          <p:cNvPr id="3" name="Text Placeholder 2"/>
          <p:cNvSpPr>
            <a:spLocks noGrp="1"/>
          </p:cNvSpPr>
          <p:nvPr>
            <p:ph type="body" sz="quarter" idx="10"/>
          </p:nvPr>
        </p:nvSpPr>
        <p:spPr>
          <a:xfrm>
            <a:off x="1889760" y="1143000"/>
            <a:ext cx="8348472" cy="4991101"/>
          </a:xfrm>
        </p:spPr>
        <p:txBody>
          <a:bodyPr>
            <a:normAutofit/>
          </a:bodyPr>
          <a:lstStyle/>
          <a:p>
            <a:r>
              <a:rPr lang="en-US" altLang="zh-CN" dirty="0">
                <a:solidFill>
                  <a:schemeClr val="tx1"/>
                </a:solidFill>
                <a:latin typeface="Times New Roman" panose="02020603050405020304" pitchFamily="18" charset="0"/>
                <a:cs typeface="Times New Roman" panose="02020603050405020304" pitchFamily="18" charset="0"/>
              </a:rPr>
              <a:t>Pull/Push images from repository</a:t>
            </a:r>
            <a:endParaRPr lang="en-US" altLang="zh-CN" sz="3600" dirty="0">
              <a:solidFill>
                <a:schemeClr val="tx1"/>
              </a:solidFill>
              <a:latin typeface="Times New Roman" panose="02020603050405020304" pitchFamily="18" charset="0"/>
              <a:cs typeface="Times New Roman" panose="02020603050405020304" pitchFamily="18" charset="0"/>
            </a:endParaRPr>
          </a:p>
          <a:p>
            <a:pPr marL="0" indent="0">
              <a:buNone/>
            </a:pPr>
            <a:r>
              <a:rPr lang="en-US" altLang="zh-CN" sz="1600" i="1" dirty="0">
                <a:solidFill>
                  <a:schemeClr val="tx1"/>
                </a:solidFill>
                <a:latin typeface="Times New Roman" panose="02020603050405020304" pitchFamily="18" charset="0"/>
                <a:cs typeface="Times New Roman" panose="02020603050405020304" pitchFamily="18" charset="0"/>
              </a:rPr>
              <a:t>	Login </a:t>
            </a:r>
            <a:r>
              <a:rPr lang="en-US" altLang="zh-CN" sz="1600" i="1" dirty="0" err="1">
                <a:solidFill>
                  <a:schemeClr val="tx1"/>
                </a:solidFill>
                <a:latin typeface="Times New Roman" panose="02020603050405020304" pitchFamily="18" charset="0"/>
                <a:cs typeface="Times New Roman" panose="02020603050405020304" pitchFamily="18" charset="0"/>
              </a:rPr>
              <a:t>docker</a:t>
            </a:r>
            <a:r>
              <a:rPr lang="en-US" altLang="zh-CN" sz="1600" i="1" dirty="0">
                <a:solidFill>
                  <a:schemeClr val="tx1"/>
                </a:solidFill>
                <a:latin typeface="Times New Roman" panose="02020603050405020304" pitchFamily="18" charset="0"/>
                <a:cs typeface="Times New Roman" panose="02020603050405020304" pitchFamily="18" charset="0"/>
              </a:rPr>
              <a:t> repository (</a:t>
            </a:r>
            <a:r>
              <a:rPr lang="en-US" altLang="zh-CN" sz="1600" i="1" dirty="0" err="1">
                <a:solidFill>
                  <a:schemeClr val="tx1"/>
                </a:solidFill>
                <a:latin typeface="Times New Roman" panose="02020603050405020304" pitchFamily="18" charset="0"/>
                <a:cs typeface="Times New Roman" panose="02020603050405020304" pitchFamily="18" charset="0"/>
              </a:rPr>
              <a:t>docker</a:t>
            </a:r>
            <a:r>
              <a:rPr lang="en-US" altLang="zh-CN" sz="1600" i="1" dirty="0">
                <a:solidFill>
                  <a:schemeClr val="tx1"/>
                </a:solidFill>
                <a:latin typeface="Times New Roman" panose="02020603050405020304" pitchFamily="18" charset="0"/>
                <a:cs typeface="Times New Roman" panose="02020603050405020304" pitchFamily="18" charset="0"/>
              </a:rPr>
              <a:t> login)</a:t>
            </a:r>
          </a:p>
          <a:p>
            <a:pPr marL="0" indent="0">
              <a:buNone/>
            </a:pPr>
            <a:r>
              <a:rPr lang="en-US" altLang="zh-CN" sz="1600" i="1" dirty="0">
                <a:solidFill>
                  <a:schemeClr val="tx1"/>
                </a:solidFill>
                <a:latin typeface="Times New Roman" panose="02020603050405020304" pitchFamily="18" charset="0"/>
                <a:cs typeface="Times New Roman" panose="02020603050405020304" pitchFamily="18" charset="0"/>
              </a:rPr>
              <a:t>		default is connected to </a:t>
            </a:r>
            <a:r>
              <a:rPr lang="en-US" altLang="zh-CN" sz="1600" i="1" dirty="0" err="1">
                <a:solidFill>
                  <a:schemeClr val="tx1"/>
                </a:solidFill>
                <a:latin typeface="Times New Roman" panose="02020603050405020304" pitchFamily="18" charset="0"/>
                <a:cs typeface="Times New Roman" panose="02020603050405020304" pitchFamily="18" charset="0"/>
              </a:rPr>
              <a:t>docker</a:t>
            </a:r>
            <a:r>
              <a:rPr lang="en-US" altLang="zh-CN" sz="1600" i="1" dirty="0">
                <a:solidFill>
                  <a:schemeClr val="tx1"/>
                </a:solidFill>
                <a:latin typeface="Times New Roman" panose="02020603050405020304" pitchFamily="18" charset="0"/>
                <a:cs typeface="Times New Roman" panose="02020603050405020304" pitchFamily="18" charset="0"/>
              </a:rPr>
              <a:t> hub</a:t>
            </a:r>
          </a:p>
          <a:p>
            <a:pPr marL="0" indent="0">
              <a:buNone/>
            </a:pPr>
            <a:r>
              <a:rPr lang="en-US" altLang="zh-CN" sz="1600" i="1" dirty="0">
                <a:solidFill>
                  <a:schemeClr val="tx1"/>
                </a:solidFill>
                <a:latin typeface="Times New Roman" panose="02020603050405020304" pitchFamily="18" charset="0"/>
                <a:cs typeface="Times New Roman" panose="02020603050405020304" pitchFamily="18" charset="0"/>
              </a:rPr>
              <a:t>	</a:t>
            </a:r>
            <a:r>
              <a:rPr lang="en-US" altLang="zh-CN" sz="1600" i="1" dirty="0" err="1">
                <a:solidFill>
                  <a:schemeClr val="tx1"/>
                </a:solidFill>
                <a:latin typeface="Times New Roman" panose="02020603050405020304" pitchFamily="18" charset="0"/>
                <a:cs typeface="Times New Roman" panose="02020603050405020304" pitchFamily="18" charset="0"/>
              </a:rPr>
              <a:t>docker</a:t>
            </a:r>
            <a:r>
              <a:rPr lang="en-US" altLang="zh-CN" sz="1600" i="1" dirty="0">
                <a:solidFill>
                  <a:schemeClr val="tx1"/>
                </a:solidFill>
                <a:latin typeface="Times New Roman" panose="02020603050405020304" pitchFamily="18" charset="0"/>
                <a:cs typeface="Times New Roman" panose="02020603050405020304" pitchFamily="18" charset="0"/>
              </a:rPr>
              <a:t> search (Search the Docker Hub for images)</a:t>
            </a:r>
          </a:p>
          <a:p>
            <a:pPr marL="0" indent="0">
              <a:buNone/>
            </a:pPr>
            <a:r>
              <a:rPr lang="en-US" altLang="zh-CN" sz="1600" i="1" dirty="0">
                <a:solidFill>
                  <a:schemeClr val="tx1"/>
                </a:solidFill>
                <a:latin typeface="Times New Roman" panose="02020603050405020304" pitchFamily="18" charset="0"/>
                <a:cs typeface="Times New Roman" panose="02020603050405020304" pitchFamily="18" charset="0"/>
              </a:rPr>
              <a:t>	Manage images (</a:t>
            </a:r>
            <a:r>
              <a:rPr lang="en-US" altLang="zh-CN" sz="1600" i="1" dirty="0" err="1">
                <a:solidFill>
                  <a:schemeClr val="tx1"/>
                </a:solidFill>
                <a:latin typeface="Times New Roman" panose="02020603050405020304" pitchFamily="18" charset="0"/>
                <a:cs typeface="Times New Roman" panose="02020603050405020304" pitchFamily="18" charset="0"/>
              </a:rPr>
              <a:t>docker</a:t>
            </a:r>
            <a:r>
              <a:rPr lang="en-US" altLang="zh-CN" sz="1600" i="1" dirty="0">
                <a:solidFill>
                  <a:schemeClr val="tx1"/>
                </a:solidFill>
                <a:latin typeface="Times New Roman" panose="02020603050405020304" pitchFamily="18" charset="0"/>
                <a:cs typeface="Times New Roman" panose="02020603050405020304" pitchFamily="18" charset="0"/>
              </a:rPr>
              <a:t> image &lt;command&gt;) </a:t>
            </a:r>
          </a:p>
          <a:p>
            <a:pPr marL="0" indent="0">
              <a:buNone/>
            </a:pPr>
            <a:r>
              <a:rPr lang="en-US" altLang="zh-CN" sz="1600" i="1" dirty="0">
                <a:solidFill>
                  <a:schemeClr val="tx1"/>
                </a:solidFill>
                <a:latin typeface="Times New Roman" panose="02020603050405020304" pitchFamily="18" charset="0"/>
                <a:cs typeface="Times New Roman" panose="02020603050405020304" pitchFamily="18" charset="0"/>
              </a:rPr>
              <a:t>		pull (Pull an image or a repository from a registry)</a:t>
            </a:r>
          </a:p>
          <a:p>
            <a:pPr marL="0" indent="0">
              <a:buNone/>
            </a:pPr>
            <a:r>
              <a:rPr lang="en-US" altLang="zh-CN" sz="1600" i="1" dirty="0">
                <a:solidFill>
                  <a:schemeClr val="tx1"/>
                </a:solidFill>
                <a:latin typeface="Times New Roman" panose="02020603050405020304" pitchFamily="18" charset="0"/>
                <a:cs typeface="Times New Roman" panose="02020603050405020304" pitchFamily="18" charset="0"/>
              </a:rPr>
              <a:t>		push (Push an image or a repository to a registry)</a:t>
            </a:r>
          </a:p>
          <a:p>
            <a:pPr marL="0" indent="0">
              <a:buNone/>
            </a:pPr>
            <a:endParaRPr lang="en-US" altLang="zh-CN" sz="1600" i="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9802101"/>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54499" y="233962"/>
            <a:ext cx="8313420" cy="1027974"/>
          </a:xfrm>
        </p:spPr>
        <p:txBody>
          <a:bodyPr>
            <a:normAutofit fontScale="90000"/>
          </a:bodyPr>
          <a:lstStyle/>
          <a:p>
            <a:r>
              <a:rPr lang="en-US" altLang="zh-CN" dirty="0">
                <a:solidFill>
                  <a:schemeClr val="tx1"/>
                </a:solidFill>
              </a:rPr>
              <a:t>CUDA:3 Ways to Accelerate Applications</a:t>
            </a:r>
            <a:endParaRPr lang="en-US" dirty="0">
              <a:solidFill>
                <a:schemeClr val="tx1"/>
              </a:solidFill>
            </a:endParaRPr>
          </a:p>
        </p:txBody>
      </p:sp>
      <p:sp>
        <p:nvSpPr>
          <p:cNvPr id="16" name="Rounded Rectangle 15"/>
          <p:cNvSpPr/>
          <p:nvPr/>
        </p:nvSpPr>
        <p:spPr>
          <a:xfrm>
            <a:off x="2334950" y="2944813"/>
            <a:ext cx="2414323" cy="1387740"/>
          </a:xfrm>
          <a:prstGeom prst="roundRect">
            <a:avLst/>
          </a:prstGeom>
          <a:solidFill>
            <a:srgbClr val="FFFFFF">
              <a:alpha val="20000"/>
            </a:srgbClr>
          </a:solidFill>
          <a:ln w="38100" cap="flat" cmpd="sng" algn="ctr">
            <a:solidFill>
              <a:srgbClr val="92D050"/>
            </a:solidFill>
            <a:prstDash val="solid"/>
            <a:headEnd type="none" w="med" len="med"/>
            <a:tailEnd type="arrow" w="med" len="med"/>
          </a:ln>
          <a:effectLst/>
        </p:spPr>
        <p:txBody>
          <a:bodyPr anchor="ctr"/>
          <a:lstStyle/>
          <a:p>
            <a:pPr algn="ctr" defTabSz="761970">
              <a:defRPr/>
            </a:pPr>
            <a:r>
              <a:rPr lang="en-US" sz="3000" kern="0" dirty="0">
                <a:latin typeface="Arial"/>
              </a:rPr>
              <a:t>Libraries</a:t>
            </a:r>
          </a:p>
        </p:txBody>
      </p:sp>
      <p:sp>
        <p:nvSpPr>
          <p:cNvPr id="17" name="Rounded Rectangle 16"/>
          <p:cNvSpPr/>
          <p:nvPr/>
        </p:nvSpPr>
        <p:spPr>
          <a:xfrm>
            <a:off x="4929189" y="2944813"/>
            <a:ext cx="2414323" cy="1387740"/>
          </a:xfrm>
          <a:prstGeom prst="roundRect">
            <a:avLst/>
          </a:prstGeom>
          <a:solidFill>
            <a:srgbClr val="FFFFFF">
              <a:alpha val="20000"/>
            </a:srgbClr>
          </a:solidFill>
          <a:ln w="38100" cap="flat" cmpd="sng" algn="ctr">
            <a:solidFill>
              <a:srgbClr val="92D050"/>
            </a:solidFill>
            <a:prstDash val="solid"/>
            <a:headEnd type="none" w="med" len="med"/>
            <a:tailEnd type="arrow" w="med" len="med"/>
          </a:ln>
          <a:effectLst/>
        </p:spPr>
        <p:txBody>
          <a:bodyPr anchor="ctr"/>
          <a:lstStyle/>
          <a:p>
            <a:pPr algn="ctr" defTabSz="761970">
              <a:defRPr/>
            </a:pPr>
            <a:r>
              <a:rPr lang="en-US" sz="3000" kern="0" dirty="0" err="1">
                <a:latin typeface="Arial"/>
              </a:rPr>
              <a:t>O</a:t>
            </a:r>
            <a:r>
              <a:rPr lang="en-US" altLang="zh-CN" sz="3000" kern="0" dirty="0" err="1">
                <a:latin typeface="Arial"/>
              </a:rPr>
              <a:t>penACC</a:t>
            </a:r>
            <a:endParaRPr lang="en-US" sz="3000" kern="0" dirty="0">
              <a:latin typeface="Arial"/>
            </a:endParaRPr>
          </a:p>
        </p:txBody>
      </p:sp>
      <p:sp>
        <p:nvSpPr>
          <p:cNvPr id="18" name="Rounded Rectangle 17"/>
          <p:cNvSpPr/>
          <p:nvPr/>
        </p:nvSpPr>
        <p:spPr>
          <a:xfrm>
            <a:off x="7522105" y="2915710"/>
            <a:ext cx="2415646" cy="1389063"/>
          </a:xfrm>
          <a:prstGeom prst="roundRect">
            <a:avLst/>
          </a:prstGeom>
          <a:solidFill>
            <a:srgbClr val="FFFFFF">
              <a:alpha val="20000"/>
            </a:srgbClr>
          </a:solidFill>
          <a:ln w="38100" cap="flat" cmpd="sng" algn="ctr">
            <a:solidFill>
              <a:srgbClr val="92D050"/>
            </a:solidFill>
            <a:prstDash val="solid"/>
            <a:headEnd type="none" w="med" len="med"/>
            <a:tailEnd type="arrow" w="med" len="med"/>
          </a:ln>
          <a:effectLst/>
        </p:spPr>
        <p:txBody>
          <a:bodyPr anchor="ctr"/>
          <a:lstStyle/>
          <a:p>
            <a:pPr algn="ctr" defTabSz="761970">
              <a:defRPr/>
            </a:pPr>
            <a:r>
              <a:rPr lang="en-US" sz="2667" kern="0" dirty="0">
                <a:latin typeface="Arial"/>
              </a:rPr>
              <a:t>Programming Languages</a:t>
            </a:r>
          </a:p>
        </p:txBody>
      </p:sp>
      <p:sp>
        <p:nvSpPr>
          <p:cNvPr id="19" name="Rounded Rectangle 18"/>
          <p:cNvSpPr/>
          <p:nvPr/>
        </p:nvSpPr>
        <p:spPr>
          <a:xfrm>
            <a:off x="2334948" y="2035971"/>
            <a:ext cx="7602802" cy="694531"/>
          </a:xfrm>
          <a:prstGeom prst="roundRect">
            <a:avLst/>
          </a:prstGeom>
          <a:solidFill>
            <a:srgbClr val="FFFFFF">
              <a:alpha val="20000"/>
            </a:srgbClr>
          </a:solidFill>
          <a:ln w="38100" cap="flat" cmpd="sng" algn="ctr">
            <a:solidFill>
              <a:srgbClr val="92D050"/>
            </a:solidFill>
            <a:prstDash val="solid"/>
            <a:headEnd type="none" w="med" len="med"/>
            <a:tailEnd type="arrow" w="med" len="med"/>
          </a:ln>
          <a:effectLst/>
        </p:spPr>
        <p:txBody>
          <a:bodyPr anchor="ctr"/>
          <a:lstStyle/>
          <a:p>
            <a:pPr algn="ctr" defTabSz="761970">
              <a:defRPr/>
            </a:pPr>
            <a:r>
              <a:rPr lang="en-US" sz="3000" kern="0" dirty="0">
                <a:latin typeface="Arial"/>
              </a:rPr>
              <a:t>Applications</a:t>
            </a:r>
          </a:p>
        </p:txBody>
      </p:sp>
      <p:sp>
        <p:nvSpPr>
          <p:cNvPr id="20" name="Right Brace 6"/>
          <p:cNvSpPr>
            <a:spLocks/>
          </p:cNvSpPr>
          <p:nvPr/>
        </p:nvSpPr>
        <p:spPr bwMode="auto">
          <a:xfrm rot="5400000">
            <a:off x="4668575" y="2106085"/>
            <a:ext cx="341313" cy="5008563"/>
          </a:xfrm>
          <a:prstGeom prst="rightBrace">
            <a:avLst>
              <a:gd name="adj1" fmla="val 8356"/>
              <a:gd name="adj2" fmla="val 50194"/>
            </a:avLst>
          </a:prstGeom>
          <a:solidFill>
            <a:schemeClr val="bg1"/>
          </a:solidFill>
          <a:ln w="19050" algn="ctr">
            <a:solidFill>
              <a:schemeClr val="accent2">
                <a:lumMod val="60000"/>
                <a:lumOff val="40000"/>
              </a:schemeClr>
            </a:solidFill>
            <a:round/>
            <a:headEnd/>
            <a:tailEnd/>
          </a:ln>
          <a:extLst/>
        </p:spPr>
        <p:txBody>
          <a:bodyPr wrap="none" anchor="ctr"/>
          <a:lstStyle/>
          <a:p>
            <a:pPr marL="3969" algn="ctr" defTabSz="761970">
              <a:buSzPct val="180000"/>
              <a:tabLst>
                <a:tab pos="3095501" algn="l"/>
              </a:tabLst>
              <a:defRPr/>
            </a:pPr>
            <a:endParaRPr lang="en-US" sz="1500" b="1" kern="0" dirty="0">
              <a:highlight>
                <a:srgbClr val="000000"/>
              </a:highlight>
              <a:latin typeface="Arial" pitchFamily="34" charset="0"/>
            </a:endParaRPr>
          </a:p>
        </p:txBody>
      </p:sp>
      <p:sp>
        <p:nvSpPr>
          <p:cNvPr id="21" name="Rectangle 7"/>
          <p:cNvSpPr>
            <a:spLocks noChangeArrowheads="1"/>
          </p:cNvSpPr>
          <p:nvPr/>
        </p:nvSpPr>
        <p:spPr bwMode="auto">
          <a:xfrm>
            <a:off x="2334950" y="4888178"/>
            <a:ext cx="500856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761970"/>
            <a:r>
              <a:rPr lang="en-US" sz="2000" b="1" dirty="0">
                <a:solidFill>
                  <a:schemeClr val="tx2"/>
                </a:solidFill>
                <a:latin typeface="Trebuchet MS" pitchFamily="34" charset="0"/>
              </a:rPr>
              <a:t>Easiest Approach</a:t>
            </a:r>
          </a:p>
        </p:txBody>
      </p:sp>
      <p:sp>
        <p:nvSpPr>
          <p:cNvPr id="22" name="Rectangle 8"/>
          <p:cNvSpPr>
            <a:spLocks noChangeArrowheads="1"/>
          </p:cNvSpPr>
          <p:nvPr/>
        </p:nvSpPr>
        <p:spPr bwMode="auto">
          <a:xfrm>
            <a:off x="7395105" y="4888178"/>
            <a:ext cx="2669646"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761970"/>
            <a:r>
              <a:rPr lang="en-US" sz="2000" b="1" dirty="0">
                <a:solidFill>
                  <a:schemeClr val="tx2"/>
                </a:solidFill>
                <a:latin typeface="Trebuchet MS" pitchFamily="34" charset="0"/>
              </a:rPr>
              <a:t>Maximum Performance</a:t>
            </a:r>
          </a:p>
        </p:txBody>
      </p:sp>
      <p:sp>
        <p:nvSpPr>
          <p:cNvPr id="23" name="Right Brace 9"/>
          <p:cNvSpPr>
            <a:spLocks/>
          </p:cNvSpPr>
          <p:nvPr/>
        </p:nvSpPr>
        <p:spPr bwMode="auto">
          <a:xfrm rot="5400000">
            <a:off x="8559272" y="3402542"/>
            <a:ext cx="341313" cy="2415646"/>
          </a:xfrm>
          <a:prstGeom prst="rightBrace">
            <a:avLst>
              <a:gd name="adj1" fmla="val 8355"/>
              <a:gd name="adj2" fmla="val 50194"/>
            </a:avLst>
          </a:prstGeom>
          <a:noFill/>
          <a:ln w="19050" algn="ctr">
            <a:solidFill>
              <a:schemeClr val="accent2">
                <a:lumMod val="75000"/>
              </a:schemeClr>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pPr marL="3969" algn="ctr" defTabSz="761970">
              <a:buSzPct val="180000"/>
              <a:tabLst>
                <a:tab pos="3095501" algn="l"/>
              </a:tabLst>
              <a:defRPr/>
            </a:pPr>
            <a:endParaRPr lang="en-US" sz="1500" b="1" kern="0">
              <a:latin typeface="Arial" pitchFamily="34" charset="0"/>
            </a:endParaRPr>
          </a:p>
        </p:txBody>
      </p:sp>
    </p:spTree>
    <p:extLst>
      <p:ext uri="{BB962C8B-B14F-4D97-AF65-F5344CB8AC3E}">
        <p14:creationId xmlns:p14="http://schemas.microsoft.com/office/powerpoint/2010/main" val="3139357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20" y="343265"/>
            <a:ext cx="11084560" cy="656590"/>
          </a:xfrm>
        </p:spPr>
        <p:txBody>
          <a:bodyPr>
            <a:normAutofit fontScale="90000"/>
          </a:bodyPr>
          <a:lstStyle/>
          <a:p>
            <a:r>
              <a:rPr lang="en-US" altLang="zh-CN" dirty="0">
                <a:solidFill>
                  <a:schemeClr val="tx1"/>
                </a:solidFill>
              </a:rPr>
              <a:t>Low Latency or High Throughput</a:t>
            </a:r>
          </a:p>
        </p:txBody>
      </p:sp>
      <p:sp>
        <p:nvSpPr>
          <p:cNvPr id="17" name="TextBox 16"/>
          <p:cNvSpPr txBox="1"/>
          <p:nvPr/>
        </p:nvSpPr>
        <p:spPr>
          <a:xfrm>
            <a:off x="1842526" y="6139854"/>
            <a:ext cx="2446311" cy="707886"/>
          </a:xfrm>
          <a:prstGeom prst="rect">
            <a:avLst/>
          </a:prstGeom>
          <a:noFill/>
        </p:spPr>
        <p:txBody>
          <a:bodyPr wrap="none" rtlCol="0">
            <a:spAutoFit/>
          </a:bodyPr>
          <a:lstStyle/>
          <a:p>
            <a:pPr algn="ctr" defTabSz="1015990"/>
            <a:r>
              <a:rPr lang="en-US" sz="2000" b="1" dirty="0">
                <a:solidFill>
                  <a:schemeClr val="bg1"/>
                </a:solidFill>
                <a:cs typeface="Arial" charset="0"/>
              </a:rPr>
              <a:t>Latency-Optimized</a:t>
            </a:r>
          </a:p>
          <a:p>
            <a:pPr algn="ctr" defTabSz="1015990"/>
            <a:r>
              <a:rPr lang="en-US" sz="2000" b="1" dirty="0">
                <a:solidFill>
                  <a:schemeClr val="bg1"/>
                </a:solidFill>
                <a:cs typeface="Arial" charset="0"/>
              </a:rPr>
              <a:t>Fast Serial Processing</a:t>
            </a:r>
          </a:p>
        </p:txBody>
      </p:sp>
      <p:sp>
        <p:nvSpPr>
          <p:cNvPr id="18" name="TextBox 17"/>
          <p:cNvSpPr txBox="1"/>
          <p:nvPr/>
        </p:nvSpPr>
        <p:spPr>
          <a:xfrm>
            <a:off x="6946714" y="6139853"/>
            <a:ext cx="2639248" cy="707886"/>
          </a:xfrm>
          <a:prstGeom prst="rect">
            <a:avLst/>
          </a:prstGeom>
          <a:noFill/>
        </p:spPr>
        <p:txBody>
          <a:bodyPr wrap="none" rtlCol="0">
            <a:spAutoFit/>
          </a:bodyPr>
          <a:lstStyle/>
          <a:p>
            <a:pPr algn="ctr" defTabSz="1015990"/>
            <a:r>
              <a:rPr lang="en-US" sz="2000" b="1" dirty="0">
                <a:solidFill>
                  <a:schemeClr val="bg1"/>
                </a:solidFill>
                <a:cs typeface="Arial" charset="0"/>
              </a:rPr>
              <a:t>Throughput-Optimized</a:t>
            </a:r>
          </a:p>
          <a:p>
            <a:pPr algn="ctr" defTabSz="1015990"/>
            <a:r>
              <a:rPr lang="en-US" sz="2000" b="1" dirty="0">
                <a:solidFill>
                  <a:schemeClr val="bg1"/>
                </a:solidFill>
                <a:cs typeface="Arial" charset="0"/>
              </a:rPr>
              <a:t>Fast Parallel Processing</a:t>
            </a:r>
          </a:p>
        </p:txBody>
      </p:sp>
      <p:pic>
        <p:nvPicPr>
          <p:cNvPr id="32" name="Picture 3" descr="\\JASON-PC\Users\Jason\Documents\CUDA by Example\host.png"/>
          <p:cNvPicPr>
            <a:picLocks noChangeAspect="1" noChangeArrowheads="1"/>
          </p:cNvPicPr>
          <p:nvPr/>
        </p:nvPicPr>
        <p:blipFill>
          <a:blip r:embed="rId3" cstate="print"/>
          <a:srcRect/>
          <a:stretch>
            <a:fillRect/>
          </a:stretch>
        </p:blipFill>
        <p:spPr bwMode="auto">
          <a:xfrm>
            <a:off x="1447974" y="3899713"/>
            <a:ext cx="2986580" cy="2240141"/>
          </a:xfrm>
          <a:prstGeom prst="rect">
            <a:avLst/>
          </a:prstGeom>
          <a:noFill/>
        </p:spPr>
      </p:pic>
      <p:pic>
        <p:nvPicPr>
          <p:cNvPr id="33" name="Picture 2" descr="\\JASON-PC\Users\Jason\Documents\CUDA by Example\Tesla_c1060_3qtr.png"/>
          <p:cNvPicPr>
            <a:picLocks noChangeAspect="1" noChangeArrowheads="1"/>
          </p:cNvPicPr>
          <p:nvPr/>
        </p:nvPicPr>
        <p:blipFill>
          <a:blip r:embed="rId4" cstate="print"/>
          <a:srcRect/>
          <a:stretch>
            <a:fillRect/>
          </a:stretch>
        </p:blipFill>
        <p:spPr bwMode="auto">
          <a:xfrm>
            <a:off x="6786610" y="4212622"/>
            <a:ext cx="2959456" cy="2003552"/>
          </a:xfrm>
          <a:prstGeom prst="rect">
            <a:avLst/>
          </a:prstGeom>
          <a:noFill/>
        </p:spPr>
      </p:pic>
      <p:pic>
        <p:nvPicPr>
          <p:cNvPr id="36" name="Picture 2" descr="\\EUROPA\USB_Storage\Parallel programming (low latency).png"/>
          <p:cNvPicPr>
            <a:picLocks noChangeAspect="1" noChangeArrowheads="1"/>
          </p:cNvPicPr>
          <p:nvPr/>
        </p:nvPicPr>
        <p:blipFill>
          <a:blip r:embed="rId5" cstate="print"/>
          <a:stretch>
            <a:fillRect/>
          </a:stretch>
        </p:blipFill>
        <p:spPr bwMode="auto">
          <a:xfrm>
            <a:off x="463008" y="1303125"/>
            <a:ext cx="4956513" cy="2909496"/>
          </a:xfrm>
          <a:prstGeom prst="rect">
            <a:avLst/>
          </a:prstGeom>
          <a:noFill/>
        </p:spPr>
      </p:pic>
      <p:pic>
        <p:nvPicPr>
          <p:cNvPr id="37" name="Picture 3" descr="\\EUROPA\USB_Storage\Parallel programming (high throughput).png"/>
          <p:cNvPicPr>
            <a:picLocks noChangeAspect="1" noChangeArrowheads="1"/>
          </p:cNvPicPr>
          <p:nvPr/>
        </p:nvPicPr>
        <p:blipFill>
          <a:blip r:embed="rId6" cstate="print"/>
          <a:stretch>
            <a:fillRect/>
          </a:stretch>
        </p:blipFill>
        <p:spPr bwMode="auto">
          <a:xfrm>
            <a:off x="5982318" y="1275817"/>
            <a:ext cx="5159411" cy="2936804"/>
          </a:xfrm>
          <a:prstGeom prst="rect">
            <a:avLst/>
          </a:prstGeom>
          <a:noFill/>
        </p:spPr>
      </p:pic>
    </p:spTree>
    <p:extLst>
      <p:ext uri="{BB962C8B-B14F-4D97-AF65-F5344CB8AC3E}">
        <p14:creationId xmlns:p14="http://schemas.microsoft.com/office/powerpoint/2010/main" val="30232987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TotalTime>
  <Words>1715</Words>
  <Application>Microsoft Office PowerPoint</Application>
  <PresentationFormat>Widescreen</PresentationFormat>
  <Paragraphs>165</Paragraphs>
  <Slides>15</Slides>
  <Notes>11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Futura Bk</vt:lpstr>
      <vt:lpstr>等线</vt:lpstr>
      <vt:lpstr>等线 Light</vt:lpstr>
      <vt:lpstr>Arial</vt:lpstr>
      <vt:lpstr>Arial Bold</vt:lpstr>
      <vt:lpstr>Calibri</vt:lpstr>
      <vt:lpstr>Calibri Light</vt:lpstr>
      <vt:lpstr>Times New Roman</vt:lpstr>
      <vt:lpstr>Trebuchet MS</vt:lpstr>
      <vt:lpstr>Wingdings</vt:lpstr>
      <vt:lpstr>Office Theme</vt:lpstr>
      <vt:lpstr>基于Docker的高性能并行异构系统设计</vt:lpstr>
      <vt:lpstr>Agenda</vt:lpstr>
      <vt:lpstr>Docker Overview</vt:lpstr>
      <vt:lpstr>DOCKER Overview</vt:lpstr>
      <vt:lpstr>Docker hub</vt:lpstr>
      <vt:lpstr>Docker usage (local)</vt:lpstr>
      <vt:lpstr>Docker usage (repository)</vt:lpstr>
      <vt:lpstr>CUDA:3 Ways to Accelerate Applications</vt:lpstr>
      <vt:lpstr>Low Latency or High Throughput</vt:lpstr>
      <vt:lpstr>Low Latency or High Throughput</vt:lpstr>
      <vt:lpstr>GPU High Level View</vt:lpstr>
      <vt:lpstr>NVLINK – GPU Cluster</vt:lpstr>
      <vt:lpstr>Hello World on GPU</vt:lpstr>
      <vt:lpstr>Demo</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基于Docker的高性能并行异构系统设计</dc:title>
  <dc:creator>Fancy Fan</dc:creator>
  <cp:lastModifiedBy>Fancy Fan</cp:lastModifiedBy>
  <cp:revision>21</cp:revision>
  <dcterms:created xsi:type="dcterms:W3CDTF">2017-11-06T12:07:15Z</dcterms:created>
  <dcterms:modified xsi:type="dcterms:W3CDTF">2017-11-07T11:53:55Z</dcterms:modified>
</cp:coreProperties>
</file>