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1" r:id="rId10"/>
    <p:sldId id="268" r:id="rId11"/>
    <p:sldId id="267" r:id="rId12"/>
    <p:sldId id="269" r:id="rId13"/>
    <p:sldId id="270" r:id="rId14"/>
    <p:sldId id="273" r:id="rId15"/>
    <p:sldId id="274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ncy Fan" initials="FF" lastIdx="1" clrIdx="0">
    <p:extLst>
      <p:ext uri="{19B8F6BF-5375-455C-9EA6-DF929625EA0E}">
        <p15:presenceInfo xmlns:p15="http://schemas.microsoft.com/office/powerpoint/2012/main" userId="S-1-5-21-1836665704-927087201-883519231-2726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C8967-7D41-4511-AFB7-7341AF1D1A01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E905E-B07E-4C42-A2CE-994412603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3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495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NVLINK </a:t>
            </a:r>
            <a:r>
              <a:rPr lang="zh-CN" altLang="en-US" dirty="0"/>
              <a:t>是英伟达提出的解决方案，通过</a:t>
            </a:r>
            <a:r>
              <a:rPr lang="en-US" altLang="zh-CN" dirty="0"/>
              <a:t>NVLINK</a:t>
            </a:r>
            <a:r>
              <a:rPr lang="zh-CN" altLang="en-US" dirty="0"/>
              <a:t>，</a:t>
            </a:r>
            <a:r>
              <a:rPr lang="en-US" altLang="zh-CN" dirty="0"/>
              <a:t>GPU</a:t>
            </a:r>
            <a:r>
              <a:rPr lang="zh-CN" altLang="en-US" dirty="0"/>
              <a:t>之间的点对点双向传输速度可以达到</a:t>
            </a:r>
            <a:r>
              <a:rPr lang="en-US" altLang="zh-CN" dirty="0"/>
              <a:t>40GB/s</a:t>
            </a:r>
            <a:r>
              <a:rPr lang="zh-CN" altLang="en-US" baseline="0" dirty="0"/>
              <a:t>，每个</a:t>
            </a:r>
            <a:r>
              <a:rPr lang="en-US" altLang="zh-CN" baseline="0" dirty="0"/>
              <a:t>GPU</a:t>
            </a:r>
            <a:r>
              <a:rPr lang="zh-CN" altLang="en-US" baseline="0" dirty="0"/>
              <a:t>支持</a:t>
            </a:r>
            <a:r>
              <a:rPr lang="en-US" altLang="zh-CN" baseline="0" dirty="0"/>
              <a:t>4</a:t>
            </a:r>
            <a:r>
              <a:rPr lang="zh-CN" altLang="en-US" baseline="0" dirty="0"/>
              <a:t>条</a:t>
            </a:r>
            <a:r>
              <a:rPr lang="en-US" altLang="zh-CN" baseline="0" dirty="0" err="1"/>
              <a:t>Nvlink</a:t>
            </a:r>
            <a:r>
              <a:rPr lang="zh-CN" altLang="en-US" baseline="0" dirty="0"/>
              <a:t>连接。</a:t>
            </a:r>
            <a:endParaRPr lang="en-US" altLang="zh-CN" dirty="0"/>
          </a:p>
          <a:p>
            <a:endParaRPr lang="en-US" baseline="0" dirty="0"/>
          </a:p>
          <a:p>
            <a:r>
              <a:rPr lang="zh-CN" altLang="en-US" baseline="0" dirty="0"/>
              <a:t>如果是使用了</a:t>
            </a:r>
            <a:r>
              <a:rPr lang="en-US" altLang="zh-CN" baseline="0" dirty="0" err="1"/>
              <a:t>NVLink</a:t>
            </a:r>
            <a:r>
              <a:rPr lang="en-US" altLang="zh-CN" baseline="0" dirty="0"/>
              <a:t> </a:t>
            </a:r>
            <a:r>
              <a:rPr lang="zh-CN" altLang="en-US" baseline="0" dirty="0"/>
              <a:t>的</a:t>
            </a:r>
            <a:r>
              <a:rPr lang="en-US" altLang="zh-CN" baseline="0" dirty="0"/>
              <a:t>CPU</a:t>
            </a:r>
            <a:r>
              <a:rPr lang="zh-CN" altLang="en-US" baseline="0" dirty="0"/>
              <a:t>，则它和</a:t>
            </a:r>
            <a:r>
              <a:rPr lang="en-US" altLang="zh-CN" baseline="0" dirty="0"/>
              <a:t>GPU</a:t>
            </a:r>
            <a:r>
              <a:rPr lang="zh-CN" altLang="en-US" baseline="0" dirty="0"/>
              <a:t>的通过</a:t>
            </a:r>
            <a:r>
              <a:rPr lang="en-US" altLang="zh-CN" baseline="0" dirty="0"/>
              <a:t>NVLINK</a:t>
            </a:r>
            <a:r>
              <a:rPr lang="zh-CN" altLang="en-US" baseline="0" dirty="0"/>
              <a:t>点对点双向通信理同样可以达到</a:t>
            </a:r>
            <a:r>
              <a:rPr lang="en-US" altLang="zh-CN" baseline="0" dirty="0"/>
              <a:t>40GB/s</a:t>
            </a:r>
            <a:r>
              <a:rPr lang="zh-CN" altLang="en-US" baseline="0" dirty="0"/>
              <a:t>。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这种高速解决方案是高性能计算的一个福音。</a:t>
            </a:r>
            <a:endParaRPr lang="en-US" altLang="zh-C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504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我们把原来的</a:t>
            </a:r>
            <a:r>
              <a:rPr lang="en-US" altLang="zh-CN" dirty="0"/>
              <a:t>hello world</a:t>
            </a:r>
            <a:r>
              <a:rPr lang="zh-CN" altLang="en-US" dirty="0"/>
              <a:t>程序稍加更改，就变成了在</a:t>
            </a:r>
            <a:r>
              <a:rPr lang="en-US" altLang="zh-CN" dirty="0"/>
              <a:t>GPU</a:t>
            </a:r>
            <a:r>
              <a:rPr lang="zh-CN" altLang="en-US" dirty="0"/>
              <a:t>上运行的</a:t>
            </a:r>
            <a:r>
              <a:rPr lang="en-US" altLang="zh-CN" dirty="0"/>
              <a:t>hello</a:t>
            </a:r>
            <a:r>
              <a:rPr lang="en-US" altLang="zh-CN" baseline="0" dirty="0"/>
              <a:t> world</a:t>
            </a:r>
            <a:r>
              <a:rPr lang="zh-CN" altLang="en-US" baseline="0" dirty="0"/>
              <a:t>程序了。大家可以看到，代码中绿色的部分就是修改添加的部分</a:t>
            </a:r>
            <a:endParaRPr lang="en-US" altLang="zh-CN" dirty="0"/>
          </a:p>
          <a:p>
            <a:r>
              <a:rPr lang="zh-CN" altLang="en-US" dirty="0"/>
              <a:t>我们发现：</a:t>
            </a: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/>
              <a:t>文件后缀名标识为</a:t>
            </a:r>
            <a:r>
              <a:rPr lang="en-US" altLang="zh-CN" dirty="0"/>
              <a:t>.cu</a:t>
            </a:r>
            <a:r>
              <a:rPr lang="zh-CN" altLang="en-US" dirty="0"/>
              <a:t>，而不是</a:t>
            </a:r>
            <a:r>
              <a:rPr lang="en-US" altLang="zh-CN" dirty="0"/>
              <a:t>.c</a:t>
            </a:r>
            <a:r>
              <a:rPr lang="zh-CN" altLang="en-US" dirty="0"/>
              <a:t>文件了</a:t>
            </a: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/>
              <a:t>核函数定义时，前面加入了</a:t>
            </a:r>
            <a:r>
              <a:rPr lang="en-US" altLang="zh-CN" dirty="0"/>
              <a:t>__global__</a:t>
            </a:r>
            <a:r>
              <a:rPr lang="zh-CN" altLang="en-US" dirty="0"/>
              <a:t>标识符，这个标识符是告诉编译器这是一个在</a:t>
            </a:r>
            <a:r>
              <a:rPr lang="en-US" altLang="zh-CN" dirty="0"/>
              <a:t>GPU</a:t>
            </a:r>
            <a:r>
              <a:rPr lang="zh-CN" altLang="en-US" dirty="0"/>
              <a:t>运行的核函数。</a:t>
            </a: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/>
              <a:t>调用函数的时候（启动</a:t>
            </a:r>
            <a:r>
              <a:rPr lang="en-US" altLang="zh-CN" dirty="0"/>
              <a:t>kernel</a:t>
            </a:r>
            <a:r>
              <a:rPr lang="zh-CN" altLang="en-US" dirty="0"/>
              <a:t>），我们加入了尖括号的标识符，这个尖括号标识符是</a:t>
            </a:r>
            <a:r>
              <a:rPr lang="en-US" altLang="zh-CN" dirty="0"/>
              <a:t>GPU</a:t>
            </a:r>
            <a:r>
              <a:rPr lang="zh-CN" altLang="en-US" dirty="0"/>
              <a:t>线程的配置信息，具体的含义，我们后面会讲到。</a:t>
            </a:r>
            <a:endParaRPr lang="en-US" altLang="zh-CN" dirty="0"/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dirty="0"/>
              <a:t>最后，我们的编译器为</a:t>
            </a:r>
            <a:r>
              <a:rPr lang="en-US" altLang="zh-CN" dirty="0" err="1"/>
              <a:t>nvcc</a:t>
            </a:r>
            <a:r>
              <a:rPr lang="zh-CN" altLang="en-US" dirty="0"/>
              <a:t>，而不是</a:t>
            </a:r>
            <a:r>
              <a:rPr lang="en-US" altLang="zh-CN" dirty="0" err="1"/>
              <a:t>gcc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/>
              <a:t>大家会发现，其实编写核函数还是很容易理解和上手的。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980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Futura Bk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18E7A8AB-7917-4CCF-8764-EAA63AD3D2A5}" type="datetime3">
              <a:rPr lang="en-US" smtClean="0"/>
              <a:pPr>
                <a:defRPr/>
              </a:pPr>
              <a:t>11 November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HP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511C6CA-6391-4E8B-BFF6-847574933C17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397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1200" kern="1200" dirty="0">
              <a:solidFill>
                <a:schemeClr val="tx1"/>
              </a:solidFill>
              <a:effectLst/>
              <a:latin typeface="Futura Bk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18E7A8AB-7917-4CCF-8764-EAA63AD3D2A5}" type="datetime3">
              <a:rPr lang="en-US" smtClean="0"/>
              <a:pPr>
                <a:defRPr/>
              </a:pPr>
              <a:t>11 November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HP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511C6CA-6391-4E8B-BFF6-847574933C17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2081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Futura Bk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18E7A8AB-7917-4CCF-8764-EAA63AD3D2A5}" type="datetime3">
              <a:rPr lang="en-US" smtClean="0"/>
              <a:pPr>
                <a:defRPr/>
              </a:pPr>
              <a:t>11 November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HP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511C6CA-6391-4E8B-BFF6-847574933C17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2909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18E7A8AB-7917-4CCF-8764-EAA63AD3D2A5}" type="datetime3">
              <a:rPr lang="en-US" smtClean="0"/>
              <a:pPr>
                <a:defRPr/>
              </a:pPr>
              <a:t>11 November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HP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511C6CA-6391-4E8B-BFF6-847574933C1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92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900" dirty="0">
                <a:latin typeface="+mj-lt"/>
              </a:rPr>
              <a:t>一般来说，开发者可以通过三种方式来进行进行</a:t>
            </a:r>
            <a:r>
              <a:rPr lang="en-US" altLang="zh-CN" sz="900" dirty="0">
                <a:latin typeface="+mj-lt"/>
              </a:rPr>
              <a:t>GPU</a:t>
            </a:r>
            <a:r>
              <a:rPr lang="zh-CN" altLang="en-US" sz="900" dirty="0">
                <a:latin typeface="+mj-lt"/>
              </a:rPr>
              <a:t>软件开发。</a:t>
            </a:r>
            <a:endParaRPr lang="en-US" altLang="zh-CN" sz="900" dirty="0">
              <a:latin typeface="+mj-lt"/>
            </a:endParaRPr>
          </a:p>
          <a:p>
            <a:pPr marL="228600" indent="-228600">
              <a:buAutoNum type="arabicPeriod"/>
            </a:pPr>
            <a:r>
              <a:rPr lang="zh-CN" altLang="en-US" sz="900" baseline="0" dirty="0">
                <a:latin typeface="+mj-lt"/>
              </a:rPr>
              <a:t>我们可以利用一些现成的函数库，这些库可能是</a:t>
            </a:r>
            <a:r>
              <a:rPr lang="en-US" altLang="zh-CN" sz="900" baseline="0" dirty="0">
                <a:latin typeface="+mj-lt"/>
              </a:rPr>
              <a:t>NVIDIA</a:t>
            </a:r>
            <a:r>
              <a:rPr lang="zh-CN" altLang="en-US" sz="900" baseline="0" dirty="0">
                <a:latin typeface="+mj-lt"/>
              </a:rPr>
              <a:t>开发的，也可能是第三方开发的，通常都经过相应的测试和应用。使用这些函数库，可以帮助你在开发过程中节省大量的时间和精力。</a:t>
            </a:r>
            <a:endParaRPr lang="en-US" altLang="zh-CN" sz="900" baseline="0" dirty="0">
              <a:latin typeface="+mj-lt"/>
            </a:endParaRPr>
          </a:p>
          <a:p>
            <a:pPr marL="228600" indent="-228600">
              <a:buAutoNum type="arabicPeriod"/>
            </a:pPr>
            <a:r>
              <a:rPr lang="zh-CN" altLang="en-US" sz="900" baseline="0" dirty="0">
                <a:latin typeface="+mj-lt"/>
              </a:rPr>
              <a:t>但是并非我们所有的需求都有对应的函数库，而相对的，我们希望对代码进行很小的改动就能达到在</a:t>
            </a:r>
            <a:r>
              <a:rPr lang="en-US" altLang="zh-CN" sz="900" baseline="0" dirty="0">
                <a:latin typeface="+mj-lt"/>
              </a:rPr>
              <a:t>GPU</a:t>
            </a:r>
            <a:r>
              <a:rPr lang="zh-CN" altLang="en-US" sz="900" baseline="0" dirty="0">
                <a:latin typeface="+mj-lt"/>
              </a:rPr>
              <a:t>进行加速的效果。这种情况下，我们可以使用基于</a:t>
            </a:r>
            <a:r>
              <a:rPr lang="en-US" altLang="zh-CN" sz="900" baseline="0" dirty="0" err="1">
                <a:latin typeface="+mj-lt"/>
              </a:rPr>
              <a:t>OpenACC</a:t>
            </a:r>
            <a:r>
              <a:rPr lang="zh-CN" altLang="en-US" sz="900" baseline="0" dirty="0">
                <a:latin typeface="+mj-lt"/>
              </a:rPr>
              <a:t>的编译指导。</a:t>
            </a:r>
            <a:r>
              <a:rPr lang="en-US" altLang="zh-CN" sz="900" baseline="0" dirty="0" err="1">
                <a:latin typeface="+mj-lt"/>
              </a:rPr>
              <a:t>OpenACC</a:t>
            </a:r>
            <a:r>
              <a:rPr lang="zh-CN" altLang="en-US" sz="900" baseline="0" dirty="0">
                <a:latin typeface="+mj-lt"/>
              </a:rPr>
              <a:t>是开放标准，和</a:t>
            </a:r>
            <a:r>
              <a:rPr lang="en-US" altLang="zh-CN" sz="900" baseline="0" dirty="0" err="1">
                <a:latin typeface="+mj-lt"/>
              </a:rPr>
              <a:t>OpenMP</a:t>
            </a:r>
            <a:r>
              <a:rPr lang="zh-CN" altLang="en-US" sz="900" baseline="0" dirty="0">
                <a:latin typeface="+mj-lt"/>
              </a:rPr>
              <a:t>类似，都是指导性的编译处理方案。我们在需要并行的代码前加上编译指导语言，编译器会自动将该段代码基于</a:t>
            </a:r>
            <a:r>
              <a:rPr lang="en-US" altLang="zh-CN" sz="900" baseline="0" dirty="0">
                <a:latin typeface="+mj-lt"/>
              </a:rPr>
              <a:t>GPU</a:t>
            </a:r>
            <a:r>
              <a:rPr lang="zh-CN" altLang="en-US" sz="900" baseline="0" dirty="0">
                <a:latin typeface="+mj-lt"/>
              </a:rPr>
              <a:t>进行并行化。</a:t>
            </a:r>
            <a:endParaRPr lang="en-US" altLang="zh-CN" sz="900" baseline="0" dirty="0">
              <a:latin typeface="+mj-lt"/>
            </a:endParaRPr>
          </a:p>
          <a:p>
            <a:pPr marL="228600" indent="-228600">
              <a:buAutoNum type="arabicPeriod"/>
            </a:pPr>
            <a:r>
              <a:rPr lang="zh-CN" altLang="en-US" sz="900" baseline="0" dirty="0">
                <a:latin typeface="+mj-lt"/>
              </a:rPr>
              <a:t>而如果我们对程序性能有很高的要求，希望能最大化地利用</a:t>
            </a:r>
            <a:r>
              <a:rPr lang="en-US" altLang="zh-CN" sz="900" baseline="0" dirty="0">
                <a:latin typeface="+mj-lt"/>
              </a:rPr>
              <a:t>GPU</a:t>
            </a:r>
            <a:r>
              <a:rPr lang="zh-CN" altLang="en-US" sz="900" baseline="0" dirty="0">
                <a:latin typeface="+mj-lt"/>
              </a:rPr>
              <a:t>的性能，这就需要开发人员利用</a:t>
            </a:r>
            <a:r>
              <a:rPr lang="en-US" altLang="zh-CN" sz="900" baseline="0" dirty="0">
                <a:latin typeface="+mj-lt"/>
              </a:rPr>
              <a:t>CUDA</a:t>
            </a:r>
            <a:r>
              <a:rPr lang="zh-CN" altLang="en-US" sz="900" baseline="0" dirty="0">
                <a:latin typeface="+mj-lt"/>
              </a:rPr>
              <a:t>直接编写程序。</a:t>
            </a:r>
            <a:endParaRPr lang="en-US" sz="9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046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首先我们看一下</a:t>
            </a:r>
            <a:r>
              <a:rPr lang="en-US" altLang="zh-CN" dirty="0"/>
              <a:t>CPU</a:t>
            </a:r>
            <a:r>
              <a:rPr lang="zh-CN" altLang="en-US" dirty="0"/>
              <a:t>和</a:t>
            </a:r>
            <a:r>
              <a:rPr lang="en-US" altLang="zh-CN" dirty="0"/>
              <a:t>GPU</a:t>
            </a:r>
            <a:r>
              <a:rPr lang="zh-CN" altLang="en-US" dirty="0"/>
              <a:t>的架构有什么不同。</a:t>
            </a:r>
            <a:endParaRPr lang="en-US" altLang="zh-CN" dirty="0"/>
          </a:p>
          <a:p>
            <a:r>
              <a:rPr lang="zh-CN" altLang="en-US" dirty="0"/>
              <a:t>这里，我们给出一个</a:t>
            </a:r>
            <a:r>
              <a:rPr lang="en-US" altLang="zh-CN" dirty="0"/>
              <a:t>CPU</a:t>
            </a:r>
            <a:r>
              <a:rPr lang="zh-CN" altLang="en-US" dirty="0"/>
              <a:t>和</a:t>
            </a:r>
            <a:r>
              <a:rPr lang="en-US" altLang="zh-CN" dirty="0"/>
              <a:t>GPU</a:t>
            </a:r>
            <a:r>
              <a:rPr lang="zh-CN" altLang="en-US"/>
              <a:t>的架构示意图</a:t>
            </a:r>
            <a:r>
              <a:rPr lang="zh-CN" altLang="en-US" dirty="0"/>
              <a:t>。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对于</a:t>
            </a:r>
            <a:r>
              <a:rPr lang="en-US" altLang="zh-CN" dirty="0"/>
              <a:t>CPU</a:t>
            </a:r>
            <a:r>
              <a:rPr lang="zh-CN" altLang="en-US" dirty="0"/>
              <a:t>，它是一个基于缓存优化的串行处理器，有很大的多级缓存，其设计之初就是着眼于降低内存访问的延迟。而</a:t>
            </a:r>
            <a:r>
              <a:rPr lang="en-US" altLang="zh-CN" dirty="0"/>
              <a:t>GPU</a:t>
            </a:r>
            <a:r>
              <a:rPr lang="zh-CN" altLang="en-US" dirty="0"/>
              <a:t>则是针对吞吐优化的并行处理器，和</a:t>
            </a:r>
            <a:r>
              <a:rPr lang="en-US" altLang="zh-CN" dirty="0"/>
              <a:t>CPU</a:t>
            </a:r>
            <a:r>
              <a:rPr lang="zh-CN" altLang="en-US" dirty="0"/>
              <a:t>比起来它有更多的计算核心。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同时，</a:t>
            </a:r>
            <a:r>
              <a:rPr lang="en-US" altLang="zh-CN" dirty="0"/>
              <a:t>CPU</a:t>
            </a:r>
            <a:r>
              <a:rPr lang="zh-CN" altLang="en-US" dirty="0"/>
              <a:t>把大量的晶体管集中于缓存和控制部分，而</a:t>
            </a:r>
            <a:r>
              <a:rPr lang="en-US" altLang="zh-CN" dirty="0"/>
              <a:t>GPU</a:t>
            </a:r>
            <a:r>
              <a:rPr lang="zh-CN" altLang="en-US" dirty="0"/>
              <a:t>将更多的晶体管集中于计算核心。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这样不同的架构，就造成</a:t>
            </a:r>
            <a:r>
              <a:rPr lang="en-US" altLang="zh-CN" dirty="0"/>
              <a:t>CPU</a:t>
            </a:r>
            <a:r>
              <a:rPr lang="zh-CN" altLang="en-US" dirty="0"/>
              <a:t>适合于复杂逻辑判断的串行处理，而</a:t>
            </a:r>
            <a:r>
              <a:rPr lang="en-US" altLang="zh-CN" dirty="0"/>
              <a:t>GPU</a:t>
            </a:r>
            <a:r>
              <a:rPr lang="zh-CN" altLang="en-US" dirty="0"/>
              <a:t>更适合大规模并行计算。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38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让我们用这张示意图来更进一步理解</a:t>
            </a:r>
            <a:r>
              <a:rPr lang="en-US" altLang="zh-CN" dirty="0"/>
              <a:t>CPU</a:t>
            </a:r>
            <a:r>
              <a:rPr lang="zh-CN" altLang="en-US" dirty="0"/>
              <a:t>和</a:t>
            </a:r>
            <a:r>
              <a:rPr lang="en-US" altLang="zh-CN" dirty="0"/>
              <a:t>GPU</a:t>
            </a:r>
            <a:r>
              <a:rPr lang="zh-CN" altLang="en-US" dirty="0"/>
              <a:t>的不同。</a:t>
            </a:r>
            <a:endParaRPr lang="en-US" altLang="zh-CN" dirty="0"/>
          </a:p>
          <a:p>
            <a:r>
              <a:rPr lang="zh-CN" altLang="en-US" dirty="0"/>
              <a:t>图中的圆角矩形表示一个线程执行的任务。浅绿色部分是实际进行计算的部分，而白色的部分是等待数据的时间，浅粉色是上下文切换的时间。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我们还是首先看一下</a:t>
            </a:r>
            <a:r>
              <a:rPr lang="en-US" altLang="zh-CN" dirty="0"/>
              <a:t>CPU</a:t>
            </a:r>
            <a:r>
              <a:rPr lang="zh-CN" altLang="en-US" dirty="0"/>
              <a:t>的处理过程。在一个</a:t>
            </a:r>
            <a:r>
              <a:rPr lang="en-US" altLang="zh-CN" dirty="0"/>
              <a:t>CPU</a:t>
            </a:r>
            <a:r>
              <a:rPr lang="zh-CN" altLang="en-US" dirty="0"/>
              <a:t>核上，每个线程是串行执行的。这里假设一个</a:t>
            </a:r>
            <a:r>
              <a:rPr lang="en-US" altLang="zh-CN" dirty="0"/>
              <a:t>CPU</a:t>
            </a:r>
            <a:r>
              <a:rPr lang="zh-CN" altLang="en-US" dirty="0"/>
              <a:t>核串行处理四个任务。在一个线程运行过程中，等待数据时间很小，这是因为</a:t>
            </a:r>
            <a:r>
              <a:rPr lang="en-US" altLang="zh-CN" dirty="0"/>
              <a:t>CPU</a:t>
            </a:r>
            <a:r>
              <a:rPr lang="zh-CN" altLang="en-US" dirty="0"/>
              <a:t>的多级缓存和逻辑控制提高了数据的读取速度。另外在线程和线程之间需要进行上下文切换，这也需要耗费一定的时间。总的来说，</a:t>
            </a:r>
            <a:r>
              <a:rPr lang="en-US" altLang="zh-CN" dirty="0"/>
              <a:t>CPU</a:t>
            </a:r>
            <a:r>
              <a:rPr lang="zh-CN" altLang="en-US" dirty="0"/>
              <a:t>串行处理四个任务的总时间是各个线程处理时间的总和，再加上额外的上下文切换的开销。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GPU</a:t>
            </a:r>
            <a:r>
              <a:rPr lang="zh-CN" altLang="en-US" dirty="0"/>
              <a:t>来说，同时运行的线程是海量的，而且是轻量级的。单个线程的计算速度同样很快，但是可能需要较长的数据等待时间。同时，还有一些计算核心数据读取后等待被调度的情况。但是海量的线程并行执行，这些延迟就被有效的隐藏了。而总的计算时间相较</a:t>
            </a:r>
            <a:r>
              <a:rPr lang="en-US" altLang="zh-CN" dirty="0"/>
              <a:t>CPU</a:t>
            </a:r>
            <a:r>
              <a:rPr lang="zh-CN" altLang="en-US" dirty="0"/>
              <a:t>大大缩短。</a:t>
            </a:r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这里只是形象的比较了</a:t>
            </a:r>
            <a:r>
              <a:rPr lang="en-US" altLang="zh-CN" dirty="0"/>
              <a:t>4</a:t>
            </a:r>
            <a:r>
              <a:rPr lang="zh-CN" altLang="en-US" dirty="0"/>
              <a:t>个任务的情况。如果我们想象有数以千万记的任务并行执行，则</a:t>
            </a:r>
            <a:r>
              <a:rPr lang="en-US" altLang="zh-CN" dirty="0"/>
              <a:t>GPU</a:t>
            </a:r>
            <a:r>
              <a:rPr lang="zh-CN" altLang="en-US" dirty="0"/>
              <a:t>的效率将会远远高于</a:t>
            </a:r>
            <a:r>
              <a:rPr lang="en-US" altLang="zh-CN" dirty="0"/>
              <a:t>CPU</a:t>
            </a:r>
            <a:r>
              <a:rPr lang="zh-CN" altLang="en-US" dirty="0"/>
              <a:t>。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我们可以看出，如果是计算密集型的，同时有很好并行性的应用程序，</a:t>
            </a:r>
            <a:r>
              <a:rPr lang="en-US" altLang="zh-CN" dirty="0"/>
              <a:t>GPU</a:t>
            </a:r>
            <a:r>
              <a:rPr lang="zh-CN" altLang="en-US" dirty="0"/>
              <a:t>可以带来相对于</a:t>
            </a:r>
            <a:r>
              <a:rPr lang="en-US" altLang="zh-CN" dirty="0"/>
              <a:t>CPU</a:t>
            </a:r>
            <a:r>
              <a:rPr lang="zh-CN" altLang="en-US" dirty="0"/>
              <a:t>的性能的大幅提高。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015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为什么</a:t>
            </a:r>
            <a:r>
              <a:rPr lang="en-US" altLang="zh-CN" dirty="0"/>
              <a:t>GPU</a:t>
            </a:r>
            <a:r>
              <a:rPr lang="zh-CN" altLang="en-US" dirty="0"/>
              <a:t>能进行这种大规模的并行计算，这和</a:t>
            </a:r>
            <a:r>
              <a:rPr lang="en-US" altLang="zh-CN" dirty="0"/>
              <a:t>GPU</a:t>
            </a:r>
            <a:r>
              <a:rPr lang="zh-CN" altLang="en-US" dirty="0"/>
              <a:t>的架构有直接的关系。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我们先看一下</a:t>
            </a:r>
            <a:r>
              <a:rPr lang="en-US" altLang="zh-CN" dirty="0"/>
              <a:t>GPU</a:t>
            </a:r>
            <a:r>
              <a:rPr lang="zh-CN" altLang="en-US" dirty="0"/>
              <a:t>架构的简易图。从图中可以看出，</a:t>
            </a:r>
            <a:r>
              <a:rPr lang="en-US" altLang="zh-CN" dirty="0"/>
              <a:t>GPU</a:t>
            </a:r>
            <a:r>
              <a:rPr lang="zh-CN" altLang="en-US" dirty="0"/>
              <a:t>在硬件上包括几个关键的模块：计算单元和内存单元。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其中最重要的是流处理器（</a:t>
            </a:r>
            <a:r>
              <a:rPr lang="en-US" altLang="zh-CN" dirty="0"/>
              <a:t>Streaming</a:t>
            </a:r>
            <a:r>
              <a:rPr lang="en-US" altLang="zh-CN" baseline="0" dirty="0"/>
              <a:t> Multiprocessor, SM)</a:t>
            </a:r>
            <a:r>
              <a:rPr lang="zh-CN" altLang="en-US" baseline="0" dirty="0"/>
              <a:t>，实际上</a:t>
            </a:r>
            <a:r>
              <a:rPr lang="en-US" altLang="zh-CN" baseline="0" dirty="0"/>
              <a:t>GPU</a:t>
            </a:r>
            <a:r>
              <a:rPr lang="zh-CN" altLang="en-US" baseline="0" dirty="0"/>
              <a:t>就是一个</a:t>
            </a:r>
            <a:r>
              <a:rPr lang="en-US" altLang="zh-CN" baseline="0" dirty="0"/>
              <a:t>SM</a:t>
            </a:r>
            <a:r>
              <a:rPr lang="zh-CN" altLang="en-US" baseline="0" dirty="0"/>
              <a:t>阵列，每个</a:t>
            </a:r>
            <a:r>
              <a:rPr lang="en-US" altLang="zh-CN" baseline="0" dirty="0"/>
              <a:t>SM</a:t>
            </a:r>
            <a:r>
              <a:rPr lang="zh-CN" altLang="en-US" baseline="0" dirty="0"/>
              <a:t>包含若干</a:t>
            </a:r>
            <a:r>
              <a:rPr lang="en-US" altLang="zh-CN" baseline="0" dirty="0" err="1"/>
              <a:t>cuda</a:t>
            </a:r>
            <a:r>
              <a:rPr lang="zh-CN" altLang="en-US" baseline="0" dirty="0"/>
              <a:t>计算核心</a:t>
            </a:r>
            <a:r>
              <a:rPr lang="en-US" altLang="zh-CN" baseline="0" dirty="0"/>
              <a:t>(cores)</a:t>
            </a:r>
            <a:r>
              <a:rPr lang="zh-CN" altLang="en-US" baseline="0" dirty="0"/>
              <a:t>，以及相应的控制单元和局部的内存单元。</a:t>
            </a:r>
            <a:endParaRPr lang="en-US" altLang="zh-CN" baseline="0" dirty="0"/>
          </a:p>
          <a:p>
            <a:r>
              <a:rPr lang="zh-CN" altLang="en-US" baseline="0" dirty="0"/>
              <a:t>而在这些</a:t>
            </a:r>
            <a:r>
              <a:rPr lang="en-US" altLang="zh-CN" baseline="0" dirty="0"/>
              <a:t>SM</a:t>
            </a:r>
            <a:r>
              <a:rPr lang="zh-CN" altLang="en-US" baseline="0" dirty="0"/>
              <a:t>阵列之外，还有一个</a:t>
            </a:r>
            <a:r>
              <a:rPr lang="en-US" altLang="zh-CN" baseline="0" dirty="0"/>
              <a:t>global memory</a:t>
            </a:r>
            <a:r>
              <a:rPr lang="zh-CN" altLang="en-US" baseline="0" dirty="0"/>
              <a:t>，也就是我们常说的显存。</a:t>
            </a:r>
            <a:endParaRPr lang="en-US" altLang="zh-CN" baseline="0" dirty="0"/>
          </a:p>
          <a:p>
            <a:r>
              <a:rPr lang="zh-CN" altLang="en-US" baseline="0" dirty="0"/>
              <a:t>下面我们先详细看一下流处理器的结构</a:t>
            </a:r>
            <a:endParaRPr lang="en-US" altLang="zh-C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765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48141-F4AE-4BF4-95B1-E27E54EAE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44FFD-B401-456B-A4D3-E499F9851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BA1F8-07C6-4106-A37D-21E2353C0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D65D-608A-4BFD-9AFA-089971423055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4DE37-87BA-4FA3-8CCA-6F41F1EB2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A0387-05B5-4959-8D55-B413AC762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6659-8148-410B-8738-4C886883F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6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9CB61-FA7F-4D66-A0B3-B88AF6E69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2AC614-3105-49C5-B2C9-58948D7F8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FF622-898A-4E13-9AC7-135202EAF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D65D-608A-4BFD-9AFA-089971423055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2BC55-CA05-4943-B43F-3F849D480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7DDA6-C4B2-4EFF-A202-70C3F7A75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6659-8148-410B-8738-4C886883F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14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39E310-7F0B-4A1A-9DF4-5206E9860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4A971B-2FC2-4020-9984-A776EDFCD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86390-162F-4C9F-B729-34929D355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D65D-608A-4BFD-9AFA-089971423055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4011F-1D91-4FCE-A059-C2433279F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BFE34-0931-445A-AC4C-1207A398E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6659-8148-410B-8738-4C886883F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16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Title Slide - Imag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pwhitgrove\AppData\Local\Microsoft\Windows\Temporary Internet Files\Content.Outlook\1MN9SHNZ\PPT_Background_02_v006 (2)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578721" y="1386951"/>
            <a:ext cx="10454848" cy="300082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90000"/>
              </a:lnSpc>
              <a:spcBef>
                <a:spcPts val="500"/>
              </a:spcBef>
              <a:spcAft>
                <a:spcPts val="250"/>
              </a:spcAft>
              <a:buFontTx/>
              <a:buNone/>
              <a:defRPr sz="1500" b="0">
                <a:solidFill>
                  <a:schemeClr val="tx2"/>
                </a:solidFill>
                <a:latin typeface="Trebuchet MS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05" name="Title 304"/>
          <p:cNvSpPr>
            <a:spLocks noGrp="1"/>
          </p:cNvSpPr>
          <p:nvPr userDrawn="1">
            <p:ph type="title" hasCustomPrompt="1"/>
          </p:nvPr>
        </p:nvSpPr>
        <p:spPr>
          <a:xfrm>
            <a:off x="535180" y="333829"/>
            <a:ext cx="10454845" cy="1092061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3833" b="0" cap="none" baseline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3321" y="2125568"/>
            <a:ext cx="2004964" cy="37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02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1Line with Conten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/>
          <p:cNvSpPr txBox="1"/>
          <p:nvPr userDrawn="1"/>
        </p:nvSpPr>
        <p:spPr bwMode="gray">
          <a:xfrm>
            <a:off x="484718" y="6465889"/>
            <a:ext cx="512233" cy="200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B075AE87-7CF1-4D1B-A188-863143CEFCB9}" type="slidenum">
              <a:rPr 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Futura Bk" pitchFamily="34" charset="0"/>
                <a:ea typeface="+mn-ea"/>
              </a:rPr>
              <a:pPr>
                <a:defRPr/>
              </a:pPr>
              <a:t>‹#›</a:t>
            </a:fld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  <a:latin typeface="Futura Bk" pitchFamily="34" charset="0"/>
              <a:ea typeface="+mn-ea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2967" y="420625"/>
            <a:ext cx="11167533" cy="43973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33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aseline="0">
                <a:solidFill>
                  <a:srgbClr val="000000"/>
                </a:solidFill>
                <a:latin typeface="Futura Bk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0"/>
          </p:nvPr>
        </p:nvSpPr>
        <p:spPr>
          <a:xfrm>
            <a:off x="487680" y="1143000"/>
            <a:ext cx="11131296" cy="5006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0000"/>
              </a:lnSpc>
              <a:spcBef>
                <a:spcPts val="100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1pPr>
            <a:lvl2pPr marL="342900" indent="-114300">
              <a:lnSpc>
                <a:spcPct val="110000"/>
              </a:lnSpc>
              <a:spcBef>
                <a:spcPts val="500"/>
              </a:spcBef>
              <a:buSzPct val="80000"/>
              <a:buFont typeface="Arial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571500" indent="-168275">
              <a:lnSpc>
                <a:spcPct val="110000"/>
              </a:lnSpc>
              <a:spcBef>
                <a:spcPts val="400"/>
              </a:spcBef>
              <a:buFont typeface="Futura Bk" pitchFamily="34" charset="0"/>
              <a:buChar char="−"/>
              <a:defRPr sz="1200">
                <a:solidFill>
                  <a:srgbClr val="000000"/>
                </a:solidFill>
              </a:defRPr>
            </a:lvl3pPr>
            <a:lvl4pPr marL="800100" indent="-114300">
              <a:lnSpc>
                <a:spcPct val="110000"/>
              </a:lnSpc>
              <a:spcBef>
                <a:spcPts val="400"/>
              </a:spcBef>
              <a:buSzPct val="80000"/>
              <a:buFont typeface="Arial" pitchFamily="34" charset="0"/>
              <a:buChar char="•"/>
              <a:defRPr sz="1200">
                <a:solidFill>
                  <a:srgbClr val="000000"/>
                </a:solidFill>
              </a:defRPr>
            </a:lvl4pPr>
            <a:lvl5pPr marL="1028700" indent="-174625">
              <a:lnSpc>
                <a:spcPct val="110000"/>
              </a:lnSpc>
              <a:spcBef>
                <a:spcPts val="400"/>
              </a:spcBef>
              <a:buFont typeface="Futura Bk" pitchFamily="34" charset="0"/>
              <a:buChar char="−"/>
              <a:defRPr sz="12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5986126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720" y="703918"/>
            <a:ext cx="11084560" cy="687368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167" y="2336706"/>
            <a:ext cx="11054080" cy="4132139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2">
                <a:solidFill>
                  <a:schemeClr val="bg1"/>
                </a:solidFill>
              </a:defRPr>
            </a:lvl1pPr>
            <a:lvl2pPr marL="634994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016" indent="0">
              <a:buClr>
                <a:schemeClr val="bg2"/>
              </a:buClr>
              <a:buSzPct val="100000"/>
              <a:buFontTx/>
              <a:buNone/>
              <a:defRPr sz="1778">
                <a:solidFill>
                  <a:schemeClr val="bg1"/>
                </a:solidFill>
              </a:defRPr>
            </a:lvl3pPr>
            <a:lvl4pPr marL="1972008" indent="-253997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004" indent="-253997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>
            <a:lvl1pPr marL="0" indent="0" algn="l">
              <a:buFontTx/>
              <a:buNone/>
              <a:defRPr sz="2667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4994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016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011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007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710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49D52-D9AC-4008-8C9D-2D12CECD9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8F301-0319-47C4-A2FB-261D8114C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3E5ED-B797-47FB-B448-A3C00FBA7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D65D-608A-4BFD-9AFA-089971423055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1F05A-D513-4F46-B6EF-FCAEFCA21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7E147-E56C-43CA-BD66-4D2B28CB6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6659-8148-410B-8738-4C886883F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50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A8493-7370-48ED-8A4E-E215D34B0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6DB4E-C0AA-4074-B8C7-7EB6D1806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A4B8F-87C8-43E8-B289-FFEFD84DB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D65D-608A-4BFD-9AFA-089971423055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44DF3-5F8B-4118-B4A9-49E5B032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0A84A-2185-42FB-A170-C23822BDD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6659-8148-410B-8738-4C886883F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76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423A6-5509-4204-9B59-202A4FDC8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C6A2D-A7EF-4602-A6B0-886C868622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1CBA7-EEAF-41B9-A728-D3CDE0C2B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46498-1B98-4D79-B4F3-4F4C163A3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D65D-608A-4BFD-9AFA-089971423055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9327F-51E4-4AA2-88F9-3CECD23B9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BD42F-E19D-4E2E-9764-BB28551E4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6659-8148-410B-8738-4C886883F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18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0AFC7-7AEE-48AC-BE74-5B1148CF7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D4534-DCE6-48EE-831F-7C07EB6A8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F86207-95A3-4BDE-9AE4-93B46861F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1E7DA5-F75F-400C-B74E-2C51CBACAB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5A5395-B867-4CC0-8F8A-EC6E498746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15766E-B506-47B5-A374-48CA4FB5F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D65D-608A-4BFD-9AFA-089971423055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A93BA6-8BA4-4B60-B0F1-E5F5BC9E3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9792A8-1069-4547-9EDC-AFC2B86BE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6659-8148-410B-8738-4C886883F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62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7A911-87D0-4E49-92E6-2544B615D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7C2FED-6825-4D96-8CF1-31DAE762D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D65D-608A-4BFD-9AFA-089971423055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6E6A7-977C-4A1D-91DF-78F486B63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AADB6B-3216-4646-955E-B2738A2A6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6659-8148-410B-8738-4C886883F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80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1CE688-1278-4011-8D93-99C296CBA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D65D-608A-4BFD-9AFA-089971423055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B26ADB-DAE6-488A-BD6B-E03C355C4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18141-FB51-4E92-82FE-4E9B43CB0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6659-8148-410B-8738-4C886883F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E3D9A-9E50-428C-B810-5A1DB5C1A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26F71-2157-4F70-A365-B78C5EFEF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55AB-5408-4651-A011-EA1EAC8A5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A4F99-4945-4F37-A44F-1F7A84110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D65D-608A-4BFD-9AFA-089971423055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24C9F-E687-4BD6-BA05-3EBDC7200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18E37-1A61-4122-A58B-DF35D2EE8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6659-8148-410B-8738-4C886883F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50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0406F-5CAC-4474-B766-D9E99A8DD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344122-647F-4254-8934-1FB7F8D4BE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44F20-E3DD-45A0-A07A-4CF76A2B1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76537-40BF-41CF-A163-5BCF9C462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D65D-608A-4BFD-9AFA-089971423055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C5C38-3192-42C3-87C2-704BB4756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040CF-4277-4013-AB7B-22214297B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6659-8148-410B-8738-4C886883F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8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8AC2B8-5B5F-454F-82AE-087645E05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E9FD9-3C57-4B10-83C0-B5EC470BF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D9FA2-58D2-4BC7-B609-E2C6CF158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9D65D-608A-4BFD-9AFA-089971423055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D631A-29D2-449F-A157-55DA95DA7A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65D8E-FF9C-4788-BE91-9D89507170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36659-8148-410B-8738-4C886883F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21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3.tiff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--email=gc.genechaung@gmail.com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docker-hub/repo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docs.docker.com/docker-hub/orgs/" TargetMode="External"/><Relationship Id="rId5" Type="http://schemas.openxmlformats.org/officeDocument/2006/relationships/hyperlink" Target="https://docs.docker.com/docker-hub/webhooks/" TargetMode="External"/><Relationship Id="rId4" Type="http://schemas.openxmlformats.org/officeDocument/2006/relationships/hyperlink" Target="https://docs.docker.com/docker-hub/builds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500" kern="0" dirty="0">
                <a:solidFill>
                  <a:schemeClr val="tx1"/>
                </a:solidFill>
              </a:rPr>
              <a:t>基于</a:t>
            </a:r>
            <a:r>
              <a:rPr lang="en-US" sz="3500" kern="0" dirty="0">
                <a:solidFill>
                  <a:schemeClr val="tx1"/>
                </a:solidFill>
              </a:rPr>
              <a:t>Docker</a:t>
            </a:r>
            <a:r>
              <a:rPr lang="zh-CN" altLang="en-US" sz="3500" kern="0" dirty="0">
                <a:solidFill>
                  <a:schemeClr val="tx1"/>
                </a:solidFill>
              </a:rPr>
              <a:t>的高性能并行异构系统设计</a:t>
            </a:r>
            <a:endParaRPr lang="en-US" sz="3500" kern="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01197E-CEBC-4E62-8F05-E6AC5CD9723A}"/>
              </a:ext>
            </a:extLst>
          </p:cNvPr>
          <p:cNvSpPr txBox="1"/>
          <p:nvPr/>
        </p:nvSpPr>
        <p:spPr>
          <a:xfrm>
            <a:off x="379570" y="2862660"/>
            <a:ext cx="8320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导师：王喆</a:t>
            </a:r>
            <a:endParaRPr lang="en-US" altLang="zh-CN" sz="2000" dirty="0"/>
          </a:p>
          <a:p>
            <a:r>
              <a:rPr lang="zh-CN" altLang="en-US" sz="2000" dirty="0"/>
              <a:t>工程硕士：范欣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677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720" y="596472"/>
            <a:ext cx="11084560" cy="65659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Low Latency or High Throughput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5DC705-B058-4D48-A5D2-96C83CF24BCB}"/>
              </a:ext>
            </a:extLst>
          </p:cNvPr>
          <p:cNvSpPr/>
          <p:nvPr/>
        </p:nvSpPr>
        <p:spPr>
          <a:xfrm>
            <a:off x="1280033" y="1543125"/>
            <a:ext cx="5740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CPU architecture must </a:t>
            </a:r>
            <a:r>
              <a:rPr lang="en-US" dirty="0">
                <a:solidFill>
                  <a:srgbClr val="4E7A00"/>
                </a:solidFill>
              </a:rPr>
              <a:t>minimize latency </a:t>
            </a:r>
            <a:r>
              <a:rPr lang="en-US" dirty="0"/>
              <a:t>within each thread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053877-196D-4EB9-A3E9-ECC641720797}"/>
              </a:ext>
            </a:extLst>
          </p:cNvPr>
          <p:cNvSpPr/>
          <p:nvPr/>
        </p:nvSpPr>
        <p:spPr>
          <a:xfrm>
            <a:off x="1280033" y="191245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GPU architecture </a:t>
            </a:r>
            <a:r>
              <a:rPr lang="en-US" dirty="0">
                <a:solidFill>
                  <a:srgbClr val="4E7A00"/>
                </a:solidFill>
              </a:rPr>
              <a:t>hides latency </a:t>
            </a:r>
            <a:r>
              <a:rPr lang="en-US" dirty="0"/>
              <a:t>with computation from other thread warps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C351FD-0675-4D0B-BF68-01D32A7A2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62" y="2571852"/>
            <a:ext cx="10353675" cy="343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31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081" y="530666"/>
            <a:ext cx="11084560" cy="65659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GPU High Level View</a:t>
            </a:r>
          </a:p>
        </p:txBody>
      </p:sp>
      <p:pic>
        <p:nvPicPr>
          <p:cNvPr id="8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230" y="1580988"/>
            <a:ext cx="9032263" cy="2458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Rectangle 57"/>
          <p:cNvSpPr>
            <a:spLocks noChangeArrowheads="1"/>
          </p:cNvSpPr>
          <p:nvPr/>
        </p:nvSpPr>
        <p:spPr bwMode="auto">
          <a:xfrm>
            <a:off x="1320800" y="4495800"/>
            <a:ext cx="9855200" cy="1550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vert="horz" wrap="square" lIns="101600" tIns="50800" rIns="101600" bIns="50800" numCol="1" anchor="t" anchorCtr="0" compatLnSpc="1">
            <a:prstTxWarp prst="textNoShape">
              <a:avLst/>
            </a:prstTxWarp>
          </a:bodyPr>
          <a:lstStyle/>
          <a:p>
            <a:pPr marL="380996" indent="-380996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222" dirty="0">
                <a:latin typeface="Trebuchet MS" pitchFamily="34" charset="0"/>
                <a:sym typeface="Arial Bold" pitchFamily="34" charset="0"/>
              </a:rPr>
              <a:t>Streaming Multiprocessor (SM)</a:t>
            </a:r>
          </a:p>
          <a:p>
            <a:pPr marL="380996" indent="-380996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222" dirty="0">
                <a:latin typeface="Trebuchet MS" pitchFamily="34" charset="0"/>
                <a:sym typeface="Arial Bold" pitchFamily="34" charset="0"/>
              </a:rPr>
              <a:t>A set of CUDA cores</a:t>
            </a:r>
          </a:p>
          <a:p>
            <a:pPr marL="380996" indent="-380996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222" dirty="0">
                <a:latin typeface="Trebuchet MS" pitchFamily="34" charset="0"/>
                <a:sym typeface="Arial Bold" pitchFamily="34" charset="0"/>
              </a:rPr>
              <a:t>Global memory</a:t>
            </a:r>
          </a:p>
        </p:txBody>
      </p:sp>
      <p:pic>
        <p:nvPicPr>
          <p:cNvPr id="85" name="Picture 2" descr="\\JASON-PC\Users\Jason\Documents\CUDA by Example\Tesla_c1060_3qt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233" y="4495800"/>
            <a:ext cx="3653367" cy="200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322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720" y="470002"/>
            <a:ext cx="11084560" cy="68736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NVLINK – GPU Cluster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06" y="1937169"/>
            <a:ext cx="5611852" cy="395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636" y="1430768"/>
            <a:ext cx="3271392" cy="47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4783" y="543514"/>
            <a:ext cx="1428060" cy="14280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72695" y="6082396"/>
            <a:ext cx="4283673" cy="639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+mj-lt"/>
              </a:rPr>
              <a:t>160GB/s* per GPU bidirectional to Peers</a:t>
            </a:r>
          </a:p>
          <a:p>
            <a:r>
              <a:rPr lang="en-US" sz="1556" b="1" dirty="0">
                <a:latin typeface="+mj-lt"/>
              </a:rPr>
              <a:t>* 40 GB/s per line X 4 = 160 GB/s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3865" y="6082396"/>
            <a:ext cx="39592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+mj-lt"/>
              </a:rPr>
              <a:t>40 GB/s per GPU bidirectional to CPU</a:t>
            </a:r>
          </a:p>
        </p:txBody>
      </p:sp>
    </p:spTree>
    <p:extLst>
      <p:ext uri="{BB962C8B-B14F-4D97-AF65-F5344CB8AC3E}">
        <p14:creationId xmlns:p14="http://schemas.microsoft.com/office/powerpoint/2010/main" val="243170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846" y="391725"/>
            <a:ext cx="11084560" cy="68736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Hello World on </a:t>
            </a:r>
            <a:r>
              <a:rPr lang="en-US" altLang="zh-CN" dirty="0">
                <a:solidFill>
                  <a:schemeClr val="tx1"/>
                </a:solidFill>
              </a:rPr>
              <a:t>GPU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96631" y="1463810"/>
            <a:ext cx="473432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7497" indent="-317497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hello_world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2000" dirty="0">
                <a:solidFill>
                  <a:srgbClr val="00B050"/>
                </a:solidFill>
                <a:highlight>
                  <a:srgbClr val="FFFFFF"/>
                </a:highlight>
              </a:rPr>
              <a:t>cu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00" dirty="0">
                <a:solidFill>
                  <a:srgbClr val="804000"/>
                </a:solidFill>
                <a:highlight>
                  <a:srgbClr val="FFFFFF"/>
                </a:highlight>
              </a:rPr>
              <a:t>#include &lt;</a:t>
            </a:r>
            <a:r>
              <a:rPr lang="en-US" sz="2000" dirty="0" err="1">
                <a:solidFill>
                  <a:srgbClr val="804000"/>
                </a:solidFill>
                <a:highlight>
                  <a:srgbClr val="FFFFFF"/>
                </a:highlight>
              </a:rPr>
              <a:t>stdio.h</a:t>
            </a:r>
            <a:r>
              <a:rPr lang="en-US" sz="2000" dirty="0">
                <a:solidFill>
                  <a:srgbClr val="804000"/>
                </a:solidFill>
                <a:highlight>
                  <a:srgbClr val="FFFFFF"/>
                </a:highlight>
              </a:rPr>
              <a:t>&gt;</a:t>
            </a:r>
          </a:p>
          <a:p>
            <a:r>
              <a:rPr lang="en-US" sz="2000" dirty="0">
                <a:solidFill>
                  <a:srgbClr val="00B050"/>
                </a:solidFill>
                <a:highlight>
                  <a:srgbClr val="FFFFFF"/>
                </a:highlight>
              </a:rPr>
              <a:t>__global__ </a:t>
            </a:r>
            <a:r>
              <a:rPr lang="en-US" sz="2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hello_world_kernel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 )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printf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“Hello World\n”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0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 )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hello_world_kernel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&lt;&lt;&lt;</a:t>
            </a:r>
            <a:r>
              <a:rPr lang="en-US" sz="2000" dirty="0">
                <a:solidFill>
                  <a:srgbClr val="00B050"/>
                </a:solidFill>
                <a:highlight>
                  <a:srgbClr val="FFFFFF"/>
                </a:highlight>
              </a:rPr>
              <a:t> 1</a:t>
            </a:r>
            <a:r>
              <a:rPr lang="en-US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,</a:t>
            </a:r>
            <a:r>
              <a:rPr lang="en-US" sz="2000" dirty="0">
                <a:solidFill>
                  <a:srgbClr val="00B050"/>
                </a:solidFill>
                <a:highlight>
                  <a:srgbClr val="FFFFFF"/>
                </a:highlight>
              </a:rPr>
              <a:t> 1</a:t>
            </a:r>
            <a:r>
              <a:rPr lang="en-US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&gt;&gt;&gt;(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317497" indent="-317497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Compile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Run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00" dirty="0" err="1">
                <a:solidFill>
                  <a:srgbClr val="00B050"/>
                </a:solidFill>
                <a:highlight>
                  <a:srgbClr val="FFFFFF"/>
                </a:highlight>
              </a:rPr>
              <a:t>nvcc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hello_world</a:t>
            </a:r>
            <a:r>
              <a:rPr lang="en-US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.</a:t>
            </a:r>
            <a:r>
              <a:rPr lang="en-US" sz="2000" dirty="0">
                <a:solidFill>
                  <a:srgbClr val="00B050"/>
                </a:solidFill>
                <a:highlight>
                  <a:srgbClr val="FFFFFF"/>
                </a:highlight>
              </a:rPr>
              <a:t>cu</a:t>
            </a:r>
          </a:p>
          <a:p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/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112126" y="1079093"/>
            <a:ext cx="5757334" cy="5796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600" tIns="50800" rIns="101600" bIns="5080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q"/>
              <a:defRPr sz="2000">
                <a:solidFill>
                  <a:schemeClr val="bg1"/>
                </a:solidFill>
                <a:latin typeface="Trebuchet MS" pitchFamily="34" charset="0"/>
              </a:defRPr>
            </a:lvl1pPr>
            <a:lvl2pPr marL="857250" lvl="1" indent="-28575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  <a:latin typeface="Trebuchet MS" pitchFamily="34" charset="0"/>
                <a:ea typeface="MS PGothic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r>
              <a:rPr lang="en-US" sz="2222" dirty="0">
                <a:solidFill>
                  <a:schemeClr val="accent6"/>
                </a:solidFill>
              </a:rPr>
              <a:t>CUDA kernel within .cu files</a:t>
            </a:r>
          </a:p>
          <a:p>
            <a:r>
              <a:rPr lang="en-US" sz="2222" dirty="0">
                <a:solidFill>
                  <a:schemeClr val="accent6"/>
                </a:solidFill>
              </a:rPr>
              <a:t>CUDA kernels preceded by “__global__”</a:t>
            </a:r>
          </a:p>
          <a:p>
            <a:r>
              <a:rPr lang="en-US" sz="2222" dirty="0">
                <a:solidFill>
                  <a:schemeClr val="accent6"/>
                </a:solidFill>
              </a:rPr>
              <a:t>CUDA kernels launched with “&lt;&lt;&lt;…,…&gt;&gt;&gt;”</a:t>
            </a:r>
            <a:endParaRPr lang="en-US" altLang="zh-CN" sz="2222" dirty="0">
              <a:solidFill>
                <a:schemeClr val="accent6"/>
              </a:solidFill>
            </a:endParaRPr>
          </a:p>
          <a:p>
            <a:r>
              <a:rPr lang="en-US" altLang="zh-CN" sz="2222" dirty="0">
                <a:solidFill>
                  <a:schemeClr val="accent6"/>
                </a:solidFill>
              </a:rPr>
              <a:t>cu files compiled by </a:t>
            </a:r>
            <a:r>
              <a:rPr lang="en-US" altLang="zh-CN" sz="2222" dirty="0" err="1">
                <a:solidFill>
                  <a:schemeClr val="accent6"/>
                </a:solidFill>
              </a:rPr>
              <a:t>nvcc</a:t>
            </a:r>
            <a:endParaRPr lang="en-US" altLang="zh-CN" sz="2222" dirty="0">
              <a:solidFill>
                <a:schemeClr val="accent6"/>
              </a:solidFill>
            </a:endParaRPr>
          </a:p>
          <a:p>
            <a:endParaRPr lang="en-US" sz="2222" dirty="0">
              <a:solidFill>
                <a:schemeClr val="accent6"/>
              </a:solidFill>
            </a:endParaRPr>
          </a:p>
          <a:p>
            <a:endParaRPr lang="en-US" sz="2222" dirty="0">
              <a:solidFill>
                <a:schemeClr val="accent6"/>
              </a:solidFill>
            </a:endParaRPr>
          </a:p>
          <a:p>
            <a:endParaRPr lang="en-US" sz="2222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55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2CE84-32A6-48C7-A898-98F148566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167" y="533088"/>
            <a:ext cx="11084560" cy="687368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创新点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D7FB7-010D-45C5-BE04-9AC3DE697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CUDA 9.0 + Volta</a:t>
            </a:r>
            <a:r>
              <a:rPr lang="zh-CN" altLang="en-US" dirty="0">
                <a:solidFill>
                  <a:schemeClr val="tx1"/>
                </a:solidFill>
              </a:rPr>
              <a:t>是上个月才发布的异构系统架构，在此环境下实现算法移植是之前研究人员没有实施过的。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Docker</a:t>
            </a:r>
            <a:r>
              <a:rPr lang="zh-CN" altLang="en-US" dirty="0">
                <a:solidFill>
                  <a:schemeClr val="tx1"/>
                </a:solidFill>
              </a:rPr>
              <a:t>的扩展已经有很多，但是针对英伟达专有</a:t>
            </a:r>
            <a:r>
              <a:rPr lang="en-US" dirty="0">
                <a:solidFill>
                  <a:schemeClr val="tx1"/>
                </a:solidFill>
              </a:rPr>
              <a:t>GPU</a:t>
            </a:r>
            <a:r>
              <a:rPr lang="zh-CN" altLang="en-US" dirty="0">
                <a:solidFill>
                  <a:schemeClr val="tx1"/>
                </a:solidFill>
              </a:rPr>
              <a:t>的优化并没有，本论文讨论并需要实现对专有硬件的支持会与前人不同。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82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F076D-EAC0-45A5-9826-26ED64AF0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进度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E615B-DC3A-4D78-827A-ECB750647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718" y="1624325"/>
            <a:ext cx="11054080" cy="413213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第一季度：</a:t>
            </a:r>
            <a:r>
              <a:rPr lang="en-US" dirty="0">
                <a:solidFill>
                  <a:schemeClr val="tx1"/>
                </a:solidFill>
              </a:rPr>
              <a:t>CUDA 9.0 </a:t>
            </a:r>
            <a:r>
              <a:rPr lang="zh-CN" altLang="en-US" dirty="0">
                <a:solidFill>
                  <a:schemeClr val="tx1"/>
                </a:solidFill>
              </a:rPr>
              <a:t>学习研究，</a:t>
            </a:r>
            <a:r>
              <a:rPr lang="en-US" dirty="0">
                <a:solidFill>
                  <a:schemeClr val="tx1"/>
                </a:solidFill>
              </a:rPr>
              <a:t>CUDA C</a:t>
            </a:r>
            <a:r>
              <a:rPr lang="zh-CN" altLang="en-US" dirty="0">
                <a:solidFill>
                  <a:schemeClr val="tx1"/>
                </a:solidFill>
              </a:rPr>
              <a:t>开发环境搭建，</a:t>
            </a:r>
            <a:r>
              <a:rPr lang="en-US" dirty="0">
                <a:solidFill>
                  <a:schemeClr val="tx1"/>
                </a:solidFill>
              </a:rPr>
              <a:t>CUDA</a:t>
            </a:r>
            <a:r>
              <a:rPr lang="zh-CN" altLang="en-US" dirty="0">
                <a:solidFill>
                  <a:schemeClr val="tx1"/>
                </a:solidFill>
              </a:rPr>
              <a:t>新特效单元模块测试。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zh-CN" altLang="en-US" dirty="0">
                <a:solidFill>
                  <a:schemeClr val="tx1"/>
                </a:solidFill>
              </a:rPr>
              <a:t>第二季度：容器技术深入研究，</a:t>
            </a:r>
            <a:r>
              <a:rPr lang="en-US" dirty="0">
                <a:solidFill>
                  <a:schemeClr val="tx1"/>
                </a:solidFill>
              </a:rPr>
              <a:t>Go</a:t>
            </a:r>
            <a:r>
              <a:rPr lang="zh-CN" altLang="en-US" dirty="0">
                <a:solidFill>
                  <a:schemeClr val="tx1"/>
                </a:solidFill>
              </a:rPr>
              <a:t>语言学习和开发环境搭建，</a:t>
            </a:r>
            <a:r>
              <a:rPr lang="en-US" dirty="0">
                <a:solidFill>
                  <a:schemeClr val="tx1"/>
                </a:solidFill>
              </a:rPr>
              <a:t>Docker</a:t>
            </a:r>
            <a:r>
              <a:rPr lang="zh-CN" altLang="en-US" dirty="0">
                <a:solidFill>
                  <a:schemeClr val="tx1"/>
                </a:solidFill>
              </a:rPr>
              <a:t>插件开发技术实战拓展，使得容器内部可以访问外接设备，这里我们主要考虑</a:t>
            </a:r>
            <a:r>
              <a:rPr lang="en-US" dirty="0">
                <a:solidFill>
                  <a:schemeClr val="tx1"/>
                </a:solidFill>
              </a:rPr>
              <a:t>GPU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zh-CN" altLang="en-US" dirty="0">
                <a:solidFill>
                  <a:schemeClr val="tx1"/>
                </a:solidFill>
              </a:rPr>
              <a:t>第三季度：算法学习研究，将</a:t>
            </a:r>
            <a:r>
              <a:rPr lang="en-US" dirty="0">
                <a:solidFill>
                  <a:schemeClr val="tx1"/>
                </a:solidFill>
              </a:rPr>
              <a:t>Cholesky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dirty="0">
                <a:solidFill>
                  <a:schemeClr val="tx1"/>
                </a:solidFill>
              </a:rPr>
              <a:t>LU</a:t>
            </a:r>
            <a:r>
              <a:rPr lang="zh-CN" altLang="en-US" dirty="0">
                <a:solidFill>
                  <a:schemeClr val="tx1"/>
                </a:solidFill>
              </a:rPr>
              <a:t>分解算法和</a:t>
            </a:r>
            <a:r>
              <a:rPr lang="en-US" dirty="0">
                <a:solidFill>
                  <a:schemeClr val="tx1"/>
                </a:solidFill>
              </a:rPr>
              <a:t>PageRank</a:t>
            </a:r>
            <a:r>
              <a:rPr lang="zh-CN" altLang="en-US" dirty="0">
                <a:solidFill>
                  <a:schemeClr val="tx1"/>
                </a:solidFill>
              </a:rPr>
              <a:t>算法移植性学习和实现。参考前人的移植方法，将上诉算法用</a:t>
            </a:r>
            <a:r>
              <a:rPr lang="en-US" dirty="0">
                <a:solidFill>
                  <a:schemeClr val="tx1"/>
                </a:solidFill>
              </a:rPr>
              <a:t>CUDA C</a:t>
            </a:r>
            <a:r>
              <a:rPr lang="zh-CN" altLang="en-US" dirty="0">
                <a:solidFill>
                  <a:schemeClr val="tx1"/>
                </a:solidFill>
              </a:rPr>
              <a:t>在基于</a:t>
            </a:r>
            <a:r>
              <a:rPr lang="en-US" dirty="0">
                <a:solidFill>
                  <a:schemeClr val="tx1"/>
                </a:solidFill>
              </a:rPr>
              <a:t>Volta</a:t>
            </a:r>
            <a:r>
              <a:rPr lang="zh-CN" altLang="en-US" dirty="0">
                <a:solidFill>
                  <a:schemeClr val="tx1"/>
                </a:solidFill>
              </a:rPr>
              <a:t>架构的</a:t>
            </a:r>
            <a:r>
              <a:rPr lang="en-US" dirty="0">
                <a:solidFill>
                  <a:schemeClr val="tx1"/>
                </a:solidFill>
              </a:rPr>
              <a:t>GPU</a:t>
            </a:r>
            <a:r>
              <a:rPr lang="zh-CN" altLang="en-US" dirty="0">
                <a:solidFill>
                  <a:schemeClr val="tx1"/>
                </a:solidFill>
              </a:rPr>
              <a:t>上实现。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zh-CN" altLang="en-US" dirty="0">
                <a:solidFill>
                  <a:schemeClr val="tx1"/>
                </a:solidFill>
              </a:rPr>
              <a:t>第四季度：系统整合阶段，测试验证阶段。让系统在主机端和容器端分别运行，证明其性能不会降低并且部署环境时间被大量节约。提交</a:t>
            </a:r>
            <a:r>
              <a:rPr lang="en-US" dirty="0">
                <a:solidFill>
                  <a:schemeClr val="tx1"/>
                </a:solidFill>
              </a:rPr>
              <a:t>Docker</a:t>
            </a:r>
            <a:r>
              <a:rPr lang="zh-CN" altLang="en-US" dirty="0">
                <a:solidFill>
                  <a:schemeClr val="tx1"/>
                </a:solidFill>
              </a:rPr>
              <a:t>的定制镜像文件到云端，方便以后工作中使用。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00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D8642-FB0F-461E-BD74-898A5E2D6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720" y="470001"/>
            <a:ext cx="11084560" cy="68736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/>
                </a:solidFill>
              </a:rPr>
              <a:t>Demo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89442-5548-41FE-AA91-35F479A3DF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3720" y="1314814"/>
            <a:ext cx="11084560" cy="417158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Docker(pull, push[</a:t>
            </a:r>
            <a:r>
              <a:rPr lang="en-US" dirty="0" err="1"/>
              <a:t>login,push</a:t>
            </a:r>
            <a:r>
              <a:rPr lang="en-US" dirty="0"/>
              <a:t>],run, images, </a:t>
            </a:r>
            <a:r>
              <a:rPr lang="en-US" dirty="0" err="1"/>
              <a:t>ps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CN" dirty="0"/>
              <a:t>OpenMP &amp; </a:t>
            </a:r>
            <a:r>
              <a:rPr lang="en-US" altLang="zh-CN" dirty="0" err="1"/>
              <a:t>OpenACC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Vector add on CUDA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NSIGHT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CUDA-GDB</a:t>
            </a:r>
          </a:p>
        </p:txBody>
      </p:sp>
    </p:spTree>
    <p:extLst>
      <p:ext uri="{BB962C8B-B14F-4D97-AF65-F5344CB8AC3E}">
        <p14:creationId xmlns:p14="http://schemas.microsoft.com/office/powerpoint/2010/main" val="154933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2DE18-218A-4FC3-8213-94A4E22A8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Appendix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CDFC440-344B-4B15-A78D-D6DFDB4B55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7418" y="1810973"/>
            <a:ext cx="11744581" cy="3046988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TO UPLOAD YOUR DOCKER IMAGE ONTO DOCKER HUB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1) docker commit &lt;container ID&gt; &lt;repo name&gt;/&lt;Name you want to give the image&gt;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example= docker commit 99e078826312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chuangg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gene_commited_image</a:t>
            </a:r>
            <a:endParaRPr lang="en-US" altLang="en-US" sz="1800" dirty="0">
              <a:solidFill>
                <a:srgbClr val="2427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2) docker run -it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chaung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gene_commited_image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example= docker login --userna</a:t>
            </a:r>
            <a:r>
              <a:rPr lang="en-US" altLang="en-US" sz="1800" dirty="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 docker login --username=&lt;user username&gt; --password=&lt;user password&gt;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me=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chuangg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--email=gc.genechaung@gmail.com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427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Tx/>
              <a:buSz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 docker push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chuangg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gene_commited_image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427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17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8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spcAft>
                <a:spcPct val="0"/>
              </a:spcAft>
            </a:pPr>
            <a:r>
              <a:rPr lang="en-US" altLang="zh-CN" b="1" dirty="0">
                <a:solidFill>
                  <a:schemeClr val="tx1"/>
                </a:solidFill>
              </a:rPr>
              <a:t>Agenda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8194" name="Text Placeholder 19"/>
          <p:cNvSpPr>
            <a:spLocks noGrp="1"/>
          </p:cNvSpPr>
          <p:nvPr>
            <p:ph type="body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altLang="zh-CN" dirty="0">
                <a:solidFill>
                  <a:schemeClr val="tx1"/>
                </a:solidFill>
              </a:rPr>
              <a:t>Docker Overview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altLang="zh-CN" dirty="0">
                <a:solidFill>
                  <a:schemeClr val="tx1"/>
                </a:solidFill>
              </a:rPr>
              <a:t>Docker hub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altLang="zh-CN" dirty="0">
                <a:solidFill>
                  <a:schemeClr val="tx1"/>
                </a:solidFill>
              </a:rPr>
              <a:t>Docker usage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altLang="zh-CN" dirty="0">
                <a:solidFill>
                  <a:schemeClr val="tx1"/>
                </a:solidFill>
              </a:rPr>
              <a:t>CUDA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altLang="zh-CN" dirty="0">
                <a:solidFill>
                  <a:schemeClr val="tx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34911039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spcAft>
                <a:spcPct val="0"/>
              </a:spcAft>
            </a:pPr>
            <a:r>
              <a:rPr lang="en-US" altLang="zh-CN" sz="4400" dirty="0">
                <a:solidFill>
                  <a:schemeClr val="tx1"/>
                </a:solidFill>
                <a:latin typeface="Calibri" pitchFamily="34" charset="0"/>
              </a:rPr>
              <a:t>Docker Overview</a:t>
            </a:r>
          </a:p>
        </p:txBody>
      </p:sp>
      <p:sp>
        <p:nvSpPr>
          <p:cNvPr id="9218" name="Text Placeholder 2"/>
          <p:cNvSpPr>
            <a:spLocks noGrp="1"/>
          </p:cNvSpPr>
          <p:nvPr>
            <p:ph type="body" sz="quarter" idx="10"/>
          </p:nvPr>
        </p:nvSpPr>
        <p:spPr bwMode="auto">
          <a:xfrm>
            <a:off x="452967" y="959667"/>
            <a:ext cx="10838809" cy="557693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endParaRPr lang="zh-CN" altLang="zh-C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是全球领先的软件容器平台。开发人员使用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消除与同事协作代码时“在我的机器上工作”的问题。 运营商使用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在孤立的容器中并排运行和管理应用程序，以获得更好的计算密度。 企业使用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构建灵活的软件交付管道，以更快，更安全，更自信地发布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Server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应用程序的新功能。</a:t>
            </a: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使用容器，运行一个软件所需的所有东西都被封装在独立的</a:t>
            </a:r>
            <a:r>
              <a:rPr lang="zh-CN" alt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容器中。与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虚拟机不同，容器不捆绑完整的操作系统 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只需要使软件运行所需的库和设置。 这使得高效，轻量，独立的系统，并保证软件将始终运行相同，无论其部署在哪里。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Website: https://www.docker.com/</a:t>
            </a:r>
            <a:endParaRPr lang="en-US" altLang="zh-C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 Container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容器映像是一个软件的轻量级独立可执行软件包，包含运行所需的所有内容：代码，运行时，系统工具，系统库，设置。 无论环境如何，集装箱化的软件都可以运行相同的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应用程序。 容器将软件与其周围环境隔离开来，例如开发环境和登台环境之间的差异，并有助于减少在同一基础架构上运行不同软件的团队之间的冲突。</a:t>
            </a: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701596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spcAft>
                <a:spcPct val="0"/>
              </a:spcAft>
            </a:pPr>
            <a:r>
              <a:rPr lang="en-US" altLang="zh-CN" sz="4400" dirty="0">
                <a:solidFill>
                  <a:schemeClr val="tx1"/>
                </a:solidFill>
                <a:latin typeface="Calibri" pitchFamily="34" charset="0"/>
              </a:rPr>
              <a:t>DOCKER Overview</a:t>
            </a:r>
          </a:p>
        </p:txBody>
      </p:sp>
      <p:sp>
        <p:nvSpPr>
          <p:cNvPr id="9218" name="Text Placeholder 2"/>
          <p:cNvSpPr>
            <a:spLocks noGrp="1"/>
          </p:cNvSpPr>
          <p:nvPr>
            <p:ph type="body" sz="quarter" idx="10"/>
          </p:nvPr>
        </p:nvSpPr>
        <p:spPr bwMode="auto">
          <a:xfrm>
            <a:off x="1889126" y="1143001"/>
            <a:ext cx="8348663" cy="51480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lvl="0"/>
            <a:r>
              <a:rPr lang="en-US" altLang="zh-CN" b="1" dirty="0">
                <a:solidFill>
                  <a:schemeClr val="bg1"/>
                </a:solidFill>
              </a:rPr>
              <a:t>Comparing Containers and Virtual Machines</a:t>
            </a:r>
          </a:p>
          <a:p>
            <a:pPr marL="0" indent="0">
              <a:buNone/>
            </a:pPr>
            <a:endParaRPr lang="zh-CN" altLang="zh-CN" sz="2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949" y="1143002"/>
            <a:ext cx="10005237" cy="30039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54643" y="4648672"/>
            <a:ext cx="4322612" cy="16712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latin typeface="Trebuchet MS" panose="020B0603020202020204" pitchFamily="34" charset="0"/>
              </a:rPr>
              <a:t>Containers</a:t>
            </a:r>
          </a:p>
          <a:p>
            <a:pPr>
              <a:lnSpc>
                <a:spcPct val="90000"/>
              </a:lnSpc>
            </a:pPr>
            <a:r>
              <a:rPr lang="zh-CN" altLang="en-US" sz="1600" dirty="0"/>
              <a:t>容器是应用程序层的一个抽象，它将代码和依赖关系打包在一起。 多个容器可以在同一台机器上运行，并与其他容器共享操作系统内核，每个容器在用户空间中作为孤立进程运行。 容器占用的空间比虚拟机少（容器映像的大小通常为几十</a:t>
            </a:r>
            <a:r>
              <a:rPr lang="en-US" altLang="zh-CN" sz="1600" dirty="0"/>
              <a:t>MB</a:t>
            </a:r>
            <a:r>
              <a:rPr lang="zh-CN" altLang="en-US" sz="1600" dirty="0"/>
              <a:t>），并且几乎立即启动。</a:t>
            </a:r>
            <a:endParaRPr lang="en-US" sz="1600" dirty="0">
              <a:latin typeface="Trebuchet MS" panose="020B0603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7758" y="4662760"/>
            <a:ext cx="4742122" cy="1449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latin typeface="Trebuchet MS" panose="020B0603020202020204" pitchFamily="34" charset="0"/>
              </a:rPr>
              <a:t>Virtual Machines</a:t>
            </a:r>
          </a:p>
          <a:p>
            <a:pPr>
              <a:lnSpc>
                <a:spcPct val="90000"/>
              </a:lnSpc>
            </a:pPr>
            <a:r>
              <a:rPr lang="zh-CN" altLang="en-US" sz="1600" dirty="0"/>
              <a:t>虚拟机（</a:t>
            </a:r>
            <a:r>
              <a:rPr lang="en-US" altLang="zh-CN" sz="1600" dirty="0"/>
              <a:t>VM</a:t>
            </a:r>
            <a:r>
              <a:rPr lang="zh-CN" altLang="en-US" sz="1600" dirty="0"/>
              <a:t>）是将一台服务器变成多台服务器的物理硬件的抽象。 管理程序允许多台虚拟机在单台机器上运行。 每个</a:t>
            </a:r>
            <a:r>
              <a:rPr lang="en-US" altLang="zh-CN" sz="1600" dirty="0"/>
              <a:t>VM</a:t>
            </a:r>
            <a:r>
              <a:rPr lang="zh-CN" altLang="en-US" sz="1600" dirty="0"/>
              <a:t>都包含一个操作系统的完整副本，一个或多个应用程序，必需的二进制文件和库 </a:t>
            </a:r>
            <a:r>
              <a:rPr lang="en-US" altLang="zh-CN" sz="1600" dirty="0"/>
              <a:t>- </a:t>
            </a:r>
            <a:r>
              <a:rPr lang="zh-CN" altLang="en-US" sz="1600" dirty="0"/>
              <a:t>占用数十</a:t>
            </a:r>
            <a:r>
              <a:rPr lang="en-US" altLang="zh-CN" sz="1600" dirty="0"/>
              <a:t>GB</a:t>
            </a:r>
            <a:r>
              <a:rPr lang="zh-CN" altLang="en-US" sz="1600" dirty="0"/>
              <a:t>。 </a:t>
            </a:r>
            <a:r>
              <a:rPr lang="en-US" altLang="zh-CN" sz="1600" dirty="0"/>
              <a:t>VM</a:t>
            </a:r>
            <a:r>
              <a:rPr lang="zh-CN" altLang="en-US" sz="1600" dirty="0"/>
              <a:t>也可能启动缓慢。</a:t>
            </a:r>
            <a:endParaRPr lang="en-US" sz="16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372703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spcAft>
                <a:spcPct val="0"/>
              </a:spcAft>
            </a:pPr>
            <a:r>
              <a:rPr lang="en-US" altLang="zh-CN" sz="4400" dirty="0">
                <a:solidFill>
                  <a:schemeClr val="tx1"/>
                </a:solidFill>
                <a:latin typeface="Calibri" pitchFamily="34" charset="0"/>
              </a:rPr>
              <a:t>Docker hub</a:t>
            </a:r>
          </a:p>
        </p:txBody>
      </p:sp>
      <p:sp>
        <p:nvSpPr>
          <p:cNvPr id="9218" name="Text Placeholder 2"/>
          <p:cNvSpPr>
            <a:spLocks noGrp="1"/>
          </p:cNvSpPr>
          <p:nvPr>
            <p:ph type="body" sz="quarter" idx="10"/>
          </p:nvPr>
        </p:nvSpPr>
        <p:spPr bwMode="auto">
          <a:xfrm>
            <a:off x="1889126" y="1143000"/>
            <a:ext cx="8348663" cy="56007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Basic</a:t>
            </a:r>
            <a:endParaRPr lang="zh-CN" altLang="zh-CN" sz="2400" b="1" dirty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Docker Hub</a:t>
            </a:r>
            <a:r>
              <a:rPr lang="zh-CN" altLang="en-US" sz="1600" dirty="0">
                <a:solidFill>
                  <a:schemeClr val="tx1"/>
                </a:solidFill>
              </a:rPr>
              <a:t>是一个基于云的注册表服务，它允许您链接到代码库，构建图像并测试它们，存储手动推送的图像以及链接到</a:t>
            </a:r>
            <a:r>
              <a:rPr lang="en-US" altLang="zh-CN" sz="1600" dirty="0">
                <a:solidFill>
                  <a:schemeClr val="tx1"/>
                </a:solidFill>
              </a:rPr>
              <a:t>Docker Cloud</a:t>
            </a:r>
            <a:r>
              <a:rPr lang="zh-CN" altLang="en-US" sz="1600" dirty="0">
                <a:solidFill>
                  <a:schemeClr val="tx1"/>
                </a:solidFill>
              </a:rPr>
              <a:t>，以便您可以将图像部署到主机。 它为整个开发流程中的容器映像发现，分发和变更管理，用户和团队协作以及工作流程自动化提供集中资源。</a:t>
            </a:r>
            <a:endParaRPr lang="en-US" altLang="zh-CN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b="1" dirty="0">
                <a:solidFill>
                  <a:schemeClr val="tx1"/>
                </a:solidFill>
              </a:rPr>
              <a:t>Key features of Docker hub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500" dirty="0">
                <a:solidFill>
                  <a:schemeClr val="tx1"/>
                </a:solidFill>
                <a:hlinkClick r:id="rId3"/>
              </a:rPr>
              <a:t>Image Repositories</a:t>
            </a:r>
            <a:r>
              <a:rPr lang="en-US" sz="1500" dirty="0">
                <a:solidFill>
                  <a:schemeClr val="tx1"/>
                </a:solidFill>
              </a:rPr>
              <a:t>: </a:t>
            </a:r>
            <a:r>
              <a:rPr lang="zh-CN" altLang="en-US" sz="1500" dirty="0">
                <a:solidFill>
                  <a:schemeClr val="tx1"/>
                </a:solidFill>
              </a:rPr>
              <a:t>镜像库：从社区和官方库查找和拉取镜像，管理，推送和从您有权访问的私有图像库中提取镜像。</a:t>
            </a:r>
            <a:endParaRPr lang="en-US" sz="1500" dirty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500" dirty="0">
                <a:solidFill>
                  <a:schemeClr val="tx1"/>
                </a:solidFill>
                <a:hlinkClick r:id="rId4"/>
              </a:rPr>
              <a:t>Automated Builds</a:t>
            </a:r>
            <a:r>
              <a:rPr lang="en-US" sz="1500" dirty="0">
                <a:solidFill>
                  <a:schemeClr val="tx1"/>
                </a:solidFill>
              </a:rPr>
              <a:t>:</a:t>
            </a:r>
            <a:r>
              <a:rPr lang="zh-CN" altLang="en-US" sz="1500" dirty="0">
                <a:solidFill>
                  <a:schemeClr val="tx1"/>
                </a:solidFill>
              </a:rPr>
              <a:t> 在对源代码库进行更改时自动创建新图像。</a:t>
            </a:r>
            <a:endParaRPr lang="en-US" sz="1500" dirty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500" dirty="0" err="1">
                <a:solidFill>
                  <a:schemeClr val="tx1"/>
                </a:solidFill>
                <a:hlinkClick r:id="rId5"/>
              </a:rPr>
              <a:t>Webhooks</a:t>
            </a:r>
            <a:r>
              <a:rPr lang="en-US" sz="1500" dirty="0">
                <a:solidFill>
                  <a:schemeClr val="tx1"/>
                </a:solidFill>
              </a:rPr>
              <a:t>:</a:t>
            </a:r>
            <a:r>
              <a:rPr lang="zh-CN" altLang="en-US" sz="1500" dirty="0">
                <a:solidFill>
                  <a:schemeClr val="tx1"/>
                </a:solidFill>
              </a:rPr>
              <a:t> 自动构建的一个功能，</a:t>
            </a:r>
            <a:r>
              <a:rPr lang="en-US" altLang="zh-CN" sz="1500" dirty="0" err="1">
                <a:solidFill>
                  <a:schemeClr val="tx1"/>
                </a:solidFill>
              </a:rPr>
              <a:t>Webhooks</a:t>
            </a:r>
            <a:r>
              <a:rPr lang="zh-CN" altLang="en-US" sz="1500" dirty="0">
                <a:solidFill>
                  <a:schemeClr val="tx1"/>
                </a:solidFill>
              </a:rPr>
              <a:t>让你在成功推送到存储库之后触发操作。</a:t>
            </a:r>
            <a:endParaRPr lang="en-US" sz="1500" dirty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500" dirty="0">
                <a:solidFill>
                  <a:schemeClr val="tx1"/>
                </a:solidFill>
                <a:hlinkClick r:id="rId6"/>
              </a:rPr>
              <a:t>Organizations</a:t>
            </a:r>
            <a:r>
              <a:rPr lang="en-US" sz="1500" dirty="0">
                <a:solidFill>
                  <a:schemeClr val="tx1"/>
                </a:solidFill>
              </a:rPr>
              <a:t>: </a:t>
            </a:r>
            <a:r>
              <a:rPr lang="zh-CN" altLang="en-US" sz="1500" dirty="0">
                <a:solidFill>
                  <a:schemeClr val="tx1"/>
                </a:solidFill>
              </a:rPr>
              <a:t>创建工作组来管理对图像存储库的访问。</a:t>
            </a:r>
            <a:endParaRPr lang="en-US" sz="1500" dirty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500" dirty="0">
                <a:solidFill>
                  <a:schemeClr val="tx1"/>
                </a:solidFill>
              </a:rPr>
              <a:t>GitHub and Bitbucket Integration: </a:t>
            </a:r>
            <a:r>
              <a:rPr lang="zh-CN" altLang="en-US" sz="1500" dirty="0">
                <a:solidFill>
                  <a:schemeClr val="tx1"/>
                </a:solidFill>
              </a:rPr>
              <a:t>将</a:t>
            </a:r>
            <a:r>
              <a:rPr lang="en-US" sz="1500" dirty="0">
                <a:solidFill>
                  <a:schemeClr val="tx1"/>
                </a:solidFill>
              </a:rPr>
              <a:t>Hub</a:t>
            </a:r>
            <a:r>
              <a:rPr lang="zh-CN" altLang="en-US" sz="1500" dirty="0">
                <a:solidFill>
                  <a:schemeClr val="tx1"/>
                </a:solidFill>
              </a:rPr>
              <a:t>和</a:t>
            </a:r>
            <a:r>
              <a:rPr lang="en-US" sz="1500" dirty="0">
                <a:solidFill>
                  <a:schemeClr val="tx1"/>
                </a:solidFill>
              </a:rPr>
              <a:t>Docker</a:t>
            </a:r>
            <a:r>
              <a:rPr lang="zh-CN" altLang="en-US" sz="1500" dirty="0">
                <a:solidFill>
                  <a:schemeClr val="tx1"/>
                </a:solidFill>
              </a:rPr>
              <a:t>图像添加到当前的工作流程中。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51738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chemeClr val="tx1"/>
                </a:solidFill>
                <a:latin typeface="Calibri" pitchFamily="34" charset="0"/>
              </a:rPr>
              <a:t>Docker usage (local)</a:t>
            </a:r>
            <a:endParaRPr lang="zh-CN" altLang="en-US" sz="36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89760" y="1143000"/>
            <a:ext cx="8348472" cy="5613401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Install Docker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https://docs.docker.com/engine/installation/linux/docker-ce/ubuntu/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Configure your Docker </a:t>
            </a:r>
            <a:r>
              <a:rPr lang="en-US" altLang="zh-CN" dirty="0">
                <a:solidFill>
                  <a:schemeClr val="tx1"/>
                </a:solidFill>
              </a:rPr>
              <a:t>environment (Ubuntu 14.04)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</a:t>
            </a:r>
            <a:r>
              <a:rPr lang="en-US" altLang="zh-CN" sz="1600" dirty="0" err="1">
                <a:solidFill>
                  <a:schemeClr val="tx1"/>
                </a:solidFill>
              </a:rPr>
              <a:t>sudo</a:t>
            </a:r>
            <a:r>
              <a:rPr lang="en-US" altLang="zh-CN" sz="1600" dirty="0">
                <a:solidFill>
                  <a:schemeClr val="tx1"/>
                </a:solidFill>
              </a:rPr>
              <a:t> service </a:t>
            </a:r>
            <a:r>
              <a:rPr lang="en-US" altLang="zh-CN" sz="1600" dirty="0" err="1">
                <a:solidFill>
                  <a:schemeClr val="tx1"/>
                </a:solidFill>
              </a:rPr>
              <a:t>docker</a:t>
            </a:r>
            <a:r>
              <a:rPr lang="en-US" altLang="zh-CN" sz="1600" dirty="0">
                <a:solidFill>
                  <a:schemeClr val="tx1"/>
                </a:solidFill>
              </a:rPr>
              <a:t> stop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sz="1600" dirty="0" err="1">
                <a:solidFill>
                  <a:schemeClr val="tx1"/>
                </a:solidFill>
              </a:rPr>
              <a:t>sudo</a:t>
            </a:r>
            <a:r>
              <a:rPr lang="en-US" altLang="zh-CN" sz="1600" dirty="0">
                <a:solidFill>
                  <a:schemeClr val="tx1"/>
                </a:solidFill>
              </a:rPr>
              <a:t> vi /</a:t>
            </a:r>
            <a:r>
              <a:rPr lang="en-US" altLang="zh-CN" sz="1600" dirty="0" err="1">
                <a:solidFill>
                  <a:schemeClr val="tx1"/>
                </a:solidFill>
              </a:rPr>
              <a:t>etc</a:t>
            </a:r>
            <a:r>
              <a:rPr lang="en-US" altLang="zh-CN" sz="1600" dirty="0">
                <a:solidFill>
                  <a:schemeClr val="tx1"/>
                </a:solidFill>
              </a:rPr>
              <a:t>/default/</a:t>
            </a:r>
            <a:r>
              <a:rPr lang="en-US" altLang="zh-CN" sz="1600" dirty="0" err="1">
                <a:solidFill>
                  <a:schemeClr val="tx1"/>
                </a:solidFill>
              </a:rPr>
              <a:t>docker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Edit DOCKER_OPTS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</a:t>
            </a:r>
            <a:r>
              <a:rPr lang="en-US" altLang="zh-CN" sz="1600" i="1" dirty="0">
                <a:solidFill>
                  <a:schemeClr val="tx1"/>
                </a:solidFill>
              </a:rPr>
              <a:t>(DOCKER_OPTS="--</a:t>
            </a:r>
            <a:r>
              <a:rPr lang="en-US" altLang="zh-CN" sz="1600" i="1" dirty="0" err="1">
                <a:solidFill>
                  <a:schemeClr val="tx1"/>
                </a:solidFill>
              </a:rPr>
              <a:t>dns</a:t>
            </a:r>
            <a:r>
              <a:rPr lang="en-US" altLang="zh-CN" sz="1600" i="1" dirty="0">
                <a:solidFill>
                  <a:schemeClr val="tx1"/>
                </a:solidFill>
              </a:rPr>
              <a:t> 10.19.185.252 --</a:t>
            </a:r>
            <a:r>
              <a:rPr lang="en-US" altLang="zh-CN" sz="1600" i="1" dirty="0" err="1">
                <a:solidFill>
                  <a:schemeClr val="tx1"/>
                </a:solidFill>
              </a:rPr>
              <a:t>dns</a:t>
            </a:r>
            <a:r>
              <a:rPr lang="en-US" altLang="zh-CN" sz="1600" i="1" dirty="0">
                <a:solidFill>
                  <a:schemeClr val="tx1"/>
                </a:solidFill>
              </a:rPr>
              <a:t> 10.19.185.253 --</a:t>
            </a:r>
            <a:r>
              <a:rPr lang="en-US" altLang="zh-CN" sz="1600" i="1" dirty="0" err="1">
                <a:solidFill>
                  <a:schemeClr val="tx1"/>
                </a:solidFill>
              </a:rPr>
              <a:t>bip</a:t>
            </a:r>
            <a:r>
              <a:rPr lang="en-US" altLang="zh-CN" sz="1600" i="1" dirty="0">
                <a:solidFill>
                  <a:schemeClr val="tx1"/>
                </a:solidFill>
              </a:rPr>
              <a:t>=192.168.0.1/16 --fixed-</a:t>
            </a:r>
            <a:r>
              <a:rPr lang="en-US" altLang="zh-CN" sz="1600" i="1" dirty="0" err="1">
                <a:solidFill>
                  <a:schemeClr val="tx1"/>
                </a:solidFill>
              </a:rPr>
              <a:t>cidr</a:t>
            </a:r>
            <a:r>
              <a:rPr lang="en-US" altLang="zh-CN" sz="1600" i="1" dirty="0">
                <a:solidFill>
                  <a:schemeClr val="tx1"/>
                </a:solidFill>
              </a:rPr>
              <a:t>=192.168.1.0/24)</a:t>
            </a:r>
          </a:p>
          <a:p>
            <a:pPr marL="0" indent="0">
              <a:buNone/>
            </a:pPr>
            <a:r>
              <a:rPr lang="en-US" altLang="zh-CN" sz="1600" i="1" dirty="0">
                <a:solidFill>
                  <a:schemeClr val="tx1"/>
                </a:solidFill>
              </a:rPr>
              <a:t>	</a:t>
            </a:r>
            <a:r>
              <a:rPr lang="en-US" altLang="zh-CN" sz="1600" i="1" dirty="0" err="1">
                <a:solidFill>
                  <a:schemeClr val="tx1"/>
                </a:solidFill>
              </a:rPr>
              <a:t>sudo</a:t>
            </a:r>
            <a:r>
              <a:rPr lang="en-US" altLang="zh-CN" sz="1600" i="1" dirty="0">
                <a:solidFill>
                  <a:schemeClr val="tx1"/>
                </a:solidFill>
              </a:rPr>
              <a:t> service </a:t>
            </a:r>
            <a:r>
              <a:rPr lang="en-US" altLang="zh-CN" sz="1600" i="1" dirty="0" err="1">
                <a:solidFill>
                  <a:schemeClr val="tx1"/>
                </a:solidFill>
              </a:rPr>
              <a:t>docker</a:t>
            </a:r>
            <a:r>
              <a:rPr lang="en-US" altLang="zh-CN" sz="1600" i="1" dirty="0">
                <a:solidFill>
                  <a:schemeClr val="tx1"/>
                </a:solidFill>
              </a:rPr>
              <a:t> start</a:t>
            </a:r>
          </a:p>
        </p:txBody>
      </p:sp>
    </p:spTree>
    <p:extLst>
      <p:ext uri="{BB962C8B-B14F-4D97-AF65-F5344CB8AC3E}">
        <p14:creationId xmlns:p14="http://schemas.microsoft.com/office/powerpoint/2010/main" val="2510988163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chemeClr val="tx1"/>
                </a:solidFill>
                <a:latin typeface="Calibri" pitchFamily="34" charset="0"/>
              </a:rPr>
              <a:t>Docker usage (repository)</a:t>
            </a:r>
            <a:endParaRPr lang="zh-CN" altLang="en-US" sz="36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89760" y="1143000"/>
            <a:ext cx="8348472" cy="4991101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Pull/Push images from repository</a:t>
            </a:r>
            <a:endParaRPr lang="en-US" altLang="zh-CN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Login </a:t>
            </a:r>
            <a:r>
              <a:rPr lang="en-US" altLang="zh-CN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altLang="zh-CN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repository (</a:t>
            </a:r>
            <a:r>
              <a:rPr lang="en-US" altLang="zh-CN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altLang="zh-CN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login)</a:t>
            </a:r>
          </a:p>
          <a:p>
            <a:pPr marL="0" indent="0">
              <a:buNone/>
            </a:pPr>
            <a:r>
              <a:rPr lang="en-US" altLang="zh-CN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default is connected to </a:t>
            </a:r>
            <a:r>
              <a:rPr lang="en-US" altLang="zh-CN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altLang="zh-CN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hub</a:t>
            </a:r>
          </a:p>
          <a:p>
            <a:pPr marL="0" indent="0">
              <a:buNone/>
            </a:pPr>
            <a:r>
              <a:rPr lang="en-US" altLang="zh-CN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altLang="zh-CN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search (Search the Docker Hub for images)</a:t>
            </a:r>
          </a:p>
          <a:p>
            <a:pPr marL="0" indent="0">
              <a:buNone/>
            </a:pPr>
            <a:r>
              <a:rPr lang="en-US" altLang="zh-CN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Manage images (</a:t>
            </a:r>
            <a:r>
              <a:rPr lang="en-US" altLang="zh-CN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altLang="zh-CN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image &lt;command&gt;) </a:t>
            </a:r>
          </a:p>
          <a:p>
            <a:pPr marL="0" indent="0">
              <a:buNone/>
            </a:pPr>
            <a:r>
              <a:rPr lang="en-US" altLang="zh-CN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pull (Pull an image or a repository from a registry)</a:t>
            </a:r>
          </a:p>
          <a:p>
            <a:pPr marL="0" indent="0">
              <a:buNone/>
            </a:pPr>
            <a:r>
              <a:rPr lang="en-US" altLang="zh-CN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push (Push an image or a repository to a registry)</a:t>
            </a:r>
          </a:p>
          <a:p>
            <a:pPr marL="0" indent="0">
              <a:buNone/>
            </a:pPr>
            <a:endParaRPr lang="en-US" altLang="zh-CN" sz="1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802101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499" y="233962"/>
            <a:ext cx="8313420" cy="1027974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CUDA:3 Ways to Accelerate Applications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334950" y="2944813"/>
            <a:ext cx="2414323" cy="1387740"/>
          </a:xfrm>
          <a:prstGeom prst="roundRect">
            <a:avLst/>
          </a:prstGeom>
          <a:solidFill>
            <a:srgbClr val="FFFFFF">
              <a:alpha val="20000"/>
            </a:srgbClr>
          </a:solidFill>
          <a:ln w="38100" cap="flat" cmpd="sng" algn="ctr">
            <a:solidFill>
              <a:srgbClr val="92D050"/>
            </a:solidFill>
            <a:prstDash val="solid"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>
              <a:defRPr/>
            </a:pPr>
            <a:r>
              <a:rPr lang="en-US" sz="3000" kern="0" dirty="0">
                <a:latin typeface="Arial"/>
              </a:rPr>
              <a:t>Libraries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929189" y="2944813"/>
            <a:ext cx="2414323" cy="1387740"/>
          </a:xfrm>
          <a:prstGeom prst="roundRect">
            <a:avLst/>
          </a:prstGeom>
          <a:solidFill>
            <a:srgbClr val="FFFFFF">
              <a:alpha val="20000"/>
            </a:srgbClr>
          </a:solidFill>
          <a:ln w="38100" cap="flat" cmpd="sng" algn="ctr">
            <a:solidFill>
              <a:srgbClr val="92D050"/>
            </a:solidFill>
            <a:prstDash val="solid"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>
              <a:defRPr/>
            </a:pPr>
            <a:r>
              <a:rPr lang="en-US" sz="3000" kern="0" dirty="0" err="1">
                <a:latin typeface="Arial"/>
              </a:rPr>
              <a:t>O</a:t>
            </a:r>
            <a:r>
              <a:rPr lang="en-US" altLang="zh-CN" sz="3000" kern="0" dirty="0" err="1">
                <a:latin typeface="Arial"/>
              </a:rPr>
              <a:t>penACC</a:t>
            </a:r>
            <a:endParaRPr lang="en-US" sz="3000" kern="0" dirty="0">
              <a:latin typeface="Arial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522105" y="2915710"/>
            <a:ext cx="2415646" cy="1389063"/>
          </a:xfrm>
          <a:prstGeom prst="roundRect">
            <a:avLst/>
          </a:prstGeom>
          <a:solidFill>
            <a:srgbClr val="FFFFFF">
              <a:alpha val="20000"/>
            </a:srgbClr>
          </a:solidFill>
          <a:ln w="38100" cap="flat" cmpd="sng" algn="ctr">
            <a:solidFill>
              <a:srgbClr val="92D050"/>
            </a:solidFill>
            <a:prstDash val="solid"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>
              <a:defRPr/>
            </a:pPr>
            <a:r>
              <a:rPr lang="en-US" sz="2667" kern="0" dirty="0">
                <a:latin typeface="Arial"/>
              </a:rPr>
              <a:t>Programming Languages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334948" y="2035971"/>
            <a:ext cx="7602802" cy="694531"/>
          </a:xfrm>
          <a:prstGeom prst="roundRect">
            <a:avLst/>
          </a:prstGeom>
          <a:solidFill>
            <a:srgbClr val="FFFFFF">
              <a:alpha val="20000"/>
            </a:srgbClr>
          </a:solidFill>
          <a:ln w="38100" cap="flat" cmpd="sng" algn="ctr">
            <a:solidFill>
              <a:srgbClr val="92D050"/>
            </a:solidFill>
            <a:prstDash val="solid"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>
              <a:defRPr/>
            </a:pPr>
            <a:r>
              <a:rPr lang="en-US" sz="3000" kern="0" dirty="0">
                <a:latin typeface="Arial"/>
              </a:rPr>
              <a:t>Applications</a:t>
            </a:r>
          </a:p>
        </p:txBody>
      </p:sp>
      <p:sp>
        <p:nvSpPr>
          <p:cNvPr id="20" name="Right Brace 6"/>
          <p:cNvSpPr>
            <a:spLocks/>
          </p:cNvSpPr>
          <p:nvPr/>
        </p:nvSpPr>
        <p:spPr bwMode="auto">
          <a:xfrm rot="5400000">
            <a:off x="4668575" y="2106085"/>
            <a:ext cx="341313" cy="5008563"/>
          </a:xfrm>
          <a:prstGeom prst="rightBrace">
            <a:avLst>
              <a:gd name="adj1" fmla="val 8356"/>
              <a:gd name="adj2" fmla="val 50194"/>
            </a:avLst>
          </a:prstGeom>
          <a:solidFill>
            <a:schemeClr val="bg1"/>
          </a:solidFill>
          <a:ln w="19050" algn="ctr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 marL="3969" algn="ctr" defTabSz="761970">
              <a:buSzPct val="180000"/>
              <a:tabLst>
                <a:tab pos="3095501" algn="l"/>
              </a:tabLst>
              <a:defRPr/>
            </a:pPr>
            <a:endParaRPr lang="en-US" sz="1500" b="1" kern="0" dirty="0">
              <a:highlight>
                <a:srgbClr val="000000"/>
              </a:highlight>
              <a:latin typeface="Arial" pitchFamily="34" charset="0"/>
            </a:endParaRP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2334950" y="4888178"/>
            <a:ext cx="50085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defTabSz="761970"/>
            <a:r>
              <a:rPr lang="en-US" sz="2000" b="1" dirty="0">
                <a:solidFill>
                  <a:schemeClr val="tx2"/>
                </a:solidFill>
                <a:latin typeface="Trebuchet MS" pitchFamily="34" charset="0"/>
              </a:rPr>
              <a:t>Easiest Approach</a:t>
            </a:r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7395105" y="4888178"/>
            <a:ext cx="266964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defTabSz="761970"/>
            <a:r>
              <a:rPr lang="en-US" sz="2000" b="1" dirty="0">
                <a:solidFill>
                  <a:schemeClr val="tx2"/>
                </a:solidFill>
                <a:latin typeface="Trebuchet MS" pitchFamily="34" charset="0"/>
              </a:rPr>
              <a:t>Maximum Performance</a:t>
            </a:r>
          </a:p>
        </p:txBody>
      </p:sp>
      <p:sp>
        <p:nvSpPr>
          <p:cNvPr id="23" name="Right Brace 9"/>
          <p:cNvSpPr>
            <a:spLocks/>
          </p:cNvSpPr>
          <p:nvPr/>
        </p:nvSpPr>
        <p:spPr bwMode="auto">
          <a:xfrm rot="5400000">
            <a:off x="8559272" y="3402542"/>
            <a:ext cx="341313" cy="2415646"/>
          </a:xfrm>
          <a:prstGeom prst="rightBrace">
            <a:avLst>
              <a:gd name="adj1" fmla="val 8355"/>
              <a:gd name="adj2" fmla="val 50194"/>
            </a:avLst>
          </a:prstGeom>
          <a:noFill/>
          <a:ln w="19050" algn="ctr">
            <a:solidFill>
              <a:schemeClr val="accent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969" algn="ctr" defTabSz="761970">
              <a:buSzPct val="180000"/>
              <a:tabLst>
                <a:tab pos="3095501" algn="l"/>
              </a:tabLst>
              <a:defRPr/>
            </a:pPr>
            <a:endParaRPr lang="en-US" sz="1500" b="1" ker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35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720" y="343265"/>
            <a:ext cx="11084560" cy="65659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Low Latency or High Throughput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42526" y="6139854"/>
            <a:ext cx="24463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015990"/>
            <a:r>
              <a:rPr lang="en-US" sz="2000" b="1" dirty="0">
                <a:solidFill>
                  <a:schemeClr val="bg1"/>
                </a:solidFill>
                <a:cs typeface="Arial" charset="0"/>
              </a:rPr>
              <a:t>Latency-Optimized</a:t>
            </a:r>
          </a:p>
          <a:p>
            <a:pPr algn="ctr" defTabSz="1015990"/>
            <a:r>
              <a:rPr lang="en-US" sz="2000" b="1" dirty="0">
                <a:solidFill>
                  <a:schemeClr val="bg1"/>
                </a:solidFill>
                <a:cs typeface="Arial" charset="0"/>
              </a:rPr>
              <a:t>Fast Serial Processing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46714" y="6139853"/>
            <a:ext cx="26392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015990"/>
            <a:r>
              <a:rPr lang="en-US" sz="2000" b="1" dirty="0">
                <a:solidFill>
                  <a:schemeClr val="bg1"/>
                </a:solidFill>
                <a:cs typeface="Arial" charset="0"/>
              </a:rPr>
              <a:t>Throughput-Optimized</a:t>
            </a:r>
          </a:p>
          <a:p>
            <a:pPr algn="ctr" defTabSz="1015990"/>
            <a:r>
              <a:rPr lang="en-US" sz="2000" b="1" dirty="0">
                <a:solidFill>
                  <a:schemeClr val="bg1"/>
                </a:solidFill>
                <a:cs typeface="Arial" charset="0"/>
              </a:rPr>
              <a:t>Fast Parallel Processing</a:t>
            </a:r>
          </a:p>
        </p:txBody>
      </p:sp>
      <p:pic>
        <p:nvPicPr>
          <p:cNvPr id="32" name="Picture 3" descr="\\JASON-PC\Users\Jason\Documents\CUDA by Example\ho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974" y="3899713"/>
            <a:ext cx="2986580" cy="2240141"/>
          </a:xfrm>
          <a:prstGeom prst="rect">
            <a:avLst/>
          </a:prstGeom>
          <a:noFill/>
        </p:spPr>
      </p:pic>
      <p:pic>
        <p:nvPicPr>
          <p:cNvPr id="33" name="Picture 2" descr="\\JASON-PC\Users\Jason\Documents\CUDA by Example\Tesla_c1060_3qt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610" y="4212622"/>
            <a:ext cx="2959456" cy="2003552"/>
          </a:xfrm>
          <a:prstGeom prst="rect">
            <a:avLst/>
          </a:prstGeom>
          <a:noFill/>
        </p:spPr>
      </p:pic>
      <p:pic>
        <p:nvPicPr>
          <p:cNvPr id="36" name="Picture 2" descr="\\EUROPA\USB_Storage\Parallel programming (low latency).png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63008" y="1303125"/>
            <a:ext cx="4956513" cy="2909496"/>
          </a:xfrm>
          <a:prstGeom prst="rect">
            <a:avLst/>
          </a:prstGeom>
          <a:noFill/>
        </p:spPr>
      </p:pic>
      <p:pic>
        <p:nvPicPr>
          <p:cNvPr id="37" name="Picture 3" descr="\\EUROPA\USB_Storage\Parallel programming (high throughput).png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5982318" y="1275817"/>
            <a:ext cx="5159411" cy="29368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2329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1957</Words>
  <Application>Microsoft Office PowerPoint</Application>
  <PresentationFormat>Widescreen</PresentationFormat>
  <Paragraphs>174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Futura Bk</vt:lpstr>
      <vt:lpstr>等线</vt:lpstr>
      <vt:lpstr>等线 Light</vt:lpstr>
      <vt:lpstr>Arial</vt:lpstr>
      <vt:lpstr>Arial Bold</vt:lpstr>
      <vt:lpstr>Calibri</vt:lpstr>
      <vt:lpstr>Calibri Light</vt:lpstr>
      <vt:lpstr>Times New Roman</vt:lpstr>
      <vt:lpstr>Trebuchet MS</vt:lpstr>
      <vt:lpstr>Wingdings</vt:lpstr>
      <vt:lpstr>Office Theme</vt:lpstr>
      <vt:lpstr>基于Docker的高性能并行异构系统设计</vt:lpstr>
      <vt:lpstr>Agenda</vt:lpstr>
      <vt:lpstr>Docker Overview</vt:lpstr>
      <vt:lpstr>DOCKER Overview</vt:lpstr>
      <vt:lpstr>Docker hub</vt:lpstr>
      <vt:lpstr>Docker usage (local)</vt:lpstr>
      <vt:lpstr>Docker usage (repository)</vt:lpstr>
      <vt:lpstr>CUDA:3 Ways to Accelerate Applications</vt:lpstr>
      <vt:lpstr>Low Latency or High Throughput</vt:lpstr>
      <vt:lpstr>Low Latency or High Throughput</vt:lpstr>
      <vt:lpstr>GPU High Level View</vt:lpstr>
      <vt:lpstr>NVLINK – GPU Cluster</vt:lpstr>
      <vt:lpstr>Hello World on GPU</vt:lpstr>
      <vt:lpstr>创新点</vt:lpstr>
      <vt:lpstr>进度</vt:lpstr>
      <vt:lpstr>Demo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基于Docker的高性能并行异构系统设计</dc:title>
  <dc:creator>Fancy Fan</dc:creator>
  <cp:lastModifiedBy>Fancy Fan</cp:lastModifiedBy>
  <cp:revision>33</cp:revision>
  <dcterms:created xsi:type="dcterms:W3CDTF">2017-11-06T12:07:15Z</dcterms:created>
  <dcterms:modified xsi:type="dcterms:W3CDTF">2017-11-11T01:51:23Z</dcterms:modified>
</cp:coreProperties>
</file>