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57" r:id="rId3"/>
    <p:sldId id="261" r:id="rId4"/>
    <p:sldId id="262" r:id="rId5"/>
    <p:sldId id="263" r:id="rId6"/>
    <p:sldId id="264" r:id="rId7"/>
    <p:sldId id="265" r:id="rId8"/>
    <p:sldId id="266" r:id="rId9"/>
    <p:sldId id="267" r:id="rId10"/>
    <p:sldId id="268" r:id="rId11"/>
    <p:sldId id="269" r:id="rId12"/>
    <p:sldId id="270" r:id="rId13"/>
    <p:sldId id="271" r:id="rId14"/>
    <p:sldId id="260" r:id="rId1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6" autoAdjust="0"/>
    <p:restoredTop sz="94712" autoAdjust="0"/>
  </p:normalViewPr>
  <p:slideViewPr>
    <p:cSldViewPr snapToGrid="0">
      <p:cViewPr varScale="1">
        <p:scale>
          <a:sx n="115" d="100"/>
          <a:sy n="115" d="100"/>
        </p:scale>
        <p:origin x="488" y="200"/>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13A38A-AAF8-4B1D-98D0-7AC5A0964CCF}" type="datetimeFigureOut">
              <a:rPr lang="nl-NL" smtClean="0"/>
              <a:t>23-07-18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89D52D-FEC5-4662-B01E-96A4CE49AED9}" type="slidenum">
              <a:rPr lang="nl-NL" smtClean="0"/>
              <a:t>‹#›</a:t>
            </a:fld>
            <a:endParaRPr lang="nl-NL"/>
          </a:p>
        </p:txBody>
      </p:sp>
    </p:spTree>
    <p:extLst>
      <p:ext uri="{BB962C8B-B14F-4D97-AF65-F5344CB8AC3E}">
        <p14:creationId xmlns:p14="http://schemas.microsoft.com/office/powerpoint/2010/main" val="3363780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04D99444-C900-47FE-ACAF-F0DC22C2B1E4}"/>
              </a:ext>
            </a:extLst>
          </p:cNvPr>
          <p:cNvSpPr>
            <a:spLocks noGrp="1"/>
          </p:cNvSpPr>
          <p:nvPr>
            <p:ph type="pic" sz="quarter" idx="10"/>
          </p:nvPr>
        </p:nvSpPr>
        <p:spPr>
          <a:xfrm>
            <a:off x="-2339363" y="-1240627"/>
            <a:ext cx="9335418" cy="9335418"/>
          </a:xfrm>
          <a:prstGeom prst="ellipse">
            <a:avLst/>
          </a:prstGeom>
          <a:blipFill>
            <a:blip r:embed="rId2"/>
            <a:stretch>
              <a:fillRect l="-3548" t="1" r="-17415" b="13226"/>
            </a:stretch>
          </a:blipFill>
        </p:spPr>
        <p:txBody>
          <a:bodyPr/>
          <a:lstStyle>
            <a:lvl1pPr marL="0" indent="0">
              <a:buNone/>
              <a:defRPr sz="1600"/>
            </a:lvl1pPr>
          </a:lstStyle>
          <a:p>
            <a:r>
              <a:rPr lang="fr-FR"/>
              <a:t>Faire glisser l'image vers l'espace réservé ou cliquer sur l'icône pour l'ajouter</a:t>
            </a:r>
            <a:endParaRPr lang="en-GB" dirty="0"/>
          </a:p>
        </p:txBody>
      </p:sp>
      <p:sp>
        <p:nvSpPr>
          <p:cNvPr id="11" name="Donut 8">
            <a:extLst>
              <a:ext uri="{FF2B5EF4-FFF2-40B4-BE49-F238E27FC236}">
                <a16:creationId xmlns:a16="http://schemas.microsoft.com/office/drawing/2014/main" id="{FB065AA1-7925-4999-A727-A5579BAEF3EB}"/>
              </a:ext>
            </a:extLst>
          </p:cNvPr>
          <p:cNvSpPr/>
          <p:nvPr userDrawn="1"/>
        </p:nvSpPr>
        <p:spPr>
          <a:xfrm>
            <a:off x="-2626299" y="-1527563"/>
            <a:ext cx="9909290" cy="9909290"/>
          </a:xfrm>
          <a:prstGeom prst="donut">
            <a:avLst>
              <a:gd name="adj" fmla="val 3102"/>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3" name="Imag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866944" y="-157922"/>
            <a:ext cx="3325056" cy="2350810"/>
          </a:xfrm>
          <a:prstGeom prst="rect">
            <a:avLst/>
          </a:prstGeom>
        </p:spPr>
      </p:pic>
      <p:sp>
        <p:nvSpPr>
          <p:cNvPr id="21" name="Text Placeholder 2"/>
          <p:cNvSpPr>
            <a:spLocks noGrp="1"/>
          </p:cNvSpPr>
          <p:nvPr>
            <p:ph type="body" sz="quarter" idx="13" hasCustomPrompt="1"/>
          </p:nvPr>
        </p:nvSpPr>
        <p:spPr>
          <a:xfrm>
            <a:off x="7715251" y="2471458"/>
            <a:ext cx="4126624" cy="1172673"/>
          </a:xfrm>
          <a:prstGeom prst="rect">
            <a:avLst/>
          </a:prstGeom>
        </p:spPr>
        <p:txBody>
          <a:bodyPr>
            <a:normAutofit/>
          </a:bodyPr>
          <a:lstStyle>
            <a:lvl1pPr marL="0" indent="0">
              <a:buNone/>
              <a:defRPr sz="3700" b="1" baseline="0">
                <a:solidFill>
                  <a:srgbClr val="16448A"/>
                </a:solidFill>
                <a:latin typeface="+mn-lt"/>
                <a:ea typeface="Arial" charset="0"/>
                <a:cs typeface="Arial" charset="0"/>
              </a:defRPr>
            </a:lvl1pPr>
          </a:lstStyle>
          <a:p>
            <a:pPr lvl="0"/>
            <a:r>
              <a:rPr lang="en-US" dirty="0"/>
              <a:t>PRESENTATION SLIDE</a:t>
            </a:r>
          </a:p>
        </p:txBody>
      </p:sp>
      <p:sp>
        <p:nvSpPr>
          <p:cNvPr id="22" name="Text Placeholder 4"/>
          <p:cNvSpPr>
            <a:spLocks noGrp="1"/>
          </p:cNvSpPr>
          <p:nvPr>
            <p:ph type="body" sz="quarter" idx="14" hasCustomPrompt="1"/>
          </p:nvPr>
        </p:nvSpPr>
        <p:spPr>
          <a:xfrm>
            <a:off x="7740191" y="3778112"/>
            <a:ext cx="4101684" cy="453605"/>
          </a:xfrm>
          <a:prstGeom prst="rect">
            <a:avLst/>
          </a:prstGeom>
        </p:spPr>
        <p:txBody>
          <a:bodyPr/>
          <a:lstStyle>
            <a:lvl1pPr marL="0" indent="0">
              <a:buNone/>
              <a:defRPr sz="3200">
                <a:solidFill>
                  <a:schemeClr val="tx1"/>
                </a:solidFill>
                <a:latin typeface="+mn-lt"/>
                <a:ea typeface="Arial" charset="0"/>
                <a:cs typeface="Arial" charset="0"/>
              </a:defRPr>
            </a:lvl1pPr>
          </a:lstStyle>
          <a:p>
            <a:pPr lvl="0"/>
            <a:r>
              <a:rPr lang="en-US" dirty="0"/>
              <a:t>Subtitle</a:t>
            </a:r>
          </a:p>
        </p:txBody>
      </p:sp>
      <p:sp>
        <p:nvSpPr>
          <p:cNvPr id="23" name="Text Placeholder 7"/>
          <p:cNvSpPr>
            <a:spLocks noGrp="1"/>
          </p:cNvSpPr>
          <p:nvPr>
            <p:ph type="body" sz="quarter" idx="15" hasCustomPrompt="1"/>
          </p:nvPr>
        </p:nvSpPr>
        <p:spPr>
          <a:xfrm>
            <a:off x="7751327" y="4462225"/>
            <a:ext cx="4090547" cy="378066"/>
          </a:xfrm>
          <a:prstGeom prst="rect">
            <a:avLst/>
          </a:prstGeom>
        </p:spPr>
        <p:txBody>
          <a:bodyPr/>
          <a:lstStyle>
            <a:lvl1pPr marL="0" indent="0">
              <a:buNone/>
              <a:defRPr sz="2200" b="0" baseline="0">
                <a:solidFill>
                  <a:schemeClr val="accent3">
                    <a:lumMod val="75000"/>
                  </a:schemeClr>
                </a:solidFill>
                <a:latin typeface="+mn-lt"/>
                <a:ea typeface="Arial" charset="0"/>
                <a:cs typeface="Arial" charset="0"/>
              </a:defRPr>
            </a:lvl1pPr>
          </a:lstStyle>
          <a:p>
            <a:pPr lvl="0"/>
            <a:r>
              <a:rPr lang="en-US" dirty="0"/>
              <a:t>Speaker: Name here</a:t>
            </a:r>
          </a:p>
        </p:txBody>
      </p:sp>
      <p:sp>
        <p:nvSpPr>
          <p:cNvPr id="2" name="Tijdelijke aanduiding voor datum 1">
            <a:extLst>
              <a:ext uri="{FF2B5EF4-FFF2-40B4-BE49-F238E27FC236}">
                <a16:creationId xmlns:a16="http://schemas.microsoft.com/office/drawing/2014/main" id="{0F427343-5028-474E-89C2-59B7F3BD5D66}"/>
              </a:ext>
            </a:extLst>
          </p:cNvPr>
          <p:cNvSpPr>
            <a:spLocks noGrp="1"/>
          </p:cNvSpPr>
          <p:nvPr>
            <p:ph type="dt" sz="half" idx="16"/>
          </p:nvPr>
        </p:nvSpPr>
        <p:spPr/>
        <p:txBody>
          <a:bodyPr/>
          <a:lstStyle/>
          <a:p>
            <a:fld id="{5E943F8F-7A8A-4C39-8C96-BC8CA5FC2FCD}" type="datetime1">
              <a:rPr lang="en-GB" smtClean="0"/>
              <a:t>23/07/2018</a:t>
            </a:fld>
            <a:endParaRPr lang="en-US"/>
          </a:p>
        </p:txBody>
      </p:sp>
      <p:sp>
        <p:nvSpPr>
          <p:cNvPr id="3" name="Tijdelijke aanduiding voor voettekst 2">
            <a:extLst>
              <a:ext uri="{FF2B5EF4-FFF2-40B4-BE49-F238E27FC236}">
                <a16:creationId xmlns:a16="http://schemas.microsoft.com/office/drawing/2014/main" id="{26DE13BA-41D8-4061-8A3A-570190B94CEE}"/>
              </a:ext>
            </a:extLst>
          </p:cNvPr>
          <p:cNvSpPr>
            <a:spLocks noGrp="1"/>
          </p:cNvSpPr>
          <p:nvPr>
            <p:ph type="ftr" sz="quarter" idx="17"/>
          </p:nvPr>
        </p:nvSpPr>
        <p:spPr/>
        <p:txBody>
          <a:bodyPr/>
          <a:lstStyle/>
          <a:p>
            <a:endParaRPr lang="en-US"/>
          </a:p>
        </p:txBody>
      </p:sp>
      <p:sp>
        <p:nvSpPr>
          <p:cNvPr id="7" name="Tijdelijke aanduiding voor dianummer 6">
            <a:extLst>
              <a:ext uri="{FF2B5EF4-FFF2-40B4-BE49-F238E27FC236}">
                <a16:creationId xmlns:a16="http://schemas.microsoft.com/office/drawing/2014/main" id="{7D64ED7C-6DE3-4188-AA81-41C69B9D20B3}"/>
              </a:ext>
            </a:extLst>
          </p:cNvPr>
          <p:cNvSpPr>
            <a:spLocks noGrp="1"/>
          </p:cNvSpPr>
          <p:nvPr>
            <p:ph type="sldNum" sz="quarter" idx="18"/>
          </p:nvPr>
        </p:nvSpPr>
        <p:spPr/>
        <p:txBody>
          <a:bodyPr/>
          <a:lstStyle/>
          <a:p>
            <a:fld id="{4CCFAC09-9891-B14F-8C60-CFC3102B2DAB}" type="slidenum">
              <a:rPr lang="en-US" smtClean="0"/>
              <a:t>‹#›</a:t>
            </a:fld>
            <a:endParaRPr lang="en-US"/>
          </a:p>
        </p:txBody>
      </p:sp>
    </p:spTree>
    <p:extLst>
      <p:ext uri="{BB962C8B-B14F-4D97-AF65-F5344CB8AC3E}">
        <p14:creationId xmlns:p14="http://schemas.microsoft.com/office/powerpoint/2010/main" val="2564654626"/>
      </p:ext>
    </p:extLst>
  </p:cSld>
  <p:clrMapOvr>
    <a:masterClrMapping/>
  </p:clrMapOvr>
  <p:extLst mod="1">
    <p:ext uri="{DCECCB84-F9BA-43D5-87BE-67443E8EF086}">
      <p15:sldGuideLst xmlns:p15="http://schemas.microsoft.com/office/powerpoint/2012/main">
        <p15:guide id="1" orient="horz" pos="2160">
          <p15:clr>
            <a:srgbClr val="FBAE40"/>
          </p15:clr>
        </p15:guide>
        <p15:guide id="2" pos="52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254665"/>
          </a:xfrm>
        </p:spPr>
        <p:txBody>
          <a:bodyPr>
            <a:normAutofit/>
          </a:bodyPr>
          <a:lstStyle>
            <a:lvl1pPr>
              <a:defRPr sz="2000">
                <a:latin typeface="Calibri" panose="020F0502020204030204" pitchFamily="34" charset="0"/>
                <a:cs typeface="Calibri" panose="020F0502020204030204" pitchFamily="34" charset="0"/>
              </a:defRPr>
            </a:lvl1pPr>
            <a:lvl2pPr>
              <a:defRPr sz="2000">
                <a:latin typeface="Calibri" panose="020F0502020204030204" pitchFamily="34" charset="0"/>
                <a:cs typeface="Calibri" panose="020F0502020204030204" pitchFamily="34" charset="0"/>
              </a:defRPr>
            </a:lvl2pPr>
            <a:lvl3pPr>
              <a:defRPr sz="2000">
                <a:latin typeface="Calibri" panose="020F0502020204030204" pitchFamily="34" charset="0"/>
                <a:cs typeface="Calibri" panose="020F0502020204030204" pitchFamily="34" charset="0"/>
              </a:defRPr>
            </a:lvl3pPr>
            <a:lvl4pPr>
              <a:defRPr sz="2000">
                <a:latin typeface="Calibri" panose="020F0502020204030204" pitchFamily="34" charset="0"/>
                <a:cs typeface="Calibri" panose="020F0502020204030204" pitchFamily="34" charset="0"/>
              </a:defRPr>
            </a:lvl4pPr>
            <a:lvl5pPr>
              <a:defRPr sz="2000">
                <a:latin typeface="Calibri" panose="020F0502020204030204" pitchFamily="34" charset="0"/>
                <a:cs typeface="Calibri" panose="020F0502020204030204" pitchFamily="34" charset="0"/>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52964" y="6356350"/>
            <a:ext cx="1528319" cy="365125"/>
          </a:xfrm>
        </p:spPr>
        <p:txBody>
          <a:bodyPr/>
          <a:lstStyle/>
          <a:p>
            <a:fld id="{B800D828-52EC-479E-8928-D632D8245C54}" type="datetime1">
              <a:rPr lang="en-GB" smtClean="0"/>
              <a:t>23/07/2018</a:t>
            </a:fld>
            <a:endParaRPr lang="en-US" dirty="0"/>
          </a:p>
        </p:txBody>
      </p:sp>
      <p:sp>
        <p:nvSpPr>
          <p:cNvPr id="5" name="Footer Placeholder 4"/>
          <p:cNvSpPr>
            <a:spLocks noGrp="1"/>
          </p:cNvSpPr>
          <p:nvPr>
            <p:ph type="ftr" sz="quarter" idx="11"/>
          </p:nvPr>
        </p:nvSpPr>
        <p:spPr>
          <a:xfrm>
            <a:off x="2464067" y="6356350"/>
            <a:ext cx="5689333" cy="365125"/>
          </a:xfrm>
        </p:spPr>
        <p:txBody>
          <a:bodyPr/>
          <a:lstStyle>
            <a:lvl1pPr algn="l">
              <a:defRPr/>
            </a:lvl1pPr>
          </a:lstStyle>
          <a:p>
            <a:endParaRPr lang="en-US" dirty="0"/>
          </a:p>
        </p:txBody>
      </p:sp>
      <p:sp>
        <p:nvSpPr>
          <p:cNvPr id="6" name="Slide Number Placeholder 5"/>
          <p:cNvSpPr>
            <a:spLocks noGrp="1"/>
          </p:cNvSpPr>
          <p:nvPr>
            <p:ph type="sldNum" sz="quarter" idx="12"/>
          </p:nvPr>
        </p:nvSpPr>
        <p:spPr/>
        <p:txBody>
          <a:bodyPr/>
          <a:lstStyle/>
          <a:p>
            <a:fld id="{4CCFAC09-9891-B14F-8C60-CFC3102B2DAB}" type="slidenum">
              <a:rPr lang="en-US" smtClean="0"/>
              <a:t>‹#›</a:t>
            </a:fld>
            <a:endParaRPr lang="en-US"/>
          </a:p>
        </p:txBody>
      </p:sp>
      <p:sp>
        <p:nvSpPr>
          <p:cNvPr id="8" name="Text Placeholder 26"/>
          <p:cNvSpPr>
            <a:spLocks noGrp="1"/>
          </p:cNvSpPr>
          <p:nvPr>
            <p:ph type="body" sz="quarter" idx="13" hasCustomPrompt="1"/>
          </p:nvPr>
        </p:nvSpPr>
        <p:spPr>
          <a:xfrm>
            <a:off x="800100" y="685800"/>
            <a:ext cx="4958862" cy="720969"/>
          </a:xfrm>
          <a:prstGeom prst="rect">
            <a:avLst/>
          </a:prstGeom>
        </p:spPr>
        <p:txBody>
          <a:bodyPr>
            <a:normAutofit/>
          </a:bodyPr>
          <a:lstStyle>
            <a:lvl1pPr marL="0" indent="0">
              <a:buNone/>
              <a:defRPr sz="3200" b="1">
                <a:solidFill>
                  <a:srgbClr val="174194"/>
                </a:solidFill>
                <a:latin typeface="+mn-lt"/>
                <a:cs typeface="Calibri" panose="020F0502020204030204" pitchFamily="34" charset="0"/>
              </a:defRPr>
            </a:lvl1pPr>
          </a:lstStyle>
          <a:p>
            <a:pPr lvl="0"/>
            <a:r>
              <a:rPr lang="en-US" dirty="0"/>
              <a:t>One column layout</a:t>
            </a:r>
          </a:p>
        </p:txBody>
      </p:sp>
      <p:pic>
        <p:nvPicPr>
          <p:cNvPr id="9" name="Imag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66944" y="-157922"/>
            <a:ext cx="3325056" cy="2350810"/>
          </a:xfrm>
          <a:prstGeom prst="rect">
            <a:avLst/>
          </a:prstGeom>
        </p:spPr>
      </p:pic>
    </p:spTree>
    <p:extLst>
      <p:ext uri="{BB962C8B-B14F-4D97-AF65-F5344CB8AC3E}">
        <p14:creationId xmlns:p14="http://schemas.microsoft.com/office/powerpoint/2010/main" val="581449612"/>
      </p:ext>
    </p:extLst>
  </p:cSld>
  <p:clrMapOvr>
    <a:masterClrMapping/>
  </p:clrMapOvr>
  <p:extLst mod="1">
    <p:ext uri="{DCECCB84-F9BA-43D5-87BE-67443E8EF086}">
      <p15:sldGuideLst xmlns:p15="http://schemas.microsoft.com/office/powerpoint/2012/main">
        <p15:guide id="1" orient="horz" pos="2160">
          <p15:clr>
            <a:srgbClr val="FBAE40"/>
          </p15:clr>
        </p15:guide>
        <p15:guide id="2" pos="52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188676"/>
          </a:xfrm>
        </p:spPr>
        <p:txBody>
          <a:bodyPr>
            <a:normAutofit/>
          </a:bodyPr>
          <a:lstStyle>
            <a:lvl1pPr>
              <a:defRPr sz="2000">
                <a:latin typeface="Calibri" panose="020F0502020204030204" pitchFamily="34" charset="0"/>
                <a:cs typeface="Calibri" panose="020F0502020204030204" pitchFamily="34" charset="0"/>
              </a:defRPr>
            </a:lvl1pPr>
            <a:lvl2pPr>
              <a:defRPr sz="2000">
                <a:latin typeface="Calibri" panose="020F0502020204030204" pitchFamily="34" charset="0"/>
                <a:cs typeface="Calibri" panose="020F0502020204030204" pitchFamily="34" charset="0"/>
              </a:defRPr>
            </a:lvl2pPr>
            <a:lvl3pPr>
              <a:defRPr sz="2000">
                <a:latin typeface="Calibri" panose="020F0502020204030204" pitchFamily="34" charset="0"/>
                <a:cs typeface="Calibri" panose="020F0502020204030204" pitchFamily="34" charset="0"/>
              </a:defRPr>
            </a:lvl3pPr>
            <a:lvl4pPr>
              <a:defRPr sz="2000">
                <a:latin typeface="Calibri" panose="020F0502020204030204" pitchFamily="34" charset="0"/>
                <a:cs typeface="Calibri" panose="020F0502020204030204" pitchFamily="34" charset="0"/>
              </a:defRPr>
            </a:lvl4pPr>
            <a:lvl5pPr>
              <a:defRPr sz="2000">
                <a:latin typeface="Calibri" panose="020F0502020204030204" pitchFamily="34" charset="0"/>
                <a:cs typeface="Calibri" panose="020F0502020204030204" pitchFamily="34" charset="0"/>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199" y="1825625"/>
            <a:ext cx="5181601" cy="4188676"/>
          </a:xfrm>
        </p:spPr>
        <p:txBody>
          <a:bodyPr>
            <a:normAutofit/>
          </a:bodyPr>
          <a:lstStyle>
            <a:lvl1pPr>
              <a:defRPr sz="2000">
                <a:latin typeface="Calibri" panose="020F0502020204030204" pitchFamily="34" charset="0"/>
                <a:cs typeface="Calibri" panose="020F0502020204030204" pitchFamily="34" charset="0"/>
              </a:defRPr>
            </a:lvl1pPr>
            <a:lvl2pPr>
              <a:defRPr sz="2000">
                <a:latin typeface="Calibri" panose="020F0502020204030204" pitchFamily="34" charset="0"/>
                <a:cs typeface="Calibri" panose="020F0502020204030204" pitchFamily="34" charset="0"/>
              </a:defRPr>
            </a:lvl2pPr>
            <a:lvl3pPr>
              <a:defRPr sz="2000">
                <a:latin typeface="Calibri" panose="020F0502020204030204" pitchFamily="34" charset="0"/>
                <a:cs typeface="Calibri" panose="020F0502020204030204" pitchFamily="34" charset="0"/>
              </a:defRPr>
            </a:lvl3pPr>
            <a:lvl4pPr>
              <a:defRPr sz="2000">
                <a:latin typeface="Calibri" panose="020F0502020204030204" pitchFamily="34" charset="0"/>
                <a:cs typeface="Calibri" panose="020F0502020204030204" pitchFamily="34" charset="0"/>
              </a:defRPr>
            </a:lvl4pPr>
            <a:lvl5pPr>
              <a:defRPr sz="2000">
                <a:latin typeface="Calibri" panose="020F0502020204030204" pitchFamily="34" charset="0"/>
                <a:cs typeface="Calibri" panose="020F0502020204030204" pitchFamily="34" charset="0"/>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a:xfrm>
            <a:off x="762784" y="6356350"/>
            <a:ext cx="1526100" cy="365125"/>
          </a:xfrm>
        </p:spPr>
        <p:txBody>
          <a:bodyPr/>
          <a:lstStyle/>
          <a:p>
            <a:fld id="{BB63CB17-C29A-4ADA-B43E-9D17F4029EC3}" type="datetime1">
              <a:rPr lang="en-GB" smtClean="0"/>
              <a:t>23/07/2018</a:t>
            </a:fld>
            <a:endParaRPr lang="en-US"/>
          </a:p>
        </p:txBody>
      </p:sp>
      <p:sp>
        <p:nvSpPr>
          <p:cNvPr id="6" name="Footer Placeholder 5"/>
          <p:cNvSpPr>
            <a:spLocks noGrp="1"/>
          </p:cNvSpPr>
          <p:nvPr>
            <p:ph type="ftr" sz="quarter" idx="11"/>
          </p:nvPr>
        </p:nvSpPr>
        <p:spPr>
          <a:xfrm>
            <a:off x="2464067" y="6356350"/>
            <a:ext cx="5689333" cy="365125"/>
          </a:xfrm>
        </p:spPr>
        <p:txBody>
          <a:bodyPr/>
          <a:lstStyle/>
          <a:p>
            <a:endParaRPr lang="en-US"/>
          </a:p>
        </p:txBody>
      </p:sp>
      <p:sp>
        <p:nvSpPr>
          <p:cNvPr id="7" name="Slide Number Placeholder 6"/>
          <p:cNvSpPr>
            <a:spLocks noGrp="1"/>
          </p:cNvSpPr>
          <p:nvPr>
            <p:ph type="sldNum" sz="quarter" idx="12"/>
          </p:nvPr>
        </p:nvSpPr>
        <p:spPr/>
        <p:txBody>
          <a:bodyPr/>
          <a:lstStyle/>
          <a:p>
            <a:fld id="{4CCFAC09-9891-B14F-8C60-CFC3102B2DAB}" type="slidenum">
              <a:rPr lang="en-US" smtClean="0"/>
              <a:t>‹#›</a:t>
            </a:fld>
            <a:endParaRPr lang="en-US"/>
          </a:p>
        </p:txBody>
      </p:sp>
      <p:sp>
        <p:nvSpPr>
          <p:cNvPr id="9" name="Text Placeholder 26"/>
          <p:cNvSpPr>
            <a:spLocks noGrp="1"/>
          </p:cNvSpPr>
          <p:nvPr>
            <p:ph type="body" sz="quarter" idx="13" hasCustomPrompt="1"/>
          </p:nvPr>
        </p:nvSpPr>
        <p:spPr>
          <a:xfrm>
            <a:off x="800100" y="685800"/>
            <a:ext cx="4958862" cy="720969"/>
          </a:xfrm>
          <a:prstGeom prst="rect">
            <a:avLst/>
          </a:prstGeom>
        </p:spPr>
        <p:txBody>
          <a:bodyPr>
            <a:normAutofit/>
          </a:bodyPr>
          <a:lstStyle>
            <a:lvl1pPr marL="0" indent="0">
              <a:buNone/>
              <a:defRPr sz="3200" b="1">
                <a:solidFill>
                  <a:srgbClr val="174194"/>
                </a:solidFill>
                <a:latin typeface="+mn-lt"/>
                <a:cs typeface="Calibri" panose="020F0502020204030204" pitchFamily="34" charset="0"/>
              </a:defRPr>
            </a:lvl1pPr>
          </a:lstStyle>
          <a:p>
            <a:pPr lvl="0"/>
            <a:r>
              <a:rPr lang="en-US" dirty="0"/>
              <a:t>Two column layout</a:t>
            </a:r>
          </a:p>
        </p:txBody>
      </p:sp>
      <p:pic>
        <p:nvPicPr>
          <p:cNvPr id="10" name="Imag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66944" y="-157922"/>
            <a:ext cx="3325056" cy="2350810"/>
          </a:xfrm>
          <a:prstGeom prst="rect">
            <a:avLst/>
          </a:prstGeom>
        </p:spPr>
      </p:pic>
    </p:spTree>
    <p:extLst>
      <p:ext uri="{BB962C8B-B14F-4D97-AF65-F5344CB8AC3E}">
        <p14:creationId xmlns:p14="http://schemas.microsoft.com/office/powerpoint/2010/main" val="3057012091"/>
      </p:ext>
    </p:extLst>
  </p:cSld>
  <p:clrMapOvr>
    <a:masterClrMapping/>
  </p:clrMapOvr>
  <p:extLst mod="1">
    <p:ext uri="{DCECCB84-F9BA-43D5-87BE-67443E8EF086}">
      <p15:sldGuideLst xmlns:p15="http://schemas.microsoft.com/office/powerpoint/2012/main">
        <p15:guide id="1" orient="horz" pos="2160">
          <p15:clr>
            <a:srgbClr val="FBAE40"/>
          </p15:clr>
        </p15:guide>
        <p15:guide id="2" pos="52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compar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ctr"/>
          <a:lstStyle>
            <a:lvl1pPr marL="0" indent="0" algn="l">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575215"/>
          </a:xfrm>
        </p:spPr>
        <p:txBody>
          <a:bodyPr>
            <a:normAutofit/>
          </a:bodyPr>
          <a:lstStyle>
            <a:lvl1pPr>
              <a:defRPr sz="2000">
                <a:latin typeface="Calibri" panose="020F0502020204030204" pitchFamily="34" charset="0"/>
                <a:cs typeface="Calibri" panose="020F0502020204030204" pitchFamily="34" charset="0"/>
              </a:defRPr>
            </a:lvl1pPr>
            <a:lvl2pPr>
              <a:defRPr sz="2000">
                <a:latin typeface="Calibri" panose="020F0502020204030204" pitchFamily="34" charset="0"/>
                <a:cs typeface="Calibri" panose="020F0502020204030204" pitchFamily="34" charset="0"/>
              </a:defRPr>
            </a:lvl2pPr>
            <a:lvl3pPr>
              <a:defRPr sz="2000">
                <a:latin typeface="Calibri" panose="020F0502020204030204" pitchFamily="34" charset="0"/>
                <a:cs typeface="Calibri" panose="020F0502020204030204" pitchFamily="34" charset="0"/>
              </a:defRPr>
            </a:lvl3pPr>
            <a:lvl4pPr>
              <a:defRPr sz="2000">
                <a:latin typeface="Calibri" panose="020F0502020204030204" pitchFamily="34" charset="0"/>
                <a:cs typeface="Calibri" panose="020F0502020204030204" pitchFamily="34" charset="0"/>
              </a:defRPr>
            </a:lvl4pPr>
            <a:lvl5pPr>
              <a:defRPr sz="2000">
                <a:latin typeface="Calibri" panose="020F0502020204030204" pitchFamily="34" charset="0"/>
                <a:cs typeface="Calibri" panose="020F0502020204030204" pitchFamily="34" charset="0"/>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ctr"/>
          <a:lstStyle>
            <a:lvl1pPr marL="0" indent="0" algn="l">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575215"/>
          </a:xfrm>
        </p:spPr>
        <p:txBody>
          <a:bodyPr>
            <a:normAutofit/>
          </a:bodyPr>
          <a:lstStyle>
            <a:lvl1pPr>
              <a:defRPr sz="2000">
                <a:latin typeface="Calibri" panose="020F0502020204030204" pitchFamily="34" charset="0"/>
                <a:cs typeface="Calibri" panose="020F0502020204030204" pitchFamily="34" charset="0"/>
              </a:defRPr>
            </a:lvl1pPr>
            <a:lvl2pPr>
              <a:defRPr sz="2000">
                <a:latin typeface="Calibri" panose="020F0502020204030204" pitchFamily="34" charset="0"/>
                <a:cs typeface="Calibri" panose="020F0502020204030204" pitchFamily="34" charset="0"/>
              </a:defRPr>
            </a:lvl2pPr>
            <a:lvl3pPr>
              <a:defRPr sz="2000">
                <a:latin typeface="Calibri" panose="020F0502020204030204" pitchFamily="34" charset="0"/>
                <a:cs typeface="Calibri" panose="020F0502020204030204" pitchFamily="34" charset="0"/>
              </a:defRPr>
            </a:lvl3pPr>
            <a:lvl4pPr>
              <a:defRPr sz="2000">
                <a:latin typeface="Calibri" panose="020F0502020204030204" pitchFamily="34" charset="0"/>
                <a:cs typeface="Calibri" panose="020F0502020204030204" pitchFamily="34" charset="0"/>
              </a:defRPr>
            </a:lvl4pPr>
            <a:lvl5pPr>
              <a:defRPr sz="2000">
                <a:latin typeface="Calibri" panose="020F0502020204030204" pitchFamily="34" charset="0"/>
                <a:cs typeface="Calibri" panose="020F0502020204030204" pitchFamily="34" charset="0"/>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a:xfrm>
            <a:off x="743930" y="6356350"/>
            <a:ext cx="1414112" cy="365125"/>
          </a:xfrm>
        </p:spPr>
        <p:txBody>
          <a:bodyPr/>
          <a:lstStyle/>
          <a:p>
            <a:fld id="{EA5D986C-A273-4AE0-AB3C-B1848DF216C3}" type="datetime1">
              <a:rPr lang="en-GB" smtClean="0"/>
              <a:t>23/07/2018</a:t>
            </a:fld>
            <a:endParaRPr lang="en-US"/>
          </a:p>
        </p:txBody>
      </p:sp>
      <p:sp>
        <p:nvSpPr>
          <p:cNvPr id="8" name="Footer Placeholder 7"/>
          <p:cNvSpPr>
            <a:spLocks noGrp="1"/>
          </p:cNvSpPr>
          <p:nvPr>
            <p:ph type="ftr" sz="quarter" idx="11"/>
          </p:nvPr>
        </p:nvSpPr>
        <p:spPr>
          <a:xfrm>
            <a:off x="2464067" y="6356350"/>
            <a:ext cx="5689333" cy="365125"/>
          </a:xfrm>
        </p:spPr>
        <p:txBody>
          <a:bodyPr/>
          <a:lstStyle/>
          <a:p>
            <a:endParaRPr lang="en-US"/>
          </a:p>
        </p:txBody>
      </p:sp>
      <p:sp>
        <p:nvSpPr>
          <p:cNvPr id="9" name="Slide Number Placeholder 8"/>
          <p:cNvSpPr>
            <a:spLocks noGrp="1"/>
          </p:cNvSpPr>
          <p:nvPr>
            <p:ph type="sldNum" sz="quarter" idx="12"/>
          </p:nvPr>
        </p:nvSpPr>
        <p:spPr/>
        <p:txBody>
          <a:bodyPr/>
          <a:lstStyle/>
          <a:p>
            <a:fld id="{4CCFAC09-9891-B14F-8C60-CFC3102B2DAB}" type="slidenum">
              <a:rPr lang="en-US" smtClean="0"/>
              <a:t>‹#›</a:t>
            </a:fld>
            <a:endParaRPr lang="en-US"/>
          </a:p>
        </p:txBody>
      </p:sp>
      <p:sp>
        <p:nvSpPr>
          <p:cNvPr id="11" name="Text Placeholder 26"/>
          <p:cNvSpPr>
            <a:spLocks noGrp="1"/>
          </p:cNvSpPr>
          <p:nvPr>
            <p:ph type="body" sz="quarter" idx="13" hasCustomPrompt="1"/>
          </p:nvPr>
        </p:nvSpPr>
        <p:spPr>
          <a:xfrm>
            <a:off x="800100" y="685800"/>
            <a:ext cx="4958862" cy="720969"/>
          </a:xfrm>
          <a:prstGeom prst="rect">
            <a:avLst/>
          </a:prstGeom>
        </p:spPr>
        <p:txBody>
          <a:bodyPr>
            <a:normAutofit/>
          </a:bodyPr>
          <a:lstStyle>
            <a:lvl1pPr marL="0" indent="0">
              <a:buNone/>
              <a:defRPr sz="3200" b="1">
                <a:solidFill>
                  <a:srgbClr val="174194"/>
                </a:solidFill>
                <a:latin typeface="+mn-lt"/>
                <a:cs typeface="Calibri" panose="020F0502020204030204" pitchFamily="34" charset="0"/>
              </a:defRPr>
            </a:lvl1pPr>
          </a:lstStyle>
          <a:p>
            <a:pPr lvl="0"/>
            <a:r>
              <a:rPr lang="en-US" dirty="0"/>
              <a:t>Two column layout</a:t>
            </a:r>
          </a:p>
        </p:txBody>
      </p:sp>
      <p:pic>
        <p:nvPicPr>
          <p:cNvPr id="12" name="Imag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66944" y="-157922"/>
            <a:ext cx="3325056" cy="2350810"/>
          </a:xfrm>
          <a:prstGeom prst="rect">
            <a:avLst/>
          </a:prstGeom>
        </p:spPr>
      </p:pic>
    </p:spTree>
    <p:extLst>
      <p:ext uri="{BB962C8B-B14F-4D97-AF65-F5344CB8AC3E}">
        <p14:creationId xmlns:p14="http://schemas.microsoft.com/office/powerpoint/2010/main" val="1660073375"/>
      </p:ext>
    </p:extLst>
  </p:cSld>
  <p:clrMapOvr>
    <a:masterClrMapping/>
  </p:clrMapOvr>
  <p:extLst mod="1">
    <p:ext uri="{DCECCB84-F9BA-43D5-87BE-67443E8EF086}">
      <p15:sldGuideLst xmlns:p15="http://schemas.microsoft.com/office/powerpoint/2012/main">
        <p15:guide id="1" orient="horz" pos="2160">
          <p15:clr>
            <a:srgbClr val="FBAE40"/>
          </p15:clr>
        </p15:guide>
        <p15:guide id="2" pos="52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ele and image">
    <p:spTree>
      <p:nvGrpSpPr>
        <p:cNvPr id="1" name=""/>
        <p:cNvGrpSpPr/>
        <p:nvPr/>
      </p:nvGrpSpPr>
      <p:grpSpPr>
        <a:xfrm>
          <a:off x="0" y="0"/>
          <a:ext cx="0" cy="0"/>
          <a:chOff x="0" y="0"/>
          <a:chExt cx="0" cy="0"/>
        </a:xfrm>
      </p:grpSpPr>
      <p:sp>
        <p:nvSpPr>
          <p:cNvPr id="20" name="Picture Placeholder 4">
            <a:extLst>
              <a:ext uri="{FF2B5EF4-FFF2-40B4-BE49-F238E27FC236}">
                <a16:creationId xmlns:a16="http://schemas.microsoft.com/office/drawing/2014/main" id="{047E499D-BB5E-486C-9A71-F86D4C230B0D}"/>
              </a:ext>
            </a:extLst>
          </p:cNvPr>
          <p:cNvSpPr>
            <a:spLocks noGrp="1"/>
          </p:cNvSpPr>
          <p:nvPr>
            <p:ph type="pic" sz="quarter" idx="15"/>
          </p:nvPr>
        </p:nvSpPr>
        <p:spPr>
          <a:xfrm>
            <a:off x="6553200" y="2705100"/>
            <a:ext cx="7591278" cy="7591278"/>
          </a:xfrm>
          <a:prstGeom prst="ellipse">
            <a:avLst/>
          </a:prstGeom>
          <a:blipFill>
            <a:blip r:embed="rId2"/>
            <a:stretch>
              <a:fillRect l="-6084" t="-1802" r="18647" b="39080"/>
            </a:stretch>
          </a:blipFill>
        </p:spPr>
        <p:txBody>
          <a:bodyPr/>
          <a:lstStyle>
            <a:lvl1pPr marL="0" indent="0">
              <a:buNone/>
              <a:defRPr sz="1600"/>
            </a:lvl1pPr>
          </a:lstStyle>
          <a:p>
            <a:r>
              <a:rPr lang="fr-FR"/>
              <a:t>Faire glisser l'image vers l'espace réservé ou cliquer sur l'icône pour l'ajouter</a:t>
            </a:r>
            <a:endParaRPr lang="en-GB" dirty="0"/>
          </a:p>
        </p:txBody>
      </p:sp>
      <p:sp>
        <p:nvSpPr>
          <p:cNvPr id="22" name="Donut 8">
            <a:extLst>
              <a:ext uri="{FF2B5EF4-FFF2-40B4-BE49-F238E27FC236}">
                <a16:creationId xmlns:a16="http://schemas.microsoft.com/office/drawing/2014/main" id="{B7BFBA38-2CB6-46C3-82CE-867A7D018332}"/>
              </a:ext>
            </a:extLst>
          </p:cNvPr>
          <p:cNvSpPr/>
          <p:nvPr userDrawn="1"/>
        </p:nvSpPr>
        <p:spPr>
          <a:xfrm>
            <a:off x="6315740" y="2467640"/>
            <a:ext cx="8066198" cy="8066198"/>
          </a:xfrm>
          <a:prstGeom prst="donut">
            <a:avLst>
              <a:gd name="adj" fmla="val 3102"/>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Date Placeholder 6"/>
          <p:cNvSpPr>
            <a:spLocks noGrp="1"/>
          </p:cNvSpPr>
          <p:nvPr>
            <p:ph type="dt" sz="half" idx="10"/>
          </p:nvPr>
        </p:nvSpPr>
        <p:spPr>
          <a:xfrm>
            <a:off x="743930" y="6356350"/>
            <a:ext cx="1414112" cy="365125"/>
          </a:xfrm>
        </p:spPr>
        <p:txBody>
          <a:bodyPr/>
          <a:lstStyle/>
          <a:p>
            <a:fld id="{D586C185-B830-4C88-852F-AF3342699670}" type="datetime1">
              <a:rPr lang="en-GB" smtClean="0"/>
              <a:t>23/07/2018</a:t>
            </a:fld>
            <a:endParaRPr lang="en-US"/>
          </a:p>
        </p:txBody>
      </p:sp>
      <p:sp>
        <p:nvSpPr>
          <p:cNvPr id="8" name="Footer Placeholder 7"/>
          <p:cNvSpPr>
            <a:spLocks noGrp="1"/>
          </p:cNvSpPr>
          <p:nvPr>
            <p:ph type="ftr" sz="quarter" idx="11"/>
          </p:nvPr>
        </p:nvSpPr>
        <p:spPr>
          <a:xfrm>
            <a:off x="2464067" y="6356350"/>
            <a:ext cx="5689333" cy="365125"/>
          </a:xfrm>
        </p:spPr>
        <p:txBody>
          <a:bodyPr/>
          <a:lstStyle/>
          <a:p>
            <a:endParaRPr lang="en-US"/>
          </a:p>
        </p:txBody>
      </p:sp>
      <p:sp>
        <p:nvSpPr>
          <p:cNvPr id="9" name="Slide Number Placeholder 8"/>
          <p:cNvSpPr>
            <a:spLocks noGrp="1"/>
          </p:cNvSpPr>
          <p:nvPr>
            <p:ph type="sldNum" sz="quarter" idx="12"/>
          </p:nvPr>
        </p:nvSpPr>
        <p:spPr/>
        <p:txBody>
          <a:bodyPr/>
          <a:lstStyle/>
          <a:p>
            <a:fld id="{4CCFAC09-9891-B14F-8C60-CFC3102B2DAB}" type="slidenum">
              <a:rPr lang="en-US" smtClean="0"/>
              <a:t>‹#›</a:t>
            </a:fld>
            <a:endParaRPr lang="en-US"/>
          </a:p>
        </p:txBody>
      </p:sp>
      <p:pic>
        <p:nvPicPr>
          <p:cNvPr id="12" name="Imag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866944" y="-157922"/>
            <a:ext cx="3325056" cy="2350810"/>
          </a:xfrm>
          <a:prstGeom prst="rect">
            <a:avLst/>
          </a:prstGeom>
        </p:spPr>
      </p:pic>
      <p:sp>
        <p:nvSpPr>
          <p:cNvPr id="13" name="Title 1">
            <a:extLst>
              <a:ext uri="{FF2B5EF4-FFF2-40B4-BE49-F238E27FC236}">
                <a16:creationId xmlns:a16="http://schemas.microsoft.com/office/drawing/2014/main" id="{B4B64EBD-FA9E-4DFE-A04F-0632404FA866}"/>
              </a:ext>
            </a:extLst>
          </p:cNvPr>
          <p:cNvSpPr>
            <a:spLocks noGrp="1"/>
          </p:cNvSpPr>
          <p:nvPr>
            <p:ph type="title" hasCustomPrompt="1"/>
          </p:nvPr>
        </p:nvSpPr>
        <p:spPr>
          <a:xfrm>
            <a:off x="724276" y="2568303"/>
            <a:ext cx="5061139" cy="1059874"/>
          </a:xfrm>
          <a:prstGeom prst="rect">
            <a:avLst/>
          </a:prstGeom>
        </p:spPr>
        <p:txBody>
          <a:bodyPr>
            <a:noAutofit/>
          </a:bodyPr>
          <a:lstStyle>
            <a:lvl1pPr>
              <a:defRPr sz="3600" b="1" i="0">
                <a:solidFill>
                  <a:srgbClr val="16448A"/>
                </a:solidFill>
                <a:latin typeface="+mn-lt"/>
                <a:ea typeface="Arial" charset="0"/>
                <a:cs typeface="Arial" charset="0"/>
              </a:defRPr>
            </a:lvl1pPr>
          </a:lstStyle>
          <a:p>
            <a:pPr>
              <a:lnSpc>
                <a:spcPct val="100000"/>
              </a:lnSpc>
            </a:pPr>
            <a:r>
              <a:rPr lang="en-US" sz="3600" b="1" dirty="0">
                <a:solidFill>
                  <a:srgbClr val="174194"/>
                </a:solidFill>
                <a:latin typeface="Calibri" charset="0"/>
                <a:ea typeface="Calibri" charset="0"/>
                <a:cs typeface="Calibri" charset="0"/>
              </a:rPr>
              <a:t>Title here</a:t>
            </a:r>
            <a:endParaRPr lang="en-US" sz="3600" dirty="0">
              <a:solidFill>
                <a:srgbClr val="174194"/>
              </a:solidFill>
              <a:latin typeface="Calibri" charset="0"/>
              <a:ea typeface="Calibri" charset="0"/>
              <a:cs typeface="Calibri" charset="0"/>
            </a:endParaRPr>
          </a:p>
        </p:txBody>
      </p:sp>
    </p:spTree>
    <p:extLst>
      <p:ext uri="{BB962C8B-B14F-4D97-AF65-F5344CB8AC3E}">
        <p14:creationId xmlns:p14="http://schemas.microsoft.com/office/powerpoint/2010/main" val="4144005604"/>
      </p:ext>
    </p:extLst>
  </p:cSld>
  <p:clrMapOvr>
    <a:masterClrMapping/>
  </p:clrMapOvr>
  <p:extLst mod="1">
    <p:ext uri="{DCECCB84-F9BA-43D5-87BE-67443E8EF086}">
      <p15:sldGuideLst xmlns:p15="http://schemas.microsoft.com/office/powerpoint/2012/main">
        <p15:guide id="1" orient="horz" pos="2160">
          <p15:clr>
            <a:srgbClr val="FBAE40"/>
          </p15:clr>
        </p15:guide>
        <p15:guide id="2" pos="52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18" name="Picture Placeholder 4">
            <a:extLst>
              <a:ext uri="{FF2B5EF4-FFF2-40B4-BE49-F238E27FC236}">
                <a16:creationId xmlns:a16="http://schemas.microsoft.com/office/drawing/2014/main" id="{58BB90CE-0147-4D36-B879-96866A62C80B}"/>
              </a:ext>
            </a:extLst>
          </p:cNvPr>
          <p:cNvSpPr>
            <a:spLocks noGrp="1"/>
          </p:cNvSpPr>
          <p:nvPr>
            <p:ph type="pic" sz="quarter" idx="15"/>
          </p:nvPr>
        </p:nvSpPr>
        <p:spPr>
          <a:xfrm>
            <a:off x="6553200" y="2705100"/>
            <a:ext cx="7591278" cy="7591278"/>
          </a:xfrm>
          <a:prstGeom prst="ellipse">
            <a:avLst/>
          </a:prstGeom>
          <a:blipFill>
            <a:blip r:embed="rId2"/>
            <a:stretch>
              <a:fillRect l="-6084" t="-1802" r="18647" b="39080"/>
            </a:stretch>
          </a:blipFill>
        </p:spPr>
        <p:txBody>
          <a:bodyPr/>
          <a:lstStyle>
            <a:lvl1pPr marL="0" indent="0">
              <a:buNone/>
              <a:defRPr sz="1600"/>
            </a:lvl1pPr>
          </a:lstStyle>
          <a:p>
            <a:r>
              <a:rPr lang="fr-FR"/>
              <a:t>Faire glisser l'image vers l'espace réservé ou cliquer sur l'icône pour l'ajouter</a:t>
            </a:r>
            <a:endParaRPr lang="en-GB" dirty="0"/>
          </a:p>
        </p:txBody>
      </p:sp>
      <p:sp>
        <p:nvSpPr>
          <p:cNvPr id="19" name="Donut 8">
            <a:extLst>
              <a:ext uri="{FF2B5EF4-FFF2-40B4-BE49-F238E27FC236}">
                <a16:creationId xmlns:a16="http://schemas.microsoft.com/office/drawing/2014/main" id="{994839C2-7CFB-46B0-975E-6E329DAAB0E9}"/>
              </a:ext>
            </a:extLst>
          </p:cNvPr>
          <p:cNvSpPr/>
          <p:nvPr userDrawn="1"/>
        </p:nvSpPr>
        <p:spPr>
          <a:xfrm>
            <a:off x="6315740" y="2467640"/>
            <a:ext cx="8066198" cy="8066198"/>
          </a:xfrm>
          <a:prstGeom prst="donut">
            <a:avLst>
              <a:gd name="adj" fmla="val 3102"/>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Date Placeholder 4"/>
          <p:cNvSpPr>
            <a:spLocks noGrp="1"/>
          </p:cNvSpPr>
          <p:nvPr>
            <p:ph type="dt" sz="half" idx="10"/>
          </p:nvPr>
        </p:nvSpPr>
        <p:spPr>
          <a:xfrm>
            <a:off x="762784" y="6356350"/>
            <a:ext cx="1526100" cy="365125"/>
          </a:xfrm>
        </p:spPr>
        <p:txBody>
          <a:bodyPr/>
          <a:lstStyle/>
          <a:p>
            <a:fld id="{81316E2E-536E-48D0-8AF8-D5E0D6CAD8EB}" type="datetime1">
              <a:rPr lang="en-GB" smtClean="0"/>
              <a:t>23/07/2018</a:t>
            </a:fld>
            <a:endParaRPr lang="en-US"/>
          </a:p>
        </p:txBody>
      </p:sp>
      <p:sp>
        <p:nvSpPr>
          <p:cNvPr id="11" name="Footer Placeholder 5"/>
          <p:cNvSpPr>
            <a:spLocks noGrp="1"/>
          </p:cNvSpPr>
          <p:nvPr>
            <p:ph type="ftr" sz="quarter" idx="11"/>
          </p:nvPr>
        </p:nvSpPr>
        <p:spPr>
          <a:xfrm>
            <a:off x="2464067" y="6356350"/>
            <a:ext cx="5689333" cy="365125"/>
          </a:xfrm>
        </p:spPr>
        <p:txBody>
          <a:bodyPr/>
          <a:lstStyle/>
          <a:p>
            <a:endParaRPr lang="en-US"/>
          </a:p>
        </p:txBody>
      </p:sp>
      <p:sp>
        <p:nvSpPr>
          <p:cNvPr id="12" name="Slide Number Placeholder 6"/>
          <p:cNvSpPr>
            <a:spLocks noGrp="1"/>
          </p:cNvSpPr>
          <p:nvPr>
            <p:ph type="sldNum" sz="quarter" idx="12"/>
          </p:nvPr>
        </p:nvSpPr>
        <p:spPr>
          <a:xfrm>
            <a:off x="8610600" y="6356350"/>
            <a:ext cx="2743200" cy="365125"/>
          </a:xfrm>
        </p:spPr>
        <p:txBody>
          <a:bodyPr/>
          <a:lstStyle/>
          <a:p>
            <a:fld id="{4CCFAC09-9891-B14F-8C60-CFC3102B2DAB}" type="slidenum">
              <a:rPr lang="en-US" smtClean="0"/>
              <a:t>‹#›</a:t>
            </a:fld>
            <a:endParaRPr lang="en-US"/>
          </a:p>
        </p:txBody>
      </p:sp>
      <p:pic>
        <p:nvPicPr>
          <p:cNvPr id="13" name="Image 5">
            <a:extLst>
              <a:ext uri="{FF2B5EF4-FFF2-40B4-BE49-F238E27FC236}">
                <a16:creationId xmlns:a16="http://schemas.microsoft.com/office/drawing/2014/main" id="{D5051883-792E-4574-83C8-320755C89B7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866944" y="-157922"/>
            <a:ext cx="3325056" cy="2350810"/>
          </a:xfrm>
          <a:prstGeom prst="rect">
            <a:avLst/>
          </a:prstGeom>
        </p:spPr>
      </p:pic>
      <p:sp>
        <p:nvSpPr>
          <p:cNvPr id="20" name="Content Placeholder 2">
            <a:extLst>
              <a:ext uri="{FF2B5EF4-FFF2-40B4-BE49-F238E27FC236}">
                <a16:creationId xmlns:a16="http://schemas.microsoft.com/office/drawing/2014/main" id="{CD843C70-1B43-4C33-B9EA-95C3707557DB}"/>
              </a:ext>
            </a:extLst>
          </p:cNvPr>
          <p:cNvSpPr>
            <a:spLocks noGrp="1"/>
          </p:cNvSpPr>
          <p:nvPr>
            <p:ph idx="1"/>
          </p:nvPr>
        </p:nvSpPr>
        <p:spPr>
          <a:xfrm>
            <a:off x="838200" y="1825625"/>
            <a:ext cx="5477540" cy="4254665"/>
          </a:xfrm>
        </p:spPr>
        <p:txBody>
          <a:bodyPr>
            <a:normAutofit/>
          </a:bodyPr>
          <a:lstStyle>
            <a:lvl1pPr>
              <a:defRPr sz="2000">
                <a:latin typeface="Calibri" panose="020F0502020204030204" pitchFamily="34" charset="0"/>
                <a:cs typeface="Calibri" panose="020F0502020204030204" pitchFamily="34" charset="0"/>
              </a:defRPr>
            </a:lvl1pPr>
            <a:lvl2pPr>
              <a:defRPr sz="2000">
                <a:latin typeface="Calibri" panose="020F0502020204030204" pitchFamily="34" charset="0"/>
                <a:cs typeface="Calibri" panose="020F0502020204030204" pitchFamily="34" charset="0"/>
              </a:defRPr>
            </a:lvl2pPr>
            <a:lvl3pPr>
              <a:defRPr sz="2000">
                <a:latin typeface="Calibri" panose="020F0502020204030204" pitchFamily="34" charset="0"/>
                <a:cs typeface="Calibri" panose="020F0502020204030204" pitchFamily="34" charset="0"/>
              </a:defRPr>
            </a:lvl3pPr>
            <a:lvl4pPr>
              <a:defRPr sz="2000">
                <a:latin typeface="Calibri" panose="020F0502020204030204" pitchFamily="34" charset="0"/>
                <a:cs typeface="Calibri" panose="020F0502020204030204" pitchFamily="34" charset="0"/>
              </a:defRPr>
            </a:lvl4pPr>
            <a:lvl5pPr>
              <a:defRPr sz="2000">
                <a:latin typeface="Calibri" panose="020F0502020204030204" pitchFamily="34" charset="0"/>
                <a:cs typeface="Calibri" panose="020F0502020204030204" pitchFamily="34" charset="0"/>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1" name="Text Placeholder 26">
            <a:extLst>
              <a:ext uri="{FF2B5EF4-FFF2-40B4-BE49-F238E27FC236}">
                <a16:creationId xmlns:a16="http://schemas.microsoft.com/office/drawing/2014/main" id="{5B5C1910-3CF7-40D9-A1E2-57C3A0BFD3FD}"/>
              </a:ext>
            </a:extLst>
          </p:cNvPr>
          <p:cNvSpPr>
            <a:spLocks noGrp="1"/>
          </p:cNvSpPr>
          <p:nvPr>
            <p:ph type="body" sz="quarter" idx="13" hasCustomPrompt="1"/>
          </p:nvPr>
        </p:nvSpPr>
        <p:spPr>
          <a:xfrm>
            <a:off x="800100" y="685800"/>
            <a:ext cx="4958862" cy="720969"/>
          </a:xfrm>
          <a:prstGeom prst="rect">
            <a:avLst/>
          </a:prstGeom>
        </p:spPr>
        <p:txBody>
          <a:bodyPr>
            <a:normAutofit/>
          </a:bodyPr>
          <a:lstStyle>
            <a:lvl1pPr marL="0" indent="0">
              <a:buNone/>
              <a:defRPr sz="3200" b="1">
                <a:solidFill>
                  <a:srgbClr val="174194"/>
                </a:solidFill>
                <a:latin typeface="+mn-lt"/>
                <a:cs typeface="Calibri" panose="020F0502020204030204" pitchFamily="34" charset="0"/>
              </a:defRPr>
            </a:lvl1pPr>
          </a:lstStyle>
          <a:p>
            <a:pPr lvl="0"/>
            <a:r>
              <a:rPr lang="en-US" dirty="0"/>
              <a:t>One column layout</a:t>
            </a:r>
          </a:p>
        </p:txBody>
      </p:sp>
    </p:spTree>
    <p:extLst>
      <p:ext uri="{BB962C8B-B14F-4D97-AF65-F5344CB8AC3E}">
        <p14:creationId xmlns:p14="http://schemas.microsoft.com/office/powerpoint/2010/main" val="340696287"/>
      </p:ext>
    </p:extLst>
  </p:cSld>
  <p:clrMapOvr>
    <a:masterClrMapping/>
  </p:clrMapOvr>
  <p:extLst mod="1">
    <p:ext uri="{DCECCB84-F9BA-43D5-87BE-67443E8EF086}">
      <p15:sldGuideLst xmlns:p15="http://schemas.microsoft.com/office/powerpoint/2012/main">
        <p15:guide id="1" orient="horz" pos="2160">
          <p15:clr>
            <a:srgbClr val="FBAE40"/>
          </p15:clr>
        </p15:guide>
        <p15:guide id="2" pos="52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62784" y="6356350"/>
            <a:ext cx="1405379" cy="365125"/>
          </a:xfrm>
        </p:spPr>
        <p:txBody>
          <a:bodyPr/>
          <a:lstStyle>
            <a:lvl1pPr>
              <a:defRPr>
                <a:solidFill>
                  <a:schemeClr val="bg1"/>
                </a:solidFill>
              </a:defRPr>
            </a:lvl1pPr>
          </a:lstStyle>
          <a:p>
            <a:fld id="{59A8651D-5D5C-47DD-9CF9-B0D41170CDA5}" type="datetime1">
              <a:rPr lang="en-GB" smtClean="0"/>
              <a:t>23/07/2018</a:t>
            </a:fld>
            <a:endParaRPr lang="en-US" dirty="0"/>
          </a:p>
        </p:txBody>
      </p:sp>
      <p:sp>
        <p:nvSpPr>
          <p:cNvPr id="5" name="Footer Placeholder 4"/>
          <p:cNvSpPr>
            <a:spLocks noGrp="1"/>
          </p:cNvSpPr>
          <p:nvPr>
            <p:ph type="ftr" sz="quarter" idx="11"/>
          </p:nvPr>
        </p:nvSpPr>
        <p:spPr>
          <a:xfrm>
            <a:off x="2464067" y="6356350"/>
            <a:ext cx="5689333" cy="365125"/>
          </a:xfrm>
        </p:spPr>
        <p:txBody>
          <a:bodyPr/>
          <a:lstStyle>
            <a:lvl1pPr algn="l">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CCFAC09-9891-B14F-8C60-CFC3102B2DAB}" type="slidenum">
              <a:rPr lang="en-US" smtClean="0"/>
              <a:pPr/>
              <a:t>‹#›</a:t>
            </a:fld>
            <a:endParaRPr lang="en-US" dirty="0"/>
          </a:p>
        </p:txBody>
      </p:sp>
      <p:pic>
        <p:nvPicPr>
          <p:cNvPr id="10" name="Imag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66944" y="-157922"/>
            <a:ext cx="3325056" cy="2350810"/>
          </a:xfrm>
          <a:prstGeom prst="rect">
            <a:avLst/>
          </a:prstGeom>
        </p:spPr>
      </p:pic>
      <p:pic>
        <p:nvPicPr>
          <p:cNvPr id="11" name="Imag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82808" y="5832807"/>
            <a:ext cx="1893327" cy="263967"/>
          </a:xfrm>
          <a:prstGeom prst="rect">
            <a:avLst/>
          </a:prstGeom>
        </p:spPr>
      </p:pic>
    </p:spTree>
    <p:extLst>
      <p:ext uri="{BB962C8B-B14F-4D97-AF65-F5344CB8AC3E}">
        <p14:creationId xmlns:p14="http://schemas.microsoft.com/office/powerpoint/2010/main" val="124282892"/>
      </p:ext>
    </p:extLst>
  </p:cSld>
  <p:clrMapOvr>
    <a:masterClrMapping/>
  </p:clrMapOvr>
  <p:extLst mod="1">
    <p:ext uri="{DCECCB84-F9BA-43D5-87BE-67443E8EF086}">
      <p15:sldGuideLst xmlns:p15="http://schemas.microsoft.com/office/powerpoint/2012/main">
        <p15:guide id="1" orient="horz" pos="2160">
          <p15:clr>
            <a:srgbClr val="FBAE40"/>
          </p15:clr>
        </p15:guide>
        <p15:guide id="2" pos="52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5EE62546-890E-425D-B3C7-C70659074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dirty="0"/>
              <a:t>Klik om stijl te bewerken</a:t>
            </a:r>
            <a:endParaRPr lang="en-US" dirty="0"/>
          </a:p>
        </p:txBody>
      </p:sp>
      <p:sp>
        <p:nvSpPr>
          <p:cNvPr id="8" name="Text Placeholder 2">
            <a:extLst>
              <a:ext uri="{FF2B5EF4-FFF2-40B4-BE49-F238E27FC236}">
                <a16:creationId xmlns:a16="http://schemas.microsoft.com/office/drawing/2014/main" id="{06F1CBD3-422F-44CD-84E6-A86995BE00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9" name="Date Placeholder 3">
            <a:extLst>
              <a:ext uri="{FF2B5EF4-FFF2-40B4-BE49-F238E27FC236}">
                <a16:creationId xmlns:a16="http://schemas.microsoft.com/office/drawing/2014/main" id="{99F89441-6153-485E-A598-FE05F4B372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B2572-F006-4518-833A-6EE0CE310921}" type="datetime1">
              <a:rPr lang="en-GB" smtClean="0"/>
              <a:t>23/07/2018</a:t>
            </a:fld>
            <a:endParaRPr lang="en-US"/>
          </a:p>
        </p:txBody>
      </p:sp>
      <p:sp>
        <p:nvSpPr>
          <p:cNvPr id="10" name="Footer Placeholder 4">
            <a:extLst>
              <a:ext uri="{FF2B5EF4-FFF2-40B4-BE49-F238E27FC236}">
                <a16:creationId xmlns:a16="http://schemas.microsoft.com/office/drawing/2014/main" id="{7C61633A-9AB9-4E76-9602-526C5AF10D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5E9BCA48-29BA-4BBE-8B70-619445C0AF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CFAC09-9891-B14F-8C60-CFC3102B2DAB}" type="slidenum">
              <a:rPr lang="en-US" smtClean="0"/>
              <a:t>‹#›</a:t>
            </a:fld>
            <a:endParaRPr lang="en-US"/>
          </a:p>
        </p:txBody>
      </p:sp>
    </p:spTree>
    <p:extLst>
      <p:ext uri="{BB962C8B-B14F-4D97-AF65-F5344CB8AC3E}">
        <p14:creationId xmlns:p14="http://schemas.microsoft.com/office/powerpoint/2010/main" val="557398932"/>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5" r:id="rId5"/>
    <p:sldLayoutId id="2147483658" r:id="rId6"/>
    <p:sldLayoutId id="2147483657" r:id="rId7"/>
  </p:sldLayoutIdLst>
  <p:hf hdr="0" ftr="0" dt="0"/>
  <p:txStyles>
    <p:titleStyle>
      <a:lvl1pPr algn="l" defTabSz="914400" rtl="0" eaLnBrk="1" latinLnBrk="0" hangingPunct="1">
        <a:lnSpc>
          <a:spcPct val="90000"/>
        </a:lnSpc>
        <a:spcBef>
          <a:spcPct val="0"/>
        </a:spcBef>
        <a:buNone/>
        <a:defRPr sz="32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afbeelding 1">
            <a:extLst>
              <a:ext uri="{FF2B5EF4-FFF2-40B4-BE49-F238E27FC236}">
                <a16:creationId xmlns:a16="http://schemas.microsoft.com/office/drawing/2014/main" id="{E5EE350E-A7AD-493A-9198-9231CD81B49E}"/>
              </a:ext>
            </a:extLst>
          </p:cNvPr>
          <p:cNvSpPr>
            <a:spLocks noGrp="1"/>
          </p:cNvSpPr>
          <p:nvPr>
            <p:ph type="pic" sz="quarter" idx="10"/>
          </p:nvPr>
        </p:nvSpPr>
        <p:spPr/>
      </p:sp>
      <p:sp>
        <p:nvSpPr>
          <p:cNvPr id="3" name="Tijdelijke aanduiding voor tekst 2">
            <a:extLst>
              <a:ext uri="{FF2B5EF4-FFF2-40B4-BE49-F238E27FC236}">
                <a16:creationId xmlns:a16="http://schemas.microsoft.com/office/drawing/2014/main" id="{7295F83B-C6B6-40AB-B305-53BCB3539657}"/>
              </a:ext>
            </a:extLst>
          </p:cNvPr>
          <p:cNvSpPr>
            <a:spLocks noGrp="1"/>
          </p:cNvSpPr>
          <p:nvPr>
            <p:ph type="body" sz="quarter" idx="13"/>
          </p:nvPr>
        </p:nvSpPr>
        <p:spPr>
          <a:xfrm>
            <a:off x="7715251" y="1987826"/>
            <a:ext cx="4126624" cy="1656305"/>
          </a:xfrm>
        </p:spPr>
        <p:txBody>
          <a:bodyPr>
            <a:normAutofit fontScale="70000" lnSpcReduction="20000"/>
          </a:bodyPr>
          <a:lstStyle/>
          <a:p>
            <a:r>
              <a:rPr lang="en-GB" dirty="0"/>
              <a:t>EIT TALLINN DIGITAL ACADEMY Summer School</a:t>
            </a:r>
          </a:p>
          <a:p>
            <a:r>
              <a:rPr lang="en-GB" dirty="0"/>
              <a:t>Introduction to I&amp;E project work</a:t>
            </a:r>
          </a:p>
        </p:txBody>
      </p:sp>
      <p:sp>
        <p:nvSpPr>
          <p:cNvPr id="4" name="Tijdelijke aanduiding voor tekst 3">
            <a:extLst>
              <a:ext uri="{FF2B5EF4-FFF2-40B4-BE49-F238E27FC236}">
                <a16:creationId xmlns:a16="http://schemas.microsoft.com/office/drawing/2014/main" id="{FD34B9A4-B3C1-46C4-B1D2-D1293A262170}"/>
              </a:ext>
            </a:extLst>
          </p:cNvPr>
          <p:cNvSpPr>
            <a:spLocks noGrp="1"/>
          </p:cNvSpPr>
          <p:nvPr>
            <p:ph type="body" sz="quarter" idx="14"/>
          </p:nvPr>
        </p:nvSpPr>
        <p:spPr/>
        <p:txBody>
          <a:bodyPr>
            <a:normAutofit/>
          </a:bodyPr>
          <a:lstStyle/>
          <a:p>
            <a:r>
              <a:rPr lang="nl-NL" sz="2600" b="1" dirty="0">
                <a:solidFill>
                  <a:srgbClr val="16448A"/>
                </a:solidFill>
              </a:rPr>
              <a:t>Prof. Taina Tukiainen</a:t>
            </a:r>
          </a:p>
        </p:txBody>
      </p:sp>
      <p:sp>
        <p:nvSpPr>
          <p:cNvPr id="5" name="Tijdelijke aanduiding voor tekst 4">
            <a:extLst>
              <a:ext uri="{FF2B5EF4-FFF2-40B4-BE49-F238E27FC236}">
                <a16:creationId xmlns:a16="http://schemas.microsoft.com/office/drawing/2014/main" id="{AD20DB8D-932A-4A0C-89B7-7C40649849EF}"/>
              </a:ext>
            </a:extLst>
          </p:cNvPr>
          <p:cNvSpPr>
            <a:spLocks noGrp="1"/>
          </p:cNvSpPr>
          <p:nvPr>
            <p:ph type="body" sz="quarter" idx="15"/>
          </p:nvPr>
        </p:nvSpPr>
        <p:spPr/>
        <p:txBody>
          <a:bodyPr>
            <a:normAutofit lnSpcReduction="10000"/>
          </a:bodyPr>
          <a:lstStyle/>
          <a:p>
            <a:r>
              <a:rPr lang="nl-NL" dirty="0"/>
              <a:t>Summer 2018</a:t>
            </a:r>
          </a:p>
        </p:txBody>
      </p:sp>
    </p:spTree>
    <p:extLst>
      <p:ext uri="{BB962C8B-B14F-4D97-AF65-F5344CB8AC3E}">
        <p14:creationId xmlns:p14="http://schemas.microsoft.com/office/powerpoint/2010/main" val="10246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inhoud 5">
            <a:extLst>
              <a:ext uri="{FF2B5EF4-FFF2-40B4-BE49-F238E27FC236}">
                <a16:creationId xmlns:a16="http://schemas.microsoft.com/office/drawing/2014/main" id="{213A1957-83D7-4F4E-A3BC-D7DF2D20741E}"/>
              </a:ext>
            </a:extLst>
          </p:cNvPr>
          <p:cNvSpPr>
            <a:spLocks noGrp="1"/>
          </p:cNvSpPr>
          <p:nvPr>
            <p:ph idx="1"/>
          </p:nvPr>
        </p:nvSpPr>
        <p:spPr/>
        <p:txBody>
          <a:bodyPr/>
          <a:lstStyle/>
          <a:p>
            <a:pPr>
              <a:buNone/>
            </a:pPr>
            <a:r>
              <a:rPr lang="en-GB" dirty="0">
                <a:solidFill>
                  <a:srgbClr val="023B7A"/>
                </a:solidFill>
              </a:rPr>
              <a:t> </a:t>
            </a:r>
            <a:r>
              <a:rPr lang="en-GB" sz="1800" dirty="0">
                <a:solidFill>
                  <a:srgbClr val="000090"/>
                </a:solidFill>
              </a:rPr>
              <a:t>Help business panel, please prepare an A4 team sheet with:</a:t>
            </a:r>
          </a:p>
          <a:p>
            <a:pPr marL="933750" lvl="1" indent="-285750"/>
            <a:r>
              <a:rPr lang="en-GB" sz="1800" dirty="0">
                <a:solidFill>
                  <a:srgbClr val="000090"/>
                </a:solidFill>
              </a:rPr>
              <a:t>Name of project group – team</a:t>
            </a:r>
          </a:p>
          <a:p>
            <a:pPr marL="933750" lvl="1" indent="-285750"/>
            <a:r>
              <a:rPr lang="en-GB" sz="1800" dirty="0">
                <a:solidFill>
                  <a:srgbClr val="000090"/>
                </a:solidFill>
              </a:rPr>
              <a:t>Members of the team with photo’s</a:t>
            </a:r>
          </a:p>
          <a:p>
            <a:pPr marL="933750" lvl="1" indent="-285750"/>
            <a:r>
              <a:rPr lang="en-GB" sz="1800" dirty="0">
                <a:solidFill>
                  <a:srgbClr val="000090"/>
                </a:solidFill>
              </a:rPr>
              <a:t>Title of the business idea / proposal</a:t>
            </a:r>
          </a:p>
          <a:p>
            <a:pPr marL="933750" lvl="1" indent="-285750"/>
            <a:r>
              <a:rPr lang="en-GB" sz="1800" dirty="0">
                <a:solidFill>
                  <a:srgbClr val="000090"/>
                </a:solidFill>
              </a:rPr>
              <a:t>Summary of the proposal (250 words)</a:t>
            </a:r>
          </a:p>
          <a:p>
            <a:pPr marL="285750" indent="-285750">
              <a:spcBef>
                <a:spcPts val="1200"/>
              </a:spcBef>
            </a:pPr>
            <a:endParaRPr lang="en-GB" sz="1000" dirty="0">
              <a:solidFill>
                <a:srgbClr val="023B7A"/>
              </a:solidFill>
            </a:endParaRPr>
          </a:p>
          <a:p>
            <a:pPr>
              <a:buNone/>
            </a:pPr>
            <a:r>
              <a:rPr lang="en-GB" sz="1800" dirty="0">
                <a:solidFill>
                  <a:srgbClr val="000090"/>
                </a:solidFill>
              </a:rPr>
              <a:t>Pitch presentation:</a:t>
            </a:r>
          </a:p>
          <a:p>
            <a:pPr marL="933750" lvl="1" indent="-285750"/>
            <a:r>
              <a:rPr lang="en-GB" sz="1800" dirty="0">
                <a:solidFill>
                  <a:srgbClr val="000090"/>
                </a:solidFill>
              </a:rPr>
              <a:t>7 minutes + 3 Q/A, 7 – 14 slides</a:t>
            </a:r>
          </a:p>
          <a:p>
            <a:pPr marL="933750" lvl="1" indent="-285750"/>
            <a:r>
              <a:rPr lang="en-GB" sz="1800" dirty="0">
                <a:solidFill>
                  <a:srgbClr val="000090"/>
                </a:solidFill>
              </a:rPr>
              <a:t>“sell idea to VC” i.e. specify how much </a:t>
            </a:r>
            <a:br>
              <a:rPr lang="en-GB" sz="1800" dirty="0">
                <a:solidFill>
                  <a:srgbClr val="000090"/>
                </a:solidFill>
              </a:rPr>
            </a:br>
            <a:r>
              <a:rPr lang="en-GB" sz="1800" dirty="0">
                <a:solidFill>
                  <a:srgbClr val="000090"/>
                </a:solidFill>
              </a:rPr>
              <a:t>money you need</a:t>
            </a:r>
          </a:p>
        </p:txBody>
      </p:sp>
      <p:sp>
        <p:nvSpPr>
          <p:cNvPr id="7" name="Tijdelijke aanduiding voor tekst 6">
            <a:extLst>
              <a:ext uri="{FF2B5EF4-FFF2-40B4-BE49-F238E27FC236}">
                <a16:creationId xmlns:a16="http://schemas.microsoft.com/office/drawing/2014/main" id="{471A0DF1-80C2-48A2-9544-C7C68DD85330}"/>
              </a:ext>
            </a:extLst>
          </p:cNvPr>
          <p:cNvSpPr>
            <a:spLocks noGrp="1"/>
          </p:cNvSpPr>
          <p:nvPr>
            <p:ph type="body" sz="quarter" idx="13"/>
          </p:nvPr>
        </p:nvSpPr>
        <p:spPr>
          <a:xfrm>
            <a:off x="800100" y="556592"/>
            <a:ext cx="8502926" cy="850178"/>
          </a:xfrm>
        </p:spPr>
        <p:txBody>
          <a:bodyPr>
            <a:normAutofit/>
          </a:bodyPr>
          <a:lstStyle/>
          <a:p>
            <a:r>
              <a:rPr lang="en-GB" dirty="0"/>
              <a:t>Team sheet &amp; pitch presentation</a:t>
            </a:r>
          </a:p>
          <a:p>
            <a:endParaRPr lang="nl-NL" dirty="0"/>
          </a:p>
        </p:txBody>
      </p:sp>
      <p:pic>
        <p:nvPicPr>
          <p:cNvPr id="4" name="Picture 10" descr="TeamSheet_-_Team_1 Scooby-Do.pdf - Adobe Reader"/>
          <p:cNvPicPr>
            <a:picLocks noChangeAspect="1"/>
          </p:cNvPicPr>
          <p:nvPr/>
        </p:nvPicPr>
        <p:blipFill rotWithShape="1">
          <a:blip r:embed="rId2">
            <a:extLst>
              <a:ext uri="{28A0092B-C50C-407E-A947-70E740481C1C}">
                <a14:useLocalDpi xmlns:a14="http://schemas.microsoft.com/office/drawing/2010/main" val="0"/>
              </a:ext>
            </a:extLst>
          </a:blip>
          <a:srcRect l="26398" t="13953" r="23762" b="2288"/>
          <a:stretch/>
        </p:blipFill>
        <p:spPr>
          <a:xfrm>
            <a:off x="7954561" y="1679299"/>
            <a:ext cx="3399239" cy="48863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81688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inhoud 5">
            <a:extLst>
              <a:ext uri="{FF2B5EF4-FFF2-40B4-BE49-F238E27FC236}">
                <a16:creationId xmlns:a16="http://schemas.microsoft.com/office/drawing/2014/main" id="{213A1957-83D7-4F4E-A3BC-D7DF2D20741E}"/>
              </a:ext>
            </a:extLst>
          </p:cNvPr>
          <p:cNvSpPr>
            <a:spLocks noGrp="1"/>
          </p:cNvSpPr>
          <p:nvPr>
            <p:ph idx="1"/>
          </p:nvPr>
        </p:nvSpPr>
        <p:spPr/>
        <p:txBody>
          <a:bodyPr>
            <a:normAutofit fontScale="85000" lnSpcReduction="10000"/>
          </a:bodyPr>
          <a:lstStyle/>
          <a:p>
            <a:pPr marL="342900" indent="-342900">
              <a:spcBef>
                <a:spcPts val="2232"/>
              </a:spcBef>
            </a:pPr>
            <a:r>
              <a:rPr lang="en-GB" b="1" dirty="0">
                <a:solidFill>
                  <a:srgbClr val="000090"/>
                </a:solidFill>
              </a:rPr>
              <a:t>Creativity</a:t>
            </a:r>
            <a:r>
              <a:rPr lang="en-GB" dirty="0">
                <a:solidFill>
                  <a:srgbClr val="000090"/>
                </a:solidFill>
              </a:rPr>
              <a:t>: Invents or finds solutions to address and solve his/her project main challenges (customer problem, functionality, business model, development,…)</a:t>
            </a:r>
          </a:p>
          <a:p>
            <a:pPr marL="342900" indent="-342900">
              <a:spcBef>
                <a:spcPts val="2232"/>
              </a:spcBef>
            </a:pPr>
            <a:r>
              <a:rPr lang="en-GB" b="1" dirty="0">
                <a:solidFill>
                  <a:srgbClr val="000090"/>
                </a:solidFill>
              </a:rPr>
              <a:t>Innovation</a:t>
            </a:r>
            <a:r>
              <a:rPr lang="en-GB" dirty="0">
                <a:solidFill>
                  <a:srgbClr val="000090"/>
                </a:solidFill>
              </a:rPr>
              <a:t>: Drives his project according to the dimensions of (1) customer problem/solution discovery (including in relation to the product technical development) and (2) market discovery (related to strategic thinking) in ways that are relevant for the situation.</a:t>
            </a:r>
          </a:p>
          <a:p>
            <a:pPr marL="342900" indent="-342900">
              <a:spcBef>
                <a:spcPts val="2232"/>
              </a:spcBef>
            </a:pPr>
            <a:r>
              <a:rPr lang="en-GB" b="1" dirty="0">
                <a:solidFill>
                  <a:srgbClr val="000090"/>
                </a:solidFill>
              </a:rPr>
              <a:t>Entrepreneurship</a:t>
            </a:r>
            <a:r>
              <a:rPr lang="en-GB" dirty="0">
                <a:solidFill>
                  <a:srgbClr val="000090"/>
                </a:solidFill>
              </a:rPr>
              <a:t>: Addresses key steps in a BM/BP/BD project/activity. Plans / diagnoses / recommendations or actions are well supported and appropriate. Identifies appropriate strategies for risk reduction.</a:t>
            </a:r>
          </a:p>
          <a:p>
            <a:pPr marL="342900" indent="-342900">
              <a:spcBef>
                <a:spcPts val="2232"/>
              </a:spcBef>
            </a:pPr>
            <a:r>
              <a:rPr lang="en-GB" b="1" dirty="0">
                <a:solidFill>
                  <a:srgbClr val="000090"/>
                </a:solidFill>
              </a:rPr>
              <a:t>Leadership</a:t>
            </a:r>
            <a:r>
              <a:rPr lang="en-GB" dirty="0">
                <a:solidFill>
                  <a:srgbClr val="000090"/>
                </a:solidFill>
              </a:rPr>
              <a:t>: Description of the decision-making is detailed, objective and provides evidence of how leadership practice could be applied. Shows ability to achieve milestones, do problem solving, understand team roles, handle conflicts, negotiate, interact with stakeholders.</a:t>
            </a:r>
          </a:p>
          <a:p>
            <a:pPr marL="342900" indent="-342900">
              <a:spcBef>
                <a:spcPts val="2232"/>
              </a:spcBef>
            </a:pPr>
            <a:r>
              <a:rPr lang="en-GB" b="1" dirty="0">
                <a:solidFill>
                  <a:srgbClr val="000090"/>
                </a:solidFill>
              </a:rPr>
              <a:t>Making value judgments and sustainability</a:t>
            </a:r>
            <a:r>
              <a:rPr lang="en-GB" dirty="0">
                <a:solidFill>
                  <a:srgbClr val="000090"/>
                </a:solidFill>
              </a:rPr>
              <a:t>: Ability to apply ethical perspectives in relation to his projects and to identify and assess future consequences of these in different situations and/or for different societal groups from a sustainability perspective. OR: Ability to relate the value proposed in his projects to all relevant stakeholders: producers, customers, shareholders, communities, ecological systems and policies</a:t>
            </a:r>
          </a:p>
        </p:txBody>
      </p:sp>
      <p:sp>
        <p:nvSpPr>
          <p:cNvPr id="7" name="Tijdelijke aanduiding voor tekst 6">
            <a:extLst>
              <a:ext uri="{FF2B5EF4-FFF2-40B4-BE49-F238E27FC236}">
                <a16:creationId xmlns:a16="http://schemas.microsoft.com/office/drawing/2014/main" id="{471A0DF1-80C2-48A2-9544-C7C68DD85330}"/>
              </a:ext>
            </a:extLst>
          </p:cNvPr>
          <p:cNvSpPr>
            <a:spLocks noGrp="1"/>
          </p:cNvSpPr>
          <p:nvPr>
            <p:ph type="body" sz="quarter" idx="13"/>
          </p:nvPr>
        </p:nvSpPr>
        <p:spPr>
          <a:xfrm>
            <a:off x="800100" y="556592"/>
            <a:ext cx="8502926" cy="850178"/>
          </a:xfrm>
        </p:spPr>
        <p:txBody>
          <a:bodyPr>
            <a:normAutofit fontScale="92500" lnSpcReduction="10000"/>
          </a:bodyPr>
          <a:lstStyle/>
          <a:p>
            <a:r>
              <a:rPr lang="en-GB" dirty="0"/>
              <a:t>Pitch and written report EIT General evaluation criteria</a:t>
            </a:r>
          </a:p>
          <a:p>
            <a:endParaRPr lang="nl-NL" dirty="0"/>
          </a:p>
        </p:txBody>
      </p:sp>
    </p:spTree>
    <p:extLst>
      <p:ext uri="{BB962C8B-B14F-4D97-AF65-F5344CB8AC3E}">
        <p14:creationId xmlns:p14="http://schemas.microsoft.com/office/powerpoint/2010/main" val="1112711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inhoud 5">
            <a:extLst>
              <a:ext uri="{FF2B5EF4-FFF2-40B4-BE49-F238E27FC236}">
                <a16:creationId xmlns:a16="http://schemas.microsoft.com/office/drawing/2014/main" id="{213A1957-83D7-4F4E-A3BC-D7DF2D20741E}"/>
              </a:ext>
            </a:extLst>
          </p:cNvPr>
          <p:cNvSpPr>
            <a:spLocks noGrp="1"/>
          </p:cNvSpPr>
          <p:nvPr>
            <p:ph idx="1"/>
          </p:nvPr>
        </p:nvSpPr>
        <p:spPr>
          <a:xfrm>
            <a:off x="838199" y="1825625"/>
            <a:ext cx="10994409" cy="4520584"/>
          </a:xfrm>
        </p:spPr>
        <p:txBody>
          <a:bodyPr>
            <a:normAutofit/>
          </a:bodyPr>
          <a:lstStyle/>
          <a:p>
            <a:r>
              <a:rPr lang="en-GB" sz="1700" b="1" dirty="0">
                <a:solidFill>
                  <a:srgbClr val="000090"/>
                </a:solidFill>
              </a:rPr>
              <a:t>A) Overall proposed solution ___ / 20 % </a:t>
            </a:r>
          </a:p>
          <a:p>
            <a:pPr lvl="1"/>
            <a:r>
              <a:rPr lang="en-GB" sz="1800" dirty="0">
                <a:solidFill>
                  <a:srgbClr val="000090"/>
                </a:solidFill>
              </a:rPr>
              <a:t>Understanding of user’s need and market</a:t>
            </a:r>
          </a:p>
          <a:p>
            <a:pPr lvl="1"/>
            <a:r>
              <a:rPr lang="en-GB" sz="1800" dirty="0">
                <a:solidFill>
                  <a:srgbClr val="000090"/>
                </a:solidFill>
              </a:rPr>
              <a:t>Degree of innovation in the proposed solution </a:t>
            </a:r>
          </a:p>
          <a:p>
            <a:pPr lvl="1"/>
            <a:r>
              <a:rPr lang="en-GB" sz="1800" dirty="0">
                <a:solidFill>
                  <a:srgbClr val="000090"/>
                </a:solidFill>
              </a:rPr>
              <a:t>Coherence problem/solution and feasibility</a:t>
            </a:r>
          </a:p>
          <a:p>
            <a:r>
              <a:rPr lang="en-GB" sz="1700" b="1" dirty="0">
                <a:solidFill>
                  <a:srgbClr val="000090"/>
                </a:solidFill>
              </a:rPr>
              <a:t>B) Business model and plan ___ / 20 %</a:t>
            </a:r>
          </a:p>
          <a:p>
            <a:pPr lvl="1"/>
            <a:r>
              <a:rPr lang="en-GB" sz="1800" dirty="0">
                <a:solidFill>
                  <a:srgbClr val="000090"/>
                </a:solidFill>
              </a:rPr>
              <a:t>The feasibility and quality of the business model covering main ‘boxes’ of the BMG canvas</a:t>
            </a:r>
          </a:p>
          <a:p>
            <a:pPr lvl="1"/>
            <a:r>
              <a:rPr lang="en-GB" sz="1800" dirty="0">
                <a:solidFill>
                  <a:srgbClr val="000090"/>
                </a:solidFill>
              </a:rPr>
              <a:t>The market potential of the proposed venture</a:t>
            </a:r>
          </a:p>
          <a:p>
            <a:pPr lvl="1"/>
            <a:r>
              <a:rPr lang="en-GB" sz="1800" dirty="0">
                <a:solidFill>
                  <a:srgbClr val="000090"/>
                </a:solidFill>
              </a:rPr>
              <a:t>The go-to-market / market access approach</a:t>
            </a:r>
          </a:p>
          <a:p>
            <a:pPr lvl="1"/>
            <a:r>
              <a:rPr lang="en-GB" sz="1800" dirty="0">
                <a:solidFill>
                  <a:srgbClr val="000090"/>
                </a:solidFill>
              </a:rPr>
              <a:t>The financial and/or social return of the proposed venture </a:t>
            </a:r>
          </a:p>
          <a:p>
            <a:pPr lvl="1"/>
            <a:r>
              <a:rPr lang="en-GB" sz="1800" dirty="0">
                <a:solidFill>
                  <a:srgbClr val="000090"/>
                </a:solidFill>
              </a:rPr>
              <a:t>Strategy for gaining funding</a:t>
            </a:r>
          </a:p>
          <a:p>
            <a:pPr lvl="1"/>
            <a:r>
              <a:rPr lang="en-GB" sz="1800" dirty="0">
                <a:solidFill>
                  <a:srgbClr val="000090"/>
                </a:solidFill>
              </a:rPr>
              <a:t>Contingency planning and risk assessment </a:t>
            </a:r>
          </a:p>
          <a:p>
            <a:r>
              <a:rPr lang="en-GB" sz="1700" b="1" dirty="0">
                <a:solidFill>
                  <a:srgbClr val="000090"/>
                </a:solidFill>
              </a:rPr>
              <a:t>C) Presentation; quality of Q-A __/ 10 %</a:t>
            </a:r>
          </a:p>
          <a:p>
            <a:pPr lvl="1">
              <a:lnSpc>
                <a:spcPct val="100000"/>
              </a:lnSpc>
            </a:pPr>
            <a:r>
              <a:rPr lang="en-GB" sz="1800" dirty="0">
                <a:solidFill>
                  <a:srgbClr val="000090"/>
                </a:solidFill>
              </a:rPr>
              <a:t>Delivers the pitch with passion, heart and enthusiasm. Grabs your attention with a hook/interesting opener</a:t>
            </a:r>
          </a:p>
          <a:p>
            <a:pPr lvl="1">
              <a:lnSpc>
                <a:spcPct val="100000"/>
              </a:lnSpc>
            </a:pPr>
            <a:r>
              <a:rPr lang="en-GB" sz="1800" dirty="0">
                <a:solidFill>
                  <a:srgbClr val="000090"/>
                </a:solidFill>
              </a:rPr>
              <a:t>The quality of the team members’ responses to questions from the judges</a:t>
            </a:r>
          </a:p>
        </p:txBody>
      </p:sp>
      <p:sp>
        <p:nvSpPr>
          <p:cNvPr id="7" name="Tijdelijke aanduiding voor tekst 6">
            <a:extLst>
              <a:ext uri="{FF2B5EF4-FFF2-40B4-BE49-F238E27FC236}">
                <a16:creationId xmlns:a16="http://schemas.microsoft.com/office/drawing/2014/main" id="{471A0DF1-80C2-48A2-9544-C7C68DD85330}"/>
              </a:ext>
            </a:extLst>
          </p:cNvPr>
          <p:cNvSpPr>
            <a:spLocks noGrp="1"/>
          </p:cNvSpPr>
          <p:nvPr>
            <p:ph type="body" sz="quarter" idx="13"/>
          </p:nvPr>
        </p:nvSpPr>
        <p:spPr>
          <a:xfrm>
            <a:off x="800100" y="556592"/>
            <a:ext cx="8502926" cy="850178"/>
          </a:xfrm>
        </p:spPr>
        <p:txBody>
          <a:bodyPr>
            <a:normAutofit/>
          </a:bodyPr>
          <a:lstStyle/>
          <a:p>
            <a:r>
              <a:rPr lang="en-GB" dirty="0"/>
              <a:t>Specific pitch evaluation criteria</a:t>
            </a:r>
          </a:p>
          <a:p>
            <a:endParaRPr lang="nl-NL" dirty="0"/>
          </a:p>
        </p:txBody>
      </p:sp>
    </p:spTree>
    <p:extLst>
      <p:ext uri="{BB962C8B-B14F-4D97-AF65-F5344CB8AC3E}">
        <p14:creationId xmlns:p14="http://schemas.microsoft.com/office/powerpoint/2010/main" val="1049305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inhoud 5">
            <a:extLst>
              <a:ext uri="{FF2B5EF4-FFF2-40B4-BE49-F238E27FC236}">
                <a16:creationId xmlns:a16="http://schemas.microsoft.com/office/drawing/2014/main" id="{213A1957-83D7-4F4E-A3BC-D7DF2D20741E}"/>
              </a:ext>
            </a:extLst>
          </p:cNvPr>
          <p:cNvSpPr>
            <a:spLocks noGrp="1"/>
          </p:cNvSpPr>
          <p:nvPr>
            <p:ph idx="1"/>
          </p:nvPr>
        </p:nvSpPr>
        <p:spPr/>
        <p:txBody>
          <a:bodyPr/>
          <a:lstStyle/>
          <a:p>
            <a:r>
              <a:rPr lang="en-GB" sz="1700" b="1" dirty="0">
                <a:solidFill>
                  <a:srgbClr val="000090"/>
                </a:solidFill>
              </a:rPr>
              <a:t>A) Business model and plan ____ / 20 %</a:t>
            </a:r>
          </a:p>
          <a:p>
            <a:pPr lvl="1"/>
            <a:r>
              <a:rPr lang="en-GB" sz="1800" dirty="0">
                <a:solidFill>
                  <a:srgbClr val="000090"/>
                </a:solidFill>
              </a:rPr>
              <a:t>Explains the need/niche that their product/service will fill</a:t>
            </a:r>
          </a:p>
          <a:p>
            <a:pPr lvl="1"/>
            <a:r>
              <a:rPr lang="en-GB" sz="1800" dirty="0">
                <a:solidFill>
                  <a:srgbClr val="000090"/>
                </a:solidFill>
              </a:rPr>
              <a:t>Explains the benefit/competitive advantage of the product or service </a:t>
            </a:r>
          </a:p>
          <a:p>
            <a:r>
              <a:rPr lang="en-GB" sz="1700" b="1" dirty="0">
                <a:solidFill>
                  <a:srgbClr val="000090"/>
                </a:solidFill>
              </a:rPr>
              <a:t>B)  Business development process ___ / 20 %</a:t>
            </a:r>
          </a:p>
          <a:p>
            <a:pPr lvl="1"/>
            <a:r>
              <a:rPr lang="en-GB" sz="1800" dirty="0">
                <a:solidFill>
                  <a:srgbClr val="000090"/>
                </a:solidFill>
              </a:rPr>
              <a:t>Explains the entire process how the group came up with the proposed solution and the business plan; both contents wise and with respect to the process.</a:t>
            </a:r>
          </a:p>
          <a:p>
            <a:pPr lvl="1"/>
            <a:r>
              <a:rPr lang="en-GB" sz="1800" dirty="0">
                <a:solidFill>
                  <a:srgbClr val="000090"/>
                </a:solidFill>
              </a:rPr>
              <a:t>Learning experience: what did you learn? Contents and process wise?</a:t>
            </a:r>
          </a:p>
          <a:p>
            <a:pPr lvl="1"/>
            <a:r>
              <a:rPr lang="en-GB" sz="1800" dirty="0">
                <a:solidFill>
                  <a:srgbClr val="000090"/>
                </a:solidFill>
              </a:rPr>
              <a:t>What did you miss with respect to your own competences?</a:t>
            </a:r>
          </a:p>
          <a:p>
            <a:r>
              <a:rPr lang="en-GB" sz="1700" b="1" dirty="0">
                <a:solidFill>
                  <a:srgbClr val="000090"/>
                </a:solidFill>
              </a:rPr>
              <a:t>C ) Quality of report ___/ 10 %</a:t>
            </a:r>
          </a:p>
          <a:p>
            <a:pPr lvl="1"/>
            <a:r>
              <a:rPr lang="en-GB" sz="1800" dirty="0">
                <a:solidFill>
                  <a:srgbClr val="000090"/>
                </a:solidFill>
              </a:rPr>
              <a:t>Quality of report</a:t>
            </a:r>
          </a:p>
        </p:txBody>
      </p:sp>
      <p:sp>
        <p:nvSpPr>
          <p:cNvPr id="7" name="Tijdelijke aanduiding voor tekst 6">
            <a:extLst>
              <a:ext uri="{FF2B5EF4-FFF2-40B4-BE49-F238E27FC236}">
                <a16:creationId xmlns:a16="http://schemas.microsoft.com/office/drawing/2014/main" id="{471A0DF1-80C2-48A2-9544-C7C68DD85330}"/>
              </a:ext>
            </a:extLst>
          </p:cNvPr>
          <p:cNvSpPr>
            <a:spLocks noGrp="1"/>
          </p:cNvSpPr>
          <p:nvPr>
            <p:ph type="body" sz="quarter" idx="13"/>
          </p:nvPr>
        </p:nvSpPr>
        <p:spPr>
          <a:xfrm>
            <a:off x="800100" y="556592"/>
            <a:ext cx="8502926" cy="850178"/>
          </a:xfrm>
        </p:spPr>
        <p:txBody>
          <a:bodyPr>
            <a:normAutofit/>
          </a:bodyPr>
          <a:lstStyle/>
          <a:p>
            <a:r>
              <a:rPr lang="en-GB" dirty="0"/>
              <a:t>Specific written report evaluation criteria</a:t>
            </a:r>
          </a:p>
          <a:p>
            <a:endParaRPr lang="nl-NL" dirty="0"/>
          </a:p>
        </p:txBody>
      </p:sp>
    </p:spTree>
    <p:extLst>
      <p:ext uri="{BB962C8B-B14F-4D97-AF65-F5344CB8AC3E}">
        <p14:creationId xmlns:p14="http://schemas.microsoft.com/office/powerpoint/2010/main" val="533862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012DFB5F-DC98-43F2-B534-A51BB82DFF2E}"/>
              </a:ext>
            </a:extLst>
          </p:cNvPr>
          <p:cNvSpPr>
            <a:spLocks noGrp="1"/>
          </p:cNvSpPr>
          <p:nvPr>
            <p:ph type="pic" sz="quarter" idx="15"/>
          </p:nvPr>
        </p:nvSpPr>
        <p:spPr/>
      </p:sp>
      <p:sp>
        <p:nvSpPr>
          <p:cNvPr id="6" name="Titel 5">
            <a:extLst>
              <a:ext uri="{FF2B5EF4-FFF2-40B4-BE49-F238E27FC236}">
                <a16:creationId xmlns:a16="http://schemas.microsoft.com/office/drawing/2014/main" id="{AA85978F-701E-4878-8BD5-9CB652D6B1E7}"/>
              </a:ext>
            </a:extLst>
          </p:cNvPr>
          <p:cNvSpPr>
            <a:spLocks noGrp="1"/>
          </p:cNvSpPr>
          <p:nvPr>
            <p:ph type="title"/>
          </p:nvPr>
        </p:nvSpPr>
        <p:spPr/>
        <p:txBody>
          <a:bodyPr/>
          <a:lstStyle/>
          <a:p>
            <a:endParaRPr lang="nl-NL" dirty="0"/>
          </a:p>
        </p:txBody>
      </p:sp>
    </p:spTree>
    <p:extLst>
      <p:ext uri="{BB962C8B-B14F-4D97-AF65-F5344CB8AC3E}">
        <p14:creationId xmlns:p14="http://schemas.microsoft.com/office/powerpoint/2010/main" val="3665309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inhoud 5">
            <a:extLst>
              <a:ext uri="{FF2B5EF4-FFF2-40B4-BE49-F238E27FC236}">
                <a16:creationId xmlns:a16="http://schemas.microsoft.com/office/drawing/2014/main" id="{213A1957-83D7-4F4E-A3BC-D7DF2D20741E}"/>
              </a:ext>
            </a:extLst>
          </p:cNvPr>
          <p:cNvSpPr>
            <a:spLocks noGrp="1"/>
          </p:cNvSpPr>
          <p:nvPr>
            <p:ph idx="1"/>
          </p:nvPr>
        </p:nvSpPr>
        <p:spPr/>
        <p:txBody>
          <a:bodyPr/>
          <a:lstStyle/>
          <a:p>
            <a:pPr marL="342900" indent="-342900">
              <a:spcBef>
                <a:spcPts val="2232"/>
              </a:spcBef>
            </a:pPr>
            <a:r>
              <a:rPr lang="en-GB" dirty="0">
                <a:solidFill>
                  <a:srgbClr val="000090"/>
                </a:solidFill>
              </a:rPr>
              <a:t>The Summer School has </a:t>
            </a:r>
            <a:r>
              <a:rPr lang="en-GB" dirty="0">
                <a:solidFill>
                  <a:srgbClr val="008000"/>
                </a:solidFill>
              </a:rPr>
              <a:t>specific pedagogical objectives,</a:t>
            </a:r>
            <a:r>
              <a:rPr lang="en-GB" dirty="0">
                <a:solidFill>
                  <a:srgbClr val="000090"/>
                </a:solidFill>
              </a:rPr>
              <a:t> complementary to the 1st year I&amp;E education</a:t>
            </a:r>
          </a:p>
          <a:p>
            <a:pPr marL="342900" indent="-342900">
              <a:spcBef>
                <a:spcPts val="2232"/>
              </a:spcBef>
            </a:pPr>
            <a:r>
              <a:rPr lang="en-GB" dirty="0">
                <a:solidFill>
                  <a:srgbClr val="000090"/>
                </a:solidFill>
              </a:rPr>
              <a:t>The Summer School is </a:t>
            </a:r>
            <a:r>
              <a:rPr lang="en-GB" dirty="0">
                <a:solidFill>
                  <a:srgbClr val="008000"/>
                </a:solidFill>
              </a:rPr>
              <a:t>an intensive 2 weeks ‘sprint’ project</a:t>
            </a:r>
            <a:endParaRPr lang="en-GB" dirty="0">
              <a:solidFill>
                <a:srgbClr val="000090"/>
              </a:solidFill>
            </a:endParaRPr>
          </a:p>
          <a:p>
            <a:pPr marL="342900" indent="-342900">
              <a:spcBef>
                <a:spcPts val="2232"/>
              </a:spcBef>
            </a:pPr>
            <a:r>
              <a:rPr lang="en-GB" dirty="0">
                <a:solidFill>
                  <a:srgbClr val="000090"/>
                </a:solidFill>
              </a:rPr>
              <a:t>It brings you together to </a:t>
            </a:r>
            <a:r>
              <a:rPr lang="en-GB" dirty="0">
                <a:solidFill>
                  <a:srgbClr val="008000"/>
                </a:solidFill>
              </a:rPr>
              <a:t>work in groups on a business modelling and planning project in the context of an industry thematic area</a:t>
            </a:r>
            <a:endParaRPr lang="en-GB" dirty="0">
              <a:solidFill>
                <a:srgbClr val="000090"/>
              </a:solidFill>
            </a:endParaRPr>
          </a:p>
          <a:p>
            <a:pPr marL="342900" indent="-342900">
              <a:spcBef>
                <a:spcPts val="2232"/>
              </a:spcBef>
            </a:pPr>
            <a:r>
              <a:rPr lang="en-GB" dirty="0">
                <a:solidFill>
                  <a:srgbClr val="000090"/>
                </a:solidFill>
              </a:rPr>
              <a:t>In addition, it aims at fostering a community of students among your various universities and at </a:t>
            </a:r>
            <a:r>
              <a:rPr lang="en-GB" dirty="0">
                <a:solidFill>
                  <a:srgbClr val="008000"/>
                </a:solidFill>
              </a:rPr>
              <a:t>creating interaction with companies, entrepreneurs, industry professionals and experts</a:t>
            </a:r>
            <a:endParaRPr lang="en-GB" dirty="0">
              <a:solidFill>
                <a:srgbClr val="000090"/>
              </a:solidFill>
            </a:endParaRPr>
          </a:p>
          <a:p>
            <a:pPr marL="342900" indent="-342900">
              <a:spcBef>
                <a:spcPts val="2232"/>
              </a:spcBef>
            </a:pPr>
            <a:r>
              <a:rPr lang="en-GB" dirty="0">
                <a:solidFill>
                  <a:srgbClr val="000090"/>
                </a:solidFill>
              </a:rPr>
              <a:t>The I&amp;E Summer School course is 4 </a:t>
            </a:r>
            <a:r>
              <a:rPr lang="en-GB" dirty="0" err="1">
                <a:solidFill>
                  <a:srgbClr val="000090"/>
                </a:solidFill>
              </a:rPr>
              <a:t>ects</a:t>
            </a:r>
            <a:r>
              <a:rPr lang="en-GB" dirty="0">
                <a:solidFill>
                  <a:srgbClr val="000090"/>
                </a:solidFill>
              </a:rPr>
              <a:t>, meaning around </a:t>
            </a:r>
            <a:r>
              <a:rPr lang="en-GB" dirty="0">
                <a:solidFill>
                  <a:srgbClr val="008000"/>
                </a:solidFill>
              </a:rPr>
              <a:t>110 hours of work for you</a:t>
            </a:r>
            <a:endParaRPr lang="en-GB" dirty="0">
              <a:solidFill>
                <a:srgbClr val="000090"/>
              </a:solidFill>
            </a:endParaRPr>
          </a:p>
        </p:txBody>
      </p:sp>
      <p:sp>
        <p:nvSpPr>
          <p:cNvPr id="7" name="Tijdelijke aanduiding voor tekst 6">
            <a:extLst>
              <a:ext uri="{FF2B5EF4-FFF2-40B4-BE49-F238E27FC236}">
                <a16:creationId xmlns:a16="http://schemas.microsoft.com/office/drawing/2014/main" id="{471A0DF1-80C2-48A2-9544-C7C68DD85330}"/>
              </a:ext>
            </a:extLst>
          </p:cNvPr>
          <p:cNvSpPr>
            <a:spLocks noGrp="1"/>
          </p:cNvSpPr>
          <p:nvPr>
            <p:ph type="body" sz="quarter" idx="13"/>
          </p:nvPr>
        </p:nvSpPr>
        <p:spPr>
          <a:xfrm>
            <a:off x="800100" y="556592"/>
            <a:ext cx="8502926" cy="850178"/>
          </a:xfrm>
        </p:spPr>
        <p:txBody>
          <a:bodyPr>
            <a:normAutofit fontScale="92500" lnSpcReduction="10000"/>
          </a:bodyPr>
          <a:lstStyle/>
          <a:p>
            <a:r>
              <a:rPr lang="en-GB"/>
              <a:t>Summer Schools are an integral part of the EIT Digital Master School I&amp;E education</a:t>
            </a:r>
          </a:p>
          <a:p>
            <a:endParaRPr lang="nl-NL" dirty="0"/>
          </a:p>
        </p:txBody>
      </p:sp>
    </p:spTree>
    <p:extLst>
      <p:ext uri="{BB962C8B-B14F-4D97-AF65-F5344CB8AC3E}">
        <p14:creationId xmlns:p14="http://schemas.microsoft.com/office/powerpoint/2010/main" val="3755184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inhoud 5">
            <a:extLst>
              <a:ext uri="{FF2B5EF4-FFF2-40B4-BE49-F238E27FC236}">
                <a16:creationId xmlns:a16="http://schemas.microsoft.com/office/drawing/2014/main" id="{213A1957-83D7-4F4E-A3BC-D7DF2D20741E}"/>
              </a:ext>
            </a:extLst>
          </p:cNvPr>
          <p:cNvSpPr>
            <a:spLocks noGrp="1"/>
          </p:cNvSpPr>
          <p:nvPr>
            <p:ph idx="1"/>
          </p:nvPr>
        </p:nvSpPr>
        <p:spPr/>
        <p:txBody>
          <a:bodyPr>
            <a:normAutofit/>
          </a:bodyPr>
          <a:lstStyle/>
          <a:p>
            <a:pPr marL="342900" indent="-342900"/>
            <a:r>
              <a:rPr lang="en-GB" dirty="0">
                <a:solidFill>
                  <a:srgbClr val="000090"/>
                </a:solidFill>
              </a:rPr>
              <a:t>We assume you have successfully completed the Summer School Online Starter Kit</a:t>
            </a:r>
          </a:p>
          <a:p>
            <a:pPr marL="342900" indent="-342900"/>
            <a:endParaRPr lang="en-GB" dirty="0">
              <a:solidFill>
                <a:srgbClr val="000090"/>
              </a:solidFill>
            </a:endParaRPr>
          </a:p>
          <a:p>
            <a:pPr marL="342900" indent="-342900"/>
            <a:r>
              <a:rPr lang="en-GB" dirty="0">
                <a:solidFill>
                  <a:srgbClr val="000090"/>
                </a:solidFill>
              </a:rPr>
              <a:t>We assume you work in the evenings and over the weekend</a:t>
            </a:r>
          </a:p>
        </p:txBody>
      </p:sp>
      <p:sp>
        <p:nvSpPr>
          <p:cNvPr id="7" name="Tijdelijke aanduiding voor tekst 6">
            <a:extLst>
              <a:ext uri="{FF2B5EF4-FFF2-40B4-BE49-F238E27FC236}">
                <a16:creationId xmlns:a16="http://schemas.microsoft.com/office/drawing/2014/main" id="{471A0DF1-80C2-48A2-9544-C7C68DD85330}"/>
              </a:ext>
            </a:extLst>
          </p:cNvPr>
          <p:cNvSpPr>
            <a:spLocks noGrp="1"/>
          </p:cNvSpPr>
          <p:nvPr>
            <p:ph type="body" sz="quarter" idx="13"/>
          </p:nvPr>
        </p:nvSpPr>
        <p:spPr>
          <a:xfrm>
            <a:off x="800100" y="556592"/>
            <a:ext cx="8502926" cy="850178"/>
          </a:xfrm>
        </p:spPr>
        <p:txBody>
          <a:bodyPr>
            <a:normAutofit/>
          </a:bodyPr>
          <a:lstStyle/>
          <a:p>
            <a:r>
              <a:rPr lang="en-GB" dirty="0"/>
              <a:t>Prerequisites and assumptions</a:t>
            </a:r>
          </a:p>
          <a:p>
            <a:endParaRPr lang="nl-NL" dirty="0"/>
          </a:p>
        </p:txBody>
      </p:sp>
    </p:spTree>
    <p:extLst>
      <p:ext uri="{BB962C8B-B14F-4D97-AF65-F5344CB8AC3E}">
        <p14:creationId xmlns:p14="http://schemas.microsoft.com/office/powerpoint/2010/main" val="286502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inhoud 5">
            <a:extLst>
              <a:ext uri="{FF2B5EF4-FFF2-40B4-BE49-F238E27FC236}">
                <a16:creationId xmlns:a16="http://schemas.microsoft.com/office/drawing/2014/main" id="{213A1957-83D7-4F4E-A3BC-D7DF2D20741E}"/>
              </a:ext>
            </a:extLst>
          </p:cNvPr>
          <p:cNvSpPr>
            <a:spLocks noGrp="1"/>
          </p:cNvSpPr>
          <p:nvPr>
            <p:ph idx="1"/>
          </p:nvPr>
        </p:nvSpPr>
        <p:spPr/>
        <p:txBody>
          <a:bodyPr/>
          <a:lstStyle/>
          <a:p>
            <a:pPr marL="342900" indent="-342900">
              <a:spcBef>
                <a:spcPts val="1680"/>
              </a:spcBef>
            </a:pPr>
            <a:r>
              <a:rPr lang="en-GB" dirty="0">
                <a:solidFill>
                  <a:srgbClr val="000090"/>
                </a:solidFill>
              </a:rPr>
              <a:t>Based on a </a:t>
            </a:r>
            <a:r>
              <a:rPr lang="en-GB" dirty="0">
                <a:solidFill>
                  <a:srgbClr val="008000"/>
                </a:solidFill>
              </a:rPr>
              <a:t>2 weeks project work by teams of 4-5 students</a:t>
            </a:r>
          </a:p>
          <a:p>
            <a:pPr marL="342900" indent="-342900">
              <a:spcBef>
                <a:spcPts val="1680"/>
              </a:spcBef>
            </a:pPr>
            <a:r>
              <a:rPr lang="en-GB" dirty="0">
                <a:solidFill>
                  <a:srgbClr val="000090"/>
                </a:solidFill>
              </a:rPr>
              <a:t>Preceded by an </a:t>
            </a:r>
            <a:r>
              <a:rPr lang="en-GB" dirty="0">
                <a:solidFill>
                  <a:srgbClr val="008000"/>
                </a:solidFill>
              </a:rPr>
              <a:t>online Starter Kit covering I&amp;E pre-requisites</a:t>
            </a:r>
          </a:p>
          <a:p>
            <a:pPr marL="342900" indent="-342900">
              <a:spcBef>
                <a:spcPts val="1680"/>
              </a:spcBef>
            </a:pPr>
            <a:r>
              <a:rPr lang="en-GB" dirty="0">
                <a:solidFill>
                  <a:srgbClr val="000090"/>
                </a:solidFill>
              </a:rPr>
              <a:t>Project based on </a:t>
            </a:r>
            <a:r>
              <a:rPr lang="en-GB" dirty="0">
                <a:solidFill>
                  <a:srgbClr val="008000"/>
                </a:solidFill>
              </a:rPr>
              <a:t>cases provided by EIT Digital partners</a:t>
            </a:r>
          </a:p>
          <a:p>
            <a:pPr marL="342900" indent="-342900">
              <a:spcBef>
                <a:spcPts val="1680"/>
              </a:spcBef>
            </a:pPr>
            <a:r>
              <a:rPr lang="en-GB" dirty="0">
                <a:solidFill>
                  <a:srgbClr val="000090"/>
                </a:solidFill>
              </a:rPr>
              <a:t>Project covering </a:t>
            </a:r>
            <a:r>
              <a:rPr lang="en-GB" dirty="0">
                <a:solidFill>
                  <a:srgbClr val="008000"/>
                </a:solidFill>
              </a:rPr>
              <a:t>product/service design, business modelling and planning</a:t>
            </a:r>
          </a:p>
          <a:p>
            <a:pPr marL="342900" indent="-342900">
              <a:spcBef>
                <a:spcPts val="1680"/>
              </a:spcBef>
            </a:pPr>
            <a:r>
              <a:rPr lang="en-GB" dirty="0">
                <a:solidFill>
                  <a:srgbClr val="008000"/>
                </a:solidFill>
              </a:rPr>
              <a:t>Pitch on your business model </a:t>
            </a:r>
            <a:r>
              <a:rPr lang="en-GB" dirty="0">
                <a:solidFill>
                  <a:srgbClr val="000090"/>
                </a:solidFill>
              </a:rPr>
              <a:t>at the end of 1</a:t>
            </a:r>
            <a:r>
              <a:rPr lang="en-GB" baseline="30000" dirty="0">
                <a:solidFill>
                  <a:srgbClr val="000090"/>
                </a:solidFill>
              </a:rPr>
              <a:t>st</a:t>
            </a:r>
            <a:r>
              <a:rPr lang="en-GB" dirty="0">
                <a:solidFill>
                  <a:srgbClr val="000090"/>
                </a:solidFill>
              </a:rPr>
              <a:t> week</a:t>
            </a:r>
          </a:p>
          <a:p>
            <a:pPr marL="342900" indent="-342900">
              <a:spcBef>
                <a:spcPts val="1680"/>
              </a:spcBef>
            </a:pPr>
            <a:r>
              <a:rPr lang="en-GB" dirty="0">
                <a:solidFill>
                  <a:srgbClr val="008000"/>
                </a:solidFill>
              </a:rPr>
              <a:t>Final pitch on your business plan </a:t>
            </a:r>
            <a:r>
              <a:rPr lang="en-GB" dirty="0">
                <a:solidFill>
                  <a:srgbClr val="000090"/>
                </a:solidFill>
              </a:rPr>
              <a:t>in front of a jury at the end of 2</a:t>
            </a:r>
            <a:r>
              <a:rPr lang="en-GB" baseline="30000" dirty="0">
                <a:solidFill>
                  <a:srgbClr val="000090"/>
                </a:solidFill>
              </a:rPr>
              <a:t>nd</a:t>
            </a:r>
            <a:r>
              <a:rPr lang="en-GB" dirty="0">
                <a:solidFill>
                  <a:srgbClr val="000090"/>
                </a:solidFill>
              </a:rPr>
              <a:t> week</a:t>
            </a:r>
          </a:p>
          <a:p>
            <a:pPr marL="342900" indent="-342900">
              <a:spcBef>
                <a:spcPts val="1680"/>
              </a:spcBef>
            </a:pPr>
            <a:r>
              <a:rPr lang="en-GB" dirty="0">
                <a:solidFill>
                  <a:srgbClr val="008000"/>
                </a:solidFill>
              </a:rPr>
              <a:t>Written report </a:t>
            </a:r>
            <a:r>
              <a:rPr lang="en-GB" dirty="0">
                <a:solidFill>
                  <a:srgbClr val="000090"/>
                </a:solidFill>
              </a:rPr>
              <a:t>submitted within 2 weeks after the Summer School</a:t>
            </a:r>
          </a:p>
          <a:p>
            <a:pPr marL="342900" indent="-342900">
              <a:spcBef>
                <a:spcPts val="1680"/>
              </a:spcBef>
            </a:pPr>
            <a:r>
              <a:rPr lang="en-GB" dirty="0">
                <a:solidFill>
                  <a:srgbClr val="008000"/>
                </a:solidFill>
              </a:rPr>
              <a:t>Grading</a:t>
            </a:r>
            <a:r>
              <a:rPr lang="en-GB" dirty="0">
                <a:solidFill>
                  <a:srgbClr val="000090"/>
                </a:solidFill>
              </a:rPr>
              <a:t> on the final pitch (50%) and on the written report (50%)</a:t>
            </a:r>
          </a:p>
        </p:txBody>
      </p:sp>
      <p:sp>
        <p:nvSpPr>
          <p:cNvPr id="7" name="Tijdelijke aanduiding voor tekst 6">
            <a:extLst>
              <a:ext uri="{FF2B5EF4-FFF2-40B4-BE49-F238E27FC236}">
                <a16:creationId xmlns:a16="http://schemas.microsoft.com/office/drawing/2014/main" id="{471A0DF1-80C2-48A2-9544-C7C68DD85330}"/>
              </a:ext>
            </a:extLst>
          </p:cNvPr>
          <p:cNvSpPr>
            <a:spLocks noGrp="1"/>
          </p:cNvSpPr>
          <p:nvPr>
            <p:ph type="body" sz="quarter" idx="13"/>
          </p:nvPr>
        </p:nvSpPr>
        <p:spPr>
          <a:xfrm>
            <a:off x="800100" y="556592"/>
            <a:ext cx="8502926" cy="850178"/>
          </a:xfrm>
        </p:spPr>
        <p:txBody>
          <a:bodyPr>
            <a:normAutofit fontScale="85000" lnSpcReduction="20000"/>
          </a:bodyPr>
          <a:lstStyle/>
          <a:p>
            <a:r>
              <a:rPr lang="en-GB" dirty="0"/>
              <a:t>Summer School I&amp;E education</a:t>
            </a:r>
          </a:p>
          <a:p>
            <a:r>
              <a:rPr lang="en-GB" dirty="0"/>
              <a:t>Principles</a:t>
            </a:r>
          </a:p>
          <a:p>
            <a:endParaRPr lang="nl-NL" dirty="0"/>
          </a:p>
        </p:txBody>
      </p:sp>
    </p:spTree>
    <p:extLst>
      <p:ext uri="{BB962C8B-B14F-4D97-AF65-F5344CB8AC3E}">
        <p14:creationId xmlns:p14="http://schemas.microsoft.com/office/powerpoint/2010/main" val="1080578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jdelijke aanduiding voor tekst 6">
            <a:extLst>
              <a:ext uri="{FF2B5EF4-FFF2-40B4-BE49-F238E27FC236}">
                <a16:creationId xmlns:a16="http://schemas.microsoft.com/office/drawing/2014/main" id="{471A0DF1-80C2-48A2-9544-C7C68DD85330}"/>
              </a:ext>
            </a:extLst>
          </p:cNvPr>
          <p:cNvSpPr>
            <a:spLocks noGrp="1"/>
          </p:cNvSpPr>
          <p:nvPr>
            <p:ph type="body" sz="quarter" idx="13"/>
          </p:nvPr>
        </p:nvSpPr>
        <p:spPr>
          <a:xfrm>
            <a:off x="800099" y="556592"/>
            <a:ext cx="9337813" cy="850178"/>
          </a:xfrm>
        </p:spPr>
        <p:txBody>
          <a:bodyPr>
            <a:normAutofit fontScale="85000" lnSpcReduction="20000"/>
          </a:bodyPr>
          <a:lstStyle/>
          <a:p>
            <a:r>
              <a:rPr lang="en-GB" dirty="0"/>
              <a:t>Summer School I&amp;E education</a:t>
            </a:r>
          </a:p>
          <a:p>
            <a:r>
              <a:rPr lang="en-GB" dirty="0"/>
              <a:t>Intended learning objectives </a:t>
            </a:r>
          </a:p>
          <a:p>
            <a:endParaRPr lang="nl-NL" dirty="0"/>
          </a:p>
        </p:txBody>
      </p:sp>
      <p:sp>
        <p:nvSpPr>
          <p:cNvPr id="46" name="Rectangle 45"/>
          <p:cNvSpPr/>
          <p:nvPr/>
        </p:nvSpPr>
        <p:spPr>
          <a:xfrm>
            <a:off x="1952227" y="2145602"/>
            <a:ext cx="2808312" cy="1555868"/>
          </a:xfrm>
          <a:prstGeom prst="rect">
            <a:avLst/>
          </a:prstGeom>
          <a:solidFill>
            <a:srgbClr val="6BB745">
              <a:lumMod val="20000"/>
              <a:lumOff val="8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a:ea typeface=""/>
              <a:cs typeface=""/>
            </a:endParaRPr>
          </a:p>
        </p:txBody>
      </p:sp>
      <p:sp>
        <p:nvSpPr>
          <p:cNvPr id="47" name="Rectangle 46"/>
          <p:cNvSpPr/>
          <p:nvPr/>
        </p:nvSpPr>
        <p:spPr>
          <a:xfrm>
            <a:off x="1952227" y="3917493"/>
            <a:ext cx="2808312" cy="1656184"/>
          </a:xfrm>
          <a:prstGeom prst="rect">
            <a:avLst/>
          </a:prstGeom>
          <a:solidFill>
            <a:srgbClr val="6BB745">
              <a:lumMod val="20000"/>
              <a:lumOff val="8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a:ea typeface=""/>
              <a:cs typeface=""/>
            </a:endParaRPr>
          </a:p>
        </p:txBody>
      </p:sp>
      <p:sp>
        <p:nvSpPr>
          <p:cNvPr id="48" name="Rectangle 47"/>
          <p:cNvSpPr/>
          <p:nvPr/>
        </p:nvSpPr>
        <p:spPr>
          <a:xfrm>
            <a:off x="1952227" y="5723354"/>
            <a:ext cx="2808312" cy="798622"/>
          </a:xfrm>
          <a:prstGeom prst="rect">
            <a:avLst/>
          </a:prstGeom>
          <a:solidFill>
            <a:srgbClr val="6BB745">
              <a:lumMod val="20000"/>
              <a:lumOff val="8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a:ea typeface=""/>
              <a:cs typeface=""/>
            </a:endParaRPr>
          </a:p>
        </p:txBody>
      </p:sp>
      <p:sp>
        <p:nvSpPr>
          <p:cNvPr id="49" name="Rectangle 48"/>
          <p:cNvSpPr/>
          <p:nvPr/>
        </p:nvSpPr>
        <p:spPr>
          <a:xfrm>
            <a:off x="810386" y="2145602"/>
            <a:ext cx="919488" cy="1555868"/>
          </a:xfrm>
          <a:prstGeom prst="rect">
            <a:avLst/>
          </a:prstGeom>
          <a:solidFill>
            <a:srgbClr val="73C4EE">
              <a:lumMod val="20000"/>
              <a:lumOff val="8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1" i="0" u="none" strike="noStrike" kern="0" cap="none" spc="0" normalizeH="0" baseline="0" noProof="0">
              <a:ln>
                <a:noFill/>
              </a:ln>
              <a:solidFill>
                <a:srgbClr val="FFFFFF"/>
              </a:solidFill>
              <a:effectLst/>
              <a:uLnTx/>
              <a:uFillTx/>
              <a:latin typeface="Calibri"/>
              <a:ea typeface=""/>
              <a:cs typeface=""/>
            </a:endParaRPr>
          </a:p>
        </p:txBody>
      </p:sp>
      <p:sp>
        <p:nvSpPr>
          <p:cNvPr id="50" name="ZoneTexte 49"/>
          <p:cNvSpPr txBox="1"/>
          <p:nvPr/>
        </p:nvSpPr>
        <p:spPr>
          <a:xfrm>
            <a:off x="1952227" y="2184941"/>
            <a:ext cx="2808312" cy="4185762"/>
          </a:xfrm>
          <a:prstGeom prst="rect">
            <a:avLst/>
          </a:prstGeom>
          <a:noFill/>
        </p:spPr>
        <p:txBody>
          <a:bodyPr wrap="square" rtlCol="0">
            <a:spAutoFit/>
          </a:bodyPr>
          <a:lstStyle/>
          <a:p>
            <a:pPr marL="285750" marR="0" lvl="1" indent="-285750" defTabSz="914400" eaLnBrk="1" fontAlgn="auto" latinLnBrk="0" hangingPunct="1">
              <a:lnSpc>
                <a:spcPct val="100000"/>
              </a:lnSpc>
              <a:spcBef>
                <a:spcPts val="2400"/>
              </a:spcBef>
              <a:spcAft>
                <a:spcPts val="0"/>
              </a:spcAft>
              <a:buClrTx/>
              <a:buSzTx/>
              <a:buFont typeface="Arial"/>
              <a:buChar char="•"/>
              <a:tabLst/>
              <a:defRPr/>
            </a:pPr>
            <a:r>
              <a:rPr kumimoji="0" lang="en-GB" sz="1400" b="0" i="0" u="none" strike="noStrike" kern="0" cap="none" spc="0" normalizeH="0" baseline="0" noProof="0" dirty="0">
                <a:ln>
                  <a:noFill/>
                </a:ln>
                <a:solidFill>
                  <a:srgbClr val="000090"/>
                </a:solidFill>
                <a:effectLst/>
                <a:uLnTx/>
                <a:uFillTx/>
              </a:rPr>
              <a:t>Creativity, Ideation</a:t>
            </a:r>
            <a:endParaRPr kumimoji="0" lang="en-GB" sz="800" b="0" i="0" u="none" strike="noStrike" kern="0" cap="none" spc="0" normalizeH="0" baseline="0" noProof="0" dirty="0">
              <a:ln>
                <a:noFill/>
              </a:ln>
              <a:solidFill>
                <a:srgbClr val="000090"/>
              </a:solidFill>
              <a:effectLst/>
              <a:uLnTx/>
              <a:uFillTx/>
            </a:endParaRPr>
          </a:p>
          <a:p>
            <a:pPr marL="285750" marR="0" lvl="1" indent="-285750" defTabSz="914400" eaLnBrk="1" fontAlgn="auto" latinLnBrk="0" hangingPunct="1">
              <a:lnSpc>
                <a:spcPct val="100000"/>
              </a:lnSpc>
              <a:spcBef>
                <a:spcPts val="2400"/>
              </a:spcBef>
              <a:spcAft>
                <a:spcPts val="0"/>
              </a:spcAft>
              <a:buClrTx/>
              <a:buSzTx/>
              <a:buFont typeface="Arial"/>
              <a:buChar char="•"/>
              <a:tabLst/>
              <a:defRPr/>
            </a:pPr>
            <a:r>
              <a:rPr kumimoji="0" lang="en-GB" sz="1400" b="0" i="0" u="none" strike="noStrike" kern="0" cap="none" spc="0" normalizeH="0" baseline="0" noProof="0" dirty="0">
                <a:ln>
                  <a:noFill/>
                </a:ln>
                <a:solidFill>
                  <a:srgbClr val="000090"/>
                </a:solidFill>
                <a:effectLst/>
                <a:uLnTx/>
                <a:uFillTx/>
              </a:rPr>
              <a:t>Product/service design</a:t>
            </a:r>
            <a:endParaRPr kumimoji="0" lang="en-GB" sz="800" b="0" i="0" u="none" strike="noStrike" kern="0" cap="none" spc="0" normalizeH="0" baseline="0" noProof="0" dirty="0">
              <a:ln>
                <a:noFill/>
              </a:ln>
              <a:solidFill>
                <a:srgbClr val="000090"/>
              </a:solidFill>
              <a:effectLst/>
              <a:uLnTx/>
              <a:uFillTx/>
            </a:endParaRPr>
          </a:p>
          <a:p>
            <a:pPr marL="285750" marR="0" lvl="1" indent="-285750" defTabSz="914400" eaLnBrk="1" fontAlgn="auto" latinLnBrk="0" hangingPunct="1">
              <a:lnSpc>
                <a:spcPct val="100000"/>
              </a:lnSpc>
              <a:spcBef>
                <a:spcPts val="2400"/>
              </a:spcBef>
              <a:spcAft>
                <a:spcPts val="0"/>
              </a:spcAft>
              <a:buClrTx/>
              <a:buSzTx/>
              <a:buFont typeface="Arial"/>
              <a:buChar char="•"/>
              <a:tabLst/>
              <a:defRPr/>
            </a:pPr>
            <a:r>
              <a:rPr kumimoji="0" lang="en-GB" sz="1400" b="0" i="0" u="none" strike="noStrike" kern="0" cap="none" spc="0" normalizeH="0" baseline="0" noProof="0" dirty="0">
                <a:ln>
                  <a:noFill/>
                </a:ln>
                <a:solidFill>
                  <a:srgbClr val="000090"/>
                </a:solidFill>
                <a:effectLst/>
                <a:uLnTx/>
                <a:uFillTx/>
              </a:rPr>
              <a:t>Business development (BM, BP)</a:t>
            </a:r>
          </a:p>
          <a:p>
            <a:pPr marL="0" marR="0" lvl="1" indent="0" defTabSz="914400" eaLnBrk="1" fontAlgn="auto" latinLnBrk="0" hangingPunct="1">
              <a:lnSpc>
                <a:spcPct val="100000"/>
              </a:lnSpc>
              <a:spcBef>
                <a:spcPts val="2400"/>
              </a:spcBef>
              <a:spcAft>
                <a:spcPts val="0"/>
              </a:spcAft>
              <a:buClrTx/>
              <a:buSzTx/>
              <a:buFontTx/>
              <a:buNone/>
              <a:tabLst/>
              <a:defRPr/>
            </a:pPr>
            <a:endParaRPr kumimoji="0" lang="en-GB" sz="1000" b="0" i="0" u="none" strike="noStrike" kern="0" cap="none" spc="0" normalizeH="0" baseline="0" noProof="0" dirty="0">
              <a:ln>
                <a:noFill/>
              </a:ln>
              <a:solidFill>
                <a:srgbClr val="000090"/>
              </a:solidFill>
              <a:effectLst/>
              <a:uLnTx/>
              <a:uFillTx/>
            </a:endParaRPr>
          </a:p>
          <a:p>
            <a:pPr marL="285750" marR="0" lvl="1" indent="-285750" defTabSz="914400" eaLnBrk="1" fontAlgn="auto" latinLnBrk="0" hangingPunct="1">
              <a:lnSpc>
                <a:spcPct val="100000"/>
              </a:lnSpc>
              <a:spcBef>
                <a:spcPts val="1200"/>
              </a:spcBef>
              <a:spcAft>
                <a:spcPts val="0"/>
              </a:spcAft>
              <a:buClrTx/>
              <a:buSzTx/>
              <a:buFont typeface="Arial"/>
              <a:buChar char="•"/>
              <a:tabLst/>
              <a:defRPr/>
            </a:pPr>
            <a:r>
              <a:rPr kumimoji="0" lang="en-GB" sz="1400" b="0" i="0" u="none" strike="noStrike" kern="0" cap="none" spc="0" normalizeH="0" baseline="0" noProof="0" dirty="0">
                <a:ln>
                  <a:noFill/>
                </a:ln>
                <a:solidFill>
                  <a:srgbClr val="000090"/>
                </a:solidFill>
                <a:effectLst/>
                <a:uLnTx/>
                <a:uFillTx/>
              </a:rPr>
              <a:t>Assess the impact of Digital technologies</a:t>
            </a:r>
          </a:p>
          <a:p>
            <a:pPr marL="285750" marR="0" lvl="1" indent="-285750" defTabSz="914400" eaLnBrk="1" fontAlgn="auto" latinLnBrk="0" hangingPunct="1">
              <a:lnSpc>
                <a:spcPct val="100000"/>
              </a:lnSpc>
              <a:spcBef>
                <a:spcPts val="1200"/>
              </a:spcBef>
              <a:spcAft>
                <a:spcPts val="0"/>
              </a:spcAft>
              <a:buClrTx/>
              <a:buSzTx/>
              <a:buFont typeface="Arial"/>
              <a:buChar char="•"/>
              <a:tabLst/>
              <a:defRPr/>
            </a:pPr>
            <a:r>
              <a:rPr kumimoji="0" lang="en-GB" sz="1400" b="0" i="0" u="none" strike="noStrike" kern="0" cap="none" spc="0" normalizeH="0" baseline="0" noProof="0" dirty="0">
                <a:ln>
                  <a:noFill/>
                </a:ln>
                <a:solidFill>
                  <a:srgbClr val="000090"/>
                </a:solidFill>
                <a:effectLst/>
                <a:uLnTx/>
                <a:uFillTx/>
              </a:rPr>
              <a:t>Exploit technologies (IPR…)</a:t>
            </a:r>
          </a:p>
          <a:p>
            <a:pPr marL="285750" marR="0" lvl="1" indent="-285750" defTabSz="914400" eaLnBrk="1" fontAlgn="auto" latinLnBrk="0" hangingPunct="1">
              <a:lnSpc>
                <a:spcPct val="100000"/>
              </a:lnSpc>
              <a:spcBef>
                <a:spcPts val="1200"/>
              </a:spcBef>
              <a:spcAft>
                <a:spcPts val="0"/>
              </a:spcAft>
              <a:buClrTx/>
              <a:buSzTx/>
              <a:buFont typeface="Arial"/>
              <a:buChar char="•"/>
              <a:tabLst/>
              <a:defRPr/>
            </a:pPr>
            <a:r>
              <a:rPr kumimoji="0" lang="en-GB" sz="1400" b="0" i="0" u="none" strike="noStrike" kern="0" cap="none" spc="0" normalizeH="0" baseline="0" noProof="0" dirty="0">
                <a:ln>
                  <a:noFill/>
                </a:ln>
                <a:solidFill>
                  <a:srgbClr val="000090"/>
                </a:solidFill>
                <a:effectLst/>
                <a:uLnTx/>
                <a:uFillTx/>
              </a:rPr>
              <a:t>Value judgment and sustainability</a:t>
            </a:r>
          </a:p>
          <a:p>
            <a:pPr marL="0" marR="0" lvl="1" indent="0" defTabSz="914400" eaLnBrk="1" fontAlgn="auto" latinLnBrk="0" hangingPunct="1">
              <a:lnSpc>
                <a:spcPct val="100000"/>
              </a:lnSpc>
              <a:spcBef>
                <a:spcPts val="600"/>
              </a:spcBef>
              <a:spcAft>
                <a:spcPts val="0"/>
              </a:spcAft>
              <a:buClrTx/>
              <a:buSzTx/>
              <a:buFontTx/>
              <a:buNone/>
              <a:tabLst/>
              <a:defRPr/>
            </a:pPr>
            <a:endParaRPr kumimoji="0" lang="en-GB" sz="1600" b="0" i="0" u="none" strike="noStrike" kern="0" cap="none" spc="0" normalizeH="0" baseline="0" noProof="0" dirty="0">
              <a:ln>
                <a:noFill/>
              </a:ln>
              <a:solidFill>
                <a:srgbClr val="000090"/>
              </a:solidFill>
              <a:effectLst/>
              <a:uLnTx/>
              <a:uFillTx/>
            </a:endParaRPr>
          </a:p>
          <a:p>
            <a:pPr marL="285750" marR="0" lvl="1" indent="-285750" defTabSz="914400" eaLnBrk="1" fontAlgn="auto" latinLnBrk="0" hangingPunct="1">
              <a:lnSpc>
                <a:spcPct val="100000"/>
              </a:lnSpc>
              <a:spcBef>
                <a:spcPts val="600"/>
              </a:spcBef>
              <a:spcAft>
                <a:spcPts val="0"/>
              </a:spcAft>
              <a:buClrTx/>
              <a:buSzTx/>
              <a:buFont typeface="Arial"/>
              <a:buChar char="•"/>
              <a:tabLst/>
              <a:defRPr/>
            </a:pPr>
            <a:r>
              <a:rPr kumimoji="0" lang="en-GB" sz="1400" b="0" i="0" u="none" strike="noStrike" kern="0" cap="none" spc="0" normalizeH="0" baseline="0" noProof="0" dirty="0">
                <a:ln>
                  <a:noFill/>
                </a:ln>
                <a:solidFill>
                  <a:srgbClr val="000090"/>
                </a:solidFill>
                <a:effectLst/>
                <a:uLnTx/>
                <a:uFillTx/>
                <a:sym typeface="Wingdings"/>
              </a:rPr>
              <a:t>Communication, leadership, decision making</a:t>
            </a:r>
          </a:p>
        </p:txBody>
      </p:sp>
      <p:sp>
        <p:nvSpPr>
          <p:cNvPr id="51" name="ZoneTexte 50"/>
          <p:cNvSpPr txBox="1"/>
          <p:nvPr/>
        </p:nvSpPr>
        <p:spPr>
          <a:xfrm>
            <a:off x="800099" y="2145602"/>
            <a:ext cx="1008112" cy="984885"/>
          </a:xfrm>
          <a:prstGeom prst="rect">
            <a:avLst/>
          </a:prstGeom>
          <a:noFill/>
        </p:spPr>
        <p:txBody>
          <a:bodyPr wrap="square" rtlCol="0">
            <a:spAutoFit/>
          </a:bodyPr>
          <a:lstStyle/>
          <a:p>
            <a:pPr marL="0" marR="0" lvl="1" indent="0" algn="ctr" defTabSz="914400" eaLnBrk="1" fontAlgn="auto" latinLnBrk="0" hangingPunct="1">
              <a:lnSpc>
                <a:spcPct val="100000"/>
              </a:lnSpc>
              <a:spcBef>
                <a:spcPts val="1200"/>
              </a:spcBef>
              <a:spcAft>
                <a:spcPts val="0"/>
              </a:spcAft>
              <a:buClrTx/>
              <a:buSzTx/>
              <a:buFontTx/>
              <a:buNone/>
              <a:tabLst/>
              <a:defRPr/>
            </a:pPr>
            <a:endParaRPr kumimoji="0" lang="en-US" sz="1600" b="1" i="0" u="none" strike="noStrike" kern="0" cap="none" spc="0" normalizeH="0" baseline="0" noProof="0" dirty="0">
              <a:ln>
                <a:noFill/>
              </a:ln>
              <a:solidFill>
                <a:srgbClr val="000090"/>
              </a:solidFill>
              <a:effectLst/>
              <a:uLnTx/>
              <a:uFillTx/>
              <a:sym typeface="Wingdings"/>
            </a:endParaRPr>
          </a:p>
          <a:p>
            <a:pPr marL="0" marR="0" lvl="1" indent="0" algn="ctr" defTabSz="914400" eaLnBrk="1" fontAlgn="auto" latinLnBrk="0" hangingPunct="1">
              <a:lnSpc>
                <a:spcPct val="100000"/>
              </a:lnSpc>
              <a:spcBef>
                <a:spcPts val="1200"/>
              </a:spcBef>
              <a:spcAft>
                <a:spcPts val="0"/>
              </a:spcAft>
              <a:buClrTx/>
              <a:buSzTx/>
              <a:buFontTx/>
              <a:buNone/>
              <a:tabLst/>
              <a:defRPr/>
            </a:pPr>
            <a:r>
              <a:rPr kumimoji="0" lang="en-US" sz="1600" b="1" i="0" u="none" strike="noStrike" kern="0" cap="none" spc="0" normalizeH="0" baseline="0" noProof="0" dirty="0">
                <a:ln>
                  <a:noFill/>
                </a:ln>
                <a:solidFill>
                  <a:srgbClr val="000090"/>
                </a:solidFill>
                <a:effectLst/>
                <a:uLnTx/>
                <a:uFillTx/>
                <a:sym typeface="Wingdings"/>
              </a:rPr>
              <a:t>Generic I&amp;E</a:t>
            </a:r>
          </a:p>
        </p:txBody>
      </p:sp>
      <p:sp>
        <p:nvSpPr>
          <p:cNvPr id="52" name="Rectangle 51"/>
          <p:cNvSpPr/>
          <p:nvPr/>
        </p:nvSpPr>
        <p:spPr>
          <a:xfrm>
            <a:off x="810386" y="3917493"/>
            <a:ext cx="919488" cy="1656184"/>
          </a:xfrm>
          <a:prstGeom prst="rect">
            <a:avLst/>
          </a:prstGeom>
          <a:solidFill>
            <a:srgbClr val="73C4EE">
              <a:lumMod val="20000"/>
              <a:lumOff val="8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1" i="0" u="none" strike="noStrike" kern="0" cap="none" spc="0" normalizeH="0" baseline="0" noProof="0">
              <a:ln>
                <a:noFill/>
              </a:ln>
              <a:solidFill>
                <a:srgbClr val="FFFFFF"/>
              </a:solidFill>
              <a:effectLst/>
              <a:uLnTx/>
              <a:uFillTx/>
              <a:latin typeface="Calibri"/>
              <a:ea typeface=""/>
              <a:cs typeface=""/>
            </a:endParaRPr>
          </a:p>
        </p:txBody>
      </p:sp>
      <p:sp>
        <p:nvSpPr>
          <p:cNvPr id="53" name="ZoneTexte 52"/>
          <p:cNvSpPr txBox="1"/>
          <p:nvPr/>
        </p:nvSpPr>
        <p:spPr>
          <a:xfrm>
            <a:off x="800099" y="4024341"/>
            <a:ext cx="1008112" cy="1077218"/>
          </a:xfrm>
          <a:prstGeom prst="rect">
            <a:avLst/>
          </a:prstGeom>
          <a:noFill/>
        </p:spPr>
        <p:txBody>
          <a:bodyPr wrap="square" rtlCol="0">
            <a:spAutoFit/>
          </a:bodyPr>
          <a:lstStyle/>
          <a:p>
            <a:pPr marL="0" marR="0" lvl="1" indent="0" algn="ctr" defTabSz="914400" eaLnBrk="1" fontAlgn="auto" latinLnBrk="0" hangingPunct="1">
              <a:lnSpc>
                <a:spcPct val="100000"/>
              </a:lnSpc>
              <a:spcBef>
                <a:spcPts val="1200"/>
              </a:spcBef>
              <a:spcAft>
                <a:spcPts val="0"/>
              </a:spcAft>
              <a:buClrTx/>
              <a:buSzTx/>
              <a:buFontTx/>
              <a:buNone/>
              <a:tabLst/>
              <a:defRPr/>
            </a:pPr>
            <a:r>
              <a:rPr kumimoji="0" lang="en-US" sz="1600" b="1" i="0" u="none" strike="noStrike" kern="0" cap="none" spc="0" normalizeH="0" baseline="0" noProof="0" dirty="0">
                <a:ln>
                  <a:noFill/>
                </a:ln>
                <a:solidFill>
                  <a:srgbClr val="000090"/>
                </a:solidFill>
                <a:effectLst/>
                <a:uLnTx/>
                <a:uFillTx/>
                <a:sym typeface="Wingdings"/>
              </a:rPr>
              <a:t>EIT, EIT Digital </a:t>
            </a:r>
            <a:r>
              <a:rPr kumimoji="0" lang="en-US" sz="1600" b="1" i="0" u="none" strike="noStrike" kern="0" cap="none" spc="0" normalizeH="0" baseline="0" noProof="0" dirty="0" err="1">
                <a:ln>
                  <a:noFill/>
                </a:ln>
                <a:solidFill>
                  <a:srgbClr val="000090"/>
                </a:solidFill>
                <a:effectLst/>
                <a:uLnTx/>
                <a:uFillTx/>
                <a:sym typeface="Wingdings"/>
              </a:rPr>
              <a:t>flavou</a:t>
            </a:r>
            <a:r>
              <a:rPr kumimoji="0" lang="en-US" sz="1600" b="1" i="0" u="none" strike="noStrike" kern="0" cap="none" spc="0" normalizeH="0" baseline="0" noProof="0" dirty="0">
                <a:ln>
                  <a:noFill/>
                </a:ln>
                <a:solidFill>
                  <a:srgbClr val="000090"/>
                </a:solidFill>
                <a:effectLst/>
                <a:uLnTx/>
                <a:uFillTx/>
                <a:sym typeface="Wingdings"/>
              </a:rPr>
              <a:t>-red I&amp;E</a:t>
            </a:r>
          </a:p>
        </p:txBody>
      </p:sp>
      <p:sp>
        <p:nvSpPr>
          <p:cNvPr id="54" name="Rectangle 53"/>
          <p:cNvSpPr/>
          <p:nvPr/>
        </p:nvSpPr>
        <p:spPr>
          <a:xfrm>
            <a:off x="810386" y="5723354"/>
            <a:ext cx="919488" cy="798622"/>
          </a:xfrm>
          <a:prstGeom prst="rect">
            <a:avLst/>
          </a:prstGeom>
          <a:solidFill>
            <a:srgbClr val="73C4EE">
              <a:lumMod val="20000"/>
              <a:lumOff val="8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1" i="0" u="none" strike="noStrike" kern="0" cap="none" spc="0" normalizeH="0" baseline="0" noProof="0">
              <a:ln>
                <a:noFill/>
              </a:ln>
              <a:solidFill>
                <a:srgbClr val="FFFFFF"/>
              </a:solidFill>
              <a:effectLst/>
              <a:uLnTx/>
              <a:uFillTx/>
              <a:latin typeface="Calibri"/>
              <a:ea typeface=""/>
              <a:cs typeface=""/>
            </a:endParaRPr>
          </a:p>
        </p:txBody>
      </p:sp>
      <p:sp>
        <p:nvSpPr>
          <p:cNvPr id="55" name="ZoneTexte 54"/>
          <p:cNvSpPr txBox="1"/>
          <p:nvPr/>
        </p:nvSpPr>
        <p:spPr>
          <a:xfrm>
            <a:off x="800099" y="5723354"/>
            <a:ext cx="1008112" cy="584776"/>
          </a:xfrm>
          <a:prstGeom prst="rect">
            <a:avLst/>
          </a:prstGeom>
          <a:noFill/>
        </p:spPr>
        <p:txBody>
          <a:bodyPr wrap="square" rtlCol="0">
            <a:spAutoFit/>
          </a:bodyPr>
          <a:lstStyle/>
          <a:p>
            <a:pPr marL="0" marR="0" lvl="1" indent="0" algn="ctr" defTabSz="914400" eaLnBrk="1" fontAlgn="auto" latinLnBrk="0" hangingPunct="1">
              <a:lnSpc>
                <a:spcPct val="100000"/>
              </a:lnSpc>
              <a:spcBef>
                <a:spcPts val="1200"/>
              </a:spcBef>
              <a:spcAft>
                <a:spcPts val="0"/>
              </a:spcAft>
              <a:buClrTx/>
              <a:buSzTx/>
              <a:buFontTx/>
              <a:buNone/>
              <a:tabLst/>
              <a:defRPr/>
            </a:pPr>
            <a:r>
              <a:rPr kumimoji="0" lang="en-US" sz="1600" b="1" i="0" u="none" strike="noStrike" kern="0" cap="none" spc="0" normalizeH="0" baseline="0" noProof="0" dirty="0">
                <a:ln>
                  <a:noFill/>
                </a:ln>
                <a:solidFill>
                  <a:srgbClr val="000090"/>
                </a:solidFill>
                <a:effectLst/>
                <a:uLnTx/>
                <a:uFillTx/>
                <a:sym typeface="Wingdings"/>
              </a:rPr>
              <a:t>Soft  skills</a:t>
            </a:r>
          </a:p>
        </p:txBody>
      </p:sp>
      <p:sp>
        <p:nvSpPr>
          <p:cNvPr id="56" name="Rectangle 55"/>
          <p:cNvSpPr/>
          <p:nvPr/>
        </p:nvSpPr>
        <p:spPr>
          <a:xfrm>
            <a:off x="4976563" y="2126730"/>
            <a:ext cx="2160240" cy="450920"/>
          </a:xfrm>
          <a:prstGeom prst="rect">
            <a:avLst/>
          </a:prstGeom>
          <a:solidFill>
            <a:srgbClr val="6BB745">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a:ea typeface=""/>
              <a:cs typeface=""/>
            </a:endParaRPr>
          </a:p>
        </p:txBody>
      </p:sp>
      <p:sp>
        <p:nvSpPr>
          <p:cNvPr id="57" name="Rectangle 56"/>
          <p:cNvSpPr/>
          <p:nvPr/>
        </p:nvSpPr>
        <p:spPr>
          <a:xfrm>
            <a:off x="4976563" y="5704482"/>
            <a:ext cx="2160240" cy="798622"/>
          </a:xfrm>
          <a:prstGeom prst="rect">
            <a:avLst/>
          </a:prstGeom>
          <a:solidFill>
            <a:srgbClr val="6BB745">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a:ea typeface=""/>
              <a:cs typeface=""/>
            </a:endParaRPr>
          </a:p>
        </p:txBody>
      </p:sp>
      <p:sp>
        <p:nvSpPr>
          <p:cNvPr id="58" name="ZoneTexte 57"/>
          <p:cNvSpPr txBox="1"/>
          <p:nvPr/>
        </p:nvSpPr>
        <p:spPr>
          <a:xfrm>
            <a:off x="4976562" y="2136167"/>
            <a:ext cx="2160241" cy="461665"/>
          </a:xfrm>
          <a:prstGeom prst="rect">
            <a:avLst/>
          </a:prstGeom>
          <a:noFill/>
        </p:spPr>
        <p:txBody>
          <a:bodyPr wrap="square" rtlCol="0">
            <a:spAutoFit/>
          </a:bodyPr>
          <a:lstStyle/>
          <a:p>
            <a:pPr marL="0" marR="0" lvl="1" indent="0" defTabSz="914400" eaLnBrk="1" fontAlgn="auto" latinLnBrk="0" hangingPunct="1">
              <a:lnSpc>
                <a:spcPct val="100000"/>
              </a:lnSpc>
              <a:spcBef>
                <a:spcPts val="600"/>
              </a:spcBef>
              <a:spcAft>
                <a:spcPts val="0"/>
              </a:spcAft>
              <a:buClrTx/>
              <a:buSzTx/>
              <a:buFontTx/>
              <a:buNone/>
              <a:tabLst/>
              <a:defRPr/>
            </a:pPr>
            <a:r>
              <a:rPr kumimoji="0" lang="en-GB" sz="1200" b="0" i="0" u="none" strike="noStrike" kern="0" cap="none" spc="0" normalizeH="0" baseline="0" noProof="0" dirty="0">
                <a:ln>
                  <a:noFill/>
                </a:ln>
                <a:solidFill>
                  <a:srgbClr val="000090"/>
                </a:solidFill>
                <a:effectLst/>
                <a:uLnTx/>
                <a:uFillTx/>
                <a:ea typeface="Calibri"/>
                <a:cs typeface="Calibri"/>
              </a:rPr>
              <a:t>Introduce &amp; apply creativity techniques</a:t>
            </a:r>
            <a:endParaRPr kumimoji="0" lang="en-GB" sz="1200" b="0" i="0" u="none" strike="noStrike" kern="0" cap="none" spc="0" normalizeH="0" baseline="0" noProof="0" dirty="0">
              <a:ln>
                <a:noFill/>
              </a:ln>
              <a:solidFill>
                <a:srgbClr val="000090"/>
              </a:solidFill>
              <a:effectLst/>
              <a:uLnTx/>
              <a:uFillTx/>
            </a:endParaRPr>
          </a:p>
        </p:txBody>
      </p:sp>
      <p:sp>
        <p:nvSpPr>
          <p:cNvPr id="59" name="Rectangle 58"/>
          <p:cNvSpPr/>
          <p:nvPr/>
        </p:nvSpPr>
        <p:spPr>
          <a:xfrm>
            <a:off x="4976563" y="2673176"/>
            <a:ext cx="2160240" cy="472805"/>
          </a:xfrm>
          <a:prstGeom prst="rect">
            <a:avLst/>
          </a:prstGeom>
          <a:solidFill>
            <a:srgbClr val="6BB745">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a:ea typeface=""/>
              <a:cs typeface=""/>
            </a:endParaRPr>
          </a:p>
        </p:txBody>
      </p:sp>
      <p:sp>
        <p:nvSpPr>
          <p:cNvPr id="60" name="ZoneTexte 59"/>
          <p:cNvSpPr txBox="1"/>
          <p:nvPr/>
        </p:nvSpPr>
        <p:spPr>
          <a:xfrm>
            <a:off x="4976562" y="2663741"/>
            <a:ext cx="2348087" cy="276999"/>
          </a:xfrm>
          <a:prstGeom prst="rect">
            <a:avLst/>
          </a:prstGeom>
          <a:noFill/>
        </p:spPr>
        <p:txBody>
          <a:bodyPr wrap="square" rtlCol="0">
            <a:spAutoFit/>
          </a:bodyPr>
          <a:lstStyle/>
          <a:p>
            <a:pPr marL="0" marR="0" lvl="1" indent="0" defTabSz="914400" eaLnBrk="1" fontAlgn="auto" latinLnBrk="0" hangingPunct="1">
              <a:lnSpc>
                <a:spcPct val="100000"/>
              </a:lnSpc>
              <a:spcBef>
                <a:spcPts val="600"/>
              </a:spcBef>
              <a:spcAft>
                <a:spcPts val="0"/>
              </a:spcAft>
              <a:buClrTx/>
              <a:buSzTx/>
              <a:buFontTx/>
              <a:buNone/>
              <a:tabLst/>
              <a:defRPr/>
            </a:pPr>
            <a:r>
              <a:rPr kumimoji="0" lang="en-GB" sz="1200" b="0" i="0" u="none" strike="noStrike" kern="0" cap="none" spc="0" normalizeH="0" baseline="0" noProof="0" dirty="0">
                <a:ln>
                  <a:noFill/>
                </a:ln>
                <a:solidFill>
                  <a:srgbClr val="000090"/>
                </a:solidFill>
                <a:effectLst/>
                <a:uLnTx/>
                <a:uFillTx/>
                <a:ea typeface="Calibri"/>
                <a:cs typeface="Calibri"/>
              </a:rPr>
              <a:t>Introduce &amp; apply</a:t>
            </a:r>
            <a:endParaRPr kumimoji="0" lang="en-GB" sz="1200" b="0" i="0" u="none" strike="noStrike" kern="0" cap="none" spc="0" normalizeH="0" baseline="0" noProof="0" dirty="0">
              <a:ln>
                <a:noFill/>
              </a:ln>
              <a:solidFill>
                <a:srgbClr val="000090"/>
              </a:solidFill>
              <a:effectLst/>
              <a:uLnTx/>
              <a:uFillTx/>
            </a:endParaRPr>
          </a:p>
        </p:txBody>
      </p:sp>
      <p:sp>
        <p:nvSpPr>
          <p:cNvPr id="61" name="Rectangle 60"/>
          <p:cNvSpPr/>
          <p:nvPr/>
        </p:nvSpPr>
        <p:spPr>
          <a:xfrm>
            <a:off x="4976563" y="3237824"/>
            <a:ext cx="2160240" cy="451691"/>
          </a:xfrm>
          <a:prstGeom prst="rect">
            <a:avLst/>
          </a:prstGeom>
          <a:solidFill>
            <a:srgbClr val="6BB745">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a:ea typeface=""/>
              <a:cs typeface=""/>
            </a:endParaRPr>
          </a:p>
        </p:txBody>
      </p:sp>
      <p:sp>
        <p:nvSpPr>
          <p:cNvPr id="62" name="Rectangle 61"/>
          <p:cNvSpPr/>
          <p:nvPr/>
        </p:nvSpPr>
        <p:spPr>
          <a:xfrm>
            <a:off x="4976563" y="3926930"/>
            <a:ext cx="2160240" cy="504056"/>
          </a:xfrm>
          <a:prstGeom prst="rect">
            <a:avLst/>
          </a:prstGeom>
          <a:noFill/>
          <a:ln w="9525" cap="flat" cmpd="sng" algn="ctr">
            <a:solidFill>
              <a:srgbClr val="008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a:ea typeface=""/>
              <a:cs typeface=""/>
            </a:endParaRPr>
          </a:p>
        </p:txBody>
      </p:sp>
      <p:sp>
        <p:nvSpPr>
          <p:cNvPr id="63" name="Rectangle 62"/>
          <p:cNvSpPr/>
          <p:nvPr/>
        </p:nvSpPr>
        <p:spPr>
          <a:xfrm>
            <a:off x="4976563" y="5069622"/>
            <a:ext cx="2160240" cy="504056"/>
          </a:xfrm>
          <a:prstGeom prst="rect">
            <a:avLst/>
          </a:prstGeom>
          <a:solidFill>
            <a:srgbClr val="6BB745">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a:ea typeface=""/>
              <a:cs typeface=""/>
            </a:endParaRPr>
          </a:p>
        </p:txBody>
      </p:sp>
      <p:sp>
        <p:nvSpPr>
          <p:cNvPr id="64" name="Rectangle 63"/>
          <p:cNvSpPr/>
          <p:nvPr/>
        </p:nvSpPr>
        <p:spPr>
          <a:xfrm>
            <a:off x="7308997" y="2117294"/>
            <a:ext cx="2160240" cy="450920"/>
          </a:xfrm>
          <a:prstGeom prst="rect">
            <a:avLst/>
          </a:prstGeom>
          <a:solidFill>
            <a:srgbClr val="6BB745">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a:ea typeface=""/>
              <a:cs typeface=""/>
            </a:endParaRPr>
          </a:p>
        </p:txBody>
      </p:sp>
      <p:sp>
        <p:nvSpPr>
          <p:cNvPr id="65" name="Rectangle 64"/>
          <p:cNvSpPr/>
          <p:nvPr/>
        </p:nvSpPr>
        <p:spPr>
          <a:xfrm>
            <a:off x="7308997" y="5695046"/>
            <a:ext cx="2160240" cy="798622"/>
          </a:xfrm>
          <a:prstGeom prst="rect">
            <a:avLst/>
          </a:prstGeom>
          <a:solidFill>
            <a:srgbClr val="6BB745">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a:ea typeface=""/>
              <a:cs typeface=""/>
            </a:endParaRPr>
          </a:p>
        </p:txBody>
      </p:sp>
      <p:sp>
        <p:nvSpPr>
          <p:cNvPr id="66" name="Rectangle 65"/>
          <p:cNvSpPr/>
          <p:nvPr/>
        </p:nvSpPr>
        <p:spPr>
          <a:xfrm>
            <a:off x="7308997" y="2663740"/>
            <a:ext cx="2160240" cy="472805"/>
          </a:xfrm>
          <a:prstGeom prst="rect">
            <a:avLst/>
          </a:prstGeom>
          <a:solidFill>
            <a:srgbClr val="6BB745">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a:ea typeface=""/>
              <a:cs typeface=""/>
            </a:endParaRPr>
          </a:p>
        </p:txBody>
      </p:sp>
      <p:sp>
        <p:nvSpPr>
          <p:cNvPr id="67" name="ZoneTexte 66"/>
          <p:cNvSpPr txBox="1"/>
          <p:nvPr/>
        </p:nvSpPr>
        <p:spPr>
          <a:xfrm>
            <a:off x="7308996" y="2621350"/>
            <a:ext cx="2348087" cy="538609"/>
          </a:xfrm>
          <a:prstGeom prst="rect">
            <a:avLst/>
          </a:prstGeom>
          <a:noFill/>
        </p:spPr>
        <p:txBody>
          <a:bodyPr wrap="square" rtlCol="0">
            <a:spAutoFit/>
          </a:bodyPr>
          <a:lstStyle/>
          <a:p>
            <a:pPr marL="0" lvl="1">
              <a:spcBef>
                <a:spcPts val="600"/>
              </a:spcBef>
            </a:pPr>
            <a:r>
              <a:rPr lang="en-GB" sz="1200" dirty="0">
                <a:solidFill>
                  <a:srgbClr val="000090"/>
                </a:solidFill>
                <a:ea typeface="Calibri"/>
                <a:cs typeface="Calibri"/>
              </a:rPr>
              <a:t>Apply in thematic area</a:t>
            </a:r>
          </a:p>
          <a:p>
            <a:pPr marL="0" lvl="1">
              <a:spcBef>
                <a:spcPts val="600"/>
              </a:spcBef>
            </a:pPr>
            <a:r>
              <a:rPr lang="en-GB" sz="1200" dirty="0">
                <a:solidFill>
                  <a:srgbClr val="000090"/>
                </a:solidFill>
                <a:ea typeface="Calibri"/>
                <a:cs typeface="Calibri"/>
              </a:rPr>
              <a:t>Intro. (&amp; apply) specific contents</a:t>
            </a:r>
          </a:p>
        </p:txBody>
      </p:sp>
      <p:sp>
        <p:nvSpPr>
          <p:cNvPr id="68" name="Rectangle 67"/>
          <p:cNvSpPr/>
          <p:nvPr/>
        </p:nvSpPr>
        <p:spPr>
          <a:xfrm>
            <a:off x="7308997" y="3228388"/>
            <a:ext cx="2160240" cy="451691"/>
          </a:xfrm>
          <a:prstGeom prst="rect">
            <a:avLst/>
          </a:prstGeom>
          <a:solidFill>
            <a:srgbClr val="6BB745">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a:ea typeface=""/>
              <a:cs typeface=""/>
            </a:endParaRPr>
          </a:p>
        </p:txBody>
      </p:sp>
      <p:sp>
        <p:nvSpPr>
          <p:cNvPr id="69" name="Rectangle 68"/>
          <p:cNvSpPr/>
          <p:nvPr/>
        </p:nvSpPr>
        <p:spPr>
          <a:xfrm>
            <a:off x="7308997" y="3917494"/>
            <a:ext cx="2160240" cy="504056"/>
          </a:xfrm>
          <a:prstGeom prst="rect">
            <a:avLst/>
          </a:prstGeom>
          <a:solidFill>
            <a:srgbClr val="6BB745">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a:ea typeface=""/>
              <a:cs typeface=""/>
            </a:endParaRPr>
          </a:p>
        </p:txBody>
      </p:sp>
      <p:sp>
        <p:nvSpPr>
          <p:cNvPr id="70" name="Rectangle 69"/>
          <p:cNvSpPr/>
          <p:nvPr/>
        </p:nvSpPr>
        <p:spPr>
          <a:xfrm>
            <a:off x="7308997" y="5060186"/>
            <a:ext cx="2160240" cy="504056"/>
          </a:xfrm>
          <a:prstGeom prst="rect">
            <a:avLst/>
          </a:prstGeom>
          <a:solidFill>
            <a:srgbClr val="6BB745">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a:ea typeface=""/>
              <a:cs typeface=""/>
            </a:endParaRPr>
          </a:p>
        </p:txBody>
      </p:sp>
      <p:sp>
        <p:nvSpPr>
          <p:cNvPr id="71" name="ZoneTexte 70"/>
          <p:cNvSpPr txBox="1"/>
          <p:nvPr/>
        </p:nvSpPr>
        <p:spPr>
          <a:xfrm>
            <a:off x="6138363" y="1625432"/>
            <a:ext cx="998440"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2400" b="1" i="0" u="none" strike="noStrike" kern="0" cap="none" spc="0" normalizeH="0" baseline="0" noProof="0" dirty="0" err="1">
                <a:ln>
                  <a:noFill/>
                </a:ln>
                <a:solidFill>
                  <a:srgbClr val="000090"/>
                </a:solidFill>
                <a:effectLst/>
                <a:uLnTx/>
                <a:uFillTx/>
              </a:rPr>
              <a:t>BDLab</a:t>
            </a:r>
            <a:endParaRPr kumimoji="0" lang="fr-FR" sz="2400" b="1" i="0" u="none" strike="noStrike" kern="0" cap="none" spc="0" normalizeH="0" baseline="0" noProof="0" dirty="0">
              <a:ln>
                <a:noFill/>
              </a:ln>
              <a:solidFill>
                <a:srgbClr val="000090"/>
              </a:solidFill>
              <a:effectLst/>
              <a:uLnTx/>
              <a:uFillTx/>
            </a:endParaRPr>
          </a:p>
        </p:txBody>
      </p:sp>
      <p:sp>
        <p:nvSpPr>
          <p:cNvPr id="72" name="ZoneTexte 71"/>
          <p:cNvSpPr txBox="1"/>
          <p:nvPr/>
        </p:nvSpPr>
        <p:spPr>
          <a:xfrm>
            <a:off x="8214214" y="1625432"/>
            <a:ext cx="1298853"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2400" b="1" i="0" u="none" strike="noStrike" kern="0" cap="none" spc="0" normalizeH="0" baseline="0" noProof="0" dirty="0" err="1">
                <a:ln>
                  <a:noFill/>
                </a:ln>
                <a:solidFill>
                  <a:srgbClr val="000090"/>
                </a:solidFill>
                <a:effectLst/>
                <a:uLnTx/>
                <a:uFillTx/>
              </a:rPr>
              <a:t>SSchools</a:t>
            </a:r>
            <a:endParaRPr kumimoji="0" lang="fr-FR" sz="2400" b="1" i="0" u="none" strike="noStrike" kern="0" cap="none" spc="0" normalizeH="0" baseline="0" noProof="0" dirty="0">
              <a:ln>
                <a:noFill/>
              </a:ln>
              <a:solidFill>
                <a:srgbClr val="000090"/>
              </a:solidFill>
              <a:effectLst/>
              <a:uLnTx/>
              <a:uFillTx/>
            </a:endParaRPr>
          </a:p>
        </p:txBody>
      </p:sp>
      <p:sp>
        <p:nvSpPr>
          <p:cNvPr id="73" name="ZoneTexte 72"/>
          <p:cNvSpPr txBox="1"/>
          <p:nvPr/>
        </p:nvSpPr>
        <p:spPr>
          <a:xfrm>
            <a:off x="7308996" y="5701580"/>
            <a:ext cx="2348087" cy="646331"/>
          </a:xfrm>
          <a:prstGeom prst="rect">
            <a:avLst/>
          </a:prstGeom>
          <a:noFill/>
        </p:spPr>
        <p:txBody>
          <a:bodyPr wrap="square" rtlCol="0">
            <a:spAutoFit/>
          </a:bodyPr>
          <a:lstStyle/>
          <a:p>
            <a:pPr marL="0" marR="0" lvl="1" indent="0" defTabSz="914400" eaLnBrk="1" fontAlgn="auto" latinLnBrk="0" hangingPunct="1">
              <a:lnSpc>
                <a:spcPct val="100000"/>
              </a:lnSpc>
              <a:spcBef>
                <a:spcPts val="600"/>
              </a:spcBef>
              <a:spcAft>
                <a:spcPts val="0"/>
              </a:spcAft>
              <a:buClrTx/>
              <a:buSzTx/>
              <a:buFontTx/>
              <a:buNone/>
              <a:tabLst/>
              <a:defRPr/>
            </a:pPr>
            <a:r>
              <a:rPr kumimoji="0" lang="en-GB" sz="1200" b="0" i="0" u="none" strike="noStrike" kern="0" cap="none" spc="0" normalizeH="0" baseline="0" noProof="0" dirty="0">
                <a:ln>
                  <a:noFill/>
                </a:ln>
                <a:solidFill>
                  <a:srgbClr val="000090"/>
                </a:solidFill>
                <a:effectLst/>
                <a:uLnTx/>
                <a:uFillTx/>
                <a:ea typeface="Calibri"/>
                <a:cs typeface="Calibri"/>
              </a:rPr>
              <a:t>Oral + written communication; Tactical thinking; Fast decision making under time pressure</a:t>
            </a:r>
            <a:endParaRPr kumimoji="0" lang="en-GB" sz="1200" b="0" i="0" u="none" strike="noStrike" kern="0" cap="none" spc="0" normalizeH="0" baseline="0" noProof="0" dirty="0">
              <a:ln>
                <a:noFill/>
              </a:ln>
              <a:solidFill>
                <a:srgbClr val="000090"/>
              </a:solidFill>
              <a:effectLst/>
              <a:uLnTx/>
              <a:uFillTx/>
            </a:endParaRPr>
          </a:p>
        </p:txBody>
      </p:sp>
      <p:sp>
        <p:nvSpPr>
          <p:cNvPr id="74" name="ZoneTexte 73"/>
          <p:cNvSpPr txBox="1"/>
          <p:nvPr/>
        </p:nvSpPr>
        <p:spPr>
          <a:xfrm>
            <a:off x="4976563" y="3197414"/>
            <a:ext cx="2348087" cy="276999"/>
          </a:xfrm>
          <a:prstGeom prst="rect">
            <a:avLst/>
          </a:prstGeom>
          <a:noFill/>
        </p:spPr>
        <p:txBody>
          <a:bodyPr wrap="square" rtlCol="0">
            <a:spAutoFit/>
          </a:bodyPr>
          <a:lstStyle/>
          <a:p>
            <a:pPr marL="0" marR="0" lvl="1" indent="0" defTabSz="914400" eaLnBrk="1" fontAlgn="auto" latinLnBrk="0" hangingPunct="1">
              <a:lnSpc>
                <a:spcPct val="100000"/>
              </a:lnSpc>
              <a:spcBef>
                <a:spcPts val="600"/>
              </a:spcBef>
              <a:spcAft>
                <a:spcPts val="0"/>
              </a:spcAft>
              <a:buClrTx/>
              <a:buSzTx/>
              <a:buFontTx/>
              <a:buNone/>
              <a:tabLst/>
              <a:defRPr/>
            </a:pPr>
            <a:r>
              <a:rPr kumimoji="0" lang="en-GB" sz="1200" b="0" i="0" u="none" strike="noStrike" kern="0" cap="none" spc="0" normalizeH="0" baseline="0" noProof="0" dirty="0">
                <a:ln>
                  <a:noFill/>
                </a:ln>
                <a:solidFill>
                  <a:srgbClr val="000090"/>
                </a:solidFill>
                <a:effectLst/>
                <a:uLnTx/>
                <a:uFillTx/>
                <a:ea typeface="Calibri"/>
                <a:cs typeface="Calibri"/>
              </a:rPr>
              <a:t>Introduce &amp; apply</a:t>
            </a:r>
            <a:endParaRPr kumimoji="0" lang="en-GB" sz="1200" b="0" i="0" u="none" strike="noStrike" kern="0" cap="none" spc="0" normalizeH="0" baseline="0" noProof="0" dirty="0">
              <a:ln>
                <a:noFill/>
              </a:ln>
              <a:solidFill>
                <a:srgbClr val="000090"/>
              </a:solidFill>
              <a:effectLst/>
              <a:uLnTx/>
              <a:uFillTx/>
            </a:endParaRPr>
          </a:p>
        </p:txBody>
      </p:sp>
      <p:sp>
        <p:nvSpPr>
          <p:cNvPr id="75" name="ZoneTexte 74"/>
          <p:cNvSpPr txBox="1"/>
          <p:nvPr/>
        </p:nvSpPr>
        <p:spPr>
          <a:xfrm>
            <a:off x="7308997" y="3181737"/>
            <a:ext cx="2348087" cy="538609"/>
          </a:xfrm>
          <a:prstGeom prst="rect">
            <a:avLst/>
          </a:prstGeom>
          <a:noFill/>
        </p:spPr>
        <p:txBody>
          <a:bodyPr wrap="square" rtlCol="0">
            <a:spAutoFit/>
          </a:bodyPr>
          <a:lstStyle/>
          <a:p>
            <a:pPr marL="0" lvl="1">
              <a:spcBef>
                <a:spcPts val="600"/>
              </a:spcBef>
            </a:pPr>
            <a:r>
              <a:rPr lang="en-GB" sz="1200" dirty="0">
                <a:solidFill>
                  <a:srgbClr val="000090"/>
                </a:solidFill>
                <a:ea typeface="Calibri"/>
                <a:cs typeface="Calibri"/>
              </a:rPr>
              <a:t>Apply in thematic area</a:t>
            </a:r>
          </a:p>
          <a:p>
            <a:pPr marL="0" lvl="1">
              <a:spcBef>
                <a:spcPts val="600"/>
              </a:spcBef>
            </a:pPr>
            <a:r>
              <a:rPr lang="en-GB" sz="1200" dirty="0">
                <a:solidFill>
                  <a:srgbClr val="000090"/>
                </a:solidFill>
                <a:ea typeface="Calibri"/>
                <a:cs typeface="Calibri"/>
              </a:rPr>
              <a:t>Intro. (&amp; apply) specific contents</a:t>
            </a:r>
          </a:p>
        </p:txBody>
      </p:sp>
      <p:sp>
        <p:nvSpPr>
          <p:cNvPr id="76" name="ZoneTexte 75"/>
          <p:cNvSpPr txBox="1"/>
          <p:nvPr/>
        </p:nvSpPr>
        <p:spPr>
          <a:xfrm>
            <a:off x="7308996" y="3917495"/>
            <a:ext cx="2132063" cy="461665"/>
          </a:xfrm>
          <a:prstGeom prst="rect">
            <a:avLst/>
          </a:prstGeom>
          <a:noFill/>
        </p:spPr>
        <p:txBody>
          <a:bodyPr wrap="square" rtlCol="0">
            <a:spAutoFit/>
          </a:bodyPr>
          <a:lstStyle/>
          <a:p>
            <a:pPr marL="0" marR="0" lvl="1" indent="0" defTabSz="914400" eaLnBrk="1" fontAlgn="auto" latinLnBrk="0" hangingPunct="1">
              <a:lnSpc>
                <a:spcPct val="100000"/>
              </a:lnSpc>
              <a:spcBef>
                <a:spcPts val="600"/>
              </a:spcBef>
              <a:spcAft>
                <a:spcPts val="0"/>
              </a:spcAft>
              <a:buClrTx/>
              <a:buSzTx/>
              <a:buFontTx/>
              <a:buNone/>
              <a:tabLst/>
              <a:defRPr/>
            </a:pPr>
            <a:r>
              <a:rPr kumimoji="0" lang="en-GB" sz="1200" b="0" i="0" u="none" strike="noStrike" kern="0" cap="none" spc="0" normalizeH="0" baseline="0" noProof="0" dirty="0">
                <a:ln>
                  <a:noFill/>
                </a:ln>
                <a:solidFill>
                  <a:srgbClr val="000090"/>
                </a:solidFill>
                <a:effectLst/>
                <a:uLnTx/>
                <a:uFillTx/>
                <a:ea typeface="Calibri"/>
                <a:cs typeface="Calibri"/>
              </a:rPr>
              <a:t>Introduce &amp; apply in thematic area</a:t>
            </a:r>
            <a:endParaRPr kumimoji="0" lang="en-GB" sz="1200" b="0" i="0" u="none" strike="noStrike" kern="0" cap="none" spc="0" normalizeH="0" baseline="0" noProof="0" dirty="0">
              <a:ln>
                <a:noFill/>
              </a:ln>
              <a:solidFill>
                <a:srgbClr val="000090"/>
              </a:solidFill>
              <a:effectLst/>
              <a:uLnTx/>
              <a:uFillTx/>
            </a:endParaRPr>
          </a:p>
        </p:txBody>
      </p:sp>
      <p:sp>
        <p:nvSpPr>
          <p:cNvPr id="77" name="ZoneTexte 76"/>
          <p:cNvSpPr txBox="1"/>
          <p:nvPr/>
        </p:nvSpPr>
        <p:spPr>
          <a:xfrm>
            <a:off x="4988411" y="5044505"/>
            <a:ext cx="2348087" cy="276999"/>
          </a:xfrm>
          <a:prstGeom prst="rect">
            <a:avLst/>
          </a:prstGeom>
          <a:noFill/>
        </p:spPr>
        <p:txBody>
          <a:bodyPr wrap="square" rtlCol="0">
            <a:spAutoFit/>
          </a:bodyPr>
          <a:lstStyle/>
          <a:p>
            <a:pPr marL="0" marR="0" lvl="1" indent="0" defTabSz="914400" eaLnBrk="1" fontAlgn="auto" latinLnBrk="0" hangingPunct="1">
              <a:lnSpc>
                <a:spcPct val="100000"/>
              </a:lnSpc>
              <a:spcBef>
                <a:spcPts val="600"/>
              </a:spcBef>
              <a:spcAft>
                <a:spcPts val="0"/>
              </a:spcAft>
              <a:buClrTx/>
              <a:buSzTx/>
              <a:buFontTx/>
              <a:buNone/>
              <a:tabLst/>
              <a:defRPr/>
            </a:pPr>
            <a:r>
              <a:rPr kumimoji="0" lang="en-GB" sz="1200" b="0" i="0" u="none" strike="noStrike" kern="0" cap="none" spc="0" normalizeH="0" baseline="0" noProof="0" dirty="0">
                <a:ln>
                  <a:noFill/>
                </a:ln>
                <a:solidFill>
                  <a:srgbClr val="000090"/>
                </a:solidFill>
                <a:effectLst/>
                <a:uLnTx/>
                <a:uFillTx/>
                <a:ea typeface="Calibri"/>
                <a:cs typeface="Calibri"/>
              </a:rPr>
              <a:t>Introduce &amp; apply</a:t>
            </a:r>
            <a:endParaRPr kumimoji="0" lang="en-GB" sz="1200" b="0" i="0" u="none" strike="noStrike" kern="0" cap="none" spc="0" normalizeH="0" baseline="0" noProof="0" dirty="0">
              <a:ln>
                <a:noFill/>
              </a:ln>
              <a:solidFill>
                <a:srgbClr val="000090"/>
              </a:solidFill>
              <a:effectLst/>
              <a:uLnTx/>
              <a:uFillTx/>
            </a:endParaRPr>
          </a:p>
        </p:txBody>
      </p:sp>
      <p:sp>
        <p:nvSpPr>
          <p:cNvPr id="78" name="ZoneTexte 77"/>
          <p:cNvSpPr txBox="1"/>
          <p:nvPr/>
        </p:nvSpPr>
        <p:spPr>
          <a:xfrm>
            <a:off x="7320845" y="5035069"/>
            <a:ext cx="2348087" cy="538609"/>
          </a:xfrm>
          <a:prstGeom prst="rect">
            <a:avLst/>
          </a:prstGeom>
          <a:noFill/>
        </p:spPr>
        <p:txBody>
          <a:bodyPr wrap="square" rtlCol="0">
            <a:spAutoFit/>
          </a:bodyPr>
          <a:lstStyle/>
          <a:p>
            <a:pPr marL="0" lvl="1">
              <a:spcBef>
                <a:spcPts val="600"/>
              </a:spcBef>
            </a:pPr>
            <a:r>
              <a:rPr lang="en-GB" sz="1200" dirty="0">
                <a:solidFill>
                  <a:srgbClr val="000090"/>
                </a:solidFill>
                <a:ea typeface="Calibri"/>
                <a:cs typeface="Calibri"/>
              </a:rPr>
              <a:t>Apply in thematic area</a:t>
            </a:r>
          </a:p>
          <a:p>
            <a:pPr marL="0" lvl="1">
              <a:spcBef>
                <a:spcPts val="600"/>
              </a:spcBef>
            </a:pPr>
            <a:r>
              <a:rPr lang="en-GB" sz="1200" dirty="0">
                <a:solidFill>
                  <a:srgbClr val="000090"/>
                </a:solidFill>
                <a:ea typeface="Calibri"/>
                <a:cs typeface="Calibri"/>
              </a:rPr>
              <a:t>Intro. (&amp; apply) specific contents</a:t>
            </a:r>
          </a:p>
        </p:txBody>
      </p:sp>
      <p:sp>
        <p:nvSpPr>
          <p:cNvPr id="79" name="ZoneTexte 78"/>
          <p:cNvSpPr txBox="1"/>
          <p:nvPr/>
        </p:nvSpPr>
        <p:spPr>
          <a:xfrm>
            <a:off x="4976563" y="5678785"/>
            <a:ext cx="2348087" cy="830997"/>
          </a:xfrm>
          <a:prstGeom prst="rect">
            <a:avLst/>
          </a:prstGeom>
          <a:noFill/>
        </p:spPr>
        <p:txBody>
          <a:bodyPr wrap="square" rtlCol="0">
            <a:spAutoFit/>
          </a:bodyPr>
          <a:lstStyle/>
          <a:p>
            <a:pPr marL="0" lvl="1">
              <a:spcBef>
                <a:spcPts val="600"/>
              </a:spcBef>
            </a:pPr>
            <a:r>
              <a:rPr lang="en-GB" sz="1200" dirty="0">
                <a:solidFill>
                  <a:srgbClr val="000090"/>
                </a:solidFill>
                <a:ea typeface="Calibri"/>
                <a:cs typeface="Calibri"/>
              </a:rPr>
              <a:t>Oral + written communication; Experiential and experimental personal growth process;  Strategic thinking</a:t>
            </a:r>
          </a:p>
        </p:txBody>
      </p:sp>
      <p:sp>
        <p:nvSpPr>
          <p:cNvPr id="80" name="ZoneTexte 79"/>
          <p:cNvSpPr txBox="1"/>
          <p:nvPr/>
        </p:nvSpPr>
        <p:spPr>
          <a:xfrm>
            <a:off x="4976563" y="3989503"/>
            <a:ext cx="2348087" cy="276999"/>
          </a:xfrm>
          <a:prstGeom prst="rect">
            <a:avLst/>
          </a:prstGeom>
          <a:noFill/>
        </p:spPr>
        <p:txBody>
          <a:bodyPr wrap="square" rtlCol="0">
            <a:spAutoFit/>
          </a:bodyPr>
          <a:lstStyle/>
          <a:p>
            <a:pPr marL="0" marR="0" lvl="1" indent="0" defTabSz="914400" eaLnBrk="1" fontAlgn="auto" latinLnBrk="0" hangingPunct="1">
              <a:lnSpc>
                <a:spcPct val="100000"/>
              </a:lnSpc>
              <a:spcBef>
                <a:spcPts val="600"/>
              </a:spcBef>
              <a:spcAft>
                <a:spcPts val="0"/>
              </a:spcAft>
              <a:buClrTx/>
              <a:buSzTx/>
              <a:buFontTx/>
              <a:buNone/>
              <a:tabLst/>
              <a:defRPr/>
            </a:pPr>
            <a:r>
              <a:rPr kumimoji="0" lang="en-GB" sz="1200" b="0" i="0" u="none" strike="noStrike" kern="0" cap="none" spc="0" normalizeH="0" baseline="0" noProof="0" dirty="0">
                <a:ln>
                  <a:noFill/>
                </a:ln>
                <a:solidFill>
                  <a:srgbClr val="000090"/>
                </a:solidFill>
                <a:effectLst/>
                <a:uLnTx/>
                <a:uFillTx/>
                <a:ea typeface="Calibri"/>
                <a:cs typeface="Calibri"/>
              </a:rPr>
              <a:t>(not covered)</a:t>
            </a:r>
            <a:endParaRPr kumimoji="0" lang="en-GB" sz="1200" b="0" i="0" u="none" strike="noStrike" kern="0" cap="none" spc="0" normalizeH="0" baseline="0" noProof="0" dirty="0">
              <a:ln>
                <a:noFill/>
              </a:ln>
              <a:solidFill>
                <a:srgbClr val="000090"/>
              </a:solidFill>
              <a:effectLst/>
              <a:uLnTx/>
              <a:uFillTx/>
            </a:endParaRPr>
          </a:p>
        </p:txBody>
      </p:sp>
      <p:sp>
        <p:nvSpPr>
          <p:cNvPr id="81" name="Rectangle 80"/>
          <p:cNvSpPr/>
          <p:nvPr/>
        </p:nvSpPr>
        <p:spPr>
          <a:xfrm>
            <a:off x="4978797" y="4493558"/>
            <a:ext cx="2160240" cy="504056"/>
          </a:xfrm>
          <a:prstGeom prst="rect">
            <a:avLst/>
          </a:prstGeom>
          <a:solidFill>
            <a:srgbClr val="6BB745">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a:ea typeface=""/>
              <a:cs typeface=""/>
            </a:endParaRPr>
          </a:p>
        </p:txBody>
      </p:sp>
      <p:sp>
        <p:nvSpPr>
          <p:cNvPr id="82" name="Rectangle 81"/>
          <p:cNvSpPr/>
          <p:nvPr/>
        </p:nvSpPr>
        <p:spPr>
          <a:xfrm>
            <a:off x="7311231" y="4484122"/>
            <a:ext cx="2160240" cy="504056"/>
          </a:xfrm>
          <a:prstGeom prst="rect">
            <a:avLst/>
          </a:prstGeom>
          <a:solidFill>
            <a:srgbClr val="6BB745">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a:ea typeface=""/>
              <a:cs typeface=""/>
            </a:endParaRPr>
          </a:p>
        </p:txBody>
      </p:sp>
      <p:sp>
        <p:nvSpPr>
          <p:cNvPr id="83" name="ZoneTexte 82"/>
          <p:cNvSpPr txBox="1"/>
          <p:nvPr/>
        </p:nvSpPr>
        <p:spPr>
          <a:xfrm>
            <a:off x="4990645" y="4468441"/>
            <a:ext cx="2348087" cy="276999"/>
          </a:xfrm>
          <a:prstGeom prst="rect">
            <a:avLst/>
          </a:prstGeom>
          <a:noFill/>
        </p:spPr>
        <p:txBody>
          <a:bodyPr wrap="square" rtlCol="0">
            <a:spAutoFit/>
          </a:bodyPr>
          <a:lstStyle/>
          <a:p>
            <a:pPr marL="0" marR="0" lvl="1" indent="0" defTabSz="914400" eaLnBrk="1" fontAlgn="auto" latinLnBrk="0" hangingPunct="1">
              <a:lnSpc>
                <a:spcPct val="100000"/>
              </a:lnSpc>
              <a:spcBef>
                <a:spcPts val="600"/>
              </a:spcBef>
              <a:spcAft>
                <a:spcPts val="0"/>
              </a:spcAft>
              <a:buClrTx/>
              <a:buSzTx/>
              <a:buFontTx/>
              <a:buNone/>
              <a:tabLst/>
              <a:defRPr/>
            </a:pPr>
            <a:r>
              <a:rPr kumimoji="0" lang="en-GB" sz="1200" b="0" i="0" u="none" strike="noStrike" kern="0" cap="none" spc="0" normalizeH="0" baseline="0" noProof="0" dirty="0">
                <a:ln>
                  <a:noFill/>
                </a:ln>
                <a:solidFill>
                  <a:srgbClr val="000090"/>
                </a:solidFill>
                <a:effectLst/>
                <a:uLnTx/>
                <a:uFillTx/>
                <a:ea typeface="Calibri"/>
                <a:cs typeface="Calibri"/>
              </a:rPr>
              <a:t>Introduce &amp; apply</a:t>
            </a:r>
            <a:endParaRPr kumimoji="0" lang="en-GB" sz="1200" b="0" i="0" u="none" strike="noStrike" kern="0" cap="none" spc="0" normalizeH="0" baseline="0" noProof="0" dirty="0">
              <a:ln>
                <a:noFill/>
              </a:ln>
              <a:solidFill>
                <a:srgbClr val="000090"/>
              </a:solidFill>
              <a:effectLst/>
              <a:uLnTx/>
              <a:uFillTx/>
            </a:endParaRPr>
          </a:p>
        </p:txBody>
      </p:sp>
      <p:sp>
        <p:nvSpPr>
          <p:cNvPr id="84" name="ZoneTexte 83"/>
          <p:cNvSpPr txBox="1"/>
          <p:nvPr/>
        </p:nvSpPr>
        <p:spPr>
          <a:xfrm>
            <a:off x="7323079" y="4459005"/>
            <a:ext cx="2348087" cy="538609"/>
          </a:xfrm>
          <a:prstGeom prst="rect">
            <a:avLst/>
          </a:prstGeom>
          <a:noFill/>
        </p:spPr>
        <p:txBody>
          <a:bodyPr wrap="square" rtlCol="0">
            <a:spAutoFit/>
          </a:bodyPr>
          <a:lstStyle/>
          <a:p>
            <a:pPr marL="0" lvl="1">
              <a:spcBef>
                <a:spcPts val="600"/>
              </a:spcBef>
            </a:pPr>
            <a:r>
              <a:rPr lang="en-GB" sz="1200" dirty="0">
                <a:solidFill>
                  <a:srgbClr val="000090"/>
                </a:solidFill>
                <a:ea typeface="Calibri"/>
                <a:cs typeface="Calibri"/>
              </a:rPr>
              <a:t>Apply in thematic area</a:t>
            </a:r>
          </a:p>
          <a:p>
            <a:pPr marL="0" lvl="1">
              <a:spcBef>
                <a:spcPts val="600"/>
              </a:spcBef>
            </a:pPr>
            <a:r>
              <a:rPr lang="en-GB" sz="1200" dirty="0">
                <a:solidFill>
                  <a:srgbClr val="000090"/>
                </a:solidFill>
                <a:ea typeface="Calibri"/>
                <a:cs typeface="Calibri"/>
              </a:rPr>
              <a:t>Intro. (&amp; apply) specific contents</a:t>
            </a:r>
          </a:p>
        </p:txBody>
      </p:sp>
    </p:spTree>
    <p:extLst>
      <p:ext uri="{BB962C8B-B14F-4D97-AF65-F5344CB8AC3E}">
        <p14:creationId xmlns:p14="http://schemas.microsoft.com/office/powerpoint/2010/main" val="11394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inhoud 5">
            <a:extLst>
              <a:ext uri="{FF2B5EF4-FFF2-40B4-BE49-F238E27FC236}">
                <a16:creationId xmlns:a16="http://schemas.microsoft.com/office/drawing/2014/main" id="{213A1957-83D7-4F4E-A3BC-D7DF2D20741E}"/>
              </a:ext>
            </a:extLst>
          </p:cNvPr>
          <p:cNvSpPr>
            <a:spLocks noGrp="1"/>
          </p:cNvSpPr>
          <p:nvPr>
            <p:ph idx="1"/>
          </p:nvPr>
        </p:nvSpPr>
        <p:spPr/>
        <p:txBody>
          <a:bodyPr/>
          <a:lstStyle/>
          <a:p>
            <a:pPr marL="285750" indent="-285750">
              <a:spcBef>
                <a:spcPts val="1500"/>
              </a:spcBef>
            </a:pPr>
            <a:r>
              <a:rPr lang="en-GB" dirty="0">
                <a:solidFill>
                  <a:srgbClr val="008000"/>
                </a:solidFill>
              </a:rPr>
              <a:t>2 weeks project </a:t>
            </a:r>
            <a:r>
              <a:rPr lang="en-GB" dirty="0">
                <a:solidFill>
                  <a:srgbClr val="000090"/>
                </a:solidFill>
              </a:rPr>
              <a:t>to cover</a:t>
            </a:r>
          </a:p>
          <a:p>
            <a:pPr marL="933750" lvl="1" indent="-285750">
              <a:spcBef>
                <a:spcPts val="1500"/>
              </a:spcBef>
            </a:pPr>
            <a:r>
              <a:rPr lang="en-GB" dirty="0">
                <a:solidFill>
                  <a:srgbClr val="000090"/>
                </a:solidFill>
              </a:rPr>
              <a:t>1</a:t>
            </a:r>
            <a:r>
              <a:rPr lang="en-GB" baseline="30000" dirty="0">
                <a:solidFill>
                  <a:srgbClr val="000090"/>
                </a:solidFill>
              </a:rPr>
              <a:t>st</a:t>
            </a:r>
            <a:r>
              <a:rPr lang="en-GB" dirty="0">
                <a:solidFill>
                  <a:srgbClr val="000090"/>
                </a:solidFill>
              </a:rPr>
              <a:t> week: concept design, business modelling</a:t>
            </a:r>
          </a:p>
          <a:p>
            <a:pPr marL="933750" lvl="1" indent="-285750">
              <a:spcBef>
                <a:spcPts val="1500"/>
              </a:spcBef>
            </a:pPr>
            <a:r>
              <a:rPr lang="en-GB" dirty="0">
                <a:solidFill>
                  <a:srgbClr val="000090"/>
                </a:solidFill>
              </a:rPr>
              <a:t>2</a:t>
            </a:r>
            <a:r>
              <a:rPr lang="en-GB" baseline="30000" dirty="0">
                <a:solidFill>
                  <a:srgbClr val="000090"/>
                </a:solidFill>
              </a:rPr>
              <a:t>nd</a:t>
            </a:r>
            <a:r>
              <a:rPr lang="en-GB" dirty="0">
                <a:solidFill>
                  <a:srgbClr val="000090"/>
                </a:solidFill>
              </a:rPr>
              <a:t> week: business planning</a:t>
            </a:r>
          </a:p>
          <a:p>
            <a:pPr marL="285750" indent="-285750">
              <a:spcBef>
                <a:spcPts val="1500"/>
              </a:spcBef>
            </a:pPr>
            <a:r>
              <a:rPr lang="en-GB" dirty="0">
                <a:solidFill>
                  <a:srgbClr val="000090"/>
                </a:solidFill>
              </a:rPr>
              <a:t>Balanced time-share between</a:t>
            </a:r>
          </a:p>
          <a:p>
            <a:pPr marL="933750" lvl="1" indent="-285750">
              <a:spcBef>
                <a:spcPts val="1500"/>
              </a:spcBef>
            </a:pPr>
            <a:r>
              <a:rPr lang="en-GB" dirty="0">
                <a:solidFill>
                  <a:srgbClr val="008000"/>
                </a:solidFill>
              </a:rPr>
              <a:t>Applied lectures, testimonials, interaction with entrepreneurs, professionals and experts</a:t>
            </a:r>
          </a:p>
          <a:p>
            <a:pPr marL="933750" lvl="1" indent="-285750">
              <a:spcBef>
                <a:spcPts val="1500"/>
              </a:spcBef>
            </a:pPr>
            <a:r>
              <a:rPr lang="en-GB" dirty="0">
                <a:solidFill>
                  <a:srgbClr val="008000"/>
                </a:solidFill>
              </a:rPr>
              <a:t>Application and reflection within their project (with coaching)</a:t>
            </a:r>
          </a:p>
          <a:p>
            <a:pPr marL="933750" lvl="1" indent="-285750">
              <a:spcBef>
                <a:spcPts val="1500"/>
              </a:spcBef>
            </a:pPr>
            <a:r>
              <a:rPr lang="en-GB" dirty="0">
                <a:solidFill>
                  <a:srgbClr val="008000"/>
                </a:solidFill>
              </a:rPr>
              <a:t>Field work and data collection</a:t>
            </a:r>
            <a:endParaRPr lang="en-GB" dirty="0">
              <a:solidFill>
                <a:srgbClr val="000090"/>
              </a:solidFill>
            </a:endParaRPr>
          </a:p>
        </p:txBody>
      </p:sp>
      <p:sp>
        <p:nvSpPr>
          <p:cNvPr id="7" name="Tijdelijke aanduiding voor tekst 6">
            <a:extLst>
              <a:ext uri="{FF2B5EF4-FFF2-40B4-BE49-F238E27FC236}">
                <a16:creationId xmlns:a16="http://schemas.microsoft.com/office/drawing/2014/main" id="{471A0DF1-80C2-48A2-9544-C7C68DD85330}"/>
              </a:ext>
            </a:extLst>
          </p:cNvPr>
          <p:cNvSpPr>
            <a:spLocks noGrp="1"/>
          </p:cNvSpPr>
          <p:nvPr>
            <p:ph type="body" sz="quarter" idx="13"/>
          </p:nvPr>
        </p:nvSpPr>
        <p:spPr>
          <a:xfrm>
            <a:off x="800100" y="556592"/>
            <a:ext cx="8502926" cy="850178"/>
          </a:xfrm>
        </p:spPr>
        <p:txBody>
          <a:bodyPr>
            <a:normAutofit fontScale="85000" lnSpcReduction="20000"/>
          </a:bodyPr>
          <a:lstStyle/>
          <a:p>
            <a:r>
              <a:rPr lang="en-GB" dirty="0"/>
              <a:t>Summer School I&amp;E education</a:t>
            </a:r>
          </a:p>
          <a:p>
            <a:r>
              <a:rPr lang="en-GB" dirty="0"/>
              <a:t>Approach</a:t>
            </a:r>
          </a:p>
          <a:p>
            <a:endParaRPr lang="nl-NL" dirty="0"/>
          </a:p>
        </p:txBody>
      </p:sp>
    </p:spTree>
    <p:extLst>
      <p:ext uri="{BB962C8B-B14F-4D97-AF65-F5344CB8AC3E}">
        <p14:creationId xmlns:p14="http://schemas.microsoft.com/office/powerpoint/2010/main" val="384392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jdelijke aanduiding voor tekst 6">
            <a:extLst>
              <a:ext uri="{FF2B5EF4-FFF2-40B4-BE49-F238E27FC236}">
                <a16:creationId xmlns:a16="http://schemas.microsoft.com/office/drawing/2014/main" id="{471A0DF1-80C2-48A2-9544-C7C68DD85330}"/>
              </a:ext>
            </a:extLst>
          </p:cNvPr>
          <p:cNvSpPr>
            <a:spLocks noGrp="1"/>
          </p:cNvSpPr>
          <p:nvPr>
            <p:ph type="body" sz="quarter" idx="13"/>
          </p:nvPr>
        </p:nvSpPr>
        <p:spPr>
          <a:xfrm>
            <a:off x="800100" y="556592"/>
            <a:ext cx="8502926" cy="850178"/>
          </a:xfrm>
        </p:spPr>
        <p:txBody>
          <a:bodyPr>
            <a:normAutofit fontScale="85000" lnSpcReduction="20000"/>
          </a:bodyPr>
          <a:lstStyle/>
          <a:p>
            <a:r>
              <a:rPr lang="en-GB" dirty="0"/>
              <a:t>Summer School I&amp;E education</a:t>
            </a:r>
          </a:p>
          <a:p>
            <a:r>
              <a:rPr lang="en-GB" dirty="0"/>
              <a:t>Program </a:t>
            </a:r>
          </a:p>
          <a:p>
            <a:endParaRPr lang="nl-NL" dirty="0"/>
          </a:p>
        </p:txBody>
      </p:sp>
      <p:sp>
        <p:nvSpPr>
          <p:cNvPr id="20" name="Rectangle 19"/>
          <p:cNvSpPr/>
          <p:nvPr/>
        </p:nvSpPr>
        <p:spPr>
          <a:xfrm>
            <a:off x="337930" y="4797152"/>
            <a:ext cx="4427984" cy="2060848"/>
          </a:xfrm>
          <a:prstGeom prst="rect">
            <a:avLst/>
          </a:prstGeom>
          <a:solidFill>
            <a:srgbClr val="FFFFFF"/>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a:ea typeface=""/>
              <a:cs typeface=""/>
            </a:endParaRPr>
          </a:p>
        </p:txBody>
      </p:sp>
      <p:sp>
        <p:nvSpPr>
          <p:cNvPr id="21" name="Rectangle 20"/>
          <p:cNvSpPr/>
          <p:nvPr/>
        </p:nvSpPr>
        <p:spPr>
          <a:xfrm>
            <a:off x="949490" y="1587230"/>
            <a:ext cx="7920880" cy="864096"/>
          </a:xfrm>
          <a:prstGeom prst="rect">
            <a:avLst/>
          </a:prstGeom>
          <a:solidFill>
            <a:srgbClr val="CCFFCC"/>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a:ea typeface=""/>
              <a:cs typeface=""/>
            </a:endParaRPr>
          </a:p>
        </p:txBody>
      </p:sp>
      <p:sp>
        <p:nvSpPr>
          <p:cNvPr id="22" name="Rectangle 21"/>
          <p:cNvSpPr/>
          <p:nvPr/>
        </p:nvSpPr>
        <p:spPr>
          <a:xfrm>
            <a:off x="949490" y="2447212"/>
            <a:ext cx="7920880" cy="1800200"/>
          </a:xfrm>
          <a:prstGeom prst="rect">
            <a:avLst/>
          </a:prstGeom>
          <a:solidFill>
            <a:srgbClr val="034EA2">
              <a:lumMod val="20000"/>
              <a:lumOff val="8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a:ea typeface=""/>
              <a:cs typeface=""/>
            </a:endParaRPr>
          </a:p>
        </p:txBody>
      </p:sp>
      <p:sp>
        <p:nvSpPr>
          <p:cNvPr id="23" name="Rectangle 22"/>
          <p:cNvSpPr/>
          <p:nvPr/>
        </p:nvSpPr>
        <p:spPr>
          <a:xfrm>
            <a:off x="949490" y="4232700"/>
            <a:ext cx="7920880" cy="1500556"/>
          </a:xfrm>
          <a:prstGeom prst="rect">
            <a:avLst/>
          </a:prstGeom>
          <a:solidFill>
            <a:srgbClr val="034EA2">
              <a:lumMod val="40000"/>
              <a:lumOff val="6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a:ea typeface=""/>
              <a:cs typeface=""/>
            </a:endParaRPr>
          </a:p>
        </p:txBody>
      </p:sp>
      <p:sp>
        <p:nvSpPr>
          <p:cNvPr id="24" name="Rectangle 23"/>
          <p:cNvSpPr/>
          <p:nvPr/>
        </p:nvSpPr>
        <p:spPr>
          <a:xfrm>
            <a:off x="949490" y="5733256"/>
            <a:ext cx="7920880" cy="864096"/>
          </a:xfrm>
          <a:prstGeom prst="rect">
            <a:avLst/>
          </a:prstGeom>
          <a:solidFill>
            <a:srgbClr val="CCFFCC"/>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a:ea typeface=""/>
              <a:cs typeface=""/>
            </a:endParaRPr>
          </a:p>
        </p:txBody>
      </p:sp>
      <p:sp>
        <p:nvSpPr>
          <p:cNvPr id="25" name="Text Placeholder 6"/>
          <p:cNvSpPr txBox="1">
            <a:spLocks/>
          </p:cNvSpPr>
          <p:nvPr/>
        </p:nvSpPr>
        <p:spPr>
          <a:xfrm>
            <a:off x="949490" y="1659238"/>
            <a:ext cx="7920880" cy="792088"/>
          </a:xfrm>
          <a:prstGeom prst="rect">
            <a:avLst/>
          </a:prstGeom>
        </p:spPr>
        <p:txBody>
          <a:bodyPr/>
          <a:lstStyle>
            <a:lvl1pPr marL="0" indent="-180000" algn="l" defTabSz="914400" rtl="0" eaLnBrk="1" latinLnBrk="0" hangingPunct="1">
              <a:lnSpc>
                <a:spcPct val="113000"/>
              </a:lnSpc>
              <a:spcBef>
                <a:spcPct val="20000"/>
              </a:spcBef>
              <a:buClr>
                <a:schemeClr val="tx2"/>
              </a:buClr>
              <a:buFont typeface="Arial" pitchFamily="34" charset="0"/>
              <a:buChar char="•"/>
              <a:defRPr sz="2000" kern="1200">
                <a:solidFill>
                  <a:schemeClr val="tx1"/>
                </a:solidFill>
                <a:latin typeface="+mn-lt"/>
                <a:ea typeface="+mn-ea"/>
                <a:cs typeface="+mn-cs"/>
              </a:defRPr>
            </a:lvl1pPr>
            <a:lvl2pPr marL="648000" indent="-180000" algn="l" defTabSz="914400" rtl="0" eaLnBrk="1" latinLnBrk="0" hangingPunct="1">
              <a:lnSpc>
                <a:spcPct val="113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180000" algn="l" defTabSz="914400" rtl="0" eaLnBrk="1" latinLnBrk="0" hangingPunct="1">
              <a:lnSpc>
                <a:spcPct val="113000"/>
              </a:lnSpc>
              <a:spcBef>
                <a:spcPct val="20000"/>
              </a:spcBef>
              <a:buClr>
                <a:schemeClr val="tx2"/>
              </a:buClr>
              <a:buFont typeface="Arial" pitchFamily="34" charset="0"/>
              <a:buChar char="•"/>
              <a:defRPr sz="2000" kern="1200">
                <a:solidFill>
                  <a:schemeClr val="tx1"/>
                </a:solidFill>
                <a:latin typeface="+mn-lt"/>
                <a:ea typeface="+mn-ea"/>
                <a:cs typeface="+mn-cs"/>
              </a:defRPr>
            </a:lvl3pPr>
            <a:lvl4pPr marL="1600200" indent="-180000" algn="l" defTabSz="914400" rtl="0" eaLnBrk="1" latinLnBrk="0" hangingPunct="1">
              <a:lnSpc>
                <a:spcPct val="113000"/>
              </a:lnSpc>
              <a:spcBef>
                <a:spcPct val="20000"/>
              </a:spcBef>
              <a:buClr>
                <a:schemeClr val="tx2"/>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13000"/>
              </a:lnSpc>
              <a:spcBef>
                <a:spcPts val="0"/>
              </a:spcBef>
              <a:spcAft>
                <a:spcPts val="0"/>
              </a:spcAft>
              <a:buClr>
                <a:srgbClr val="034EA2"/>
              </a:buClr>
              <a:buSzTx/>
              <a:buFont typeface="Arial" pitchFamily="34" charset="0"/>
              <a:buNone/>
              <a:tabLst/>
              <a:defRPr/>
            </a:pPr>
            <a:r>
              <a:rPr kumimoji="0" lang="en-GB" sz="1200" b="1" i="0" u="none" strike="noStrike" kern="1200" cap="none" spc="0" normalizeH="0" baseline="0" noProof="0">
                <a:ln>
                  <a:noFill/>
                </a:ln>
                <a:solidFill>
                  <a:srgbClr val="000090"/>
                </a:solidFill>
                <a:effectLst/>
                <a:uLnTx/>
                <a:uFillTx/>
                <a:latin typeface="Calibri"/>
                <a:ea typeface=""/>
                <a:cs typeface=""/>
              </a:rPr>
              <a:t>1 Month before:</a:t>
            </a:r>
            <a:r>
              <a:rPr kumimoji="0" lang="en-GB" sz="1200" b="0" i="0" u="none" strike="noStrike" kern="1200" cap="none" spc="0" normalizeH="0" baseline="0" noProof="0">
                <a:ln>
                  <a:noFill/>
                </a:ln>
                <a:solidFill>
                  <a:srgbClr val="000090"/>
                </a:solidFill>
                <a:effectLst/>
                <a:uLnTx/>
                <a:uFillTx/>
                <a:latin typeface="Calibri"/>
                <a:ea typeface=""/>
                <a:cs typeface=""/>
              </a:rPr>
              <a:t>	* </a:t>
            </a:r>
            <a:r>
              <a:rPr kumimoji="0" lang="en-GB" sz="1200" b="0" i="0" u="none" strike="noStrike" kern="1200" cap="none" spc="0" normalizeH="0" baseline="0" noProof="0">
                <a:ln>
                  <a:noFill/>
                </a:ln>
                <a:solidFill>
                  <a:srgbClr val="008000"/>
                </a:solidFill>
                <a:effectLst/>
                <a:uLnTx/>
                <a:uFillTx/>
                <a:latin typeface="Calibri"/>
                <a:ea typeface=""/>
                <a:cs typeface=""/>
              </a:rPr>
              <a:t>Online Starter Kit </a:t>
            </a:r>
            <a:r>
              <a:rPr kumimoji="0" lang="en-GB" sz="1200" b="0" i="0" u="none" strike="noStrike" kern="1200" cap="none" spc="0" normalizeH="0" baseline="0" noProof="0">
                <a:ln>
                  <a:noFill/>
                </a:ln>
                <a:solidFill>
                  <a:srgbClr val="000090"/>
                </a:solidFill>
                <a:effectLst/>
                <a:uLnTx/>
                <a:uFillTx/>
                <a:latin typeface="Calibri"/>
                <a:ea typeface=""/>
                <a:cs typeface=""/>
              </a:rPr>
              <a:t>(pre-assignment)</a:t>
            </a:r>
            <a:endParaRPr kumimoji="0" lang="en-GB" sz="1200" b="0" i="0" u="none" strike="noStrike" kern="1200" cap="none" spc="0" normalizeH="0" baseline="0" noProof="0" dirty="0">
              <a:ln>
                <a:noFill/>
              </a:ln>
              <a:solidFill>
                <a:srgbClr val="000090"/>
              </a:solidFill>
              <a:effectLst/>
              <a:uLnTx/>
              <a:uFillTx/>
              <a:latin typeface="Calibri"/>
              <a:ea typeface=""/>
              <a:cs typeface=""/>
            </a:endParaRPr>
          </a:p>
        </p:txBody>
      </p:sp>
      <p:sp>
        <p:nvSpPr>
          <p:cNvPr id="26" name="ZoneTexte 25"/>
          <p:cNvSpPr txBox="1"/>
          <p:nvPr/>
        </p:nvSpPr>
        <p:spPr>
          <a:xfrm rot="16200000">
            <a:off x="367334" y="6056128"/>
            <a:ext cx="66954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800" b="1" i="0" u="none" strike="noStrike" kern="0" cap="none" spc="0" normalizeH="0" baseline="0" noProof="0" dirty="0" err="1">
                <a:ln>
                  <a:noFill/>
                </a:ln>
                <a:solidFill>
                  <a:srgbClr val="000090"/>
                </a:solidFill>
                <a:effectLst/>
                <a:uLnTx/>
                <a:uFillTx/>
              </a:rPr>
              <a:t>After</a:t>
            </a:r>
            <a:endParaRPr kumimoji="0" lang="fr-FR" sz="1800" b="1" i="0" u="none" strike="noStrike" kern="0" cap="none" spc="0" normalizeH="0" baseline="0" noProof="0" dirty="0">
              <a:ln>
                <a:noFill/>
              </a:ln>
              <a:solidFill>
                <a:srgbClr val="000090"/>
              </a:solidFill>
              <a:effectLst/>
              <a:uLnTx/>
              <a:uFillTx/>
            </a:endParaRPr>
          </a:p>
        </p:txBody>
      </p:sp>
      <p:sp>
        <p:nvSpPr>
          <p:cNvPr id="27" name="ZoneTexte 26"/>
          <p:cNvSpPr txBox="1"/>
          <p:nvPr/>
        </p:nvSpPr>
        <p:spPr>
          <a:xfrm rot="16200000">
            <a:off x="248988" y="4805668"/>
            <a:ext cx="9062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800" b="1" i="0" u="none" strike="noStrike" kern="0" cap="none" spc="0" normalizeH="0" baseline="0" noProof="0" dirty="0" err="1">
                <a:ln>
                  <a:noFill/>
                </a:ln>
                <a:solidFill>
                  <a:srgbClr val="000090"/>
                </a:solidFill>
                <a:effectLst/>
                <a:uLnTx/>
                <a:uFillTx/>
              </a:rPr>
              <a:t>Week</a:t>
            </a:r>
            <a:r>
              <a:rPr kumimoji="0" lang="fr-FR" sz="1800" b="1" i="0" u="none" strike="noStrike" kern="0" cap="none" spc="0" normalizeH="0" baseline="0" noProof="0" dirty="0">
                <a:ln>
                  <a:noFill/>
                </a:ln>
                <a:solidFill>
                  <a:srgbClr val="000090"/>
                </a:solidFill>
                <a:effectLst/>
                <a:uLnTx/>
                <a:uFillTx/>
              </a:rPr>
              <a:t> 2</a:t>
            </a:r>
          </a:p>
        </p:txBody>
      </p:sp>
      <p:sp>
        <p:nvSpPr>
          <p:cNvPr id="28" name="ZoneTexte 27"/>
          <p:cNvSpPr txBox="1"/>
          <p:nvPr/>
        </p:nvSpPr>
        <p:spPr>
          <a:xfrm rot="16200000">
            <a:off x="289175" y="1811384"/>
            <a:ext cx="82586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800" b="1" i="0" u="none" strike="noStrike" kern="0" cap="none" spc="0" normalizeH="0" baseline="0" noProof="0" dirty="0" err="1">
                <a:ln>
                  <a:noFill/>
                </a:ln>
                <a:solidFill>
                  <a:srgbClr val="000090"/>
                </a:solidFill>
                <a:effectLst/>
                <a:uLnTx/>
                <a:uFillTx/>
              </a:rPr>
              <a:t>Before</a:t>
            </a:r>
            <a:endParaRPr kumimoji="0" lang="fr-FR" sz="1800" b="1" i="0" u="none" strike="noStrike" kern="0" cap="none" spc="0" normalizeH="0" baseline="0" noProof="0" dirty="0">
              <a:ln>
                <a:noFill/>
              </a:ln>
              <a:solidFill>
                <a:srgbClr val="000090"/>
              </a:solidFill>
              <a:effectLst/>
              <a:uLnTx/>
              <a:uFillTx/>
            </a:endParaRPr>
          </a:p>
        </p:txBody>
      </p:sp>
      <p:sp>
        <p:nvSpPr>
          <p:cNvPr id="29" name="ZoneTexte 28"/>
          <p:cNvSpPr txBox="1"/>
          <p:nvPr/>
        </p:nvSpPr>
        <p:spPr>
          <a:xfrm rot="16200000">
            <a:off x="248987" y="3247816"/>
            <a:ext cx="9062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800" b="1" i="0" u="none" strike="noStrike" kern="0" cap="none" spc="0" normalizeH="0" baseline="0" noProof="0" dirty="0" err="1">
                <a:ln>
                  <a:noFill/>
                </a:ln>
                <a:solidFill>
                  <a:srgbClr val="000090"/>
                </a:solidFill>
                <a:effectLst/>
                <a:uLnTx/>
                <a:uFillTx/>
              </a:rPr>
              <a:t>Week</a:t>
            </a:r>
            <a:r>
              <a:rPr kumimoji="0" lang="fr-FR" sz="1800" b="1" i="0" u="none" strike="noStrike" kern="0" cap="none" spc="0" normalizeH="0" baseline="0" noProof="0" dirty="0">
                <a:ln>
                  <a:noFill/>
                </a:ln>
                <a:solidFill>
                  <a:srgbClr val="000090"/>
                </a:solidFill>
                <a:effectLst/>
                <a:uLnTx/>
                <a:uFillTx/>
              </a:rPr>
              <a:t> 1</a:t>
            </a:r>
          </a:p>
        </p:txBody>
      </p:sp>
      <p:sp>
        <p:nvSpPr>
          <p:cNvPr id="30" name="Text Placeholder 6"/>
          <p:cNvSpPr txBox="1">
            <a:spLocks/>
          </p:cNvSpPr>
          <p:nvPr/>
        </p:nvSpPr>
        <p:spPr>
          <a:xfrm>
            <a:off x="949490" y="2420888"/>
            <a:ext cx="7920880" cy="1773876"/>
          </a:xfrm>
          <a:prstGeom prst="rect">
            <a:avLst/>
          </a:prstGeom>
        </p:spPr>
        <p:txBody>
          <a:bodyPr/>
          <a:lstStyle>
            <a:lvl1pPr marL="0" indent="-180000" algn="l" defTabSz="914400" rtl="0" eaLnBrk="1" latinLnBrk="0" hangingPunct="1">
              <a:lnSpc>
                <a:spcPct val="113000"/>
              </a:lnSpc>
              <a:spcBef>
                <a:spcPct val="20000"/>
              </a:spcBef>
              <a:buClr>
                <a:schemeClr val="tx2"/>
              </a:buClr>
              <a:buFont typeface="Arial" pitchFamily="34" charset="0"/>
              <a:buChar char="•"/>
              <a:defRPr sz="2000" kern="1200">
                <a:solidFill>
                  <a:schemeClr val="tx1"/>
                </a:solidFill>
                <a:latin typeface="+mn-lt"/>
                <a:ea typeface="+mn-ea"/>
                <a:cs typeface="+mn-cs"/>
              </a:defRPr>
            </a:lvl1pPr>
            <a:lvl2pPr marL="648000" indent="-180000" algn="l" defTabSz="914400" rtl="0" eaLnBrk="1" latinLnBrk="0" hangingPunct="1">
              <a:lnSpc>
                <a:spcPct val="113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180000" algn="l" defTabSz="914400" rtl="0" eaLnBrk="1" latinLnBrk="0" hangingPunct="1">
              <a:lnSpc>
                <a:spcPct val="113000"/>
              </a:lnSpc>
              <a:spcBef>
                <a:spcPct val="20000"/>
              </a:spcBef>
              <a:buClr>
                <a:schemeClr val="tx2"/>
              </a:buClr>
              <a:buFont typeface="Arial" pitchFamily="34" charset="0"/>
              <a:buChar char="•"/>
              <a:defRPr sz="2000" kern="1200">
                <a:solidFill>
                  <a:schemeClr val="tx1"/>
                </a:solidFill>
                <a:latin typeface="+mn-lt"/>
                <a:ea typeface="+mn-ea"/>
                <a:cs typeface="+mn-cs"/>
              </a:defRPr>
            </a:lvl3pPr>
            <a:lvl4pPr marL="1600200" indent="-180000" algn="l" defTabSz="914400" rtl="0" eaLnBrk="1" latinLnBrk="0" hangingPunct="1">
              <a:lnSpc>
                <a:spcPct val="113000"/>
              </a:lnSpc>
              <a:spcBef>
                <a:spcPct val="20000"/>
              </a:spcBef>
              <a:buClr>
                <a:schemeClr val="tx2"/>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13000"/>
              </a:lnSpc>
              <a:spcBef>
                <a:spcPts val="0"/>
              </a:spcBef>
              <a:spcAft>
                <a:spcPts val="0"/>
              </a:spcAft>
              <a:buClr>
                <a:srgbClr val="034EA2"/>
              </a:buClr>
              <a:buSzTx/>
              <a:buFont typeface="Arial" pitchFamily="34" charset="0"/>
              <a:buNone/>
              <a:tabLst/>
              <a:defRPr/>
            </a:pPr>
            <a:r>
              <a:rPr kumimoji="0" lang="en-GB" sz="1200" b="1" i="0" u="none" strike="noStrike" kern="1200" cap="none" spc="0" normalizeH="0" baseline="0" noProof="0" dirty="0">
                <a:ln>
                  <a:noFill/>
                </a:ln>
                <a:solidFill>
                  <a:srgbClr val="000090"/>
                </a:solidFill>
                <a:effectLst/>
                <a:uLnTx/>
                <a:uFillTx/>
                <a:latin typeface="Calibri"/>
                <a:ea typeface=""/>
                <a:cs typeface=""/>
              </a:rPr>
              <a:t>First 2 days:</a:t>
            </a:r>
            <a:r>
              <a:rPr kumimoji="0" lang="en-GB" sz="1200" b="0" i="0" u="none" strike="noStrike" kern="1200" cap="none" spc="0" normalizeH="0" baseline="0" noProof="0" dirty="0">
                <a:ln>
                  <a:noFill/>
                </a:ln>
                <a:solidFill>
                  <a:srgbClr val="000090"/>
                </a:solidFill>
                <a:effectLst/>
                <a:uLnTx/>
                <a:uFillTx/>
                <a:latin typeface="Calibri"/>
                <a:ea typeface=""/>
                <a:cs typeface=""/>
              </a:rPr>
              <a:t>		* </a:t>
            </a:r>
            <a:r>
              <a:rPr kumimoji="0" lang="en-GB" sz="1200" b="0" i="0" u="none" strike="noStrike" kern="1200" cap="none" spc="0" normalizeH="0" baseline="0" noProof="0" dirty="0">
                <a:ln>
                  <a:noFill/>
                </a:ln>
                <a:solidFill>
                  <a:srgbClr val="008000"/>
                </a:solidFill>
                <a:effectLst/>
                <a:uLnTx/>
                <a:uFillTx/>
                <a:latin typeface="Calibri"/>
                <a:ea typeface=""/>
                <a:cs typeface=""/>
              </a:rPr>
              <a:t>Feedbacks </a:t>
            </a:r>
            <a:r>
              <a:rPr kumimoji="0" lang="en-GB" sz="1200" b="0" i="0" u="none" strike="noStrike" kern="1200" cap="none" spc="0" normalizeH="0" baseline="0" noProof="0" dirty="0">
                <a:ln>
                  <a:noFill/>
                </a:ln>
                <a:solidFill>
                  <a:srgbClr val="000090"/>
                </a:solidFill>
                <a:effectLst/>
                <a:uLnTx/>
                <a:uFillTx/>
                <a:latin typeface="Calibri"/>
                <a:ea typeface=""/>
                <a:cs typeface=""/>
              </a:rPr>
              <a:t>to students on online Starter Kit</a:t>
            </a:r>
          </a:p>
          <a:p>
            <a:pPr marL="0" marR="0" lvl="0" indent="0" algn="l" defTabSz="914400" rtl="0" eaLnBrk="1" fontAlgn="auto" latinLnBrk="0" hangingPunct="1">
              <a:lnSpc>
                <a:spcPct val="113000"/>
              </a:lnSpc>
              <a:spcBef>
                <a:spcPts val="0"/>
              </a:spcBef>
              <a:spcAft>
                <a:spcPts val="0"/>
              </a:spcAft>
              <a:buClr>
                <a:srgbClr val="034EA2"/>
              </a:buClr>
              <a:buSzTx/>
              <a:buFont typeface="Arial" pitchFamily="34" charset="0"/>
              <a:buNone/>
              <a:tabLst/>
              <a:defRPr/>
            </a:pPr>
            <a:r>
              <a:rPr kumimoji="0" lang="en-GB" sz="1200" b="0" i="0" u="none" strike="noStrike" kern="1200" cap="none" spc="0" normalizeH="0" baseline="0" noProof="0" dirty="0">
                <a:ln>
                  <a:noFill/>
                </a:ln>
                <a:solidFill>
                  <a:srgbClr val="008000"/>
                </a:solidFill>
                <a:effectLst/>
                <a:uLnTx/>
                <a:uFillTx/>
                <a:latin typeface="Calibri"/>
                <a:ea typeface=""/>
                <a:cs typeface=""/>
              </a:rPr>
              <a:t>		</a:t>
            </a:r>
            <a:r>
              <a:rPr kumimoji="0" lang="en-GB" sz="1200" b="0" i="0" u="none" strike="noStrike" kern="1200" cap="none" spc="0" normalizeH="0" baseline="0" noProof="0" dirty="0">
                <a:ln>
                  <a:noFill/>
                </a:ln>
                <a:solidFill>
                  <a:srgbClr val="000090"/>
                </a:solidFill>
                <a:effectLst/>
                <a:uLnTx/>
                <a:uFillTx/>
                <a:latin typeface="Calibri"/>
                <a:ea typeface=""/>
                <a:cs typeface=""/>
              </a:rPr>
              <a:t>* </a:t>
            </a:r>
            <a:r>
              <a:rPr kumimoji="0" lang="en-GB" sz="1200" b="0" i="0" u="none" strike="noStrike" kern="1200" cap="none" spc="0" normalizeH="0" baseline="0" noProof="0" dirty="0">
                <a:ln>
                  <a:noFill/>
                </a:ln>
                <a:solidFill>
                  <a:srgbClr val="008000"/>
                </a:solidFill>
                <a:effectLst/>
                <a:uLnTx/>
                <a:uFillTx/>
                <a:latin typeface="Calibri"/>
                <a:ea typeface=""/>
                <a:cs typeface=""/>
              </a:rPr>
              <a:t>Crash course </a:t>
            </a:r>
            <a:r>
              <a:rPr kumimoji="0" lang="en-GB" sz="1200" b="0" i="0" u="none" strike="noStrike" kern="1200" cap="none" spc="0" normalizeH="0" baseline="0" noProof="0" dirty="0">
                <a:ln>
                  <a:noFill/>
                </a:ln>
                <a:solidFill>
                  <a:srgbClr val="000090"/>
                </a:solidFill>
                <a:effectLst/>
                <a:uLnTx/>
                <a:uFillTx/>
                <a:latin typeface="Calibri"/>
                <a:ea typeface=""/>
                <a:cs typeface=""/>
              </a:rPr>
              <a:t>to students on Starter Kit topics (optional)</a:t>
            </a:r>
          </a:p>
          <a:p>
            <a:pPr marL="0" marR="0" lvl="0" indent="0" algn="l" defTabSz="914400" rtl="0" eaLnBrk="1" fontAlgn="auto" latinLnBrk="0" hangingPunct="1">
              <a:lnSpc>
                <a:spcPct val="113000"/>
              </a:lnSpc>
              <a:spcBef>
                <a:spcPts val="0"/>
              </a:spcBef>
              <a:spcAft>
                <a:spcPts val="0"/>
              </a:spcAft>
              <a:buClr>
                <a:srgbClr val="034EA2"/>
              </a:buClr>
              <a:buSzTx/>
              <a:buFont typeface="Arial" pitchFamily="34" charset="0"/>
              <a:buNone/>
              <a:tabLst/>
              <a:defRPr/>
            </a:pPr>
            <a:r>
              <a:rPr kumimoji="0" lang="en-GB" sz="1200" b="0" i="0" u="none" strike="noStrike" kern="1200" cap="none" spc="0" normalizeH="0" baseline="0" noProof="0" dirty="0">
                <a:ln>
                  <a:noFill/>
                </a:ln>
                <a:solidFill>
                  <a:srgbClr val="000090"/>
                </a:solidFill>
                <a:effectLst/>
                <a:uLnTx/>
                <a:uFillTx/>
                <a:latin typeface="Calibri"/>
                <a:ea typeface=""/>
                <a:cs typeface=""/>
              </a:rPr>
              <a:t>		* Presentation of </a:t>
            </a:r>
            <a:r>
              <a:rPr kumimoji="0" lang="en-GB" sz="1200" b="0" i="0" u="none" strike="noStrike" kern="1200" cap="none" spc="0" normalizeH="0" baseline="0" noProof="0" dirty="0">
                <a:ln>
                  <a:noFill/>
                </a:ln>
                <a:solidFill>
                  <a:srgbClr val="008000"/>
                </a:solidFill>
                <a:effectLst/>
                <a:uLnTx/>
                <a:uFillTx/>
                <a:latin typeface="Calibri"/>
                <a:ea typeface=""/>
                <a:cs typeface=""/>
              </a:rPr>
              <a:t>project work and assessment criteria</a:t>
            </a:r>
          </a:p>
          <a:p>
            <a:pPr marL="0" marR="0" lvl="0" indent="0" algn="l" defTabSz="914400" rtl="0" eaLnBrk="1" fontAlgn="auto" latinLnBrk="0" hangingPunct="1">
              <a:lnSpc>
                <a:spcPct val="113000"/>
              </a:lnSpc>
              <a:spcBef>
                <a:spcPts val="0"/>
              </a:spcBef>
              <a:spcAft>
                <a:spcPts val="0"/>
              </a:spcAft>
              <a:buClr>
                <a:srgbClr val="034EA2"/>
              </a:buClr>
              <a:buSzTx/>
              <a:buFont typeface="Arial" pitchFamily="34" charset="0"/>
              <a:buNone/>
              <a:tabLst/>
              <a:defRPr/>
            </a:pPr>
            <a:r>
              <a:rPr kumimoji="0" lang="en-GB" sz="1200" b="0" i="0" u="none" strike="noStrike" kern="1200" cap="none" spc="0" normalizeH="0" baseline="0" noProof="0" dirty="0">
                <a:ln>
                  <a:noFill/>
                </a:ln>
                <a:solidFill>
                  <a:srgbClr val="000090"/>
                </a:solidFill>
                <a:effectLst/>
                <a:uLnTx/>
                <a:uFillTx/>
                <a:latin typeface="Calibri"/>
                <a:ea typeface=""/>
                <a:cs typeface=""/>
              </a:rPr>
              <a:t>		* Presentation of </a:t>
            </a:r>
            <a:r>
              <a:rPr kumimoji="0" lang="en-GB" sz="1200" b="0" i="0" u="none" strike="noStrike" kern="1200" cap="none" spc="0" normalizeH="0" baseline="0" noProof="0" dirty="0">
                <a:ln>
                  <a:noFill/>
                </a:ln>
                <a:solidFill>
                  <a:srgbClr val="008000"/>
                </a:solidFill>
                <a:effectLst/>
                <a:uLnTx/>
                <a:uFillTx/>
                <a:latin typeface="Calibri"/>
                <a:ea typeface=""/>
                <a:cs typeface=""/>
              </a:rPr>
              <a:t>cases and team building</a:t>
            </a:r>
          </a:p>
          <a:p>
            <a:pPr marL="0" marR="0" lvl="0" indent="0" algn="l" defTabSz="914400" rtl="0" eaLnBrk="1" fontAlgn="auto" latinLnBrk="0" hangingPunct="1">
              <a:lnSpc>
                <a:spcPct val="113000"/>
              </a:lnSpc>
              <a:spcBef>
                <a:spcPts val="0"/>
              </a:spcBef>
              <a:spcAft>
                <a:spcPts val="0"/>
              </a:spcAft>
              <a:buClr>
                <a:srgbClr val="034EA2"/>
              </a:buClr>
              <a:buSzTx/>
              <a:buFont typeface="Arial" pitchFamily="34" charset="0"/>
              <a:buNone/>
              <a:tabLst/>
              <a:defRPr/>
            </a:pPr>
            <a:endParaRPr kumimoji="0" lang="en-GB" sz="800" b="0" i="0" u="none" strike="noStrike" kern="1200" cap="none" spc="0" normalizeH="0" baseline="0" noProof="0" dirty="0">
              <a:ln>
                <a:noFill/>
              </a:ln>
              <a:solidFill>
                <a:srgbClr val="000090"/>
              </a:solidFill>
              <a:effectLst/>
              <a:uLnTx/>
              <a:uFillTx/>
              <a:latin typeface="Calibri"/>
              <a:ea typeface=""/>
              <a:cs typeface=""/>
            </a:endParaRPr>
          </a:p>
          <a:p>
            <a:pPr marL="0" marR="0" lvl="0" indent="0" algn="l" defTabSz="914400" rtl="0" eaLnBrk="1" fontAlgn="auto" latinLnBrk="0" hangingPunct="1">
              <a:lnSpc>
                <a:spcPct val="113000"/>
              </a:lnSpc>
              <a:spcBef>
                <a:spcPts val="0"/>
              </a:spcBef>
              <a:spcAft>
                <a:spcPts val="0"/>
              </a:spcAft>
              <a:buClr>
                <a:srgbClr val="034EA2"/>
              </a:buClr>
              <a:buSzTx/>
              <a:buFont typeface="Arial" pitchFamily="34" charset="0"/>
              <a:buNone/>
              <a:tabLst/>
              <a:defRPr/>
            </a:pPr>
            <a:r>
              <a:rPr kumimoji="0" lang="en-GB" sz="1200" b="1" i="0" u="none" strike="noStrike" kern="1200" cap="none" spc="0" normalizeH="0" baseline="0" noProof="0" dirty="0">
                <a:ln>
                  <a:noFill/>
                </a:ln>
                <a:solidFill>
                  <a:srgbClr val="000090"/>
                </a:solidFill>
                <a:effectLst/>
                <a:uLnTx/>
                <a:uFillTx/>
                <a:latin typeface="Calibri"/>
                <a:ea typeface=""/>
                <a:cs typeface=""/>
              </a:rPr>
              <a:t>Week:</a:t>
            </a:r>
            <a:r>
              <a:rPr kumimoji="0" lang="en-GB" sz="1200" b="0" i="0" u="none" strike="noStrike" kern="1200" cap="none" spc="0" normalizeH="0" baseline="0" noProof="0" dirty="0">
                <a:ln>
                  <a:noFill/>
                </a:ln>
                <a:solidFill>
                  <a:srgbClr val="000090"/>
                </a:solidFill>
                <a:effectLst/>
                <a:uLnTx/>
                <a:uFillTx/>
                <a:latin typeface="Calibri"/>
                <a:ea typeface=""/>
                <a:cs typeface=""/>
              </a:rPr>
              <a:t>		* </a:t>
            </a:r>
            <a:r>
              <a:rPr kumimoji="0" lang="en-GB" sz="1200" b="1" i="0" u="none" strike="noStrike" kern="1200" cap="none" spc="0" normalizeH="0" baseline="0" noProof="0" dirty="0">
                <a:ln>
                  <a:noFill/>
                </a:ln>
                <a:solidFill>
                  <a:srgbClr val="008000"/>
                </a:solidFill>
                <a:effectLst/>
                <a:uLnTx/>
                <a:uFillTx/>
                <a:latin typeface="Calibri"/>
                <a:ea typeface=""/>
                <a:cs typeface=""/>
              </a:rPr>
              <a:t>Project work on concept &amp; business model (thematic issues, user requirements,             		   impact of tech, value networks, ethics, sustain.) </a:t>
            </a:r>
            <a:r>
              <a:rPr kumimoji="0" lang="en-GB" sz="1200" b="1" i="0" u="none" strike="noStrike" kern="1200" cap="none" spc="0" normalizeH="0" baseline="0" noProof="0" dirty="0">
                <a:ln>
                  <a:noFill/>
                </a:ln>
                <a:solidFill>
                  <a:srgbClr val="000090"/>
                </a:solidFill>
                <a:effectLst/>
                <a:uLnTx/>
                <a:uFillTx/>
                <a:latin typeface="Calibri"/>
                <a:ea typeface=""/>
                <a:cs typeface=""/>
              </a:rPr>
              <a:t>// lectures, visits, field work, coaching,…</a:t>
            </a:r>
          </a:p>
          <a:p>
            <a:pPr marL="0" marR="0" lvl="0" indent="0" algn="l" defTabSz="914400" rtl="0" eaLnBrk="1" fontAlgn="auto" latinLnBrk="0" hangingPunct="1">
              <a:lnSpc>
                <a:spcPct val="113000"/>
              </a:lnSpc>
              <a:spcBef>
                <a:spcPts val="0"/>
              </a:spcBef>
              <a:spcAft>
                <a:spcPts val="0"/>
              </a:spcAft>
              <a:buClr>
                <a:srgbClr val="034EA2"/>
              </a:buClr>
              <a:buSzTx/>
              <a:buFont typeface="Arial" pitchFamily="34" charset="0"/>
              <a:buNone/>
              <a:tabLst/>
              <a:defRPr/>
            </a:pPr>
            <a:endParaRPr kumimoji="0" lang="en-GB" sz="800" b="0" i="0" u="none" strike="noStrike" kern="1200" cap="none" spc="0" normalizeH="0" baseline="0" noProof="0" dirty="0">
              <a:ln>
                <a:noFill/>
              </a:ln>
              <a:solidFill>
                <a:srgbClr val="000090"/>
              </a:solidFill>
              <a:effectLst/>
              <a:uLnTx/>
              <a:uFillTx/>
              <a:latin typeface="Calibri"/>
              <a:ea typeface=""/>
              <a:cs typeface=""/>
            </a:endParaRPr>
          </a:p>
          <a:p>
            <a:pPr marL="0" marR="0" lvl="0" indent="0" algn="l" defTabSz="914400" rtl="0" eaLnBrk="1" fontAlgn="auto" latinLnBrk="0" hangingPunct="1">
              <a:lnSpc>
                <a:spcPct val="113000"/>
              </a:lnSpc>
              <a:spcBef>
                <a:spcPts val="0"/>
              </a:spcBef>
              <a:spcAft>
                <a:spcPts val="0"/>
              </a:spcAft>
              <a:buClr>
                <a:srgbClr val="034EA2"/>
              </a:buClr>
              <a:buSzTx/>
              <a:buFont typeface="Arial" pitchFamily="34" charset="0"/>
              <a:buNone/>
              <a:tabLst/>
              <a:defRPr/>
            </a:pPr>
            <a:r>
              <a:rPr kumimoji="0" lang="en-GB" sz="1200" b="1" i="0" u="none" strike="noStrike" kern="1200" cap="none" spc="0" normalizeH="0" baseline="0" noProof="0" dirty="0">
                <a:ln>
                  <a:noFill/>
                </a:ln>
                <a:solidFill>
                  <a:srgbClr val="000090"/>
                </a:solidFill>
                <a:effectLst/>
                <a:uLnTx/>
                <a:uFillTx/>
                <a:latin typeface="Calibri"/>
                <a:ea typeface=""/>
                <a:cs typeface=""/>
              </a:rPr>
              <a:t>Last day:</a:t>
            </a:r>
            <a:r>
              <a:rPr kumimoji="0" lang="en-GB" sz="1200" b="0" i="0" u="none" strike="noStrike" kern="1200" cap="none" spc="0" normalizeH="0" baseline="0" noProof="0" dirty="0">
                <a:ln>
                  <a:noFill/>
                </a:ln>
                <a:solidFill>
                  <a:srgbClr val="000090"/>
                </a:solidFill>
                <a:effectLst/>
                <a:uLnTx/>
                <a:uFillTx/>
                <a:latin typeface="Calibri"/>
                <a:ea typeface=""/>
                <a:cs typeface=""/>
              </a:rPr>
              <a:t>		* </a:t>
            </a:r>
            <a:r>
              <a:rPr kumimoji="0" lang="en-GB" sz="1200" b="0" i="0" u="none" strike="noStrike" kern="1200" cap="none" spc="0" normalizeH="0" baseline="0" noProof="0" dirty="0">
                <a:ln>
                  <a:noFill/>
                </a:ln>
                <a:solidFill>
                  <a:srgbClr val="008000"/>
                </a:solidFill>
                <a:effectLst/>
                <a:uLnTx/>
                <a:uFillTx/>
                <a:latin typeface="Calibri"/>
                <a:ea typeface=""/>
                <a:cs typeface=""/>
              </a:rPr>
              <a:t>Pitch on business model</a:t>
            </a:r>
            <a:r>
              <a:rPr kumimoji="0" lang="en-GB" sz="1200" b="0" i="0" u="none" strike="noStrike" kern="1200" cap="none" spc="0" normalizeH="0" baseline="0" noProof="0" dirty="0">
                <a:ln>
                  <a:noFill/>
                </a:ln>
                <a:solidFill>
                  <a:srgbClr val="000090"/>
                </a:solidFill>
                <a:effectLst/>
                <a:uLnTx/>
                <a:uFillTx/>
                <a:latin typeface="Calibri"/>
                <a:ea typeface=""/>
                <a:cs typeface=""/>
              </a:rPr>
              <a:t>, on stage</a:t>
            </a:r>
          </a:p>
        </p:txBody>
      </p:sp>
      <p:sp>
        <p:nvSpPr>
          <p:cNvPr id="31" name="Text Placeholder 6"/>
          <p:cNvSpPr txBox="1">
            <a:spLocks/>
          </p:cNvSpPr>
          <p:nvPr/>
        </p:nvSpPr>
        <p:spPr>
          <a:xfrm>
            <a:off x="949490" y="4221088"/>
            <a:ext cx="7920880" cy="1269820"/>
          </a:xfrm>
          <a:prstGeom prst="rect">
            <a:avLst/>
          </a:prstGeom>
        </p:spPr>
        <p:txBody>
          <a:bodyPr/>
          <a:lstStyle>
            <a:lvl1pPr marL="0" indent="-180000" algn="l" defTabSz="914400" rtl="0" eaLnBrk="1" latinLnBrk="0" hangingPunct="1">
              <a:lnSpc>
                <a:spcPct val="113000"/>
              </a:lnSpc>
              <a:spcBef>
                <a:spcPct val="20000"/>
              </a:spcBef>
              <a:buClr>
                <a:schemeClr val="tx2"/>
              </a:buClr>
              <a:buFont typeface="Arial" pitchFamily="34" charset="0"/>
              <a:buChar char="•"/>
              <a:defRPr sz="2000" kern="1200">
                <a:solidFill>
                  <a:schemeClr val="tx1"/>
                </a:solidFill>
                <a:latin typeface="+mn-lt"/>
                <a:ea typeface="+mn-ea"/>
                <a:cs typeface="+mn-cs"/>
              </a:defRPr>
            </a:lvl1pPr>
            <a:lvl2pPr marL="648000" indent="-180000" algn="l" defTabSz="914400" rtl="0" eaLnBrk="1" latinLnBrk="0" hangingPunct="1">
              <a:lnSpc>
                <a:spcPct val="113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180000" algn="l" defTabSz="914400" rtl="0" eaLnBrk="1" latinLnBrk="0" hangingPunct="1">
              <a:lnSpc>
                <a:spcPct val="113000"/>
              </a:lnSpc>
              <a:spcBef>
                <a:spcPct val="20000"/>
              </a:spcBef>
              <a:buClr>
                <a:schemeClr val="tx2"/>
              </a:buClr>
              <a:buFont typeface="Arial" pitchFamily="34" charset="0"/>
              <a:buChar char="•"/>
              <a:defRPr sz="2000" kern="1200">
                <a:solidFill>
                  <a:schemeClr val="tx1"/>
                </a:solidFill>
                <a:latin typeface="+mn-lt"/>
                <a:ea typeface="+mn-ea"/>
                <a:cs typeface="+mn-cs"/>
              </a:defRPr>
            </a:lvl3pPr>
            <a:lvl4pPr marL="1600200" indent="-180000" algn="l" defTabSz="914400" rtl="0" eaLnBrk="1" latinLnBrk="0" hangingPunct="1">
              <a:lnSpc>
                <a:spcPct val="113000"/>
              </a:lnSpc>
              <a:spcBef>
                <a:spcPct val="20000"/>
              </a:spcBef>
              <a:buClr>
                <a:schemeClr val="tx2"/>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13000"/>
              </a:lnSpc>
              <a:spcBef>
                <a:spcPts val="0"/>
              </a:spcBef>
              <a:spcAft>
                <a:spcPts val="0"/>
              </a:spcAft>
              <a:buClr>
                <a:srgbClr val="034EA2"/>
              </a:buClr>
              <a:buSzTx/>
              <a:buFont typeface="Arial" pitchFamily="34" charset="0"/>
              <a:buNone/>
              <a:tabLst/>
              <a:defRPr/>
            </a:pPr>
            <a:r>
              <a:rPr kumimoji="0" lang="en-GB" sz="1200" b="1" i="0" u="none" strike="noStrike" kern="1200" cap="none" spc="0" normalizeH="0" baseline="0" noProof="0" dirty="0">
                <a:ln>
                  <a:noFill/>
                </a:ln>
                <a:solidFill>
                  <a:srgbClr val="000090"/>
                </a:solidFill>
                <a:effectLst/>
                <a:uLnTx/>
                <a:uFillTx/>
                <a:latin typeface="Calibri"/>
                <a:ea typeface=""/>
                <a:cs typeface=""/>
              </a:rPr>
              <a:t>Week:		</a:t>
            </a:r>
            <a:r>
              <a:rPr kumimoji="0" lang="en-GB" sz="1200" b="0" i="0" u="none" strike="noStrike" kern="1200" cap="none" spc="0" normalizeH="0" baseline="0" noProof="0" dirty="0">
                <a:ln>
                  <a:noFill/>
                </a:ln>
                <a:solidFill>
                  <a:srgbClr val="000090"/>
                </a:solidFill>
                <a:effectLst/>
                <a:uLnTx/>
                <a:uFillTx/>
                <a:latin typeface="Calibri"/>
                <a:ea typeface=""/>
                <a:cs typeface=""/>
              </a:rPr>
              <a:t>* </a:t>
            </a:r>
            <a:r>
              <a:rPr kumimoji="0" lang="en-GB" sz="1200" b="1" i="0" u="none" strike="noStrike" kern="1200" cap="none" spc="0" normalizeH="0" baseline="0" noProof="0" dirty="0">
                <a:ln>
                  <a:noFill/>
                </a:ln>
                <a:solidFill>
                  <a:srgbClr val="008000"/>
                </a:solidFill>
                <a:effectLst/>
                <a:uLnTx/>
                <a:uFillTx/>
                <a:latin typeface="Calibri"/>
                <a:ea typeface=""/>
                <a:cs typeface=""/>
              </a:rPr>
              <a:t>Project work on business plan (marketing, start-up strategy)</a:t>
            </a:r>
          </a:p>
          <a:p>
            <a:pPr marL="0" marR="0" lvl="0" indent="0" algn="l" defTabSz="914400" rtl="0" eaLnBrk="1" fontAlgn="auto" latinLnBrk="0" hangingPunct="1">
              <a:lnSpc>
                <a:spcPct val="113000"/>
              </a:lnSpc>
              <a:spcBef>
                <a:spcPts val="0"/>
              </a:spcBef>
              <a:spcAft>
                <a:spcPts val="0"/>
              </a:spcAft>
              <a:buClr>
                <a:srgbClr val="034EA2"/>
              </a:buClr>
              <a:buSzTx/>
              <a:buFont typeface="Arial" pitchFamily="34" charset="0"/>
              <a:buNone/>
              <a:tabLst/>
              <a:defRPr/>
            </a:pPr>
            <a:r>
              <a:rPr kumimoji="0" lang="en-GB" sz="1200" b="1" i="0" u="none" strike="noStrike" kern="1200" cap="none" spc="0" normalizeH="0" baseline="0" noProof="0" dirty="0">
                <a:ln>
                  <a:noFill/>
                </a:ln>
                <a:solidFill>
                  <a:srgbClr val="008000"/>
                </a:solidFill>
                <a:effectLst/>
                <a:uLnTx/>
                <a:uFillTx/>
                <a:latin typeface="Calibri"/>
                <a:ea typeface=""/>
                <a:cs typeface=""/>
              </a:rPr>
              <a:t>		   </a:t>
            </a:r>
            <a:r>
              <a:rPr kumimoji="0" lang="en-GB" sz="1200" b="1" i="0" u="none" strike="noStrike" kern="1200" cap="none" spc="0" normalizeH="0" baseline="0" noProof="0" dirty="0">
                <a:ln>
                  <a:noFill/>
                </a:ln>
                <a:solidFill>
                  <a:srgbClr val="000090"/>
                </a:solidFill>
                <a:effectLst/>
                <a:uLnTx/>
                <a:uFillTx/>
                <a:latin typeface="Calibri"/>
                <a:ea typeface=""/>
                <a:cs typeface=""/>
              </a:rPr>
              <a:t>// lectures, visits, field work, coaching,…</a:t>
            </a:r>
          </a:p>
          <a:p>
            <a:pPr marL="0" marR="0" lvl="0" indent="0" algn="l" defTabSz="914400" rtl="0" eaLnBrk="1" fontAlgn="auto" latinLnBrk="0" hangingPunct="1">
              <a:lnSpc>
                <a:spcPct val="113000"/>
              </a:lnSpc>
              <a:spcBef>
                <a:spcPts val="0"/>
              </a:spcBef>
              <a:spcAft>
                <a:spcPts val="0"/>
              </a:spcAft>
              <a:buClr>
                <a:srgbClr val="034EA2"/>
              </a:buClr>
              <a:buSzTx/>
              <a:buFont typeface="Arial" pitchFamily="34" charset="0"/>
              <a:buNone/>
              <a:tabLst/>
              <a:defRPr/>
            </a:pPr>
            <a:endParaRPr kumimoji="0" lang="en-GB" sz="800" b="1" i="0" u="none" strike="noStrike" kern="1200" cap="none" spc="0" normalizeH="0" baseline="0" noProof="0" dirty="0">
              <a:ln>
                <a:noFill/>
              </a:ln>
              <a:solidFill>
                <a:srgbClr val="000090"/>
              </a:solidFill>
              <a:effectLst/>
              <a:uLnTx/>
              <a:uFillTx/>
              <a:latin typeface="Calibri"/>
              <a:ea typeface=""/>
              <a:cs typeface=""/>
            </a:endParaRPr>
          </a:p>
          <a:p>
            <a:pPr marL="0" marR="0" lvl="0" indent="0" algn="l" defTabSz="914400" rtl="0" eaLnBrk="1" fontAlgn="auto" latinLnBrk="0" hangingPunct="1">
              <a:lnSpc>
                <a:spcPct val="113000"/>
              </a:lnSpc>
              <a:spcBef>
                <a:spcPts val="0"/>
              </a:spcBef>
              <a:spcAft>
                <a:spcPts val="0"/>
              </a:spcAft>
              <a:buClr>
                <a:srgbClr val="034EA2"/>
              </a:buClr>
              <a:buSzTx/>
              <a:buFont typeface="Arial" pitchFamily="34" charset="0"/>
              <a:buNone/>
              <a:tabLst/>
              <a:defRPr/>
            </a:pPr>
            <a:r>
              <a:rPr kumimoji="0" lang="en-GB" sz="1200" b="1" i="0" u="none" strike="noStrike" kern="1200" cap="none" spc="0" normalizeH="0" baseline="0" noProof="0" dirty="0">
                <a:ln>
                  <a:noFill/>
                </a:ln>
                <a:solidFill>
                  <a:srgbClr val="000090"/>
                </a:solidFill>
                <a:effectLst/>
                <a:uLnTx/>
                <a:uFillTx/>
                <a:latin typeface="Calibri"/>
                <a:ea typeface=""/>
                <a:cs typeface=""/>
              </a:rPr>
              <a:t>Last day:</a:t>
            </a:r>
            <a:r>
              <a:rPr kumimoji="0" lang="en-GB" sz="1200" b="0" i="0" u="none" strike="noStrike" kern="1200" cap="none" spc="0" normalizeH="0" baseline="0" noProof="0" dirty="0">
                <a:ln>
                  <a:noFill/>
                </a:ln>
                <a:solidFill>
                  <a:srgbClr val="000090"/>
                </a:solidFill>
                <a:effectLst/>
                <a:uLnTx/>
                <a:uFillTx/>
                <a:latin typeface="Calibri"/>
                <a:ea typeface=""/>
                <a:cs typeface=""/>
              </a:rPr>
              <a:t>		* </a:t>
            </a:r>
            <a:r>
              <a:rPr kumimoji="0" lang="en-GB" sz="1200" b="0" i="0" u="none" strike="noStrike" kern="1200" cap="none" spc="0" normalizeH="0" baseline="0" noProof="0" dirty="0">
                <a:ln>
                  <a:noFill/>
                </a:ln>
                <a:solidFill>
                  <a:srgbClr val="008000"/>
                </a:solidFill>
                <a:effectLst/>
                <a:uLnTx/>
                <a:uFillTx/>
                <a:latin typeface="Calibri"/>
                <a:ea typeface=""/>
                <a:cs typeface=""/>
              </a:rPr>
              <a:t>Pitch on business plan</a:t>
            </a:r>
            <a:r>
              <a:rPr kumimoji="0" lang="en-GB" sz="1200" b="0" i="0" u="none" strike="noStrike" kern="1200" cap="none" spc="0" normalizeH="0" baseline="0" noProof="0" dirty="0">
                <a:ln>
                  <a:noFill/>
                </a:ln>
                <a:solidFill>
                  <a:srgbClr val="000090"/>
                </a:solidFill>
                <a:effectLst/>
                <a:uLnTx/>
                <a:uFillTx/>
                <a:latin typeface="Calibri"/>
                <a:ea typeface=""/>
                <a:cs typeface=""/>
              </a:rPr>
              <a:t>, on stage in front of jury (‘investor pitch’)</a:t>
            </a:r>
          </a:p>
          <a:p>
            <a:pPr marL="0" marR="0" lvl="0" indent="0" algn="l" defTabSz="914400" rtl="0" eaLnBrk="1" fontAlgn="auto" latinLnBrk="0" hangingPunct="1">
              <a:lnSpc>
                <a:spcPct val="113000"/>
              </a:lnSpc>
              <a:spcBef>
                <a:spcPts val="0"/>
              </a:spcBef>
              <a:spcAft>
                <a:spcPts val="0"/>
              </a:spcAft>
              <a:buClr>
                <a:srgbClr val="034EA2"/>
              </a:buClr>
              <a:buSzTx/>
              <a:buFont typeface="Arial" pitchFamily="34" charset="0"/>
              <a:buNone/>
              <a:tabLst/>
              <a:defRPr/>
            </a:pPr>
            <a:r>
              <a:rPr kumimoji="0" lang="en-GB" sz="1200" b="0" i="0" u="none" strike="noStrike" kern="1200" cap="none" spc="0" normalizeH="0" baseline="0" noProof="0" dirty="0">
                <a:ln>
                  <a:noFill/>
                </a:ln>
                <a:solidFill>
                  <a:srgbClr val="000090"/>
                </a:solidFill>
                <a:effectLst/>
                <a:uLnTx/>
                <a:uFillTx/>
                <a:latin typeface="Calibri"/>
                <a:ea typeface=""/>
                <a:cs typeface=""/>
              </a:rPr>
              <a:t>		* Business panel jury </a:t>
            </a:r>
            <a:r>
              <a:rPr kumimoji="0" lang="en-GB" sz="1200" b="0" i="0" u="none" strike="noStrike" kern="1200" cap="none" spc="0" normalizeH="0" baseline="0" noProof="0" dirty="0">
                <a:ln>
                  <a:noFill/>
                </a:ln>
                <a:solidFill>
                  <a:srgbClr val="008000"/>
                </a:solidFill>
                <a:effectLst/>
                <a:uLnTx/>
                <a:uFillTx/>
                <a:latin typeface="Calibri"/>
                <a:ea typeface=""/>
                <a:cs typeface=""/>
              </a:rPr>
              <a:t>feedbacks on students pitch</a:t>
            </a:r>
          </a:p>
          <a:p>
            <a:pPr marL="0" marR="0" lvl="0" indent="0" algn="l" defTabSz="914400" rtl="0" eaLnBrk="1" fontAlgn="auto" latinLnBrk="0" hangingPunct="1">
              <a:lnSpc>
                <a:spcPct val="113000"/>
              </a:lnSpc>
              <a:spcBef>
                <a:spcPts val="0"/>
              </a:spcBef>
              <a:spcAft>
                <a:spcPts val="0"/>
              </a:spcAft>
              <a:buClr>
                <a:srgbClr val="034EA2"/>
              </a:buClr>
              <a:buSzTx/>
              <a:buFont typeface="Arial" pitchFamily="34" charset="0"/>
              <a:buNone/>
              <a:tabLst/>
              <a:defRPr/>
            </a:pPr>
            <a:r>
              <a:rPr kumimoji="0" lang="en-GB" sz="1200" b="0" i="0" u="none" strike="noStrike" kern="1200" cap="none" spc="0" normalizeH="0" baseline="0" noProof="0" dirty="0">
                <a:ln>
                  <a:noFill/>
                </a:ln>
                <a:solidFill>
                  <a:srgbClr val="000090"/>
                </a:solidFill>
                <a:effectLst/>
                <a:uLnTx/>
                <a:uFillTx/>
                <a:latin typeface="Calibri"/>
                <a:ea typeface=""/>
                <a:cs typeface=""/>
              </a:rPr>
              <a:t>		* Students answer Summer School </a:t>
            </a:r>
            <a:r>
              <a:rPr kumimoji="0" lang="en-GB" sz="1200" b="0" i="0" u="none" strike="noStrike" kern="1200" cap="none" spc="0" normalizeH="0" baseline="0" noProof="0" dirty="0">
                <a:ln>
                  <a:noFill/>
                </a:ln>
                <a:solidFill>
                  <a:srgbClr val="008000"/>
                </a:solidFill>
                <a:effectLst/>
                <a:uLnTx/>
                <a:uFillTx/>
                <a:latin typeface="Calibri"/>
                <a:ea typeface=""/>
                <a:cs typeface=""/>
              </a:rPr>
              <a:t>evaluation questionnaire</a:t>
            </a:r>
          </a:p>
          <a:p>
            <a:pPr marL="0" marR="0" lvl="0" indent="0" algn="l" defTabSz="914400" rtl="0" eaLnBrk="1" fontAlgn="auto" latinLnBrk="0" hangingPunct="1">
              <a:lnSpc>
                <a:spcPct val="113000"/>
              </a:lnSpc>
              <a:spcBef>
                <a:spcPts val="0"/>
              </a:spcBef>
              <a:spcAft>
                <a:spcPts val="0"/>
              </a:spcAft>
              <a:buClr>
                <a:srgbClr val="034EA2"/>
              </a:buClr>
              <a:buSzTx/>
              <a:buFont typeface="Arial" pitchFamily="34" charset="0"/>
              <a:buNone/>
              <a:tabLst/>
              <a:defRPr/>
            </a:pPr>
            <a:r>
              <a:rPr kumimoji="0" lang="en-GB" sz="1200" b="0" i="0" u="none" strike="noStrike" kern="1200" cap="none" spc="0" normalizeH="0" baseline="0" noProof="0" dirty="0">
                <a:ln>
                  <a:noFill/>
                </a:ln>
                <a:solidFill>
                  <a:srgbClr val="000090"/>
                </a:solidFill>
                <a:effectLst/>
                <a:uLnTx/>
                <a:uFillTx/>
                <a:latin typeface="Calibri"/>
                <a:ea typeface=""/>
                <a:cs typeface=""/>
              </a:rPr>
              <a:t>		* </a:t>
            </a:r>
            <a:r>
              <a:rPr kumimoji="0" lang="en-GB" sz="1200" b="0" i="0" u="none" strike="noStrike" kern="1200" cap="none" spc="0" normalizeH="0" baseline="0" noProof="0" dirty="0">
                <a:ln>
                  <a:noFill/>
                </a:ln>
                <a:solidFill>
                  <a:srgbClr val="008000"/>
                </a:solidFill>
                <a:effectLst/>
                <a:uLnTx/>
                <a:uFillTx/>
                <a:latin typeface="Calibri"/>
                <a:ea typeface=""/>
                <a:cs typeface=""/>
              </a:rPr>
              <a:t>Prizes </a:t>
            </a:r>
            <a:r>
              <a:rPr kumimoji="0" lang="en-GB" sz="1200" b="0" i="0" u="none" strike="noStrike" kern="1200" cap="none" spc="0" normalizeH="0" baseline="0" noProof="0" dirty="0">
                <a:ln>
                  <a:noFill/>
                </a:ln>
                <a:solidFill>
                  <a:srgbClr val="000090"/>
                </a:solidFill>
                <a:effectLst/>
                <a:uLnTx/>
                <a:uFillTx/>
                <a:latin typeface="Calibri"/>
                <a:ea typeface=""/>
                <a:cs typeface=""/>
              </a:rPr>
              <a:t>award</a:t>
            </a:r>
          </a:p>
        </p:txBody>
      </p:sp>
      <p:sp>
        <p:nvSpPr>
          <p:cNvPr id="32" name="Text Placeholder 6"/>
          <p:cNvSpPr txBox="1">
            <a:spLocks/>
          </p:cNvSpPr>
          <p:nvPr/>
        </p:nvSpPr>
        <p:spPr>
          <a:xfrm>
            <a:off x="949490" y="5831588"/>
            <a:ext cx="7920880" cy="765764"/>
          </a:xfrm>
          <a:prstGeom prst="rect">
            <a:avLst/>
          </a:prstGeom>
        </p:spPr>
        <p:txBody>
          <a:bodyPr/>
          <a:lstStyle>
            <a:lvl1pPr marL="0" indent="-180000" algn="l" defTabSz="914400" rtl="0" eaLnBrk="1" latinLnBrk="0" hangingPunct="1">
              <a:lnSpc>
                <a:spcPct val="113000"/>
              </a:lnSpc>
              <a:spcBef>
                <a:spcPct val="20000"/>
              </a:spcBef>
              <a:buClr>
                <a:schemeClr val="tx2"/>
              </a:buClr>
              <a:buFont typeface="Arial" pitchFamily="34" charset="0"/>
              <a:buChar char="•"/>
              <a:defRPr sz="2000" kern="1200">
                <a:solidFill>
                  <a:schemeClr val="tx1"/>
                </a:solidFill>
                <a:latin typeface="+mn-lt"/>
                <a:ea typeface="+mn-ea"/>
                <a:cs typeface="+mn-cs"/>
              </a:defRPr>
            </a:lvl1pPr>
            <a:lvl2pPr marL="648000" indent="-180000" algn="l" defTabSz="914400" rtl="0" eaLnBrk="1" latinLnBrk="0" hangingPunct="1">
              <a:lnSpc>
                <a:spcPct val="113000"/>
              </a:lnSpc>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180000" algn="l" defTabSz="914400" rtl="0" eaLnBrk="1" latinLnBrk="0" hangingPunct="1">
              <a:lnSpc>
                <a:spcPct val="113000"/>
              </a:lnSpc>
              <a:spcBef>
                <a:spcPct val="20000"/>
              </a:spcBef>
              <a:buClr>
                <a:schemeClr val="tx2"/>
              </a:buClr>
              <a:buFont typeface="Arial" pitchFamily="34" charset="0"/>
              <a:buChar char="•"/>
              <a:defRPr sz="2000" kern="1200">
                <a:solidFill>
                  <a:schemeClr val="tx1"/>
                </a:solidFill>
                <a:latin typeface="+mn-lt"/>
                <a:ea typeface="+mn-ea"/>
                <a:cs typeface="+mn-cs"/>
              </a:defRPr>
            </a:lvl3pPr>
            <a:lvl4pPr marL="1600200" indent="-180000" algn="l" defTabSz="914400" rtl="0" eaLnBrk="1" latinLnBrk="0" hangingPunct="1">
              <a:lnSpc>
                <a:spcPct val="113000"/>
              </a:lnSpc>
              <a:spcBef>
                <a:spcPct val="20000"/>
              </a:spcBef>
              <a:buClr>
                <a:schemeClr val="tx2"/>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13000"/>
              </a:lnSpc>
              <a:spcBef>
                <a:spcPts val="0"/>
              </a:spcBef>
              <a:spcAft>
                <a:spcPts val="0"/>
              </a:spcAft>
              <a:buClr>
                <a:srgbClr val="034EA2"/>
              </a:buClr>
              <a:buSzTx/>
              <a:buFont typeface="Arial" pitchFamily="34" charset="0"/>
              <a:buNone/>
              <a:tabLst/>
              <a:defRPr/>
            </a:pPr>
            <a:r>
              <a:rPr kumimoji="0" lang="en-GB" sz="1200" b="1" i="0" u="none" strike="noStrike" kern="1200" cap="none" spc="0" normalizeH="0" baseline="0" noProof="0" dirty="0">
                <a:ln>
                  <a:noFill/>
                </a:ln>
                <a:solidFill>
                  <a:srgbClr val="000090"/>
                </a:solidFill>
                <a:effectLst/>
                <a:uLnTx/>
                <a:uFillTx/>
                <a:latin typeface="Calibri"/>
                <a:ea typeface=""/>
                <a:cs typeface=""/>
              </a:rPr>
              <a:t>Within 2 weeks:</a:t>
            </a:r>
            <a:r>
              <a:rPr kumimoji="0" lang="en-GB" sz="1200" b="0" i="0" u="none" strike="noStrike" kern="1200" cap="none" spc="0" normalizeH="0" baseline="0" noProof="0" dirty="0">
                <a:ln>
                  <a:noFill/>
                </a:ln>
                <a:solidFill>
                  <a:srgbClr val="000090"/>
                </a:solidFill>
                <a:effectLst/>
                <a:uLnTx/>
                <a:uFillTx/>
                <a:latin typeface="Calibri"/>
                <a:ea typeface=""/>
                <a:cs typeface=""/>
              </a:rPr>
              <a:t>	* Students </a:t>
            </a:r>
            <a:r>
              <a:rPr kumimoji="0" lang="en-GB" sz="1200" b="0" i="0" u="none" strike="noStrike" kern="1200" cap="none" spc="0" normalizeH="0" baseline="0" noProof="0" dirty="0">
                <a:ln>
                  <a:noFill/>
                </a:ln>
                <a:solidFill>
                  <a:srgbClr val="008000"/>
                </a:solidFill>
                <a:effectLst/>
                <a:uLnTx/>
                <a:uFillTx/>
                <a:latin typeface="Calibri"/>
                <a:ea typeface=""/>
                <a:cs typeface=""/>
              </a:rPr>
              <a:t>written report</a:t>
            </a:r>
          </a:p>
        </p:txBody>
      </p:sp>
    </p:spTree>
    <p:extLst>
      <p:ext uri="{BB962C8B-B14F-4D97-AF65-F5344CB8AC3E}">
        <p14:creationId xmlns:p14="http://schemas.microsoft.com/office/powerpoint/2010/main" val="855584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inhoud 5">
            <a:extLst>
              <a:ext uri="{FF2B5EF4-FFF2-40B4-BE49-F238E27FC236}">
                <a16:creationId xmlns:a16="http://schemas.microsoft.com/office/drawing/2014/main" id="{213A1957-83D7-4F4E-A3BC-D7DF2D20741E}"/>
              </a:ext>
            </a:extLst>
          </p:cNvPr>
          <p:cNvSpPr>
            <a:spLocks noGrp="1"/>
          </p:cNvSpPr>
          <p:nvPr>
            <p:ph idx="1"/>
          </p:nvPr>
        </p:nvSpPr>
        <p:spPr/>
        <p:txBody>
          <a:bodyPr/>
          <a:lstStyle/>
          <a:p>
            <a:pPr marL="285750" indent="-285750"/>
            <a:r>
              <a:rPr lang="en-GB" sz="1800" dirty="0">
                <a:solidFill>
                  <a:srgbClr val="000090"/>
                </a:solidFill>
              </a:rPr>
              <a:t>As the I&amp;E summer school course is a regular course, it is graded</a:t>
            </a:r>
          </a:p>
          <a:p>
            <a:pPr marL="285750" indent="-285750"/>
            <a:endParaRPr lang="en-GB" sz="1800" dirty="0">
              <a:solidFill>
                <a:srgbClr val="000090"/>
              </a:solidFill>
            </a:endParaRPr>
          </a:p>
          <a:p>
            <a:pPr marL="285750" indent="-285750"/>
            <a:r>
              <a:rPr lang="en-GB" sz="1800" dirty="0">
                <a:solidFill>
                  <a:srgbClr val="000090"/>
                </a:solidFill>
              </a:rPr>
              <a:t>Your projects are graded on two aspects (50% of the score each):</a:t>
            </a:r>
          </a:p>
          <a:p>
            <a:pPr marL="285750" indent="-285750"/>
            <a:endParaRPr lang="fr-FR" sz="1800" dirty="0">
              <a:solidFill>
                <a:srgbClr val="000090"/>
              </a:solidFill>
            </a:endParaRPr>
          </a:p>
          <a:p>
            <a:pPr lvl="1"/>
            <a:r>
              <a:rPr lang="en-GB" sz="1800" dirty="0">
                <a:solidFill>
                  <a:srgbClr val="000090"/>
                </a:solidFill>
              </a:rPr>
              <a:t>The </a:t>
            </a:r>
            <a:r>
              <a:rPr lang="en-GB" sz="1800" dirty="0">
                <a:solidFill>
                  <a:srgbClr val="008000"/>
                </a:solidFill>
              </a:rPr>
              <a:t>business proposal </a:t>
            </a:r>
            <a:r>
              <a:rPr lang="en-GB" sz="1800" dirty="0">
                <a:solidFill>
                  <a:srgbClr val="000090"/>
                </a:solidFill>
              </a:rPr>
              <a:t>as presented (</a:t>
            </a:r>
            <a:r>
              <a:rPr lang="en-GB" sz="1800" dirty="0">
                <a:solidFill>
                  <a:srgbClr val="008000"/>
                </a:solidFill>
              </a:rPr>
              <a:t>pitch</a:t>
            </a:r>
            <a:r>
              <a:rPr lang="en-GB" sz="1800" dirty="0">
                <a:solidFill>
                  <a:srgbClr val="000090"/>
                </a:solidFill>
              </a:rPr>
              <a:t>) in front of a business panel (2 - 3 independent company representatives, business consultants, entrepreneurs, complemented with EIT Digital representatives, the local I&amp;E coordinator,  and coaches)</a:t>
            </a:r>
          </a:p>
          <a:p>
            <a:pPr lvl="1"/>
            <a:endParaRPr lang="fr-FR" sz="1800" dirty="0">
              <a:solidFill>
                <a:srgbClr val="000090"/>
              </a:solidFill>
            </a:endParaRPr>
          </a:p>
          <a:p>
            <a:pPr lvl="1"/>
            <a:r>
              <a:rPr lang="en-GB" sz="1800" dirty="0">
                <a:solidFill>
                  <a:srgbClr val="000090"/>
                </a:solidFill>
              </a:rPr>
              <a:t>AND a </a:t>
            </a:r>
            <a:r>
              <a:rPr lang="en-GB" sz="1800" dirty="0">
                <a:solidFill>
                  <a:srgbClr val="008000"/>
                </a:solidFill>
              </a:rPr>
              <a:t>written report </a:t>
            </a:r>
            <a:r>
              <a:rPr lang="en-GB" sz="1800" dirty="0">
                <a:solidFill>
                  <a:srgbClr val="000090"/>
                </a:solidFill>
              </a:rPr>
              <a:t>(mandatory), </a:t>
            </a:r>
            <a:r>
              <a:rPr lang="en-GB" sz="1800" dirty="0">
                <a:solidFill>
                  <a:srgbClr val="008000"/>
                </a:solidFill>
              </a:rPr>
              <a:t>submitted WITHIN TWO WEEKS after the summer school</a:t>
            </a:r>
            <a:endParaRPr lang="en-GB" sz="1800" dirty="0">
              <a:solidFill>
                <a:srgbClr val="000090"/>
              </a:solidFill>
            </a:endParaRPr>
          </a:p>
        </p:txBody>
      </p:sp>
      <p:sp>
        <p:nvSpPr>
          <p:cNvPr id="7" name="Tijdelijke aanduiding voor tekst 6">
            <a:extLst>
              <a:ext uri="{FF2B5EF4-FFF2-40B4-BE49-F238E27FC236}">
                <a16:creationId xmlns:a16="http://schemas.microsoft.com/office/drawing/2014/main" id="{471A0DF1-80C2-48A2-9544-C7C68DD85330}"/>
              </a:ext>
            </a:extLst>
          </p:cNvPr>
          <p:cNvSpPr>
            <a:spLocks noGrp="1"/>
          </p:cNvSpPr>
          <p:nvPr>
            <p:ph type="body" sz="quarter" idx="13"/>
          </p:nvPr>
        </p:nvSpPr>
        <p:spPr>
          <a:xfrm>
            <a:off x="800100" y="556592"/>
            <a:ext cx="8502926" cy="850178"/>
          </a:xfrm>
        </p:spPr>
        <p:txBody>
          <a:bodyPr>
            <a:normAutofit/>
          </a:bodyPr>
          <a:lstStyle/>
          <a:p>
            <a:r>
              <a:rPr lang="en-GB" dirty="0"/>
              <a:t>Assessment</a:t>
            </a:r>
          </a:p>
          <a:p>
            <a:endParaRPr lang="nl-NL" dirty="0"/>
          </a:p>
        </p:txBody>
      </p:sp>
    </p:spTree>
    <p:extLst>
      <p:ext uri="{BB962C8B-B14F-4D97-AF65-F5344CB8AC3E}">
        <p14:creationId xmlns:p14="http://schemas.microsoft.com/office/powerpoint/2010/main" val="25667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inhoud 5">
            <a:extLst>
              <a:ext uri="{FF2B5EF4-FFF2-40B4-BE49-F238E27FC236}">
                <a16:creationId xmlns:a16="http://schemas.microsoft.com/office/drawing/2014/main" id="{213A1957-83D7-4F4E-A3BC-D7DF2D20741E}"/>
              </a:ext>
            </a:extLst>
          </p:cNvPr>
          <p:cNvSpPr>
            <a:spLocks noGrp="1"/>
          </p:cNvSpPr>
          <p:nvPr>
            <p:ph idx="1"/>
          </p:nvPr>
        </p:nvSpPr>
        <p:spPr/>
        <p:txBody>
          <a:bodyPr/>
          <a:lstStyle/>
          <a:p>
            <a:pPr marL="285750" indent="-285750"/>
            <a:r>
              <a:rPr lang="en-GB" sz="1800" dirty="0">
                <a:solidFill>
                  <a:srgbClr val="000090"/>
                </a:solidFill>
              </a:rPr>
              <a:t>The </a:t>
            </a:r>
            <a:r>
              <a:rPr lang="en-GB" sz="1800" dirty="0">
                <a:solidFill>
                  <a:srgbClr val="008000"/>
                </a:solidFill>
              </a:rPr>
              <a:t>pitching exercise </a:t>
            </a:r>
            <a:r>
              <a:rPr lang="en-GB" sz="1800" dirty="0">
                <a:solidFill>
                  <a:srgbClr val="000090"/>
                </a:solidFill>
              </a:rPr>
              <a:t>mimics a presentation to a panel of investors. The business panel should primarily judge the quality and feasibility of the business proposal (“will it fly”).</a:t>
            </a:r>
          </a:p>
          <a:p>
            <a:pPr marL="933750" lvl="1" indent="-285750"/>
            <a:r>
              <a:rPr lang="en-GB" sz="1800" dirty="0">
                <a:solidFill>
                  <a:srgbClr val="000090"/>
                </a:solidFill>
              </a:rPr>
              <a:t>The grade is a group grade</a:t>
            </a:r>
          </a:p>
          <a:p>
            <a:pPr marL="285750" indent="-285750"/>
            <a:endParaRPr lang="en-GB" sz="1800" dirty="0">
              <a:solidFill>
                <a:srgbClr val="000090"/>
              </a:solidFill>
            </a:endParaRPr>
          </a:p>
          <a:p>
            <a:pPr marL="285750" indent="-285750"/>
            <a:r>
              <a:rPr lang="en-GB" sz="1800" dirty="0">
                <a:solidFill>
                  <a:srgbClr val="000090"/>
                </a:solidFill>
              </a:rPr>
              <a:t>The </a:t>
            </a:r>
            <a:r>
              <a:rPr lang="en-GB" sz="1800" dirty="0">
                <a:solidFill>
                  <a:srgbClr val="008000"/>
                </a:solidFill>
              </a:rPr>
              <a:t>written report </a:t>
            </a:r>
            <a:r>
              <a:rPr lang="en-GB" sz="1800" dirty="0">
                <a:solidFill>
                  <a:srgbClr val="000090"/>
                </a:solidFill>
              </a:rPr>
              <a:t>should document the project work, the motivations for taking certain directions and decisions, and the team process, including student own contribution. The report is graded by the local I&amp;E coordinator (and if available by the business coach(</a:t>
            </a:r>
            <a:r>
              <a:rPr lang="en-GB" sz="1800" dirty="0" err="1">
                <a:solidFill>
                  <a:srgbClr val="000090"/>
                </a:solidFill>
              </a:rPr>
              <a:t>es</a:t>
            </a:r>
            <a:r>
              <a:rPr lang="en-GB" sz="1800" dirty="0">
                <a:solidFill>
                  <a:srgbClr val="000090"/>
                </a:solidFill>
              </a:rPr>
              <a:t>) and company supervisors).</a:t>
            </a:r>
          </a:p>
          <a:p>
            <a:pPr marL="933750" lvl="1" indent="-285750"/>
            <a:r>
              <a:rPr lang="en-GB" sz="1800" dirty="0">
                <a:solidFill>
                  <a:srgbClr val="000090"/>
                </a:solidFill>
              </a:rPr>
              <a:t>The report can be submitted as a team report or as an individual report. In any case, individual deviations for the final grade compared to the group grading are allowed</a:t>
            </a:r>
          </a:p>
          <a:p>
            <a:pPr marL="933750" lvl="1" indent="-285750"/>
            <a:r>
              <a:rPr lang="en-GB" sz="1800" dirty="0">
                <a:solidFill>
                  <a:srgbClr val="008000"/>
                </a:solidFill>
              </a:rPr>
              <a:t>A report template will be provided to you</a:t>
            </a:r>
            <a:r>
              <a:rPr lang="en-GB" sz="1800" dirty="0">
                <a:solidFill>
                  <a:srgbClr val="000090"/>
                </a:solidFill>
              </a:rPr>
              <a:t>, please use it! It will also guide you in your project work</a:t>
            </a:r>
          </a:p>
        </p:txBody>
      </p:sp>
      <p:sp>
        <p:nvSpPr>
          <p:cNvPr id="7" name="Tijdelijke aanduiding voor tekst 6">
            <a:extLst>
              <a:ext uri="{FF2B5EF4-FFF2-40B4-BE49-F238E27FC236}">
                <a16:creationId xmlns:a16="http://schemas.microsoft.com/office/drawing/2014/main" id="{471A0DF1-80C2-48A2-9544-C7C68DD85330}"/>
              </a:ext>
            </a:extLst>
          </p:cNvPr>
          <p:cNvSpPr>
            <a:spLocks noGrp="1"/>
          </p:cNvSpPr>
          <p:nvPr>
            <p:ph type="body" sz="quarter" idx="13"/>
          </p:nvPr>
        </p:nvSpPr>
        <p:spPr>
          <a:xfrm>
            <a:off x="800100" y="556592"/>
            <a:ext cx="8502926" cy="850178"/>
          </a:xfrm>
        </p:spPr>
        <p:txBody>
          <a:bodyPr>
            <a:normAutofit/>
          </a:bodyPr>
          <a:lstStyle/>
          <a:p>
            <a:r>
              <a:rPr lang="en-GB" dirty="0"/>
              <a:t>Assessment</a:t>
            </a:r>
          </a:p>
          <a:p>
            <a:endParaRPr lang="nl-NL" dirty="0"/>
          </a:p>
        </p:txBody>
      </p:sp>
    </p:spTree>
    <p:extLst>
      <p:ext uri="{BB962C8B-B14F-4D97-AF65-F5344CB8AC3E}">
        <p14:creationId xmlns:p14="http://schemas.microsoft.com/office/powerpoint/2010/main" val="1849361130"/>
      </p:ext>
    </p:extLst>
  </p:cSld>
  <p:clrMapOvr>
    <a:masterClrMapping/>
  </p:clrMapOvr>
</p:sld>
</file>

<file path=ppt/theme/theme1.xml><?xml version="1.0" encoding="utf-8"?>
<a:theme xmlns:a="http://schemas.openxmlformats.org/drawingml/2006/main" name="Master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73035EDD-8B69-4602-B5B9-C35A4F0E6FCF}" vid="{BF6C093C-5076-41A7-B309-FFC12982149F}"/>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EIT-Digital-PowerPoint_template-2018</Template>
  <TotalTime>24</TotalTime>
  <Words>1116</Words>
  <Application>Microsoft Macintosh PowerPoint</Application>
  <PresentationFormat>Widescreen</PresentationFormat>
  <Paragraphs>146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Masterslide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de Microsoft Office</dc:creator>
  <cp:lastModifiedBy>Tukiainen Taina</cp:lastModifiedBy>
  <cp:revision>15</cp:revision>
  <dcterms:created xsi:type="dcterms:W3CDTF">2018-01-22T10:53:32Z</dcterms:created>
  <dcterms:modified xsi:type="dcterms:W3CDTF">2018-07-22T21:16:24Z</dcterms:modified>
</cp:coreProperties>
</file>