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83" r:id="rId4"/>
    <p:sldId id="270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3" r:id="rId14"/>
    <p:sldId id="265" r:id="rId15"/>
    <p:sldId id="266" r:id="rId16"/>
    <p:sldId id="267" r:id="rId17"/>
    <p:sldId id="268" r:id="rId18"/>
    <p:sldId id="271" r:id="rId19"/>
    <p:sldId id="274" r:id="rId20"/>
    <p:sldId id="272" r:id="rId21"/>
    <p:sldId id="275" r:id="rId22"/>
    <p:sldId id="276" r:id="rId23"/>
    <p:sldId id="277" r:id="rId24"/>
    <p:sldId id="279" r:id="rId25"/>
    <p:sldId id="281" r:id="rId26"/>
    <p:sldId id="280" r:id="rId27"/>
    <p:sldId id="282" r:id="rId28"/>
    <p:sldId id="278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77489E-8274-0DB5-0686-8DC2D2FDD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7013D24-57B7-DE3C-CDB9-89425FB64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92812B-A7DE-8ADD-3359-35D5ED2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AE0631-7AFA-12D8-1D04-B561C22C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7E8470-39CA-E7FA-BEA3-AF49C949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8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B7A386-2B7B-FB8A-8553-98935ACE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C1BE45-893F-329F-ADF6-EE3CF2A1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6B2D60-2E3D-86CE-5F41-E1EDD5B1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362F2C-9873-2B79-55DC-D50DACE7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007017-517A-A15F-A606-FAB6E6D0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62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F1E2F60-E6A3-FEFA-64DC-9D5555D0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00161F-2917-60CF-82F9-B63F109C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50F010-988E-3BC9-6CA3-89FA1A89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1EBBBC-EB19-B5E6-B389-A09668B3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590280-6958-722F-D38A-1E77680D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4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CE7A5-BEB1-D51D-3E67-7E9C0ED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3C99B2-26BD-57E6-05E1-01ED850B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D15134-E7B8-1869-2B51-9F8F279F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2B529B-5B9F-E4D9-00B3-BC44DB9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84B6C1-DBFF-30F7-29C9-7A7DEB1E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5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DA3D2-86E9-3D89-15BE-7C1DF09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65B71E8-2CA9-3619-277E-3137EA3E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DDCEDC-B528-CAA3-71E6-EE7137AE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A1E751-3EDB-ADDD-5AE5-567D24DB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5F7B7D-82A2-7D29-B8C1-37260778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828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EC6A1A-E250-F6B4-61C3-1AFE394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5E3BE1-644E-FBB5-9774-1FBAFFCB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E95138-5488-3B8E-FB22-E9E09EAB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576811-E363-932A-6E79-89394431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AF5DD0-49BB-28C1-F86B-E7840C66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064900-B5BD-38C0-F928-BF44B4A7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1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CFC8A4-F3AA-E39D-96C7-4878A11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59419E-07DA-DF32-D3A5-31D67E09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032B423-9273-62C9-3B0A-D2EAD35E6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82150C-E358-A442-69D3-EB6BDFE48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F347405-A075-2B57-FAF9-56CFC712D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6B73EA5-027F-0767-9BB1-388C3BF5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8D86EB-189D-BE91-A42B-563A6989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B64F40D-AA71-50F0-D1CB-D4D0B26D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63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1D5560-FE1D-DBE9-03C4-3F761334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2451F0D-BEBD-D2AA-973B-B9472FF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221ECD-3082-B4E6-666F-CB05DB6D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42C3C88-765C-5FE3-AD4D-A660484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8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A4F81E-BC42-DB47-2E3D-0428FED4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18A549-12D0-2209-1655-427B8539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56A3237-D6D6-027E-EBAA-AC094A1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1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27C38B-CEA1-3B0E-C9C3-73E2585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37B0F6-4E2D-8C2D-E9D9-23DAC1E1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761C99-5EB2-2BAA-E870-27D44BA3B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E20BC6-5A16-5235-8CEB-5528038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6E8649-9F2A-3CE4-792E-059B5F99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1C5875-CB5C-5F03-CBD4-AA48826B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3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F31AE-9506-A9AF-3B18-A447594C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7603B49-5BAC-FBC5-153A-7AE9666C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5BB744D-1AD9-FDAD-014D-556A5369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5BB9A5-0BC6-D9F7-3483-3A5E44C3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19F02C2-B922-B597-5C0F-3480759F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3C9405-B4BB-6EDD-A283-2E8301C0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03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162CF94-2F13-8983-570A-E5E9B84C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5BDCC8-D525-2F97-3108-7DBC6F5C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FC0872-37B6-3C44-ACA5-4CD81E0E0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9DD1-9AFA-45D1-AD36-194B57878D66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FAB796-DE99-1DCF-A9BE-294F80532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CCAD2D-F34A-C00E-F8DF-EAC4B901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77C2-5F12-4EF7-8D74-708E58C177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16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pexels.com/photo/ai-artificial-intelligence-machine-learning-616020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7" Type="http://schemas.openxmlformats.org/officeDocument/2006/relationships/hyperlink" Target="https://www.youtube.com/watch?v=L7Xj9dRfSK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L5hU3NPXZIc&amp;t=4959s" TargetMode="External"/><Relationship Id="rId5" Type="http://schemas.openxmlformats.org/officeDocument/2006/relationships/hyperlink" Target="https://levi-itzhak.co.il/%D7%94%D7%AA%D7%90%D7%9D-%D7%A8%D7%9B%D7%91-%D7%9C%D7%AA%D7%A7%D7%A6%D7%99%D7%91%D7%9A" TargetMode="External"/><Relationship Id="rId4" Type="http://schemas.openxmlformats.org/officeDocument/2006/relationships/hyperlink" Target="https://www.yad2.co.il/vehicles/ca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934"/>
            <a:ext cx="9144000" cy="832644"/>
          </a:xfrm>
        </p:spPr>
        <p:txBody>
          <a:bodyPr>
            <a:normAutofit fontScale="90000"/>
          </a:bodyPr>
          <a:lstStyle/>
          <a:p>
            <a:r>
              <a:rPr lang="he-IL" dirty="0" err="1"/>
              <a:t>פרוייקט</a:t>
            </a:r>
            <a:r>
              <a:rPr lang="he-IL" dirty="0"/>
              <a:t> מסכם לקורס מקוון</a:t>
            </a:r>
            <a:br>
              <a:rPr lang="he-IL" dirty="0"/>
            </a:br>
            <a:r>
              <a:rPr lang="he-IL" dirty="0"/>
              <a:t>מבוא למדעי הנתונים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7899"/>
            <a:ext cx="9144000" cy="3743325"/>
          </a:xfrm>
        </p:spPr>
        <p:txBody>
          <a:bodyPr>
            <a:normAutofit/>
          </a:bodyPr>
          <a:lstStyle/>
          <a:p>
            <a:r>
              <a:rPr lang="he-IL" sz="4000" dirty="0"/>
              <a:t>נושא </a:t>
            </a:r>
            <a:r>
              <a:rPr lang="he-IL" sz="4000" dirty="0" err="1"/>
              <a:t>הפרוייקט</a:t>
            </a:r>
            <a:r>
              <a:rPr lang="he-IL" sz="4000" dirty="0"/>
              <a:t>: חיזוי הרכב הנמכר ביותר</a:t>
            </a:r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r>
              <a:rPr lang="he-IL" dirty="0"/>
              <a:t>מגישים: רפאל </a:t>
            </a:r>
            <a:r>
              <a:rPr lang="he-IL" dirty="0" err="1"/>
              <a:t>רובינוב</a:t>
            </a:r>
            <a:r>
              <a:rPr lang="he-IL" dirty="0"/>
              <a:t>, איתן גדייב</a:t>
            </a:r>
          </a:p>
          <a:p>
            <a:pPr algn="r"/>
            <a:r>
              <a:rPr lang="he-IL" dirty="0"/>
              <a:t>מנחה:</a:t>
            </a:r>
            <a:r>
              <a:rPr lang="en-US" dirty="0"/>
              <a:t> </a:t>
            </a:r>
            <a:r>
              <a:rPr lang="he-IL" dirty="0"/>
              <a:t>שי זיו</a:t>
            </a:r>
          </a:p>
          <a:p>
            <a:pPr algn="r"/>
            <a:r>
              <a:rPr lang="he-IL" dirty="0"/>
              <a:t>סמסטר אביב תשפ"ג</a:t>
            </a:r>
          </a:p>
        </p:txBody>
      </p:sp>
    </p:spTree>
    <p:extLst>
      <p:ext uri="{BB962C8B-B14F-4D97-AF65-F5344CB8AC3E}">
        <p14:creationId xmlns:p14="http://schemas.microsoft.com/office/powerpoint/2010/main" val="281230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ניקוי נתונים</a:t>
            </a:r>
          </a:p>
        </p:txBody>
      </p:sp>
    </p:spTree>
    <p:extLst>
      <p:ext uri="{BB962C8B-B14F-4D97-AF65-F5344CB8AC3E}">
        <p14:creationId xmlns:p14="http://schemas.microsoft.com/office/powerpoint/2010/main" val="226641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4044"/>
            <a:ext cx="9144000" cy="4701692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מחיקת </a:t>
            </a:r>
            <a:r>
              <a:rPr lang="he-IL" dirty="0" err="1"/>
              <a:t>דופליקציות</a:t>
            </a:r>
            <a:r>
              <a:rPr lang="he-IL" dirty="0"/>
              <a:t> – על בסיס מספר מודעה.</a:t>
            </a:r>
          </a:p>
          <a:p>
            <a:r>
              <a:rPr lang="he-IL" dirty="0"/>
              <a:t>מחיקת שורות ללא מספר מודעה – כי לא יהיה ניתן לזהות אותם </a:t>
            </a:r>
            <a:r>
              <a:rPr lang="he-IL" dirty="0" err="1"/>
              <a:t>בסקראפ</a:t>
            </a:r>
            <a:r>
              <a:rPr lang="he-IL" dirty="0"/>
              <a:t> השני והשלישי.</a:t>
            </a:r>
          </a:p>
          <a:p>
            <a:r>
              <a:rPr lang="he-IL" dirty="0"/>
              <a:t>מחיקת שורות ללא מחיר - יוצאים מנקודת הנחה ששורה ללא מחיר זה </a:t>
            </a:r>
            <a:r>
              <a:rPr lang="he-IL" dirty="0" err="1"/>
              <a:t>סוחר,או</a:t>
            </a:r>
            <a:r>
              <a:rPr lang="he-IL" dirty="0"/>
              <a:t> מישהו ש"מגשש" כדי לגלות את שווי הרכב שלו לפי הצעות</a:t>
            </a:r>
          </a:p>
          <a:p>
            <a:r>
              <a:rPr lang="he-IL" dirty="0"/>
              <a:t>בדקנו למה קיבלנו נתונים חסרים בנפח המנוע – לאחר הצלבה עם סוג המנוע ראינו שרוב הרכבים ללא נפח מנוע הם רכבים חשמליים, ולכן הם נשארו.</a:t>
            </a:r>
          </a:p>
          <a:p>
            <a:r>
              <a:rPr lang="he-IL" dirty="0"/>
              <a:t>מחיקת נתונים חסרי נפח מנוע שהם לא חשמליים.</a:t>
            </a:r>
          </a:p>
          <a:p>
            <a:r>
              <a:rPr lang="he-IL" dirty="0"/>
              <a:t>מילוי ערכי ה</a:t>
            </a:r>
            <a:r>
              <a:rPr lang="en-US" dirty="0"/>
              <a:t>Null</a:t>
            </a:r>
            <a:r>
              <a:rPr lang="he-IL" dirty="0"/>
              <a:t> של רכבים חשמליים ב0.</a:t>
            </a:r>
          </a:p>
          <a:p>
            <a:r>
              <a:rPr lang="he-IL" dirty="0"/>
              <a:t>הוספת ערך קטגוריאלי חדש לשורות ללא בעלים קודמים</a:t>
            </a:r>
          </a:p>
          <a:p>
            <a:r>
              <a:rPr lang="he-IL" dirty="0"/>
              <a:t>קידוד צבעי הרכב מעברית לערכים נומריים קטגוריאליים</a:t>
            </a:r>
          </a:p>
          <a:p>
            <a:r>
              <a:rPr lang="he-IL" dirty="0"/>
              <a:t>מחיקת שורות ללא תאריך טסט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54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3138"/>
            <a:ext cx="9144000" cy="4057650"/>
          </a:xfrm>
        </p:spPr>
        <p:txBody>
          <a:bodyPr/>
          <a:lstStyle/>
          <a:p>
            <a:r>
              <a:rPr lang="he-IL" dirty="0"/>
              <a:t>ניקוי מחירים גבוהים מדי – הורדנו רכיבים עם תג מחיר של מעל 400</a:t>
            </a:r>
            <a:r>
              <a:rPr lang="en-US" dirty="0"/>
              <a:t>k</a:t>
            </a:r>
            <a:endParaRPr lang="he-IL" dirty="0"/>
          </a:p>
          <a:p>
            <a:r>
              <a:rPr lang="he-IL" dirty="0"/>
              <a:t>הערכנו שרכב יקר מדי הוא רכב ללא שוק, או שזה רכב עם מספר גבוהה מדי (לדוגמה טויוטה </a:t>
            </a:r>
            <a:r>
              <a:rPr lang="en-US" dirty="0"/>
              <a:t>CHR</a:t>
            </a:r>
            <a:r>
              <a:rPr lang="he-IL" dirty="0"/>
              <a:t> ב</a:t>
            </a:r>
            <a:r>
              <a:rPr lang="he-IL" b="0" i="0" dirty="0">
                <a:solidFill>
                  <a:srgbClr val="000000"/>
                </a:solidFill>
                <a:effectLst/>
                <a:latin typeface="Helvetica Neue"/>
              </a:rPr>
              <a:t>12345678.0 </a:t>
            </a:r>
            <a:r>
              <a:rPr lang="he-IL" dirty="0"/>
              <a:t>שקלים)</a:t>
            </a:r>
          </a:p>
          <a:p>
            <a:r>
              <a:rPr lang="he-IL" dirty="0"/>
              <a:t>הוספנו עמודות לקידוד של ערכי הצבע, סוג רכב, מודל הרכב, אזורי מכירה, וסוג הרכב(משפחתי, מנהלים ,קטן...)</a:t>
            </a:r>
          </a:p>
          <a:p>
            <a:r>
              <a:rPr lang="he-IL" dirty="0"/>
              <a:t>דאטה בתחילת הניקוי: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3390 rows × 19 columns</a:t>
            </a:r>
            <a:endParaRPr lang="he-IL" dirty="0"/>
          </a:p>
          <a:p>
            <a:r>
              <a:rPr lang="he-IL" dirty="0"/>
              <a:t>בסיום הניקוי נותרו: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2933 rows × 24 columns</a:t>
            </a:r>
            <a:endParaRPr lang="he-IL" dirty="0"/>
          </a:p>
          <a:p>
            <a:r>
              <a:rPr lang="he-IL" dirty="0"/>
              <a:t>קודדנו את המידע ושמרנו את הקידוד בקובץ </a:t>
            </a:r>
            <a:r>
              <a:rPr lang="en-US" dirty="0" err="1"/>
              <a:t>json</a:t>
            </a:r>
            <a:r>
              <a:rPr lang="he-IL" dirty="0"/>
              <a:t> חיצוני המופיע בתיקיית </a:t>
            </a:r>
            <a:r>
              <a:rPr lang="en-US" dirty="0"/>
              <a:t>data</a:t>
            </a:r>
            <a:r>
              <a:rPr lang="he-IL" dirty="0"/>
              <a:t> ב</a:t>
            </a:r>
            <a:r>
              <a:rPr lang="en-US" dirty="0"/>
              <a:t>GITHUB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7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24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083124"/>
            <a:ext cx="9144000" cy="1655762"/>
          </a:xfrm>
        </p:spPr>
        <p:txBody>
          <a:bodyPr/>
          <a:lstStyle/>
          <a:p>
            <a:r>
              <a:rPr lang="he-IL" dirty="0"/>
              <a:t>ביצענו בדיקה כללית של הדאטה באמצעות </a:t>
            </a:r>
            <a:r>
              <a:rPr lang="en-US" dirty="0"/>
              <a:t>Heat map</a:t>
            </a:r>
            <a:r>
              <a:rPr lang="he-IL" dirty="0"/>
              <a:t> שיתאר לנו באופן כללי את הדאטה.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10BC8E-CB30-BAA0-286E-94BF6798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26" y="3429000"/>
            <a:ext cx="7590147" cy="309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77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50875"/>
            <a:ext cx="9144000" cy="766763"/>
          </a:xfrm>
        </p:spPr>
        <p:txBody>
          <a:bodyPr>
            <a:normAutofit/>
          </a:bodyPr>
          <a:lstStyle/>
          <a:p>
            <a:r>
              <a:rPr lang="he-IL" sz="4000" dirty="0"/>
              <a:t>קורלציות שניתן ללמוד מה- </a:t>
            </a:r>
            <a:r>
              <a:rPr lang="en-US" sz="4000" dirty="0"/>
              <a:t>Heat Map</a:t>
            </a:r>
            <a:r>
              <a:rPr lang="he-IL" sz="4000" dirty="0"/>
              <a:t>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52208"/>
            <a:ext cx="9144000" cy="1919197"/>
          </a:xfrm>
        </p:spPr>
        <p:txBody>
          <a:bodyPr>
            <a:noAutofit/>
          </a:bodyPr>
          <a:lstStyle/>
          <a:p>
            <a:r>
              <a:rPr lang="he-IL" sz="2000" dirty="0"/>
              <a:t>הקורלציה החיובית החזקה ביותר מבין כולם היא בין המחיר והמחירון מה שמראה על כך שהמחיר במודעה נקבע בטווח המחירון</a:t>
            </a:r>
          </a:p>
          <a:p>
            <a:endParaRPr lang="he-IL" sz="2000" dirty="0"/>
          </a:p>
          <a:p>
            <a:r>
              <a:rPr lang="he-IL" sz="2000" dirty="0"/>
              <a:t>הקורלציה השלילית החזקה ביותר היא בין עמודת הרכבים שנמכרו לבין היד מה שמצביע על כך שככל שהיד גבוהה יותר הרכב פחות נמכר</a:t>
            </a:r>
          </a:p>
        </p:txBody>
      </p:sp>
    </p:spTree>
    <p:extLst>
      <p:ext uri="{BB962C8B-B14F-4D97-AF65-F5344CB8AC3E}">
        <p14:creationId xmlns:p14="http://schemas.microsoft.com/office/powerpoint/2010/main" val="18749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487" y="535302"/>
            <a:ext cx="9305026" cy="579395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רכבים שנמכרו על פי יצרן הרכב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632" y="1192154"/>
            <a:ext cx="9988732" cy="1862796"/>
          </a:xfrm>
        </p:spPr>
        <p:txBody>
          <a:bodyPr>
            <a:normAutofit fontScale="92500" lnSpcReduction="10000"/>
          </a:bodyPr>
          <a:lstStyle/>
          <a:p>
            <a:r>
              <a:rPr lang="he-IL" sz="2000" dirty="0"/>
              <a:t>באמצעות פאי פלוט שעשינו על מודעות הרכבים שנמכרו, גילינו נתונים שמחזקים את הטענה הרווחת בארץ על אמינותם של רכבים יפנים וקוריאנים.</a:t>
            </a:r>
          </a:p>
          <a:p>
            <a:r>
              <a:rPr lang="he-IL" sz="2000" dirty="0"/>
              <a:t>ניתן לראות שהרכבים עם כמות המודעות הגבוהה ביותר הן טויוטה יונדאי </a:t>
            </a:r>
            <a:r>
              <a:rPr lang="he-IL" sz="2000" dirty="0" err="1"/>
              <a:t>וקיה</a:t>
            </a:r>
            <a:r>
              <a:rPr lang="he-IL" sz="2000" dirty="0"/>
              <a:t>.</a:t>
            </a:r>
          </a:p>
          <a:p>
            <a:r>
              <a:rPr lang="he-IL" sz="2000" dirty="0"/>
              <a:t>כך גם ברכבים שנמכרו מה שלא כל כך מפתיע.</a:t>
            </a:r>
          </a:p>
          <a:p>
            <a:r>
              <a:rPr lang="he-IL" sz="2000" dirty="0"/>
              <a:t>אך אם נתבונן מקרוב שים לב שסוזוקי ניסאן </a:t>
            </a:r>
            <a:r>
              <a:rPr lang="he-IL" sz="2000" dirty="0" err="1"/>
              <a:t>וקיה</a:t>
            </a:r>
            <a:r>
              <a:rPr lang="he-IL" sz="2000" dirty="0"/>
              <a:t> בקפיצה משמעותית לעומת כמות המודעות - מה שמראה על ביקוש של הרכבים הללו.</a:t>
            </a:r>
          </a:p>
          <a:p>
            <a:endParaRPr lang="he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C287952-3A59-9594-5315-0287B2E27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654" y="3213464"/>
            <a:ext cx="7494692" cy="3579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8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1016"/>
            <a:ext cx="9144000" cy="982482"/>
          </a:xfrm>
        </p:spPr>
        <p:txBody>
          <a:bodyPr>
            <a:normAutofit/>
          </a:bodyPr>
          <a:lstStyle/>
          <a:p>
            <a:r>
              <a:rPr lang="he-IL" sz="4000" dirty="0"/>
              <a:t>רכבים שנמכרו על פי השנה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406" y="1383408"/>
            <a:ext cx="9945188" cy="2130476"/>
          </a:xfrm>
        </p:spPr>
        <p:txBody>
          <a:bodyPr>
            <a:normAutofit fontScale="85000" lnSpcReduction="20000"/>
          </a:bodyPr>
          <a:lstStyle/>
          <a:p>
            <a:r>
              <a:rPr lang="he-IL" sz="2200" dirty="0"/>
              <a:t>זיהינו שאנשים מוכרים את רכבם בערך לאחר 5 שנים מקנייתם כחדשים.</a:t>
            </a:r>
          </a:p>
          <a:p>
            <a:r>
              <a:rPr lang="he-IL" sz="2200" dirty="0"/>
              <a:t> בגרף העמודות הימני של הרכבים שנמכרו ניתן לראות שעל פי כמות המכירות, הרכב הנמכר ביותר הוא רכב בין 4 ל 7 שנים על הכביש.</a:t>
            </a:r>
          </a:p>
          <a:p>
            <a:r>
              <a:rPr lang="he-IL" sz="2200" dirty="0"/>
              <a:t>השנתון המועדף ביותר הוא 2019 על אף שבגרף המודעות הכמות היא נמוכה יותר.</a:t>
            </a:r>
          </a:p>
          <a:p>
            <a:r>
              <a:rPr lang="he-IL" sz="2200" dirty="0"/>
              <a:t>כמות מכירות הרכב משנת 2019 גדולה יותר מ- 2020 -2021 :</a:t>
            </a:r>
          </a:p>
          <a:p>
            <a:r>
              <a:rPr lang="he-IL" sz="2200" dirty="0" err="1"/>
              <a:t>להערכתינו</a:t>
            </a:r>
            <a:r>
              <a:rPr lang="he-IL" sz="2200" dirty="0"/>
              <a:t> ייצור הרכבים בעולם ירד משמעותית בגלל בעיית השבבים שנוצרה עקב מגפת הקורונה, ואנשים משתדלים לקנות את הרכב המשומש "החדש" ביותר.</a:t>
            </a:r>
            <a:r>
              <a:rPr lang="he-IL" dirty="0"/>
              <a:t>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3BD303A-04B1-E062-AD11-76701321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96" y="3513884"/>
            <a:ext cx="7829005" cy="312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33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למידת מכונה</a:t>
            </a:r>
          </a:p>
        </p:txBody>
      </p:sp>
    </p:spTree>
    <p:extLst>
      <p:ext uri="{BB962C8B-B14F-4D97-AF65-F5344CB8AC3E}">
        <p14:creationId xmlns:p14="http://schemas.microsoft.com/office/powerpoint/2010/main" val="389521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3736"/>
            <a:ext cx="9144000" cy="947977"/>
          </a:xfrm>
        </p:spPr>
        <p:txBody>
          <a:bodyPr>
            <a:normAutofit/>
          </a:bodyPr>
          <a:lstStyle/>
          <a:p>
            <a:r>
              <a:rPr lang="he-IL" sz="4000" dirty="0"/>
              <a:t>בחירת מודל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75449"/>
            <a:ext cx="9144000" cy="2669875"/>
          </a:xfrm>
        </p:spPr>
        <p:txBody>
          <a:bodyPr>
            <a:normAutofit/>
          </a:bodyPr>
          <a:lstStyle/>
          <a:p>
            <a:r>
              <a:rPr lang="he-IL" sz="2000" dirty="0"/>
              <a:t>שאלת החיזוי שלנו מתמקדת </a:t>
            </a:r>
            <a:r>
              <a:rPr lang="he-IL" sz="2000" dirty="0" err="1"/>
              <a:t>בהאם</a:t>
            </a:r>
            <a:r>
              <a:rPr lang="he-IL" sz="2000" dirty="0"/>
              <a:t> רכב נמכר או לא.</a:t>
            </a:r>
          </a:p>
          <a:p>
            <a:r>
              <a:rPr lang="he-IL" sz="2000" dirty="0"/>
              <a:t>כלומר ערך קטגוריאלי בינארי.</a:t>
            </a:r>
          </a:p>
          <a:p>
            <a:r>
              <a:rPr lang="he-IL" sz="2000" dirty="0"/>
              <a:t>המודלים המתאימים לעבודה זו הם רגרסיה לוגיסטית, ועצי החלטה.</a:t>
            </a:r>
          </a:p>
          <a:p>
            <a:r>
              <a:rPr lang="he-IL" sz="2000" dirty="0"/>
              <a:t>בשלבי העבודה שלנו התחלנו עם רגרסיה לוגיסטית, וטייבנו בהמשך עם עצי החלטה ויער רנדומלי.</a:t>
            </a:r>
          </a:p>
        </p:txBody>
      </p:sp>
    </p:spTree>
    <p:extLst>
      <p:ext uri="{BB962C8B-B14F-4D97-AF65-F5344CB8AC3E}">
        <p14:creationId xmlns:p14="http://schemas.microsoft.com/office/powerpoint/2010/main" val="29697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1807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he-IL" dirty="0"/>
              <a:t>שלבי </a:t>
            </a:r>
            <a:r>
              <a:rPr lang="he-IL" dirty="0" err="1"/>
              <a:t>הפרוייקט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90800"/>
            <a:ext cx="9144000" cy="3276600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איסוף נתונים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ניקוי נתונים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חקר נתונים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אימון מכונת למידה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בדיקת יכולות חיזוי וטיוב</a:t>
            </a:r>
          </a:p>
        </p:txBody>
      </p:sp>
    </p:spTree>
    <p:extLst>
      <p:ext uri="{BB962C8B-B14F-4D97-AF65-F5344CB8AC3E}">
        <p14:creationId xmlns:p14="http://schemas.microsoft.com/office/powerpoint/2010/main" val="62162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3806"/>
            <a:ext cx="9144000" cy="651815"/>
          </a:xfrm>
        </p:spPr>
        <p:txBody>
          <a:bodyPr>
            <a:normAutofit/>
          </a:bodyPr>
          <a:lstStyle/>
          <a:p>
            <a:r>
              <a:rPr lang="he-IL" sz="4000" dirty="0"/>
              <a:t>אתגר עיקרי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61728"/>
            <a:ext cx="9144000" cy="2756140"/>
          </a:xfrm>
        </p:spPr>
        <p:txBody>
          <a:bodyPr>
            <a:normAutofit/>
          </a:bodyPr>
          <a:lstStyle/>
          <a:p>
            <a:r>
              <a:rPr lang="he-IL" sz="2000" dirty="0"/>
              <a:t>עבדנו עם דאטה לא מאוזן.</a:t>
            </a:r>
          </a:p>
          <a:p>
            <a:r>
              <a:rPr lang="he-IL" sz="2000" dirty="0"/>
              <a:t>מתוך דאטה של כ3000 רכבים</a:t>
            </a:r>
          </a:p>
          <a:p>
            <a:r>
              <a:rPr lang="he-IL" sz="2000" dirty="0"/>
              <a:t>כ700 נמכרו לאחר שבוע</a:t>
            </a:r>
          </a:p>
          <a:p>
            <a:r>
              <a:rPr lang="he-IL" sz="2000" dirty="0"/>
              <a:t>וכ1100 נמכרו לאחר שבועיים (400 נוספים)</a:t>
            </a:r>
          </a:p>
          <a:p>
            <a:r>
              <a:rPr lang="he-IL" sz="2000" dirty="0"/>
              <a:t>וזה הוביל לתוצאות </a:t>
            </a:r>
            <a:r>
              <a:rPr lang="en-US" sz="2000" dirty="0"/>
              <a:t>F score</a:t>
            </a:r>
            <a:r>
              <a:rPr lang="he-IL" sz="2000" dirty="0"/>
              <a:t> מאוד נמוכות בכל מודל שניסינו.</a:t>
            </a:r>
          </a:p>
        </p:txBody>
      </p:sp>
    </p:spTree>
    <p:extLst>
      <p:ext uri="{BB962C8B-B14F-4D97-AF65-F5344CB8AC3E}">
        <p14:creationId xmlns:p14="http://schemas.microsoft.com/office/powerpoint/2010/main" val="352193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9220"/>
            <a:ext cx="9144000" cy="879475"/>
          </a:xfrm>
        </p:spPr>
        <p:txBody>
          <a:bodyPr>
            <a:normAutofit/>
          </a:bodyPr>
          <a:lstStyle/>
          <a:p>
            <a:r>
              <a:rPr lang="he-IL" sz="4000" dirty="0"/>
              <a:t>ניסיון על דאטה לאחר שבוע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5002"/>
            <a:ext cx="9144000" cy="1681889"/>
          </a:xfrm>
        </p:spPr>
        <p:txBody>
          <a:bodyPr>
            <a:normAutofit fontScale="92500" lnSpcReduction="10000"/>
          </a:bodyPr>
          <a:lstStyle/>
          <a:p>
            <a:r>
              <a:rPr lang="he-IL" sz="2000" dirty="0"/>
              <a:t>700 רכבים בלבד שנמכרו מתוך 3000.</a:t>
            </a:r>
          </a:p>
          <a:p>
            <a:r>
              <a:rPr lang="he-IL" sz="2000" dirty="0" err="1"/>
              <a:t>מכיון</a:t>
            </a:r>
            <a:r>
              <a:rPr lang="he-IL" sz="2000" dirty="0"/>
              <a:t> שהלא היה מספיק דאטה לאמן את המכונה ניתן לראות שהדגימה של ה</a:t>
            </a:r>
            <a:r>
              <a:rPr lang="en-US" sz="2000" dirty="0"/>
              <a:t>test</a:t>
            </a:r>
            <a:r>
              <a:rPr lang="he-IL" sz="2000" dirty="0"/>
              <a:t> לא טובה מלכתחילה.</a:t>
            </a:r>
          </a:p>
          <a:p>
            <a:r>
              <a:rPr lang="he-IL" sz="2000" dirty="0"/>
              <a:t>כאשר הטסט מורכב משורה אחת של רכבים שנמכרו ו966 שורות של רכבים שלא נמכרו.</a:t>
            </a:r>
          </a:p>
          <a:p>
            <a:r>
              <a:rPr lang="he-IL" sz="2000" dirty="0"/>
              <a:t>בעקבות זאת ויתרנו על הנתונים לאחר שבוע ואספנו שוב לאחר שבועיים.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264B110-D86A-F5DE-30FB-4148F52A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166" y="3226892"/>
            <a:ext cx="4195668" cy="3449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31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284"/>
            <a:ext cx="9144000" cy="928128"/>
          </a:xfrm>
        </p:spPr>
        <p:txBody>
          <a:bodyPr>
            <a:normAutofit/>
          </a:bodyPr>
          <a:lstStyle/>
          <a:p>
            <a:r>
              <a:rPr lang="he-IL" sz="4000" dirty="0"/>
              <a:t>ניסיון על דאטה לאחר שבועיים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2696"/>
            <a:ext cx="9144000" cy="1673780"/>
          </a:xfrm>
        </p:spPr>
        <p:txBody>
          <a:bodyPr>
            <a:normAutofit/>
          </a:bodyPr>
          <a:lstStyle/>
          <a:p>
            <a:r>
              <a:rPr lang="he-IL" sz="2000" dirty="0"/>
              <a:t>כפי שניתן לראות ה</a:t>
            </a:r>
            <a:r>
              <a:rPr lang="en-US" sz="2000" dirty="0"/>
              <a:t>f score</a:t>
            </a:r>
            <a:r>
              <a:rPr lang="he-IL" sz="2000" dirty="0"/>
              <a:t> בכל אחד מהמודלים נמוך מאוד.</a:t>
            </a:r>
          </a:p>
          <a:p>
            <a:r>
              <a:rPr lang="he-IL" sz="2000" dirty="0"/>
              <a:t>זאת </a:t>
            </a:r>
            <a:r>
              <a:rPr lang="he-IL" sz="2000" dirty="0" err="1"/>
              <a:t>מכיון</a:t>
            </a:r>
            <a:r>
              <a:rPr lang="he-IL" sz="2000" dirty="0"/>
              <a:t> שאימנו את המודל באמצעות דאטה לא מאוזן.</a:t>
            </a:r>
          </a:p>
          <a:p>
            <a:r>
              <a:rPr lang="he-IL" sz="2000" dirty="0"/>
              <a:t>1100 רכבים בלבד שנמכרו מתוך 3000.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9994C25-16FB-562A-105E-B29FF5118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994" y="3850244"/>
            <a:ext cx="2171888" cy="289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3D67565-F641-E794-4513-68A177DA5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994" y="4332659"/>
            <a:ext cx="2171888" cy="752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BF275C1-A07E-F8FA-D068-48E2C91EC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261" y="3850244"/>
            <a:ext cx="2171888" cy="289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8247B0A-E3CF-D69E-6B46-70B57558D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261" y="4329628"/>
            <a:ext cx="2171888" cy="752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66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6785"/>
            <a:ext cx="9144000" cy="656666"/>
          </a:xfrm>
        </p:spPr>
        <p:txBody>
          <a:bodyPr>
            <a:normAutofit/>
          </a:bodyPr>
          <a:lstStyle/>
          <a:p>
            <a:r>
              <a:rPr lang="he-IL" sz="4000" dirty="0"/>
              <a:t>איזון הדאטה ואימון מחדש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27016"/>
            <a:ext cx="9144000" cy="1314259"/>
          </a:xfrm>
        </p:spPr>
        <p:txBody>
          <a:bodyPr>
            <a:normAutofit/>
          </a:bodyPr>
          <a:lstStyle/>
          <a:p>
            <a:r>
              <a:rPr lang="he-IL" sz="2000" dirty="0"/>
              <a:t>איזנו את הדאטה באמצעות מספר גישות:</a:t>
            </a:r>
          </a:p>
          <a:p>
            <a:r>
              <a:rPr lang="he-IL" sz="2000" dirty="0"/>
              <a:t>1. איזון ידני - דגימה רנדומלית של כמות זהה של רכבים שנמכרו ושלא נמכרו.</a:t>
            </a:r>
          </a:p>
          <a:p>
            <a:r>
              <a:rPr lang="he-IL" sz="2000" dirty="0"/>
              <a:t>2. ספריית </a:t>
            </a:r>
            <a:r>
              <a:rPr lang="en-US" sz="2000" dirty="0" err="1"/>
              <a:t>imblearn</a:t>
            </a:r>
            <a:r>
              <a:rPr lang="he-IL" sz="2000" dirty="0"/>
              <a:t> שנבנתה לפתרון בעיות של דאטה לא מאוזן.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8185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37"/>
            <a:ext cx="9144000" cy="671931"/>
          </a:xfrm>
        </p:spPr>
        <p:txBody>
          <a:bodyPr>
            <a:normAutofit/>
          </a:bodyPr>
          <a:lstStyle/>
          <a:p>
            <a:r>
              <a:rPr lang="he-IL" sz="4000" dirty="0"/>
              <a:t>איזון ידני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777AF49-1937-ABA3-765A-D90441CD0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14" y="949246"/>
            <a:ext cx="2164268" cy="304826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18383F16-4CE8-B53F-4CF9-91B27057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1" y="942127"/>
            <a:ext cx="2164268" cy="304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DE3FCA3E-41E5-2537-E9DD-76EC15DE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43" y="944680"/>
            <a:ext cx="1950889" cy="304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FC0D8FA3-CD89-D33D-D731-9B4EFBA92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71" y="3423845"/>
            <a:ext cx="1607959" cy="320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E50EA92-8D7C-7E73-EED8-CF3A7A0E6A11}"/>
              </a:ext>
            </a:extLst>
          </p:cNvPr>
          <p:cNvSpPr txBox="1"/>
          <p:nvPr/>
        </p:nvSpPr>
        <p:spPr>
          <a:xfrm flipH="1">
            <a:off x="4855029" y="3431055"/>
            <a:ext cx="687773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ניתן לראות על פי ציוני ה</a:t>
            </a:r>
            <a:r>
              <a:rPr lang="en-US" sz="2400" dirty="0"/>
              <a:t>f score</a:t>
            </a:r>
            <a:r>
              <a:rPr lang="he-IL" sz="2400" dirty="0"/>
              <a:t> שהציון הטוב ביותר עבור דאטה שאוזן ידנית הוא עבור עץ ההחלטה.</a:t>
            </a:r>
          </a:p>
          <a:p>
            <a:r>
              <a:rPr lang="he-IL" sz="2400" dirty="0"/>
              <a:t>למרות שעדיין מדובר על ציון שהוא לא מאוד טוב.</a:t>
            </a:r>
          </a:p>
          <a:p>
            <a:r>
              <a:rPr lang="he-IL" sz="2400" dirty="0"/>
              <a:t>על פי ה</a:t>
            </a:r>
            <a:r>
              <a:rPr lang="en-US" sz="2400" dirty="0"/>
              <a:t>confusion </a:t>
            </a:r>
            <a:r>
              <a:rPr lang="en-US" sz="2400" dirty="0" err="1"/>
              <a:t>metrix</a:t>
            </a:r>
            <a:r>
              <a:rPr lang="he-IL" sz="2400" dirty="0"/>
              <a:t> אנו מזהים פחות ממחצית מהרכבים שנמכרו.</a:t>
            </a:r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B41EA699-BDF1-A0E5-619E-3561DFC68CA5}"/>
              </a:ext>
            </a:extLst>
          </p:cNvPr>
          <p:cNvSpPr/>
          <p:nvPr/>
        </p:nvSpPr>
        <p:spPr>
          <a:xfrm>
            <a:off x="6291943" y="942127"/>
            <a:ext cx="1950889" cy="304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4CAD95AB-C5D9-2CA1-DBE6-E3A18F0A1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971" y="1600817"/>
            <a:ext cx="4966397" cy="849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40DFB61C-7D04-B4E1-1C94-F38AE05E7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942" y="1576012"/>
            <a:ext cx="4005943" cy="1279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120BED29-8F51-5802-37DD-5CA77A85D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71" y="4112503"/>
            <a:ext cx="4183486" cy="2278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202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9475"/>
          </a:xfrm>
        </p:spPr>
        <p:txBody>
          <a:bodyPr>
            <a:normAutofit/>
          </a:bodyPr>
          <a:lstStyle/>
          <a:p>
            <a:r>
              <a:rPr lang="en-US" sz="4000" dirty="0" err="1"/>
              <a:t>Imblearn</a:t>
            </a:r>
            <a:r>
              <a:rPr lang="en-US" sz="4000" dirty="0"/>
              <a:t> - oversample</a:t>
            </a:r>
            <a:endParaRPr lang="he-IL" sz="4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879475"/>
            <a:ext cx="9144000" cy="2114096"/>
          </a:xfrm>
        </p:spPr>
        <p:txBody>
          <a:bodyPr>
            <a:normAutofit/>
          </a:bodyPr>
          <a:lstStyle/>
          <a:p>
            <a:r>
              <a:rPr lang="he-IL" sz="2000" dirty="0"/>
              <a:t>הוספת נתונים לחלק הקטן יותר בדאטה.</a:t>
            </a:r>
          </a:p>
          <a:p>
            <a:r>
              <a:rPr lang="he-IL" sz="2000" dirty="0"/>
              <a:t>בכך להגדיל את כמות הרכבים שנמכרו בדאטה סט כדי שיתאים לרכבים שלא נמכרו.</a:t>
            </a:r>
          </a:p>
          <a:p>
            <a:r>
              <a:rPr lang="he-IL" sz="2000" dirty="0"/>
              <a:t>ביצענו הערכה מהירה למודל שכזה באמצעות </a:t>
            </a:r>
            <a:r>
              <a:rPr lang="en-US" sz="2000" dirty="0" err="1"/>
              <a:t>cross_validation</a:t>
            </a:r>
            <a:r>
              <a:rPr lang="he-IL" sz="2000" dirty="0"/>
              <a:t>.</a:t>
            </a:r>
          </a:p>
          <a:p>
            <a:r>
              <a:rPr lang="he-IL" sz="2000" dirty="0"/>
              <a:t>מהתוצאות ניתן לראות שתוצאות ב</a:t>
            </a:r>
            <a:r>
              <a:rPr lang="en-US" sz="2000" dirty="0" err="1"/>
              <a:t>f_score</a:t>
            </a:r>
            <a:r>
              <a:rPr lang="he-IL" sz="2000" dirty="0"/>
              <a:t> מאוד נמוכות – דומה לאימון מודל על דאטה לא מאוזן.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13467EB-94E9-51AF-926F-4D54D83C7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96"/>
          <a:stretch/>
        </p:blipFill>
        <p:spPr>
          <a:xfrm>
            <a:off x="2137310" y="2714208"/>
            <a:ext cx="7917377" cy="2031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5942C64-209F-D8E8-1946-AD5AB18C2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310" y="4849774"/>
            <a:ext cx="7917377" cy="1731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54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9475"/>
          </a:xfrm>
        </p:spPr>
        <p:txBody>
          <a:bodyPr>
            <a:normAutofit/>
          </a:bodyPr>
          <a:lstStyle/>
          <a:p>
            <a:r>
              <a:rPr lang="en-US" sz="4000" dirty="0" err="1"/>
              <a:t>imblearn</a:t>
            </a:r>
            <a:r>
              <a:rPr lang="en-US" sz="4000" dirty="0"/>
              <a:t> - </a:t>
            </a:r>
            <a:r>
              <a:rPr lang="en-US" sz="4000" dirty="0" err="1"/>
              <a:t>undersample</a:t>
            </a:r>
            <a:r>
              <a:rPr lang="he-IL" sz="4000" dirty="0"/>
              <a:t>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5232"/>
            <a:ext cx="9144000" cy="1506711"/>
          </a:xfrm>
        </p:spPr>
        <p:txBody>
          <a:bodyPr>
            <a:normAutofit/>
          </a:bodyPr>
          <a:lstStyle/>
          <a:p>
            <a:r>
              <a:rPr lang="he-IL" sz="2000" dirty="0"/>
              <a:t>הורדת נתונים מהחלק הגדול יותר בדאטה.</a:t>
            </a:r>
          </a:p>
          <a:p>
            <a:r>
              <a:rPr lang="he-IL" sz="2000" dirty="0"/>
              <a:t>בכך להקטין את כמות הרכבים שלא נמכרו בדאטה סט כדי שיתאים לרכבים שנמכרו.</a:t>
            </a:r>
          </a:p>
          <a:p>
            <a:r>
              <a:rPr lang="he-IL" sz="2000" dirty="0"/>
              <a:t>על פי התוצאות של המודל ניתן לראות שערכי ה</a:t>
            </a:r>
            <a:r>
              <a:rPr lang="en-US" sz="2000" dirty="0" err="1"/>
              <a:t>f_score</a:t>
            </a:r>
            <a:r>
              <a:rPr lang="he-IL" sz="2000" dirty="0"/>
              <a:t> הם מהגבוהים ביותר שהצלחנו להשיג עבור הדאטה סט.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954E4A4-3E9C-489B-FBCD-A0A02AA7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10" y="2577700"/>
            <a:ext cx="2697775" cy="523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006E312-8074-7102-AE9C-C03E7B473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774" y="3429000"/>
            <a:ext cx="4484449" cy="2690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88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850"/>
            <a:ext cx="9144000" cy="879475"/>
          </a:xfrm>
        </p:spPr>
        <p:txBody>
          <a:bodyPr>
            <a:normAutofit/>
          </a:bodyPr>
          <a:lstStyle/>
          <a:p>
            <a:r>
              <a:rPr lang="he-IL" sz="4000" dirty="0"/>
              <a:t>סיכום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018766"/>
            <a:ext cx="9144000" cy="3052482"/>
          </a:xfrm>
        </p:spPr>
        <p:txBody>
          <a:bodyPr>
            <a:normAutofit/>
          </a:bodyPr>
          <a:lstStyle/>
          <a:p>
            <a:r>
              <a:rPr lang="he-IL" sz="2000" dirty="0"/>
              <a:t>האתגרים המשמעותיים ביותר איתם התמודדנו </a:t>
            </a:r>
            <a:r>
              <a:rPr lang="he-IL" sz="2000" dirty="0" err="1"/>
              <a:t>בפרוייקט</a:t>
            </a:r>
            <a:r>
              <a:rPr lang="he-IL" sz="2000" dirty="0"/>
              <a:t> היו בשלב איסוף הנתונים - בדגש על יעילות כריית המידע, ובשלב אימון המודל - בדגש על איזון הדאטה סט.</a:t>
            </a:r>
          </a:p>
          <a:p>
            <a:r>
              <a:rPr lang="he-IL" sz="2000" dirty="0"/>
              <a:t>לא הגענו לתוצאה מיטבית כמו שהיינו רוצים מבחינת חיזוי הרכבים הנמכרים,</a:t>
            </a:r>
          </a:p>
          <a:p>
            <a:r>
              <a:rPr lang="he-IL" sz="2000" dirty="0"/>
              <a:t>אך טייבנו את המודל משמעותית מתחילת העבודה.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365AD52-1BBC-5DF0-33BC-B4FF28C6C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3" b="1"/>
          <a:stretch/>
        </p:blipFill>
        <p:spPr>
          <a:xfrm>
            <a:off x="3066203" y="2734573"/>
            <a:ext cx="6059589" cy="3753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57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0874"/>
            <a:ext cx="9144000" cy="766763"/>
          </a:xfrm>
        </p:spPr>
        <p:txBody>
          <a:bodyPr>
            <a:normAutofit/>
          </a:bodyPr>
          <a:lstStyle/>
          <a:p>
            <a:r>
              <a:rPr lang="he-IL" sz="4000" dirty="0"/>
              <a:t>מקורות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511"/>
            <a:ext cx="9144000" cy="3201534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אתר יד 2:</a:t>
            </a:r>
          </a:p>
          <a:p>
            <a:r>
              <a:rPr lang="he-IL" dirty="0">
                <a:hlinkClick r:id="rId4"/>
              </a:rPr>
              <a:t>‫רכבים למכירה | יד2 רכב - אלפי מודעות חדשות בכל יום‬ (</a:t>
            </a:r>
            <a:r>
              <a:rPr lang="en-US" dirty="0">
                <a:hlinkClick r:id="rId4"/>
              </a:rPr>
              <a:t>yad2.co.il)</a:t>
            </a:r>
            <a:endParaRPr lang="he-IL" dirty="0"/>
          </a:p>
          <a:p>
            <a:r>
              <a:rPr lang="he-IL" dirty="0"/>
              <a:t>אתר לוי יצחק:</a:t>
            </a:r>
          </a:p>
          <a:p>
            <a:r>
              <a:rPr lang="he-IL" dirty="0">
                <a:hlinkClick r:id="rId5"/>
              </a:rPr>
              <a:t>רכב יד שניה לפי תקציב - בדקו וחסכו כסף | מחירון לוי יצחק (</a:t>
            </a:r>
            <a:r>
              <a:rPr lang="en-US" dirty="0">
                <a:hlinkClick r:id="rId5"/>
              </a:rPr>
              <a:t>levi-itzhak.co.il)</a:t>
            </a:r>
            <a:endParaRPr lang="he-IL" dirty="0"/>
          </a:p>
          <a:p>
            <a:r>
              <a:rPr lang="en-US" dirty="0"/>
              <a:t>SELENIUN</a:t>
            </a:r>
            <a:r>
              <a:rPr lang="he-IL" dirty="0"/>
              <a:t> וספריית </a:t>
            </a:r>
            <a:r>
              <a:rPr lang="en-US" dirty="0" err="1"/>
              <a:t>undetected_webdriver</a:t>
            </a:r>
            <a:r>
              <a:rPr lang="he-IL" dirty="0"/>
              <a:t>:</a:t>
            </a:r>
          </a:p>
          <a:p>
            <a:r>
              <a:rPr lang="en-US" dirty="0">
                <a:hlinkClick r:id="rId6"/>
              </a:rPr>
              <a:t>(31) Selenium Tutorial - Python Selenium Full Course for Beginners 2022 - YouTube</a:t>
            </a:r>
            <a:endParaRPr lang="he-IL" dirty="0"/>
          </a:p>
          <a:p>
            <a:r>
              <a:rPr lang="he-IL" dirty="0"/>
              <a:t>טיפול ב</a:t>
            </a:r>
            <a:r>
              <a:rPr lang="en-US" dirty="0"/>
              <a:t>DATA</a:t>
            </a:r>
            <a:r>
              <a:rPr lang="he-IL" dirty="0"/>
              <a:t> לא מאוזן עם ספריית </a:t>
            </a:r>
            <a:r>
              <a:rPr lang="en-US" dirty="0" err="1"/>
              <a:t>imblearn</a:t>
            </a:r>
            <a:r>
              <a:rPr lang="he-IL" dirty="0"/>
              <a:t>:</a:t>
            </a:r>
          </a:p>
          <a:p>
            <a:r>
              <a:rPr lang="en-US" dirty="0">
                <a:hlinkClick r:id="rId7"/>
              </a:rPr>
              <a:t>(31) Machine Learning Classification How to Deal with Imbalanced Data ❌ Practical ML Project with Python - YouTube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7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12678"/>
            <a:ext cx="9144000" cy="832644"/>
          </a:xfrm>
        </p:spPr>
        <p:txBody>
          <a:bodyPr>
            <a:noAutofit/>
          </a:bodyPr>
          <a:lstStyle/>
          <a:p>
            <a:r>
              <a:rPr lang="he-IL" dirty="0"/>
              <a:t>הקדמה</a:t>
            </a:r>
          </a:p>
        </p:txBody>
      </p:sp>
    </p:spTree>
    <p:extLst>
      <p:ext uri="{BB962C8B-B14F-4D97-AF65-F5344CB8AC3E}">
        <p14:creationId xmlns:p14="http://schemas.microsoft.com/office/powerpoint/2010/main" val="251829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2B24AC-0802-A184-8543-B17483154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איסוף נתונים</a:t>
            </a:r>
          </a:p>
        </p:txBody>
      </p:sp>
    </p:spTree>
    <p:extLst>
      <p:ext uri="{BB962C8B-B14F-4D97-AF65-F5344CB8AC3E}">
        <p14:creationId xmlns:p14="http://schemas.microsoft.com/office/powerpoint/2010/main" val="5057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782" y="1397479"/>
            <a:ext cx="7608497" cy="5460521"/>
          </a:xfrm>
        </p:spPr>
        <p:txBody>
          <a:bodyPr>
            <a:normAutofit/>
          </a:bodyPr>
          <a:lstStyle/>
          <a:p>
            <a:pPr algn="r"/>
            <a:r>
              <a:rPr lang="he-IL" sz="1800" dirty="0"/>
              <a:t>האתר הנבחר לאיסוף הנתונים הוא אתר יד 2.</a:t>
            </a:r>
          </a:p>
          <a:p>
            <a:pPr algn="r"/>
            <a:r>
              <a:rPr lang="he-IL" sz="1800" dirty="0"/>
              <a:t>	- האתר נבחר בשל היותו "חנות" עצומה למכירת כלי רכב יד שניה.</a:t>
            </a:r>
          </a:p>
          <a:p>
            <a:pPr algn="r"/>
            <a:r>
              <a:rPr lang="he-IL" sz="1800" dirty="0"/>
              <a:t>	- המון ישראלים בעלי רישיון מחפשים וקונים בו רכבים.</a:t>
            </a:r>
          </a:p>
          <a:p>
            <a:pPr algn="r"/>
            <a:r>
              <a:rPr lang="he-IL" sz="1800" dirty="0"/>
              <a:t>	- לא יכול להיות </a:t>
            </a:r>
            <a:r>
              <a:rPr lang="he-IL" sz="1800" dirty="0" err="1"/>
              <a:t>שתשאר</a:t>
            </a:r>
            <a:r>
              <a:rPr lang="he-IL" sz="1800" dirty="0"/>
              <a:t> מודעה מעבר לפרק זמן קצוב,</a:t>
            </a:r>
          </a:p>
          <a:p>
            <a:pPr algn="r"/>
            <a:r>
              <a:rPr lang="he-IL" sz="1800" dirty="0"/>
              <a:t>	  ועל כן המודעות בו עדכניות.</a:t>
            </a:r>
          </a:p>
          <a:p>
            <a:pPr algn="r"/>
            <a:endParaRPr lang="he-IL" sz="1800" dirty="0"/>
          </a:p>
          <a:p>
            <a:pPr algn="r"/>
            <a:r>
              <a:rPr lang="he-IL" sz="1800" dirty="0"/>
              <a:t>בתחילה רצינו לשלב נתוני מחירון מהאתר של לוי יצחק.</a:t>
            </a:r>
          </a:p>
          <a:p>
            <a:pPr algn="r"/>
            <a:endParaRPr lang="he-IL" sz="1800" dirty="0"/>
          </a:p>
          <a:p>
            <a:pPr algn="r"/>
            <a:r>
              <a:rPr lang="he-IL" sz="1800" dirty="0"/>
              <a:t>אך לאחר שהבאנו את הנתונים ראינו שלא ניתן לעבוד איתם כי הם דלים מדי.</a:t>
            </a:r>
          </a:p>
          <a:p>
            <a:pPr algn="r"/>
            <a:endParaRPr lang="he-IL" sz="1800" dirty="0"/>
          </a:p>
          <a:p>
            <a:pPr algn="r"/>
            <a:r>
              <a:rPr lang="he-IL" sz="1800" dirty="0"/>
              <a:t>הופיעו 140 שורות של רכבים בלבד.</a:t>
            </a:r>
          </a:p>
          <a:p>
            <a:pPr algn="r"/>
            <a:endParaRPr lang="he-IL" sz="1800" dirty="0"/>
          </a:p>
          <a:p>
            <a:pPr algn="r"/>
            <a:r>
              <a:rPr lang="he-IL" sz="1800" dirty="0"/>
              <a:t>טווח המחירים שלהם גדול יחסית ולא בר השוואה.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129596-D2CE-9621-5BCF-12C1C1FBE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5"/>
          <a:stretch/>
        </p:blipFill>
        <p:spPr>
          <a:xfrm>
            <a:off x="0" y="1"/>
            <a:ext cx="461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4" y="1474398"/>
            <a:ext cx="9848850" cy="3133725"/>
          </a:xfrm>
        </p:spPr>
        <p:txBody>
          <a:bodyPr/>
          <a:lstStyle/>
          <a:p>
            <a:pPr algn="r"/>
            <a:r>
              <a:rPr lang="he-IL" dirty="0"/>
              <a:t>הכלי הנבחר ל</a:t>
            </a:r>
            <a:r>
              <a:rPr lang="en-US" dirty="0"/>
              <a:t>scrap</a:t>
            </a:r>
            <a:r>
              <a:rPr lang="he-IL" dirty="0"/>
              <a:t> הוא </a:t>
            </a:r>
            <a:r>
              <a:rPr lang="en-US" dirty="0"/>
              <a:t>SELENIUM</a:t>
            </a:r>
            <a:r>
              <a:rPr lang="he-IL" dirty="0"/>
              <a:t> – כלי לבדיקות אוטומטיות ב-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הכלי נבחר משתי סיבות: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נוח לשליפת נתונים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ניתן לדמות באמצעותו התנהגות אנושית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FECEA4D-614D-7A57-9237-E1D13F50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04" y="4871926"/>
            <a:ext cx="2872989" cy="861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617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4" y="2095501"/>
            <a:ext cx="9848850" cy="3295650"/>
          </a:xfrm>
        </p:spPr>
        <p:txBody>
          <a:bodyPr/>
          <a:lstStyle/>
          <a:p>
            <a:pPr algn="r"/>
            <a:r>
              <a:rPr lang="he-IL" dirty="0"/>
              <a:t>הבעיות העיקריות איתם התמודדנו הן כמות דלה של נתונים וזיהוי רובוטים.</a:t>
            </a:r>
          </a:p>
          <a:p>
            <a:pPr algn="r"/>
            <a:r>
              <a:rPr lang="he-IL" dirty="0"/>
              <a:t>למדנו איך להשתמש ב</a:t>
            </a:r>
            <a:r>
              <a:rPr lang="en-US" dirty="0"/>
              <a:t>SELENIUM</a:t>
            </a:r>
            <a:r>
              <a:rPr lang="he-IL" dirty="0"/>
              <a:t> על מנת שנוכל להוציא את המידע המוסתר באמצעות לחיצות על כפתורים – כך התגברנו על </a:t>
            </a:r>
            <a:r>
              <a:rPr lang="he-IL" dirty="0" err="1"/>
              <a:t>על</a:t>
            </a:r>
            <a:r>
              <a:rPr lang="he-IL" dirty="0"/>
              <a:t> הכמות הדלה של הנתונים.</a:t>
            </a:r>
          </a:p>
          <a:p>
            <a:pPr algn="r"/>
            <a:r>
              <a:rPr lang="he-IL" dirty="0"/>
              <a:t>למדנו ספריה ספציפית בסלניום בשם </a:t>
            </a:r>
            <a:r>
              <a:rPr lang="en-US" dirty="0"/>
              <a:t>UNDETECTED_CHROMEDRIVER</a:t>
            </a:r>
            <a:r>
              <a:rPr lang="he-IL" dirty="0"/>
              <a:t>, על מנת להתגבר על זיהוי הרובוטים – תופעת זיהוי הרובוטים הצטמצמה.</a:t>
            </a:r>
          </a:p>
          <a:p>
            <a:pPr algn="r"/>
            <a:r>
              <a:rPr lang="he-IL" dirty="0"/>
              <a:t>השתמשנו בפקודות </a:t>
            </a:r>
            <a:r>
              <a:rPr lang="en-US" dirty="0"/>
              <a:t>sleep</a:t>
            </a:r>
            <a:r>
              <a:rPr lang="he-IL" dirty="0"/>
              <a:t> בזמן רנדומלי של בין שניה עד 4 שניות – וכך הארכנו את הזמן שבין זיהוי לזיהוי לכמעט שעתיים.</a:t>
            </a:r>
          </a:p>
        </p:txBody>
      </p:sp>
    </p:spTree>
    <p:extLst>
      <p:ext uri="{BB962C8B-B14F-4D97-AF65-F5344CB8AC3E}">
        <p14:creationId xmlns:p14="http://schemas.microsoft.com/office/powerpoint/2010/main" val="123240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4" y="2095500"/>
            <a:ext cx="9848850" cy="3133725"/>
          </a:xfrm>
        </p:spPr>
        <p:txBody>
          <a:bodyPr/>
          <a:lstStyle/>
          <a:p>
            <a:pPr algn="r"/>
            <a:r>
              <a:rPr lang="he-IL" dirty="0"/>
              <a:t>איסוף הנתונים התחלק ל3 חלקים עיקריים: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איסוף נתונים ראשוני על רכבים על פי חלוקה </a:t>
            </a:r>
            <a:r>
              <a:rPr lang="he-IL" dirty="0" err="1"/>
              <a:t>לאיזורים</a:t>
            </a:r>
            <a:r>
              <a:rPr lang="he-IL" dirty="0"/>
              <a:t> כלליים (צפון, דרום, שפלה) כדי לייצר כיסוי רחב של כלל הרכבים הנמכרים בארץ.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איסוף נתונים שני לאחר כשבוע – בו עקבנו אחרי השינויים ברכבים (האם המודעה ירדה או נשארה, ומה המחיר החדש)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איסוף נתונים שלישי לאחר שבוע נוסף - </a:t>
            </a:r>
            <a:r>
              <a:rPr lang="he-IL" dirty="0" err="1"/>
              <a:t>מכיון</a:t>
            </a:r>
            <a:r>
              <a:rPr lang="he-IL" dirty="0"/>
              <a:t> שראינו שאין לנו מספיק רכבים שנמכרו, מחשש להטיית המכונה בעקבות הרבה רכבים שעוד לא נמכרו ביצענו איסוף שלישי שזהה לשני (האם המודעה ירדה או נשארה, ומה המחיר החדש)</a:t>
            </a:r>
          </a:p>
        </p:txBody>
      </p:sp>
    </p:spTree>
    <p:extLst>
      <p:ext uri="{BB962C8B-B14F-4D97-AF65-F5344CB8AC3E}">
        <p14:creationId xmlns:p14="http://schemas.microsoft.com/office/powerpoint/2010/main" val="693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ל&#10;&#10;התיאור נוצר באופן אוטומטי">
            <a:extLst>
              <a:ext uri="{FF2B5EF4-FFF2-40B4-BE49-F238E27FC236}">
                <a16:creationId xmlns:a16="http://schemas.microsoft.com/office/drawing/2014/main" id="{F1C32211-6AD5-0B0C-9A50-BC9E12B856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0649-C520-2DFC-B0A3-7795003F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02" y="1951110"/>
            <a:ext cx="10226794" cy="3761835"/>
          </a:xfrm>
        </p:spPr>
        <p:txBody>
          <a:bodyPr/>
          <a:lstStyle/>
          <a:p>
            <a:pPr algn="r"/>
            <a:r>
              <a:rPr lang="he-IL" dirty="0"/>
              <a:t>ב</a:t>
            </a:r>
            <a:r>
              <a:rPr lang="en-US" dirty="0"/>
              <a:t>scrap</a:t>
            </a:r>
            <a:r>
              <a:rPr lang="he-IL" dirty="0"/>
              <a:t> השני והשלישי עמדנו בפני אתגר, לא ידענו היכן לחפש את המודעות הרלוונטיות לדאטה סט שלנו – הרכבים שמידע עליהם נאסף ב</a:t>
            </a:r>
            <a:r>
              <a:rPr lang="en-US" dirty="0"/>
              <a:t>scrap</a:t>
            </a:r>
            <a:r>
              <a:rPr lang="he-IL" dirty="0"/>
              <a:t> הראשון בלבד.</a:t>
            </a:r>
          </a:p>
          <a:p>
            <a:pPr algn="r"/>
            <a:r>
              <a:rPr lang="he-IL" dirty="0"/>
              <a:t>על כן שיפרנו את יעילות החיפוש עם אלגוריתם שידגום את ה</a:t>
            </a:r>
            <a:r>
              <a:rPr lang="en-US" dirty="0"/>
              <a:t>data</a:t>
            </a:r>
            <a:r>
              <a:rPr lang="he-IL" dirty="0"/>
              <a:t> שאספנו </a:t>
            </a:r>
            <a:r>
              <a:rPr lang="he-IL" dirty="0" err="1"/>
              <a:t>בסקראפ</a:t>
            </a:r>
            <a:r>
              <a:rPr lang="he-IL" dirty="0"/>
              <a:t> הראשון ויחפש אותו ביד 2 בחיתוך של דגם ושנה, מה שנמצא </a:t>
            </a:r>
            <a:r>
              <a:rPr lang="he-IL" dirty="0" err="1"/>
              <a:t>יירד</a:t>
            </a:r>
            <a:r>
              <a:rPr lang="he-IL" dirty="0"/>
              <a:t> מרשימת החיפוש.</a:t>
            </a:r>
          </a:p>
          <a:p>
            <a:pPr algn="r"/>
            <a:r>
              <a:rPr lang="he-IL" dirty="0"/>
              <a:t>הרשימה מומשה באמצעות מילון כך : {</a:t>
            </a:r>
            <a:r>
              <a:rPr lang="en-US" dirty="0" err="1"/>
              <a:t>car_company</a:t>
            </a:r>
            <a:r>
              <a:rPr lang="en-US" dirty="0"/>
              <a:t>(str): model[(strs)]</a:t>
            </a:r>
            <a:r>
              <a:rPr lang="he-IL" dirty="0"/>
              <a:t>} {</a:t>
            </a:r>
            <a:r>
              <a:rPr lang="en-US" dirty="0" err="1"/>
              <a:t>key:val</a:t>
            </a:r>
            <a:r>
              <a:rPr lang="he-IL" dirty="0"/>
              <a:t>}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איסוף הנתונים בוצע בסביבת עבודה </a:t>
            </a:r>
            <a:r>
              <a:rPr lang="en-US" dirty="0"/>
              <a:t>PyCharm</a:t>
            </a:r>
            <a:endParaRPr lang="he-IL" dirty="0"/>
          </a:p>
          <a:p>
            <a:pPr algn="r"/>
            <a:r>
              <a:rPr lang="he-IL" dirty="0"/>
              <a:t>הנתונים שנאספו מתועדים בתיקיית </a:t>
            </a:r>
            <a:r>
              <a:rPr lang="en-US" dirty="0"/>
              <a:t>data</a:t>
            </a:r>
            <a:r>
              <a:rPr lang="he-IL" dirty="0"/>
              <a:t> ב </a:t>
            </a:r>
            <a:r>
              <a:rPr lang="en-US" dirty="0"/>
              <a:t>GitHub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72485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1387</Words>
  <Application>Microsoft Office PowerPoint</Application>
  <PresentationFormat>מסך רחב</PresentationFormat>
  <Paragraphs>131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ערכת נושא Office</vt:lpstr>
      <vt:lpstr>פרוייקט מסכם לקורס מקוון מבוא למדעי הנתונים</vt:lpstr>
      <vt:lpstr>שלבי הפרוייקט</vt:lpstr>
      <vt:lpstr>הקדמה</vt:lpstr>
      <vt:lpstr>איסוף נתונים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ניקוי נתונים</vt:lpstr>
      <vt:lpstr>מצגת של PowerPoint‏</vt:lpstr>
      <vt:lpstr>מצגת של PowerPoint‏</vt:lpstr>
      <vt:lpstr>EDA</vt:lpstr>
      <vt:lpstr>מצגת של PowerPoint‏</vt:lpstr>
      <vt:lpstr>קורלציות שניתן ללמוד מה- Heat Map </vt:lpstr>
      <vt:lpstr>רכבים שנמכרו על פי יצרן הרכב</vt:lpstr>
      <vt:lpstr>רכבים שנמכרו על פי השנה</vt:lpstr>
      <vt:lpstr>למידת מכונה</vt:lpstr>
      <vt:lpstr>בחירת מודל</vt:lpstr>
      <vt:lpstr>אתגר עיקרי</vt:lpstr>
      <vt:lpstr>ניסיון על דאטה לאחר שבוע </vt:lpstr>
      <vt:lpstr>ניסיון על דאטה לאחר שבועיים</vt:lpstr>
      <vt:lpstr>איזון הדאטה ואימון מחדש</vt:lpstr>
      <vt:lpstr>איזון ידני</vt:lpstr>
      <vt:lpstr>Imblearn - oversample</vt:lpstr>
      <vt:lpstr>imblearn - undersample </vt:lpstr>
      <vt:lpstr>סיכום</vt:lpstr>
      <vt:lpstr>מקורות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מסכם לקורס מקוון מבוא למדעי הנתונים</dc:title>
  <dc:creator>Eitan Gadayev</dc:creator>
  <cp:lastModifiedBy>Eitan Gadayev</cp:lastModifiedBy>
  <cp:revision>8</cp:revision>
  <dcterms:created xsi:type="dcterms:W3CDTF">2023-05-29T12:32:50Z</dcterms:created>
  <dcterms:modified xsi:type="dcterms:W3CDTF">2023-06-05T21:37:54Z</dcterms:modified>
</cp:coreProperties>
</file>