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0" r:id="rId4"/>
    <p:sldId id="258" r:id="rId5"/>
    <p:sldId id="261" r:id="rId6"/>
    <p:sldId id="264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E847BE-E028-4C83-AA74-ED1CD4174061}" v="304" dt="2023-06-28T20:06:37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388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Schild" userId="dca786c6d4daafca" providerId="LiveId" clId="{12E847BE-E028-4C83-AA74-ED1CD4174061}"/>
    <pc:docChg chg="undo redo custSel modSld">
      <pc:chgData name="Jonathan Schild" userId="dca786c6d4daafca" providerId="LiveId" clId="{12E847BE-E028-4C83-AA74-ED1CD4174061}" dt="2023-06-28T20:06:37.298" v="1515" actId="1036"/>
      <pc:docMkLst>
        <pc:docMk/>
      </pc:docMkLst>
      <pc:sldChg chg="addSp delSp modSp mod">
        <pc:chgData name="Jonathan Schild" userId="dca786c6d4daafca" providerId="LiveId" clId="{12E847BE-E028-4C83-AA74-ED1CD4174061}" dt="2023-06-28T20:04:45.736" v="1406" actId="1037"/>
        <pc:sldMkLst>
          <pc:docMk/>
          <pc:sldMk cId="2201994716" sldId="258"/>
        </pc:sldMkLst>
        <pc:spChg chg="mod">
          <ac:chgData name="Jonathan Schild" userId="dca786c6d4daafca" providerId="LiveId" clId="{12E847BE-E028-4C83-AA74-ED1CD4174061}" dt="2023-06-28T20:03:57.478" v="1398" actId="11"/>
          <ac:spMkLst>
            <pc:docMk/>
            <pc:sldMk cId="2201994716" sldId="258"/>
            <ac:spMk id="3" creationId="{56E192EA-326B-7A4D-5294-4A74A4716961}"/>
          </ac:spMkLst>
        </pc:spChg>
        <pc:spChg chg="mod">
          <ac:chgData name="Jonathan Schild" userId="dca786c6d4daafca" providerId="LiveId" clId="{12E847BE-E028-4C83-AA74-ED1CD4174061}" dt="2023-06-28T20:04:45.736" v="1406" actId="1037"/>
          <ac:spMkLst>
            <pc:docMk/>
            <pc:sldMk cId="2201994716" sldId="258"/>
            <ac:spMk id="6" creationId="{D5D3414F-33B4-76C3-D8BD-190B86686572}"/>
          </ac:spMkLst>
        </pc:spChg>
        <pc:spChg chg="add del">
          <ac:chgData name="Jonathan Schild" userId="dca786c6d4daafca" providerId="LiveId" clId="{12E847BE-E028-4C83-AA74-ED1CD4174061}" dt="2023-06-28T19:40:47.126" v="1069" actId="22"/>
          <ac:spMkLst>
            <pc:docMk/>
            <pc:sldMk cId="2201994716" sldId="258"/>
            <ac:spMk id="8" creationId="{15A012AF-3A4F-BC67-5206-4862E1533734}"/>
          </ac:spMkLst>
        </pc:spChg>
        <pc:spChg chg="mod">
          <ac:chgData name="Jonathan Schild" userId="dca786c6d4daafca" providerId="LiveId" clId="{12E847BE-E028-4C83-AA74-ED1CD4174061}" dt="2023-06-28T19:44:06.962" v="1255" actId="27636"/>
          <ac:spMkLst>
            <pc:docMk/>
            <pc:sldMk cId="2201994716" sldId="258"/>
            <ac:spMk id="11" creationId="{7858EAE8-E363-25DE-DCBF-2EE43CEE7724}"/>
          </ac:spMkLst>
        </pc:spChg>
        <pc:spChg chg="add mod">
          <ac:chgData name="Jonathan Schild" userId="dca786c6d4daafca" providerId="LiveId" clId="{12E847BE-E028-4C83-AA74-ED1CD4174061}" dt="2023-06-28T19:44:17.038" v="1268" actId="571"/>
          <ac:spMkLst>
            <pc:docMk/>
            <pc:sldMk cId="2201994716" sldId="258"/>
            <ac:spMk id="13" creationId="{0DC906E9-E13A-7F5E-75AC-0FACB6D2F514}"/>
          </ac:spMkLst>
        </pc:spChg>
        <pc:picChg chg="mod">
          <ac:chgData name="Jonathan Schild" userId="dca786c6d4daafca" providerId="LiveId" clId="{12E847BE-E028-4C83-AA74-ED1CD4174061}" dt="2023-06-28T19:44:02.184" v="1253" actId="1076"/>
          <ac:picMkLst>
            <pc:docMk/>
            <pc:sldMk cId="2201994716" sldId="258"/>
            <ac:picMk id="4" creationId="{C2DC3D64-9D3F-F228-A58B-625C1F594766}"/>
          </ac:picMkLst>
        </pc:picChg>
        <pc:picChg chg="mod">
          <ac:chgData name="Jonathan Schild" userId="dca786c6d4daafca" providerId="LiveId" clId="{12E847BE-E028-4C83-AA74-ED1CD4174061}" dt="2023-06-28T20:04:45.736" v="1406" actId="1037"/>
          <ac:picMkLst>
            <pc:docMk/>
            <pc:sldMk cId="2201994716" sldId="258"/>
            <ac:picMk id="5" creationId="{5717B31A-B570-82EB-ECC2-32A7AC1DE2B7}"/>
          </ac:picMkLst>
        </pc:picChg>
        <pc:picChg chg="add mod">
          <ac:chgData name="Jonathan Schild" userId="dca786c6d4daafca" providerId="LiveId" clId="{12E847BE-E028-4C83-AA74-ED1CD4174061}" dt="2023-06-28T19:44:36.205" v="1322" actId="14100"/>
          <ac:picMkLst>
            <pc:docMk/>
            <pc:sldMk cId="2201994716" sldId="258"/>
            <ac:picMk id="10" creationId="{4BA3F92E-0C77-34AE-0874-60B9CA0A4A68}"/>
          </ac:picMkLst>
        </pc:picChg>
        <pc:picChg chg="add mod">
          <ac:chgData name="Jonathan Schild" userId="dca786c6d4daafca" providerId="LiveId" clId="{12E847BE-E028-4C83-AA74-ED1CD4174061}" dt="2023-06-28T19:44:17.038" v="1268" actId="571"/>
          <ac:picMkLst>
            <pc:docMk/>
            <pc:sldMk cId="2201994716" sldId="258"/>
            <ac:picMk id="12" creationId="{D9F05928-B5A0-0460-EC34-94F884047161}"/>
          </ac:picMkLst>
        </pc:picChg>
      </pc:sldChg>
      <pc:sldChg chg="addSp modSp mod">
        <pc:chgData name="Jonathan Schild" userId="dca786c6d4daafca" providerId="LiveId" clId="{12E847BE-E028-4C83-AA74-ED1CD4174061}" dt="2023-06-28T20:06:37.298" v="1515" actId="1036"/>
        <pc:sldMkLst>
          <pc:docMk/>
          <pc:sldMk cId="146998942" sldId="261"/>
        </pc:sldMkLst>
        <pc:spChg chg="mod">
          <ac:chgData name="Jonathan Schild" userId="dca786c6d4daafca" providerId="LiveId" clId="{12E847BE-E028-4C83-AA74-ED1CD4174061}" dt="2023-06-28T17:12:25.471" v="867" actId="20577"/>
          <ac:spMkLst>
            <pc:docMk/>
            <pc:sldMk cId="146998942" sldId="261"/>
            <ac:spMk id="2" creationId="{AD1821CB-FA35-DE5C-11A5-65924B468835}"/>
          </ac:spMkLst>
        </pc:spChg>
        <pc:spChg chg="mod">
          <ac:chgData name="Jonathan Schild" userId="dca786c6d4daafca" providerId="LiveId" clId="{12E847BE-E028-4C83-AA74-ED1CD4174061}" dt="2023-06-28T17:16:41.283" v="889" actId="20577"/>
          <ac:spMkLst>
            <pc:docMk/>
            <pc:sldMk cId="146998942" sldId="261"/>
            <ac:spMk id="3" creationId="{56E192EA-326B-7A4D-5294-4A74A4716961}"/>
          </ac:spMkLst>
        </pc:spChg>
        <pc:picChg chg="add mod">
          <ac:chgData name="Jonathan Schild" userId="dca786c6d4daafca" providerId="LiveId" clId="{12E847BE-E028-4C83-AA74-ED1CD4174061}" dt="2023-06-28T20:06:37.298" v="1515" actId="1036"/>
          <ac:picMkLst>
            <pc:docMk/>
            <pc:sldMk cId="146998942" sldId="261"/>
            <ac:picMk id="4" creationId="{5770FBCF-BD89-F2AB-1870-5194574FF619}"/>
          </ac:picMkLst>
        </pc:picChg>
        <pc:picChg chg="add mod">
          <ac:chgData name="Jonathan Schild" userId="dca786c6d4daafca" providerId="LiveId" clId="{12E847BE-E028-4C83-AA74-ED1CD4174061}" dt="2023-06-28T20:05:48.399" v="1433" actId="1038"/>
          <ac:picMkLst>
            <pc:docMk/>
            <pc:sldMk cId="146998942" sldId="261"/>
            <ac:picMk id="1026" creationId="{B0C4FA4F-BFF1-81D3-67BA-4E1622D570D1}"/>
          </ac:picMkLst>
        </pc:picChg>
        <pc:picChg chg="add mod">
          <ac:chgData name="Jonathan Schild" userId="dca786c6d4daafca" providerId="LiveId" clId="{12E847BE-E028-4C83-AA74-ED1CD4174061}" dt="2023-06-28T20:06:37.298" v="1515" actId="1036"/>
          <ac:picMkLst>
            <pc:docMk/>
            <pc:sldMk cId="146998942" sldId="261"/>
            <ac:picMk id="1028" creationId="{65F86972-7ED0-232D-5CB6-C8D47CA1A8F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7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5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4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6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7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2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0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8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4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competitions/nlp-getting-started/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20FBD20-EC25-4BEE-AD5F-E459FA1E6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ED3BAE30-5C13-2F89-BD48-A703AF823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47" name="Rectangle 17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0880"/>
            <a:ext cx="12192000" cy="362712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AA9E9-E026-57D7-DBB5-0ED77C5AE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199" y="2362200"/>
            <a:ext cx="6438645" cy="2400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dirty="0"/>
              <a:t>Natural language processing – Classifying Disaster tweets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18341-DDE9-A633-94F0-93ACAB20E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8489" y="5075226"/>
            <a:ext cx="6438645" cy="113507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Ei</a:t>
            </a:r>
            <a:r>
              <a:rPr lang="en-US" dirty="0">
                <a:solidFill>
                  <a:srgbClr val="FFFFFF"/>
                </a:solidFill>
              </a:rPr>
              <a:t> Tanaka</a:t>
            </a:r>
          </a:p>
          <a:p>
            <a:r>
              <a:rPr lang="en-US" dirty="0">
                <a:solidFill>
                  <a:srgbClr val="FFFFFF"/>
                </a:solidFill>
              </a:rPr>
              <a:t>Erika Pham</a:t>
            </a:r>
          </a:p>
          <a:p>
            <a:r>
              <a:rPr lang="en-US" dirty="0">
                <a:solidFill>
                  <a:srgbClr val="FFFFFF"/>
                </a:solidFill>
              </a:rPr>
              <a:t>Jonathan </a:t>
            </a:r>
            <a:r>
              <a:rPr lang="en-US" dirty="0" err="1">
                <a:solidFill>
                  <a:srgbClr val="FFFFFF"/>
                </a:solidFill>
              </a:rPr>
              <a:t>Schild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67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DA0B-1AEE-3F06-7529-3E584A67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74E69-9C54-A6D6-7DFC-4B46E6965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Competition Background</a:t>
            </a:r>
          </a:p>
          <a:p>
            <a:pPr marL="457200" indent="-457200">
              <a:buAutoNum type="arabicPeriod"/>
            </a:pPr>
            <a:r>
              <a:rPr lang="en-US" dirty="0"/>
              <a:t>Data Preprocessing</a:t>
            </a:r>
          </a:p>
          <a:p>
            <a:pPr marL="457200" indent="-457200">
              <a:buAutoNum type="arabicPeriod"/>
            </a:pPr>
            <a:r>
              <a:rPr lang="en-US" dirty="0"/>
              <a:t>Modelling &amp; Analyses</a:t>
            </a:r>
          </a:p>
          <a:p>
            <a:pPr marL="457200" indent="-457200">
              <a:buAutoNum type="arabicPeriod"/>
            </a:pPr>
            <a:r>
              <a:rPr lang="en-US" dirty="0"/>
              <a:t>Improvements</a:t>
            </a:r>
          </a:p>
          <a:p>
            <a:pPr marL="457200" indent="-457200">
              <a:buAutoNum type="arabicPeriod"/>
            </a:pPr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07470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3AA2-CFB4-65F1-A46E-BC8D56B4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997" y="407574"/>
            <a:ext cx="10625229" cy="562122"/>
          </a:xfrm>
        </p:spPr>
        <p:txBody>
          <a:bodyPr>
            <a:normAutofit fontScale="90000"/>
          </a:bodyPr>
          <a:lstStyle/>
          <a:p>
            <a:r>
              <a:rPr lang="en-US" dirty="0"/>
              <a:t>Competition background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3A3F8B-05C0-2E59-12AB-3DA382E2B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831" y="6222125"/>
            <a:ext cx="3433542" cy="562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Figure 1: Kaggle Competition: Natural Language Processing with Disaster Tweet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4D4EDC-6FC8-5911-9E03-8957B2A7B447}"/>
              </a:ext>
            </a:extLst>
          </p:cNvPr>
          <p:cNvSpPr txBox="1">
            <a:spLocks/>
          </p:cNvSpPr>
          <p:nvPr/>
        </p:nvSpPr>
        <p:spPr>
          <a:xfrm>
            <a:off x="647997" y="1224643"/>
            <a:ext cx="6821215" cy="2128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>
                <a:hlinkClick r:id="rId2"/>
              </a:rPr>
              <a:t>Disaster Tweets Datasets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Features: 3 main features for each Tweet (Text, Keywords, and Location)</a:t>
            </a:r>
          </a:p>
          <a:p>
            <a:pPr lvl="1">
              <a:buFontTx/>
              <a:buChar char="-"/>
            </a:pPr>
            <a:r>
              <a:rPr lang="en-US" dirty="0"/>
              <a:t>Target: Binary Class label denotes whether a tweet is about a real disaster (1) or not (0)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F10EE92-F88C-D4EE-111E-CF67960D4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117" y="875102"/>
            <a:ext cx="2531168" cy="524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40C1C-C191-B31E-A9A0-3120F331FC21}"/>
              </a:ext>
            </a:extLst>
          </p:cNvPr>
          <p:cNvSpPr txBox="1">
            <a:spLocks/>
          </p:cNvSpPr>
          <p:nvPr/>
        </p:nvSpPr>
        <p:spPr>
          <a:xfrm>
            <a:off x="647997" y="5720138"/>
            <a:ext cx="6821215" cy="972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 The goal of this Kaggle Competition is using the features to predict the tweet is about a real disaster or not.</a:t>
            </a:r>
          </a:p>
          <a:p>
            <a:pPr lvl="1">
              <a:buFontTx/>
              <a:buChar char="-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69A0A-E295-AD30-FB7E-039AE1080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146" y="3650191"/>
            <a:ext cx="5379764" cy="181761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4C25F3-3D54-9E8B-E694-38B24E6D8533}"/>
              </a:ext>
            </a:extLst>
          </p:cNvPr>
          <p:cNvSpPr txBox="1">
            <a:spLocks/>
          </p:cNvSpPr>
          <p:nvPr/>
        </p:nvSpPr>
        <p:spPr>
          <a:xfrm>
            <a:off x="873123" y="3260701"/>
            <a:ext cx="6821215" cy="370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400" dirty="0"/>
              <a:t>Table 1: The first 5 rows with 3 features and 1 target of Disaster Tweet datasets</a:t>
            </a:r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4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60" y="914400"/>
            <a:ext cx="6110540" cy="5780690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800" dirty="0"/>
              <a:t>Setting up the data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800" dirty="0"/>
              <a:t>Cleaning the data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Removal of URLs, non-alphabetic characters, unnecessary spaces; lowercase all text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Text normalization: lemmatization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/>
              <a:t>stemming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Removing uncommon/stop words ('the', 'and', 'is', etc.)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Discarding irrelevant columns and rows: removed the 'id' and 'location' columns from our dataset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800" dirty="0"/>
              <a:t>Splitting the test, validation, and test data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Stratify by both target and keyword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Target balance: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en-US" sz="1200" dirty="0"/>
              <a:t>Training: 43% disaster (1)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en-US" sz="1200" dirty="0"/>
              <a:t>Validation: 43% disaster (1)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Keyword</a:t>
            </a:r>
          </a:p>
          <a:p>
            <a:pPr lvl="2">
              <a:lnSpc>
                <a:spcPct val="150000"/>
              </a:lnSpc>
              <a:buFont typeface="+mj-lt"/>
              <a:buAutoNum type="alphaLcParenR"/>
            </a:pPr>
            <a:r>
              <a:rPr lang="en-US" sz="1200" dirty="0"/>
              <a:t>166 unique keywords; same for all datasets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C3D64-9D3F-F228-A58B-625C1F594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857" y="5039283"/>
            <a:ext cx="5693259" cy="14928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7B31A-B570-82EB-ECC2-32A7AC1DE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311" y="1250457"/>
            <a:ext cx="4940273" cy="164114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D3414F-33B4-76C3-D8BD-190B86686572}"/>
              </a:ext>
            </a:extLst>
          </p:cNvPr>
          <p:cNvSpPr txBox="1">
            <a:spLocks/>
          </p:cNvSpPr>
          <p:nvPr/>
        </p:nvSpPr>
        <p:spPr>
          <a:xfrm>
            <a:off x="7319430" y="785485"/>
            <a:ext cx="3688492" cy="375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Table 2: The training data after cleaning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858EAE8-E363-25DE-DCBF-2EE43CEE7724}"/>
              </a:ext>
            </a:extLst>
          </p:cNvPr>
          <p:cNvSpPr txBox="1">
            <a:spLocks/>
          </p:cNvSpPr>
          <p:nvPr/>
        </p:nvSpPr>
        <p:spPr>
          <a:xfrm>
            <a:off x="12383265" y="4171776"/>
            <a:ext cx="5528441" cy="375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Table 3: The first 5 keywords with distribution for each data set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A3F92E-0C77-34AE-0874-60B9CA0A4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346" y="3308196"/>
            <a:ext cx="5882586" cy="343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9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Analysis-RNN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72" y="1052286"/>
            <a:ext cx="5080771" cy="5725885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Model</a:t>
            </a:r>
          </a:p>
          <a:p>
            <a:pPr lvl="1"/>
            <a:r>
              <a:rPr lang="en-US" dirty="0"/>
              <a:t>Two inputs: tweet text and keyword data</a:t>
            </a:r>
          </a:p>
          <a:p>
            <a:pPr lvl="1"/>
            <a:r>
              <a:rPr lang="en-US" dirty="0"/>
              <a:t>Stacked bidirectional LSTM layers</a:t>
            </a:r>
          </a:p>
          <a:p>
            <a:pPr lvl="2"/>
            <a:r>
              <a:rPr lang="en-US" i="1" dirty="0" err="1"/>
              <a:t>Return_sequences</a:t>
            </a:r>
            <a:r>
              <a:rPr lang="en-US" i="1" dirty="0"/>
              <a:t> </a:t>
            </a:r>
            <a:r>
              <a:rPr lang="en-US" dirty="0"/>
              <a:t>TRUE</a:t>
            </a:r>
          </a:p>
          <a:p>
            <a:pPr lvl="2"/>
            <a:r>
              <a:rPr lang="en-US" i="1" dirty="0" err="1"/>
              <a:t>Relu</a:t>
            </a:r>
            <a:r>
              <a:rPr lang="en-US" dirty="0"/>
              <a:t> activation function in hidden layer(s)</a:t>
            </a:r>
          </a:p>
          <a:p>
            <a:pPr lvl="2"/>
            <a:r>
              <a:rPr lang="en-US" i="1" dirty="0"/>
              <a:t>Dropout</a:t>
            </a:r>
            <a:r>
              <a:rPr lang="en-US" dirty="0"/>
              <a:t> rates between .1 and .2</a:t>
            </a:r>
          </a:p>
          <a:p>
            <a:pPr lvl="2"/>
            <a:r>
              <a:rPr lang="en-US" dirty="0"/>
              <a:t> </a:t>
            </a:r>
            <a:r>
              <a:rPr lang="en-US" i="1" dirty="0"/>
              <a:t>Adam</a:t>
            </a:r>
            <a:r>
              <a:rPr lang="en-US" dirty="0"/>
              <a:t> learning rate .0001</a:t>
            </a:r>
          </a:p>
          <a:p>
            <a:pPr lvl="1"/>
            <a:r>
              <a:rPr lang="en-US" dirty="0"/>
              <a:t>Total params: 2,161,117</a:t>
            </a:r>
          </a:p>
          <a:p>
            <a:r>
              <a:rPr lang="en-US" dirty="0"/>
              <a:t>Callbacks</a:t>
            </a:r>
          </a:p>
          <a:p>
            <a:pPr lvl="1"/>
            <a:r>
              <a:rPr lang="en-US" dirty="0"/>
              <a:t>Early stopping</a:t>
            </a:r>
          </a:p>
          <a:p>
            <a:pPr lvl="1"/>
            <a:r>
              <a:rPr lang="en-US" dirty="0"/>
              <a:t>Learning rate .0001 reduction on plateau 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Optimal epoch 10/30</a:t>
            </a:r>
          </a:p>
          <a:p>
            <a:pPr lvl="1"/>
            <a:r>
              <a:rPr lang="en-US" dirty="0"/>
              <a:t>accuracy: 0.8308</a:t>
            </a:r>
          </a:p>
          <a:p>
            <a:pPr lvl="1"/>
            <a:r>
              <a:rPr lang="en-US" dirty="0" err="1"/>
              <a:t>val_loss</a:t>
            </a:r>
            <a:r>
              <a:rPr lang="en-US" dirty="0"/>
              <a:t>: 0.4364</a:t>
            </a:r>
          </a:p>
          <a:p>
            <a:pPr lvl="1"/>
            <a:r>
              <a:rPr lang="en-US" dirty="0" err="1"/>
              <a:t>val_accuracy</a:t>
            </a:r>
            <a:r>
              <a:rPr lang="en-US" dirty="0"/>
              <a:t>: 0.8188</a:t>
            </a:r>
          </a:p>
          <a:p>
            <a:pPr lvl="1"/>
            <a:r>
              <a:rPr lang="en-US" dirty="0" err="1"/>
              <a:t>val_precision</a:t>
            </a:r>
            <a:r>
              <a:rPr lang="en-US" dirty="0"/>
              <a:t>: 0.8512</a:t>
            </a:r>
          </a:p>
          <a:p>
            <a:pPr lvl="1"/>
            <a:r>
              <a:rPr lang="en-US" dirty="0" err="1"/>
              <a:t>val_recall</a:t>
            </a:r>
            <a:r>
              <a:rPr lang="en-US" dirty="0"/>
              <a:t>: 0.6986</a:t>
            </a:r>
          </a:p>
          <a:p>
            <a:pPr lvl="1"/>
            <a:r>
              <a:rPr lang="en-US" dirty="0"/>
              <a:t>F1: 0.77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C4FA4F-BFF1-81D3-67BA-4E1622D57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554" y="1242686"/>
            <a:ext cx="2430034" cy="534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5F86972-7ED0-232D-5CB6-C8D47CA1A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17"/>
          <a:stretch/>
        </p:blipFill>
        <p:spPr bwMode="auto">
          <a:xfrm>
            <a:off x="7178782" y="1298145"/>
            <a:ext cx="4768073" cy="265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770FBCF-BD89-F2AB-1870-5194574FF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00"/>
          <a:stretch/>
        </p:blipFill>
        <p:spPr bwMode="auto">
          <a:xfrm>
            <a:off x="7178782" y="4014557"/>
            <a:ext cx="4768073" cy="266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9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9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10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61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77083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Citation">
      <a:dk1>
        <a:sysClr val="windowText" lastClr="000000"/>
      </a:dk1>
      <a:lt1>
        <a:sysClr val="window" lastClr="FFFFFF"/>
      </a:lt1>
      <a:dk2>
        <a:srgbClr val="01375D"/>
      </a:dk2>
      <a:lt2>
        <a:srgbClr val="F3F2EF"/>
      </a:lt2>
      <a:accent1>
        <a:srgbClr val="29A3D2"/>
      </a:accent1>
      <a:accent2>
        <a:srgbClr val="0669AC"/>
      </a:accent2>
      <a:accent3>
        <a:srgbClr val="FD891C"/>
      </a:accent3>
      <a:accent4>
        <a:srgbClr val="FD6927"/>
      </a:accent4>
      <a:accent5>
        <a:srgbClr val="F95131"/>
      </a:accent5>
      <a:accent6>
        <a:srgbClr val="CE5FAE"/>
      </a:accent6>
      <a:hlink>
        <a:srgbClr val="0F8EC1"/>
      </a:hlink>
      <a:folHlink>
        <a:srgbClr val="DC6400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338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Grandview</vt:lpstr>
      <vt:lpstr>Grandview Display</vt:lpstr>
      <vt:lpstr>CitationVTI</vt:lpstr>
      <vt:lpstr>Natural language processing – Classifying Disaster tweets</vt:lpstr>
      <vt:lpstr>Overview of Content</vt:lpstr>
      <vt:lpstr>Competition background</vt:lpstr>
      <vt:lpstr>Data preprocessing</vt:lpstr>
      <vt:lpstr>Modeling and Analysis-RNN</vt:lpstr>
      <vt:lpstr>Modeling and Analysis</vt:lpstr>
      <vt:lpstr>Modeling and Analysis</vt:lpstr>
      <vt:lpstr>Improvement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– Classifying Disaster tweets</dc:title>
  <dc:creator>Linh Pham</dc:creator>
  <cp:lastModifiedBy>Jonathan Schild</cp:lastModifiedBy>
  <cp:revision>4</cp:revision>
  <dcterms:created xsi:type="dcterms:W3CDTF">2023-06-22T19:06:52Z</dcterms:created>
  <dcterms:modified xsi:type="dcterms:W3CDTF">2023-06-28T20:06:42Z</dcterms:modified>
</cp:coreProperties>
</file>