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6" r:id="rId6"/>
    <p:sldId id="261" r:id="rId7"/>
    <p:sldId id="264" r:id="rId8"/>
    <p:sldId id="269" r:id="rId9"/>
    <p:sldId id="265" r:id="rId10"/>
    <p:sldId id="268" r:id="rId11"/>
    <p:sldId id="267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847BE-E028-4C83-AA74-ED1CD4174061}" v="193" dt="2023-06-28T17:15:52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child" userId="dca786c6d4daafca" providerId="LiveId" clId="{12E847BE-E028-4C83-AA74-ED1CD4174061}"/>
    <pc:docChg chg="undo redo custSel modSld">
      <pc:chgData name="Jonathan Schild" userId="dca786c6d4daafca" providerId="LiveId" clId="{12E847BE-E028-4C83-AA74-ED1CD4174061}" dt="2023-06-28T17:16:41.283" v="889" actId="20577"/>
      <pc:docMkLst>
        <pc:docMk/>
      </pc:docMkLst>
      <pc:sldChg chg="addSp modSp mod">
        <pc:chgData name="Jonathan Schild" userId="dca786c6d4daafca" providerId="LiveId" clId="{12E847BE-E028-4C83-AA74-ED1CD4174061}" dt="2023-06-28T17:16:41.283" v="889" actId="20577"/>
        <pc:sldMkLst>
          <pc:docMk/>
          <pc:sldMk cId="146998942" sldId="261"/>
        </pc:sldMkLst>
        <pc:spChg chg="mod">
          <ac:chgData name="Jonathan Schild" userId="dca786c6d4daafca" providerId="LiveId" clId="{12E847BE-E028-4C83-AA74-ED1CD4174061}" dt="2023-06-28T17:12:25.471" v="867" actId="20577"/>
          <ac:spMkLst>
            <pc:docMk/>
            <pc:sldMk cId="146998942" sldId="261"/>
            <ac:spMk id="2" creationId="{AD1821CB-FA35-DE5C-11A5-65924B468835}"/>
          </ac:spMkLst>
        </pc:spChg>
        <pc:spChg chg="mod">
          <ac:chgData name="Jonathan Schild" userId="dca786c6d4daafca" providerId="LiveId" clId="{12E847BE-E028-4C83-AA74-ED1CD4174061}" dt="2023-06-28T17:16:41.283" v="889" actId="20577"/>
          <ac:spMkLst>
            <pc:docMk/>
            <pc:sldMk cId="146998942" sldId="261"/>
            <ac:spMk id="3" creationId="{56E192EA-326B-7A4D-5294-4A74A4716961}"/>
          </ac:spMkLst>
        </pc:spChg>
        <pc:picChg chg="add mod">
          <ac:chgData name="Jonathan Schild" userId="dca786c6d4daafca" providerId="LiveId" clId="{12E847BE-E028-4C83-AA74-ED1CD4174061}" dt="2023-06-28T17:15:52.611" v="878" actId="14100"/>
          <ac:picMkLst>
            <pc:docMk/>
            <pc:sldMk cId="146998942" sldId="261"/>
            <ac:picMk id="4" creationId="{5770FBCF-BD89-F2AB-1870-5194574FF619}"/>
          </ac:picMkLst>
        </pc:picChg>
        <pc:picChg chg="add mod">
          <ac:chgData name="Jonathan Schild" userId="dca786c6d4daafca" providerId="LiveId" clId="{12E847BE-E028-4C83-AA74-ED1CD4174061}" dt="2023-06-28T17:04:09.862" v="813" actId="1076"/>
          <ac:picMkLst>
            <pc:docMk/>
            <pc:sldMk cId="146998942" sldId="261"/>
            <ac:picMk id="1026" creationId="{B0C4FA4F-BFF1-81D3-67BA-4E1622D570D1}"/>
          </ac:picMkLst>
        </pc:picChg>
        <pc:picChg chg="add mod">
          <ac:chgData name="Jonathan Schild" userId="dca786c6d4daafca" providerId="LiveId" clId="{12E847BE-E028-4C83-AA74-ED1CD4174061}" dt="2023-06-28T17:04:29.970" v="849" actId="1036"/>
          <ac:picMkLst>
            <pc:docMk/>
            <pc:sldMk cId="146998942" sldId="261"/>
            <ac:picMk id="1028" creationId="{65F86972-7ED0-232D-5CB6-C8D47CA1A8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Distilbert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B8FC0-972B-E9F2-C7C8-AA60D9A40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791" y="3918211"/>
            <a:ext cx="4633613" cy="28814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A611F-E852-07F0-A68B-A5C639E9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90" y="980575"/>
            <a:ext cx="4633613" cy="287146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B99E33-5CB6-3E9D-3CB6-32CC110EDA81}"/>
              </a:ext>
            </a:extLst>
          </p:cNvPr>
          <p:cNvSpPr txBox="1">
            <a:spLocks/>
          </p:cNvSpPr>
          <p:nvPr/>
        </p:nvSpPr>
        <p:spPr>
          <a:xfrm>
            <a:off x="567311" y="1504950"/>
            <a:ext cx="3938701" cy="4669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</a:t>
            </a:r>
          </a:p>
          <a:p>
            <a:pPr lvl="1"/>
            <a:r>
              <a:rPr lang="en-US" dirty="0"/>
              <a:t>Input: tweet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val_loss</a:t>
            </a:r>
            <a:r>
              <a:rPr lang="en-US" dirty="0"/>
              <a:t>: 0.4320</a:t>
            </a:r>
          </a:p>
          <a:p>
            <a:pPr lvl="1"/>
            <a:r>
              <a:rPr lang="en-US" dirty="0" err="1"/>
              <a:t>val_accuracy</a:t>
            </a:r>
            <a:r>
              <a:rPr lang="en-US" dirty="0"/>
              <a:t>: 0.8168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2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ELECtra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1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&amp;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32" y="3312928"/>
            <a:ext cx="9459191" cy="3545072"/>
          </a:xfrm>
        </p:spPr>
        <p:txBody>
          <a:bodyPr/>
          <a:lstStyle/>
          <a:p>
            <a:r>
              <a:rPr lang="en-US" dirty="0"/>
              <a:t>This model performed the best, with accuracy of and F1-score of </a:t>
            </a:r>
          </a:p>
          <a:p>
            <a:r>
              <a:rPr lang="en-US" dirty="0"/>
              <a:t>More hyperparameter tuning could improve results</a:t>
            </a:r>
          </a:p>
          <a:p>
            <a:r>
              <a:rPr lang="en-US" dirty="0"/>
              <a:t>Find a way to utilize keyword and location </a:t>
            </a:r>
          </a:p>
        </p:txBody>
      </p:sp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/>
              <a:t>Modelling &amp; Analyses</a:t>
            </a:r>
          </a:p>
          <a:p>
            <a:pPr lvl="1"/>
            <a:r>
              <a:rPr lang="en-US" dirty="0"/>
              <a:t>Baseline Model – Ridge Classification </a:t>
            </a:r>
          </a:p>
          <a:p>
            <a:pPr lvl="1"/>
            <a:r>
              <a:rPr lang="en-US" dirty="0"/>
              <a:t>RNN</a:t>
            </a:r>
          </a:p>
          <a:p>
            <a:pPr lvl="1"/>
            <a:r>
              <a:rPr lang="en-US" dirty="0"/>
              <a:t>Pretrained language models – </a:t>
            </a:r>
            <a:r>
              <a:rPr lang="en-US" dirty="0" err="1"/>
              <a:t>RoBERTa</a:t>
            </a:r>
            <a:r>
              <a:rPr lang="en-US" dirty="0"/>
              <a:t>, </a:t>
            </a:r>
            <a:r>
              <a:rPr lang="en-US" dirty="0" err="1"/>
              <a:t>DistilBERT</a:t>
            </a:r>
            <a:r>
              <a:rPr lang="en-US" dirty="0"/>
              <a:t>, ELECTRA</a:t>
            </a:r>
          </a:p>
          <a:p>
            <a:pPr marL="457200" indent="-457200">
              <a:buAutoNum type="arabicPeriod"/>
            </a:pPr>
            <a:r>
              <a:rPr lang="en-US" dirty="0"/>
              <a:t>Improvements</a:t>
            </a:r>
          </a:p>
          <a:p>
            <a:pPr marL="457200" indent="-457200">
              <a:buAutoNum type="arabicPeriod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hlinkClick r:id="rId2"/>
              </a:rPr>
              <a:t>Disaster Tweets Datasets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Features: 3 main features for each Tweet (Text, Keywords, and Location)</a:t>
            </a:r>
          </a:p>
          <a:p>
            <a:pPr lvl="1">
              <a:buFontTx/>
              <a:buChar char="-"/>
            </a:pPr>
            <a:r>
              <a:rPr lang="en-US" dirty="0"/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6821215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The goal of this Kaggle Competition is using the features to predict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60" y="914400"/>
            <a:ext cx="6110540" cy="578069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Loading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Transforming the data: Standardize the data type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Cleaning the data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Removal of unnecessary information: URLs, non-alphabetic characters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Preprocessing keywords: replaced any percentage signs in the keywords with spaces, removed any numeric characters and made all the text lowercase.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Text normalization: lemmatization (for example, 'running' becomes 'run’), stemming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Removing Stop words: removed common words ('the', 'and', 'is', etc.)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Discarding irrelevant columns and rows: removed the 'id' and 'location' columns from our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Splitting the test, validation, and test data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3D64-9D3F-F228-A58B-625C1F5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29593"/>
            <a:ext cx="5693259" cy="149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B31A-B570-82EB-ECC2-32A7AC1D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12" y="1718806"/>
            <a:ext cx="4940273" cy="16411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3414F-33B4-76C3-D8BD-190B86686572}"/>
              </a:ext>
            </a:extLst>
          </p:cNvPr>
          <p:cNvSpPr txBox="1">
            <a:spLocks/>
          </p:cNvSpPr>
          <p:nvPr/>
        </p:nvSpPr>
        <p:spPr>
          <a:xfrm>
            <a:off x="7378902" y="1253834"/>
            <a:ext cx="3688492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2: The training data after cleaning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58EAE8-E363-25DE-DCBF-2EE43CEE7724}"/>
              </a:ext>
            </a:extLst>
          </p:cNvPr>
          <p:cNvSpPr txBox="1">
            <a:spLocks/>
          </p:cNvSpPr>
          <p:nvPr/>
        </p:nvSpPr>
        <p:spPr>
          <a:xfrm>
            <a:off x="6543010" y="4075132"/>
            <a:ext cx="5528441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3: The first 5 keywords with distribution for each data set </a:t>
            </a:r>
          </a:p>
        </p:txBody>
      </p:sp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A96-2EA5-AC09-DBF8-B9077FDC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and analysis – Ridge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8C0-3B20-D3F7-E36B-B22A5AEF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model – taken from tutorial notebook for the competition </a:t>
            </a:r>
          </a:p>
          <a:p>
            <a:r>
              <a:rPr lang="en-US" dirty="0"/>
              <a:t>Quickly vectorize the text, then feed into training</a:t>
            </a:r>
          </a:p>
          <a:p>
            <a:r>
              <a:rPr lang="en-US" dirty="0"/>
              <a:t>Accuracy is 0.754, F1-score is 0.70 </a:t>
            </a:r>
          </a:p>
          <a:p>
            <a:r>
              <a:rPr lang="en-US" dirty="0"/>
              <a:t> F1-score is better than original model – data preprocessing important for model performance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6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Analysis-RNN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2" y="1052286"/>
            <a:ext cx="5080771" cy="572588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Two inputs: tweet text and keyword data</a:t>
            </a:r>
          </a:p>
          <a:p>
            <a:pPr lvl="1"/>
            <a:r>
              <a:rPr lang="en-US" dirty="0"/>
              <a:t>Stacked bidirectional LSTM layers</a:t>
            </a:r>
          </a:p>
          <a:p>
            <a:pPr lvl="2"/>
            <a:r>
              <a:rPr lang="en-US" i="1" dirty="0" err="1"/>
              <a:t>Return_sequences</a:t>
            </a:r>
            <a:r>
              <a:rPr lang="en-US" i="1" dirty="0"/>
              <a:t> </a:t>
            </a:r>
            <a:r>
              <a:rPr lang="en-US" dirty="0"/>
              <a:t>TRUE</a:t>
            </a:r>
          </a:p>
          <a:p>
            <a:pPr lvl="2"/>
            <a:r>
              <a:rPr lang="en-US" i="1" dirty="0" err="1"/>
              <a:t>Relu</a:t>
            </a:r>
            <a:r>
              <a:rPr lang="en-US" dirty="0"/>
              <a:t> activation function in hidden layer(s)</a:t>
            </a:r>
          </a:p>
          <a:p>
            <a:pPr lvl="2"/>
            <a:r>
              <a:rPr lang="en-US" i="1" dirty="0"/>
              <a:t>Dropout</a:t>
            </a:r>
            <a:r>
              <a:rPr lang="en-US" dirty="0"/>
              <a:t> rates between .1 and .2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Adam</a:t>
            </a:r>
            <a:r>
              <a:rPr lang="en-US" dirty="0"/>
              <a:t> learning rate .0001</a:t>
            </a:r>
          </a:p>
          <a:p>
            <a:pPr lvl="1"/>
            <a:r>
              <a:rPr lang="en-US" dirty="0"/>
              <a:t>Total params: 2,161,117</a:t>
            </a:r>
          </a:p>
          <a:p>
            <a:r>
              <a:rPr lang="en-US" dirty="0"/>
              <a:t>Callbacks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Learning rate .0001 reduction on plateau 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Optimal epoch 10/30</a:t>
            </a:r>
          </a:p>
          <a:p>
            <a:pPr lvl="1"/>
            <a:r>
              <a:rPr lang="en-US" dirty="0"/>
              <a:t>accuracy: 0.8308</a:t>
            </a:r>
          </a:p>
          <a:p>
            <a:pPr lvl="1"/>
            <a:r>
              <a:rPr lang="en-US" dirty="0" err="1"/>
              <a:t>val_loss</a:t>
            </a:r>
            <a:r>
              <a:rPr lang="en-US" dirty="0"/>
              <a:t>: 0.4364</a:t>
            </a:r>
          </a:p>
          <a:p>
            <a:pPr lvl="1"/>
            <a:r>
              <a:rPr lang="en-US" dirty="0" err="1"/>
              <a:t>val_accuracy</a:t>
            </a:r>
            <a:r>
              <a:rPr lang="en-US" dirty="0"/>
              <a:t>: 0.8188</a:t>
            </a:r>
          </a:p>
          <a:p>
            <a:pPr lvl="1"/>
            <a:r>
              <a:rPr lang="en-US" dirty="0" err="1"/>
              <a:t>val_precision</a:t>
            </a:r>
            <a:r>
              <a:rPr lang="en-US" dirty="0"/>
              <a:t>: 0.8512</a:t>
            </a:r>
          </a:p>
          <a:p>
            <a:pPr lvl="1"/>
            <a:r>
              <a:rPr lang="en-US" dirty="0" err="1"/>
              <a:t>val_recall</a:t>
            </a:r>
            <a:r>
              <a:rPr lang="en-US" dirty="0"/>
              <a:t>: 0.6986</a:t>
            </a:r>
          </a:p>
          <a:p>
            <a:pPr lvl="1"/>
            <a:r>
              <a:rPr lang="en-US" dirty="0"/>
              <a:t>F1: 0.77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4FA4F-BFF1-81D3-67BA-4E1622D5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40" y="1242686"/>
            <a:ext cx="2430034" cy="5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F86972-7ED0-232D-5CB6-C8D47CA1A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 bwMode="auto">
          <a:xfrm>
            <a:off x="7795638" y="1399744"/>
            <a:ext cx="4374591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70FBCF-BD89-F2AB-1870-5194574FF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/>
          <a:stretch/>
        </p:blipFill>
        <p:spPr bwMode="auto">
          <a:xfrm>
            <a:off x="7795625" y="3941293"/>
            <a:ext cx="4367345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Roberta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2" y="1138571"/>
            <a:ext cx="10625228" cy="5522206"/>
          </a:xfrm>
        </p:spPr>
        <p:txBody>
          <a:bodyPr>
            <a:normAutofit/>
          </a:bodyPr>
          <a:lstStyle/>
          <a:p>
            <a:r>
              <a:rPr lang="en-US" dirty="0"/>
              <a:t>Builds upon BERT (Bidirectional Encoder Representations from Transformers), which is a transformer-based pretrained language model developed by Google in 2018 </a:t>
            </a:r>
          </a:p>
          <a:p>
            <a:r>
              <a:rPr lang="en-US" dirty="0" err="1"/>
              <a:t>RoBERTa</a:t>
            </a:r>
            <a:r>
              <a:rPr lang="en-US" dirty="0"/>
              <a:t> (Robustly Optimized BERT Pretraining Approach) was introduced by Facebook AI in 2019</a:t>
            </a:r>
          </a:p>
          <a:p>
            <a:r>
              <a:rPr lang="en-US" dirty="0" err="1"/>
              <a:t>RoBERTa</a:t>
            </a:r>
            <a:r>
              <a:rPr lang="en-US" dirty="0"/>
              <a:t> is trained on more data. Also uses larger mini-batches, removes the next-sentence prediction objective, and allows training for more epochs </a:t>
            </a:r>
          </a:p>
          <a:p>
            <a:r>
              <a:rPr lang="en-US" dirty="0"/>
              <a:t>Model pipeline taken from another participant of the competition, with adjustments implemented for this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0F56E-ECB5-27F0-F2CF-291856CEBE70}"/>
              </a:ext>
            </a:extLst>
          </p:cNvPr>
          <p:cNvSpPr txBox="1">
            <a:spLocks/>
          </p:cNvSpPr>
          <p:nvPr/>
        </p:nvSpPr>
        <p:spPr>
          <a:xfrm>
            <a:off x="6220048" y="1015409"/>
            <a:ext cx="5695266" cy="598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Roberta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2" y="1138571"/>
            <a:ext cx="10625228" cy="55222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Input: tweet text</a:t>
            </a:r>
          </a:p>
          <a:p>
            <a:pPr lvl="1"/>
            <a:r>
              <a:rPr lang="en-US" dirty="0"/>
              <a:t>MLP head: 2 linear layers</a:t>
            </a:r>
          </a:p>
          <a:p>
            <a:pPr lvl="2"/>
            <a:r>
              <a:rPr lang="en-US" dirty="0" err="1"/>
              <a:t>ReLU</a:t>
            </a:r>
            <a:r>
              <a:rPr lang="en-US" dirty="0"/>
              <a:t> for 1st layer, Sigmoid for 2</a:t>
            </a:r>
            <a:r>
              <a:rPr lang="en-US" baseline="30000" dirty="0"/>
              <a:t>nd</a:t>
            </a:r>
          </a:p>
          <a:p>
            <a:pPr marL="742950" lvl="2" indent="-285750"/>
            <a:r>
              <a:rPr lang="en-US" sz="1800" dirty="0"/>
              <a:t>Adam optimizer, 0.00001 learning rate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val_loss</a:t>
            </a:r>
            <a:r>
              <a:rPr lang="en-US" dirty="0"/>
              <a:t>: 0.398</a:t>
            </a:r>
          </a:p>
          <a:p>
            <a:pPr lvl="1"/>
            <a:r>
              <a:rPr lang="en-US" dirty="0" err="1"/>
              <a:t>val_accuracy</a:t>
            </a:r>
            <a:r>
              <a:rPr lang="en-US" dirty="0"/>
              <a:t>: 0.826</a:t>
            </a:r>
          </a:p>
          <a:p>
            <a:pPr lvl="1"/>
            <a:r>
              <a:rPr lang="en-US" dirty="0"/>
              <a:t>val_F1: 0.793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0F56E-ECB5-27F0-F2CF-291856CEBE70}"/>
              </a:ext>
            </a:extLst>
          </p:cNvPr>
          <p:cNvSpPr txBox="1">
            <a:spLocks/>
          </p:cNvSpPr>
          <p:nvPr/>
        </p:nvSpPr>
        <p:spPr>
          <a:xfrm>
            <a:off x="6220048" y="1015409"/>
            <a:ext cx="5695266" cy="598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8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Distilbert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11" y="1504949"/>
            <a:ext cx="10979647" cy="4906483"/>
          </a:xfrm>
        </p:spPr>
        <p:txBody>
          <a:bodyPr/>
          <a:lstStyle/>
          <a:p>
            <a:r>
              <a:rPr lang="en-US" dirty="0" err="1"/>
              <a:t>DistilBERT</a:t>
            </a:r>
            <a:r>
              <a:rPr lang="en-US" dirty="0"/>
              <a:t> is a compressed and distilled version of BERT. </a:t>
            </a:r>
          </a:p>
          <a:p>
            <a:r>
              <a:rPr lang="en-US" dirty="0"/>
              <a:t>It was introduced by Hugging Face, an NLP company, as a more lightweight and computationally efficient alternative to BERT.</a:t>
            </a:r>
          </a:p>
          <a:p>
            <a:r>
              <a:rPr lang="en-US" dirty="0"/>
              <a:t>Retains over 95% of BERT's language understanding capabilities while being 60% faster and having 40% fewer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635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 – Ridge Classification</vt:lpstr>
      <vt:lpstr>Modeling and Analysis-RNN</vt:lpstr>
      <vt:lpstr>Modeling and Analysis - Roberta</vt:lpstr>
      <vt:lpstr>Modeling and Analysis - Roberta</vt:lpstr>
      <vt:lpstr>Modeling and Analysis - Distilbert</vt:lpstr>
      <vt:lpstr>Modeling and Analysis - Distilbert</vt:lpstr>
      <vt:lpstr>Modeling and Analysis - ELECtra</vt:lpstr>
      <vt:lpstr>Conclusion &amp; 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Linh Pham</cp:lastModifiedBy>
  <cp:revision>7</cp:revision>
  <dcterms:created xsi:type="dcterms:W3CDTF">2023-06-22T19:06:52Z</dcterms:created>
  <dcterms:modified xsi:type="dcterms:W3CDTF">2023-06-29T16:22:46Z</dcterms:modified>
</cp:coreProperties>
</file>