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0" r:id="rId4"/>
    <p:sldId id="258" r:id="rId5"/>
    <p:sldId id="266" r:id="rId6"/>
    <p:sldId id="261" r:id="rId7"/>
    <p:sldId id="264" r:id="rId8"/>
    <p:sldId id="265" r:id="rId9"/>
    <p:sldId id="268" r:id="rId10"/>
    <p:sldId id="270" r:id="rId11"/>
    <p:sldId id="267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847BE-E028-4C83-AA74-ED1CD4174061}" v="193" dt="2023-06-28T17:15:52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D3BAE30-5C13-2F89-BD48-A703AF823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7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A9E9-E026-57D7-DBB5-0ED77C5A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Natural language processing – Classifying Disaster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8341-DDE9-A633-94F0-93ACAB20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Ei</a:t>
            </a:r>
            <a:r>
              <a:rPr lang="en-US" dirty="0">
                <a:solidFill>
                  <a:srgbClr val="FFFFFF"/>
                </a:solidFill>
              </a:rPr>
              <a:t> Tanaka</a:t>
            </a:r>
          </a:p>
          <a:p>
            <a:r>
              <a:rPr lang="en-US" dirty="0">
                <a:solidFill>
                  <a:srgbClr val="FFFFFF"/>
                </a:solidFill>
              </a:rPr>
              <a:t>Erika Pham</a:t>
            </a:r>
          </a:p>
          <a:p>
            <a:r>
              <a:rPr lang="en-US" dirty="0">
                <a:solidFill>
                  <a:srgbClr val="FFFFFF"/>
                </a:solidFill>
              </a:rPr>
              <a:t>Jonathan </a:t>
            </a:r>
            <a:r>
              <a:rPr lang="en-US" dirty="0" err="1">
                <a:solidFill>
                  <a:srgbClr val="FFFFFF"/>
                </a:solidFill>
              </a:rPr>
              <a:t>Schild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ELEctra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11" y="1504949"/>
            <a:ext cx="10979647" cy="49064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Builds upon BERT and GPT models, incorporating their best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Introduced by Google Research in 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Unique training method: Identifies replaced tokens in a sentence.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Utilizes all input tokens for training, unlike BERT.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j-lt"/>
              </a:rPr>
              <a:t>Enhanced efficiency through modifications like generator-discriminator setup.</a:t>
            </a:r>
          </a:p>
        </p:txBody>
      </p:sp>
    </p:spTree>
    <p:extLst>
      <p:ext uri="{BB962C8B-B14F-4D97-AF65-F5344CB8AC3E}">
        <p14:creationId xmlns:p14="http://schemas.microsoft.com/office/powerpoint/2010/main" val="64345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ELECtra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B9CB9A-46E7-8769-0FF7-F7428A248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04"/>
          <a:stretch/>
        </p:blipFill>
        <p:spPr bwMode="auto">
          <a:xfrm>
            <a:off x="7054081" y="1017452"/>
            <a:ext cx="4843630" cy="294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DC47B-B405-C64C-6C83-01B8A02D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525" y="3908092"/>
            <a:ext cx="2422213" cy="29157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CE0F6-BA68-CCD5-0B23-ACC4EE60B2A1}"/>
              </a:ext>
            </a:extLst>
          </p:cNvPr>
          <p:cNvSpPr txBox="1">
            <a:spLocks/>
          </p:cNvSpPr>
          <p:nvPr/>
        </p:nvSpPr>
        <p:spPr>
          <a:xfrm>
            <a:off x="556801" y="1094195"/>
            <a:ext cx="5738896" cy="570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inputs: Tweet text and keyword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Transformer-based architecture using Google's pre-trained ELECTRA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optimizer with learning rate: 0.000075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defined for calculation of accuracy and F1 scores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on validation data after each epoch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performance monitoring with metrics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performance at epoch 4/10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loss: 0.285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accuracy: 0.888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F1 Score: 0.865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loss: 0.470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 accuracy: 0.833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 score: 0.832</a:t>
            </a:r>
          </a:p>
        </p:txBody>
      </p:sp>
    </p:spTree>
    <p:extLst>
      <p:ext uri="{BB962C8B-B14F-4D97-AF65-F5344CB8AC3E}">
        <p14:creationId xmlns:p14="http://schemas.microsoft.com/office/powerpoint/2010/main" val="298431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&amp;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4177864"/>
            <a:ext cx="8128000" cy="15502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performed the best, with validation accuracy of 0.846 and F1-score of 0.808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hyperparameter tuning could improve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a way to utilize keyword and location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D63E12-0441-62DE-FBAE-1DE89C96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06686"/>
              </p:ext>
            </p:extLst>
          </p:nvPr>
        </p:nvGraphicFramePr>
        <p:xfrm>
          <a:off x="2039007" y="1476703"/>
          <a:ext cx="79899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78">
                  <a:extLst>
                    <a:ext uri="{9D8B030D-6E8A-4147-A177-3AD203B41FA5}">
                      <a16:colId xmlns:a16="http://schemas.microsoft.com/office/drawing/2014/main" val="11490154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92647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35656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622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714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5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5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DistilBERT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6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6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Culliton</a:t>
            </a:r>
            <a:r>
              <a:rPr lang="en-US" dirty="0">
                <a:effectLst/>
              </a:rPr>
              <a:t>, P. (2019, December 20). </a:t>
            </a:r>
            <a:r>
              <a:rPr lang="en-US" i="1" dirty="0">
                <a:effectLst/>
              </a:rPr>
              <a:t>NLP getting started tutorial</a:t>
            </a:r>
            <a:r>
              <a:rPr lang="en-US" dirty="0">
                <a:effectLst/>
              </a:rPr>
              <a:t>. Kaggle. https://www.kaggle.com/code/philculliton/nlp-getting-started-tutorial/notebook </a:t>
            </a:r>
          </a:p>
          <a:p>
            <a:r>
              <a:rPr lang="en-US" dirty="0" err="1">
                <a:effectLst/>
              </a:rPr>
              <a:t>Filzmoser</a:t>
            </a:r>
            <a:r>
              <a:rPr lang="en-US" dirty="0">
                <a:effectLst/>
              </a:rPr>
              <a:t>, N. (2023, January 21). </a:t>
            </a:r>
            <a:r>
              <a:rPr lang="en-US" i="1" dirty="0">
                <a:effectLst/>
              </a:rPr>
              <a:t>Disaster tweet classification with Roberta and </a:t>
            </a:r>
            <a:r>
              <a:rPr lang="en-US" i="1" dirty="0" err="1">
                <a:effectLst/>
              </a:rPr>
              <a:t>pytorch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Auroria</a:t>
            </a:r>
            <a:r>
              <a:rPr lang="en-US" dirty="0">
                <a:effectLst/>
              </a:rPr>
              <a:t>. https://www.auroria.io/nlp-disaster-tweet-text-classification-roberta-pytorch/ </a:t>
            </a:r>
          </a:p>
          <a:p>
            <a:r>
              <a:rPr lang="en-US" i="1" dirty="0">
                <a:effectLst/>
              </a:rPr>
              <a:t>Hugging face – the AI community building the future.</a:t>
            </a:r>
            <a:r>
              <a:rPr lang="en-US" dirty="0">
                <a:effectLst/>
              </a:rPr>
              <a:t> Hugging Face –. (n.d.). https://huggingface.co/ </a:t>
            </a:r>
          </a:p>
          <a:p>
            <a:r>
              <a:rPr lang="en-US" i="1" dirty="0">
                <a:effectLst/>
              </a:rPr>
              <a:t>Natural language processing with disaster tweets</a:t>
            </a:r>
            <a:r>
              <a:rPr lang="en-US" dirty="0">
                <a:effectLst/>
              </a:rPr>
              <a:t>. Kaggle. (n.d.). https://www.kaggle.com/competitions/nlp-getting-started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DA0B-1AEE-3F06-7529-3E584A67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E69-9C54-A6D6-7DFC-4B46E696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Competition Background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Modelling &amp; Analyses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 Model – Ridge Classification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Pretrained language models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ELECTRA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  <a:p>
            <a:pPr marL="457200" indent="-4572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470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AA2-CFB4-65F1-A46E-BC8D56B4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97" y="407574"/>
            <a:ext cx="10625229" cy="5621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Competition background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3A3F8B-05C0-2E59-12AB-3DA382E2B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831" y="6222125"/>
            <a:ext cx="3433542" cy="56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1: Kaggle Competition: Natural Language Processing with Disaster Tweet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D4EDC-6FC8-5911-9E03-8957B2A7B447}"/>
              </a:ext>
            </a:extLst>
          </p:cNvPr>
          <p:cNvSpPr txBox="1">
            <a:spLocks/>
          </p:cNvSpPr>
          <p:nvPr/>
        </p:nvSpPr>
        <p:spPr>
          <a:xfrm>
            <a:off x="647997" y="1224643"/>
            <a:ext cx="6821215" cy="212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Disaster Tweets Datasets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Features: 3 main features for each Tweet (Text, Keywords, and Location)</a:t>
            </a: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Target: Binary Class label denotes whether a tweet is about a real disaster (1) or not (0)</a:t>
            </a:r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10EE92-F88C-D4EE-111E-CF67960D4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117" y="875102"/>
            <a:ext cx="2531168" cy="52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0C1C-C191-B31E-A9A0-3120F331FC21}"/>
              </a:ext>
            </a:extLst>
          </p:cNvPr>
          <p:cNvSpPr txBox="1">
            <a:spLocks/>
          </p:cNvSpPr>
          <p:nvPr/>
        </p:nvSpPr>
        <p:spPr>
          <a:xfrm>
            <a:off x="647997" y="5720138"/>
            <a:ext cx="6821215" cy="97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goal of this Kaggle Competition is using the features to predict the tweet is about a real disaster or not.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69A0A-E295-AD30-FB7E-039AE10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46" y="3650191"/>
            <a:ext cx="5379764" cy="18176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C25F3-3D54-9E8B-E694-38B24E6D8533}"/>
              </a:ext>
            </a:extLst>
          </p:cNvPr>
          <p:cNvSpPr txBox="1">
            <a:spLocks/>
          </p:cNvSpPr>
          <p:nvPr/>
        </p:nvSpPr>
        <p:spPr>
          <a:xfrm>
            <a:off x="873123" y="3260701"/>
            <a:ext cx="6821215" cy="370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1: The first 5 rows with 3 features and 1 target of Disaster Tweet datasets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4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60" y="914400"/>
            <a:ext cx="6110540" cy="578069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Loading the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Transforming the data: Standardize the data type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Removal of unnecessary information: URLs, non-alphabetic characters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Preprocessing keywords: replaced any percentage signs in the keywords with spaces, removed any numeric characters and made all the text lowercase.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normalization: lemmatization (for example, 'running' becomes 'run’), stemming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Stop words: removed common words ('the', 'and', 'is', etc.)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Discarding irrelevant columns and rows: removed the 'id' and 'location' columns from our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Splitting the test, validation, and test 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C3D64-9D3F-F228-A58B-625C1F5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29593"/>
            <a:ext cx="5693259" cy="149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B31A-B570-82EB-ECC2-32A7AC1D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12" y="1718806"/>
            <a:ext cx="4940273" cy="16411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D3414F-33B4-76C3-D8BD-190B86686572}"/>
              </a:ext>
            </a:extLst>
          </p:cNvPr>
          <p:cNvSpPr txBox="1">
            <a:spLocks/>
          </p:cNvSpPr>
          <p:nvPr/>
        </p:nvSpPr>
        <p:spPr>
          <a:xfrm>
            <a:off x="7378902" y="1253834"/>
            <a:ext cx="3688492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2: The training data after cleaning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58EAE8-E363-25DE-DCBF-2EE43CEE7724}"/>
              </a:ext>
            </a:extLst>
          </p:cNvPr>
          <p:cNvSpPr txBox="1">
            <a:spLocks/>
          </p:cNvSpPr>
          <p:nvPr/>
        </p:nvSpPr>
        <p:spPr>
          <a:xfrm>
            <a:off x="6543010" y="4075132"/>
            <a:ext cx="5528441" cy="375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3: The first 5 keywords with distribution for each data set </a:t>
            </a:r>
          </a:p>
        </p:txBody>
      </p:sp>
    </p:spTree>
    <p:extLst>
      <p:ext uri="{BB962C8B-B14F-4D97-AF65-F5344CB8AC3E}">
        <p14:creationId xmlns:p14="http://schemas.microsoft.com/office/powerpoint/2010/main" val="220199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A96-2EA5-AC09-DBF8-B9077FDC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and analysis – Ridge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8C0-3B20-D3F7-E36B-B22A5AEFB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Baseline model – taken from tutorial notebook for the competition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Quickly vectorize the text, then feed into training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 is 0.754, F1-score is 0.70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F1-score is better than original model – data preprocessing important for model performance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6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Analysis-RNN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1052286"/>
            <a:ext cx="5080771" cy="572588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inputs: tweet text and keyword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Stacked bidirectional LSTM layers</a:t>
            </a:r>
          </a:p>
          <a:p>
            <a:pPr lvl="2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Return_sequences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2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activation function in hidden layer(s)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rates between .1 and .2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learning rate .0001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params: 2,161,117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Early stopping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rate .0001 reduction on plateau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epoch 10/30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accuracy: 0.8308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0.4364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0.8188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val_precision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0.8512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val_recall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0.6986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F1: 0.77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4FA4F-BFF1-81D3-67BA-4E1622D5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40" y="1242686"/>
            <a:ext cx="2430034" cy="5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86972-7ED0-232D-5CB6-C8D47CA1A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 bwMode="auto">
          <a:xfrm>
            <a:off x="7795638" y="1399744"/>
            <a:ext cx="4374591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70FBCF-BD89-F2AB-1870-5194574F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7795625" y="3941293"/>
            <a:ext cx="4367345" cy="243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Roberta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34" y="1015409"/>
            <a:ext cx="5695266" cy="552220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Builds upon BERT (Bidirectional Encoder Representations from Transformers), which is a transformer-based pretrained language model developed by Google in 2018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(Robustly Optimized BERT Pretraining Approach) was introduced by Facebook AI in 2019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trained on more data. Also uses larger mini-batches, removes the next-sentence prediction objective, and allows training for more epochs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pipeline taken from another participant of the competition, with adjustments implemented for this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0F56E-ECB5-27F0-F2CF-291856CEBE70}"/>
              </a:ext>
            </a:extLst>
          </p:cNvPr>
          <p:cNvSpPr txBox="1">
            <a:spLocks/>
          </p:cNvSpPr>
          <p:nvPr/>
        </p:nvSpPr>
        <p:spPr>
          <a:xfrm>
            <a:off x="6220048" y="1015409"/>
            <a:ext cx="5695266" cy="5985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511273-8C52-8BCA-882C-70A016D1D371}"/>
              </a:ext>
            </a:extLst>
          </p:cNvPr>
          <p:cNvSpPr txBox="1">
            <a:spLocks/>
          </p:cNvSpPr>
          <p:nvPr/>
        </p:nvSpPr>
        <p:spPr>
          <a:xfrm>
            <a:off x="6632028" y="426159"/>
            <a:ext cx="5695266" cy="5522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tweet text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MLP head: 2 linear layers</a:t>
            </a:r>
          </a:p>
          <a:p>
            <a:pPr lvl="2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1st layer, Sigmoid for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</a:p>
          <a:p>
            <a:pPr marL="742950" lvl="2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Adam optimizer, 0.00001 learning 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accuracy: 0.847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F1: 0.818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0.398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val_accuracy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0.846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val_F1: 0.808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Distilbert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92EA-326B-7A4D-5294-4A74A47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11" y="1504949"/>
            <a:ext cx="10979647" cy="490648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compressed and distilled version of BERT.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was introduced by Hugging Face, an NLP company, as a more lightweight and computationally efficient alternative to BERT.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Retains over 95% of BERT's language understanding capabilities while being 60% faster and having 40% fewer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1CB-FA35-DE5C-11A5-65924B4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311369"/>
            <a:ext cx="10625229" cy="60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Analysis - </a:t>
            </a:r>
            <a:r>
              <a:rPr lang="en-US" dirty="0" err="1"/>
              <a:t>Distilbert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B8FC0-972B-E9F2-C7C8-AA60D9A4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432" y="4030814"/>
            <a:ext cx="4452540" cy="27688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A611F-E852-07F0-A68B-A5C639E9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30" y="1092785"/>
            <a:ext cx="4452541" cy="27592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B99E33-5CB6-3E9D-3CB6-32CC110EDA81}"/>
              </a:ext>
            </a:extLst>
          </p:cNvPr>
          <p:cNvSpPr txBox="1">
            <a:spLocks/>
          </p:cNvSpPr>
          <p:nvPr/>
        </p:nvSpPr>
        <p:spPr>
          <a:xfrm>
            <a:off x="231228" y="1150540"/>
            <a:ext cx="6243143" cy="5649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Model </a:t>
            </a:r>
          </a:p>
          <a:p>
            <a:r>
              <a:rPr lang="en-US" dirty="0">
                <a:latin typeface="+mj-lt"/>
              </a:rPr>
              <a:t>Inputs: Tweet text and keyword data</a:t>
            </a:r>
          </a:p>
          <a:p>
            <a:r>
              <a:rPr lang="en-US" dirty="0">
                <a:latin typeface="+mj-lt"/>
              </a:rPr>
              <a:t> Architecture: Transformer-based, with </a:t>
            </a:r>
            <a:r>
              <a:rPr lang="en-US" dirty="0" err="1">
                <a:latin typeface="+mj-lt"/>
              </a:rPr>
              <a:t>DistilBERT</a:t>
            </a:r>
            <a:r>
              <a:rPr lang="en-US" dirty="0">
                <a:latin typeface="+mj-lt"/>
              </a:rPr>
              <a:t> as the core, pre-trained on English text </a:t>
            </a:r>
          </a:p>
          <a:p>
            <a:r>
              <a:rPr lang="en-US" dirty="0">
                <a:latin typeface="+mj-lt"/>
              </a:rPr>
              <a:t>Optimizer: </a:t>
            </a:r>
            <a:r>
              <a:rPr lang="en-US" dirty="0" err="1">
                <a:latin typeface="+mj-lt"/>
              </a:rPr>
              <a:t>AdamW</a:t>
            </a:r>
            <a:r>
              <a:rPr lang="en-US" dirty="0">
                <a:latin typeface="+mj-lt"/>
              </a:rPr>
              <a:t> with learning rate of 0.001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Callbacks </a:t>
            </a:r>
          </a:p>
          <a:p>
            <a:r>
              <a:rPr lang="en-US" dirty="0">
                <a:latin typeface="+mj-lt"/>
              </a:rPr>
              <a:t>Saved the best model during training</a:t>
            </a:r>
          </a:p>
          <a:p>
            <a:r>
              <a:rPr lang="en-US" dirty="0">
                <a:latin typeface="+mj-lt"/>
              </a:rPr>
              <a:t>Early Stopping</a:t>
            </a:r>
          </a:p>
          <a:p>
            <a:r>
              <a:rPr lang="en-US" dirty="0">
                <a:latin typeface="+mj-lt"/>
              </a:rPr>
              <a:t>Reduced the learning rate when model performance plateaued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Performance </a:t>
            </a:r>
          </a:p>
          <a:p>
            <a:r>
              <a:rPr lang="en-US" dirty="0">
                <a:latin typeface="+mj-lt"/>
              </a:rPr>
              <a:t>Upon unfreezing pre-trained layers and additional training: </a:t>
            </a:r>
          </a:p>
          <a:p>
            <a:r>
              <a:rPr lang="en-US" dirty="0">
                <a:latin typeface="+mj-lt"/>
              </a:rPr>
              <a:t>Peak performance at epoch 1/10 </a:t>
            </a:r>
          </a:p>
          <a:p>
            <a:r>
              <a:rPr lang="en-US" dirty="0">
                <a:latin typeface="+mj-lt"/>
              </a:rPr>
              <a:t>Training loss: 0.4205 </a:t>
            </a:r>
          </a:p>
          <a:p>
            <a:r>
              <a:rPr lang="en-US" dirty="0">
                <a:latin typeface="+mj-lt"/>
              </a:rPr>
              <a:t>Training accuracy: 0.8112 </a:t>
            </a:r>
          </a:p>
          <a:p>
            <a:r>
              <a:rPr lang="en-US" dirty="0">
                <a:latin typeface="+mj-lt"/>
              </a:rPr>
              <a:t>Validation loss: 0.4320 </a:t>
            </a:r>
          </a:p>
          <a:p>
            <a:r>
              <a:rPr lang="en-US" dirty="0">
                <a:latin typeface="+mj-lt"/>
              </a:rPr>
              <a:t>Validation accuracy: 0.8168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09E4-5F7F-DA09-45D5-8663EE375369}"/>
              </a:ext>
            </a:extLst>
          </p:cNvPr>
          <p:cNvSpPr txBox="1">
            <a:spLocks/>
          </p:cNvSpPr>
          <p:nvPr/>
        </p:nvSpPr>
        <p:spPr>
          <a:xfrm>
            <a:off x="8823186" y="856251"/>
            <a:ext cx="2485944" cy="294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Before Unfreezing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76A4C-EA46-1EB3-1B74-DF19D6BD7520}"/>
              </a:ext>
            </a:extLst>
          </p:cNvPr>
          <p:cNvSpPr txBox="1">
            <a:spLocks/>
          </p:cNvSpPr>
          <p:nvPr/>
        </p:nvSpPr>
        <p:spPr>
          <a:xfrm>
            <a:off x="8823186" y="3794280"/>
            <a:ext cx="2485944" cy="294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After Unfreezing</a:t>
            </a:r>
          </a:p>
        </p:txBody>
      </p:sp>
    </p:spTree>
    <p:extLst>
      <p:ext uri="{BB962C8B-B14F-4D97-AF65-F5344CB8AC3E}">
        <p14:creationId xmlns:p14="http://schemas.microsoft.com/office/powerpoint/2010/main" val="1144828402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982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Grandview</vt:lpstr>
      <vt:lpstr>Grandview Display</vt:lpstr>
      <vt:lpstr>CitationVTI</vt:lpstr>
      <vt:lpstr>Natural language processing – Classifying Disaster tweets</vt:lpstr>
      <vt:lpstr>Overview of Content</vt:lpstr>
      <vt:lpstr>Competition background</vt:lpstr>
      <vt:lpstr>Data preprocessing</vt:lpstr>
      <vt:lpstr>Modeling and analysis – Ridge Classification</vt:lpstr>
      <vt:lpstr>Modeling and Analysis-RNN</vt:lpstr>
      <vt:lpstr>Modeling and Analysis - Roberta</vt:lpstr>
      <vt:lpstr>Modeling and Analysis - Distilbert</vt:lpstr>
      <vt:lpstr>Modeling and Analysis - Distilbert</vt:lpstr>
      <vt:lpstr>Modeling and Analysis - ELEctra</vt:lpstr>
      <vt:lpstr>Modeling and Analysis - ELECtra</vt:lpstr>
      <vt:lpstr>Conclusion &amp; 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– Classifying Disaster tweets</dc:title>
  <dc:creator>Linh Pham</dc:creator>
  <cp:lastModifiedBy>Linh Pham</cp:lastModifiedBy>
  <cp:revision>12</cp:revision>
  <dcterms:created xsi:type="dcterms:W3CDTF">2023-06-22T19:06:52Z</dcterms:created>
  <dcterms:modified xsi:type="dcterms:W3CDTF">2023-06-29T21:42:11Z</dcterms:modified>
</cp:coreProperties>
</file>