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8" r:id="rId11"/>
    <p:sldId id="271" r:id="rId12"/>
    <p:sldId id="270" r:id="rId13"/>
    <p:sldId id="276" r:id="rId14"/>
    <p:sldId id="267" r:id="rId15"/>
    <p:sldId id="274" r:id="rId16"/>
    <p:sldId id="275" r:id="rId17"/>
    <p:sldId id="269" r:id="rId18"/>
    <p:sldId id="272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3"/>
    <p:restoredTop sz="94653"/>
  </p:normalViewPr>
  <p:slideViewPr>
    <p:cSldViewPr snapToGrid="0">
      <p:cViewPr varScale="1">
        <p:scale>
          <a:sx n="112" d="100"/>
          <a:sy n="112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2F1B-03BF-4FE6-36D2-59D5E02B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1DC6-A6B9-DA39-A842-950F899F7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C6CE-6751-4A76-A30A-6FF30E36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9D1-341B-EBA5-C552-205C1718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2400-7C7E-A1D1-6C7C-A93D1D3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749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3DA6-E3A6-D48E-F3F1-6C23CD60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4A070-BA93-8782-76B0-740E55003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F388-99F4-0D35-F608-A05E5F7C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8E31-B2E9-C42C-6DB8-F6919058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EE4-CB3C-4629-AF28-4876A325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937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8E1BA-3D72-7A9C-3B28-9D1217141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E839B-3CF3-BD29-76BA-36511FE0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A572-913E-CC3C-8701-C7A6E156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7591-6E90-91A0-AC07-5B703328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9FB5-2D84-15F5-9259-14C790CF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21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84AD-A2C0-5266-7CF8-C8775BF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14A2-86EA-9CEE-B8DE-61EAB504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AB32-A515-6818-04B7-4D54F12E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6403-EC8F-602C-10E2-235BC4FF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DDCF-0853-9E5F-F352-FBA7DDC1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39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0C30-E256-4ED5-F137-A849D1FC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7EE1-473F-1BEE-A544-E3696D0D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79A9-7FB4-E5D8-B0D1-EAA01B5E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C40D-B6E1-9BA6-276C-573F18E5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4957-E8CD-3457-2F9E-A061A872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733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7E48-B889-6240-7D72-8861243D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B666-4AEE-0939-4856-5634E6A54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B8BA-B765-235D-86FB-FA8FBED91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4E5A9-862B-1FC9-1A55-D0B3770E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85CF-F643-542D-1AE1-F728B24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837B1-3708-BB18-DE6C-DCBB3BDF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891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72A9-71CC-9C59-2538-B7361F1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A13BB-0721-0011-667A-311BEDC1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21840-B0A0-993E-FCFB-2FB2CEB9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5B3B8-4B7C-A568-EC69-7DF9954D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EC921-11B7-9399-68D7-EE8E7AF21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92540-2B48-EA2B-D413-E4268DD1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324FD-CB27-E118-4483-F3894125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1FF9D-C689-CB1A-CD16-E96F8E4A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210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E971-60AB-EB66-C530-2F6C8F89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91A6D-CF48-F7E8-4BBD-B24C0D10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F6B02-4A79-CA3B-1C09-C46B5BA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C1CEA-E4DB-C70B-7B78-7234ACCA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292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BDB42-F09D-35D3-9DE2-4CCC7E3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44286-3307-60EE-4DF2-CF150F10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56DD7-5992-9862-B415-3DEA413D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162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68C7-017E-F407-DACB-789E2C69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94B2-B565-A446-BCA6-4616E9311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1BA3B-71C3-9324-45CF-C90F5B3A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0107-B579-1F25-51B3-C3427206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7A856-AFBE-73DE-BCFC-AACFF44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7FD43-CF15-CA41-CAF5-0034A3C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261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6E80-A9A6-A3E6-CB42-68CAFC03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C4C88-6AC8-5B83-CACE-A079EB83E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71176-5CDA-BC9B-2A74-9869C924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2482-DA5E-541F-F922-136A207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FC97A-BFBF-9C5D-56F3-01D94D5A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8871-71FA-8F75-D507-04AFDFB9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678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1752B-A8DE-0B5A-DB8A-AA7968A8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D564-BE03-6F73-F502-72BEE4AD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0EC8-98CE-B8EF-292F-7E986928B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67738-A226-724F-9432-40EE6D9E7554}" type="datetimeFigureOut">
              <a:rPr lang="en-IL" smtClean="0"/>
              <a:t>03/11/2024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5C82-B5BC-2E20-48E0-931B5E66B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7CE3-63DD-88AD-A7AF-322A9ECA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5B602-5591-3C44-A9FB-F08A1DEB2C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357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nvidia.com/cuda/parallel-thread-execution/index.html#warp-level-matrix-instruc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B3919-156F-0A9E-08ED-760EFA62A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IL" sz="5400" dirty="0"/>
              <a:t>Quantization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228A-EED4-F30D-0031-914EE1288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en-IL" sz="13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90E51-01DE-7E43-3938-12FB049D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816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1E45-07BC-C9E0-3F79-42831903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Generalized Transform – Results</a:t>
            </a:r>
            <a:endParaRPr lang="en-IL" dirty="0"/>
          </a:p>
        </p:txBody>
      </p:sp>
      <p:pic>
        <p:nvPicPr>
          <p:cNvPr id="4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CF84B8D9-0637-7548-925C-A7B3EB5AA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41384" y="2396915"/>
            <a:ext cx="3175531" cy="40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3E066-4E36-908C-F623-6CED2F54AB95}"/>
              </a:ext>
            </a:extLst>
          </p:cNvPr>
          <p:cNvSpPr txBox="1"/>
          <p:nvPr/>
        </p:nvSpPr>
        <p:spPr>
          <a:xfrm>
            <a:off x="1891121" y="1633045"/>
            <a:ext cx="311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Random matrices sampled uniformly from -128 to 127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DB047-A64B-98F5-3DDC-68F45872C172}"/>
              </a:ext>
            </a:extLst>
          </p:cNvPr>
          <p:cNvSpPr txBox="1"/>
          <p:nvPr/>
        </p:nvSpPr>
        <p:spPr>
          <a:xfrm>
            <a:off x="6622460" y="1690688"/>
            <a:ext cx="311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Random matrices sampled uniformly from  {0, 1}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B4B99-C98E-0E5D-546B-F14868A52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60" y="2394662"/>
            <a:ext cx="3008023" cy="39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CF908-79DD-2A27-EFB6-036D7998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Generalized Transform – </a:t>
            </a:r>
            <a:r>
              <a:rPr lang="en-IL" sz="5400" dirty="0"/>
              <a:t>Hypothesis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48AF-62AE-30E8-3F50-DF7E2910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L" sz="2600" dirty="0"/>
              <a:t>Generalized Transform creates ”close” to entry-wise normal matrix on random enough matrices.</a:t>
            </a:r>
          </a:p>
          <a:p>
            <a:r>
              <a:rPr lang="en-IL" sz="2600" dirty="0"/>
              <a:t>On Identity matrix, we get a log-normal distribution (product of random elements tends to a log-normal distribution).</a:t>
            </a:r>
          </a:p>
          <a:p>
            <a:r>
              <a:rPr lang="en-IL" sz="2600" dirty="0"/>
              <a:t>It is generally difficult to find correlations between tiles after the generalized transform is applied.</a:t>
            </a:r>
          </a:p>
        </p:txBody>
      </p:sp>
    </p:spTree>
    <p:extLst>
      <p:ext uri="{BB962C8B-B14F-4D97-AF65-F5344CB8AC3E}">
        <p14:creationId xmlns:p14="http://schemas.microsoft.com/office/powerpoint/2010/main" val="25081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E05B5-BDF4-A58A-4379-7EEB0ED9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L" sz="5400"/>
              <a:t>Neural Networks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09A4-66D5-B9FE-8DCD-D0128AA5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IL" sz="2200" dirty="0"/>
              <a:t>I chose ViTs for the experiment of differing sizes.</a:t>
            </a:r>
          </a:p>
          <a:p>
            <a:r>
              <a:rPr lang="en-IL" sz="2200" dirty="0"/>
              <a:t>ViTs have ~66% of the parameters in linear layers. Easy to swap for quantized layers.</a:t>
            </a:r>
          </a:p>
          <a:p>
            <a:r>
              <a:rPr lang="en-US" sz="2200" dirty="0"/>
              <a:t>vit_b_16 - 330MB</a:t>
            </a:r>
            <a:r>
              <a:rPr lang="en-IL" sz="2200" dirty="0"/>
              <a:t>, </a:t>
            </a:r>
            <a:r>
              <a:rPr lang="en-US" sz="2200" dirty="0"/>
              <a:t>vit_b_32 - 340MB</a:t>
            </a:r>
            <a:r>
              <a:rPr lang="en-IL" sz="2200" dirty="0"/>
              <a:t>, </a:t>
            </a:r>
            <a:r>
              <a:rPr lang="en-US" sz="2200" dirty="0"/>
              <a:t>vit_l_16 - 1.2GB</a:t>
            </a:r>
            <a:r>
              <a:rPr lang="en-IL" sz="2200" dirty="0"/>
              <a:t>.</a:t>
            </a:r>
          </a:p>
          <a:p>
            <a:r>
              <a:rPr lang="en-IL" sz="2200" dirty="0"/>
              <a:t>ImageNet dataset – 1000 classes, classification task.</a:t>
            </a:r>
          </a:p>
        </p:txBody>
      </p:sp>
      <p:pic>
        <p:nvPicPr>
          <p:cNvPr id="7170" name="Picture 2" descr="ImageNet Classification with Deep Convolutional Neural Networks | the  morning paper">
            <a:extLst>
              <a:ext uri="{FF2B5EF4-FFF2-40B4-BE49-F238E27FC236}">
                <a16:creationId xmlns:a16="http://schemas.microsoft.com/office/drawing/2014/main" id="{8924A8FF-FCEF-B0A3-DC23-341C6104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4" r="8225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4F099C1-3800-280F-FEB9-8AE3AB40E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859679"/>
              </p:ext>
            </p:extLst>
          </p:nvPr>
        </p:nvGraphicFramePr>
        <p:xfrm>
          <a:off x="1698171" y="528725"/>
          <a:ext cx="8686799" cy="5970046"/>
        </p:xfrm>
        <a:graphic>
          <a:graphicData uri="http://schemas.openxmlformats.org/drawingml/2006/table">
            <a:tbl>
              <a:tblPr/>
              <a:tblGrid>
                <a:gridCol w="7004958">
                  <a:extLst>
                    <a:ext uri="{9D8B030D-6E8A-4147-A177-3AD203B41FA5}">
                      <a16:colId xmlns:a16="http://schemas.microsoft.com/office/drawing/2014/main" val="3289777738"/>
                    </a:ext>
                  </a:extLst>
                </a:gridCol>
                <a:gridCol w="1681841">
                  <a:extLst>
                    <a:ext uri="{9D8B030D-6E8A-4147-A177-3AD203B41FA5}">
                      <a16:colId xmlns:a16="http://schemas.microsoft.com/office/drawing/2014/main" val="3305137573"/>
                    </a:ext>
                  </a:extLst>
                </a:gridCol>
              </a:tblGrid>
              <a:tr h="55095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Layer</a:t>
                      </a:r>
                      <a:endParaRPr lang="en-US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Size (M)</a:t>
                      </a:r>
                      <a:endParaRPr lang="en-US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28652"/>
                  </a:ext>
                </a:extLst>
              </a:tr>
              <a:tr h="4221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encoder.layers.encoder_layer_X.mlp.X.weight</a:t>
                      </a:r>
                      <a:endParaRPr lang="en-US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56.62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666652"/>
                  </a:ext>
                </a:extLst>
              </a:tr>
              <a:tr h="4221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encoder.layers.encoder_layer_X.self_attention.in_proj_weight</a:t>
                      </a:r>
                      <a:endParaRPr lang="en-US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21.23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933153"/>
                  </a:ext>
                </a:extLst>
              </a:tr>
              <a:tr h="4221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encoder.layers.encoder_layer_X.self_attention.out_proj.weight</a:t>
                      </a:r>
                      <a:endParaRPr lang="en-US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7.08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703517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heads.head.weight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0.77</a:t>
                      </a:r>
                      <a:endParaRPr lang="en-IL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617054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conv_proj.weight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0.59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83229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encoder.pos_embedding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0.15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111160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encoder.layers.encoder_layer_X.mlp.X.bias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2773"/>
                  </a:ext>
                </a:extLst>
              </a:tr>
              <a:tr h="422156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encoder.layers.encoder_layer_X.self_attention.in_proj_bias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0.03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550528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encoder.layers.encoder_layer_X.ln_X.weight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34768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encoder.layers.encoder_layer_X.ln_X.bias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380807"/>
                  </a:ext>
                </a:extLst>
              </a:tr>
              <a:tr h="422156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encoder.layers.encoder_layer_X.self_attention.out_proj.bias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08621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heads.head.bias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622636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class_token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65702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conv_proj.bias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11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encoder.ln.weight</a:t>
                      </a:r>
                      <a:endParaRPr lang="en-US" sz="180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168617"/>
                  </a:ext>
                </a:extLst>
              </a:tr>
              <a:tr h="29336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encoder.ln.bias</a:t>
                      </a:r>
                      <a:endParaRPr lang="en-US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</a:t>
                      </a:r>
                      <a:endParaRPr lang="en-IL" sz="1800" dirty="0">
                        <a:effectLst/>
                      </a:endParaRPr>
                    </a:p>
                  </a:txBody>
                  <a:tcPr marL="13218" marR="13218" marT="13218" marB="132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1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25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1808A-04CD-6199-9CC5-51EF3164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Generalized Transform – Results (on real world NN)</a:t>
            </a:r>
          </a:p>
        </p:txBody>
      </p:sp>
      <p:pic>
        <p:nvPicPr>
          <p:cNvPr id="9" name="Picture 8" descr="A blue and white graph&#10;&#10;Description automatically generated">
            <a:extLst>
              <a:ext uri="{FF2B5EF4-FFF2-40B4-BE49-F238E27FC236}">
                <a16:creationId xmlns:a16="http://schemas.microsoft.com/office/drawing/2014/main" id="{C9679553-00A4-F45F-AE38-0078CC33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13" y="2064706"/>
            <a:ext cx="5635643" cy="39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9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FBE46-BD04-67A4-08DD-07E72613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vit_b_16, range=256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211F5-B59E-4582-2594-40252598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313812"/>
            <a:ext cx="5131088" cy="373286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49017-3471-CE67-5718-97270F6F8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60503"/>
            <a:ext cx="5131087" cy="39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96478-669D-D621-A8CB-BB55C596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C25CF-5600-5445-0A2D-D8811F44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vit_b_16, range=16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C245A-228E-250E-BFAA-EADCEE6A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35675"/>
            <a:ext cx="5131088" cy="3489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6BA8D-4DB7-5553-4242-F83B7EA7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79745"/>
            <a:ext cx="5131087" cy="38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C3522-F65A-F8F8-A899-9DFDA292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1A28-7920-136A-9568-6052335D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Full Results</a:t>
            </a:r>
          </a:p>
        </p:txBody>
      </p:sp>
      <p:pic>
        <p:nvPicPr>
          <p:cNvPr id="6" name="Picture 5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2ED05895-504D-B498-8033-DE3AEAC2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2" y="1574310"/>
            <a:ext cx="8274407" cy="5274933"/>
          </a:xfrm>
          <a:prstGeom prst="rect">
            <a:avLst/>
          </a:prstGeom>
        </p:spPr>
      </p:pic>
      <p:pic>
        <p:nvPicPr>
          <p:cNvPr id="10" name="Picture 9" descr="A qr code with black squares&#10;&#10;Description automatically generated">
            <a:extLst>
              <a:ext uri="{FF2B5EF4-FFF2-40B4-BE49-F238E27FC236}">
                <a16:creationId xmlns:a16="http://schemas.microsoft.com/office/drawing/2014/main" id="{4CC1CE5F-5B33-815E-4E2D-3AF278EF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970" y="2481942"/>
            <a:ext cx="1575957" cy="15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4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C5534-B222-0281-B6B9-24317432B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A595-FA75-F520-5A76-FEE0C971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 Results</a:t>
            </a:r>
          </a:p>
        </p:txBody>
      </p:sp>
      <p:pic>
        <p:nvPicPr>
          <p:cNvPr id="7" name="Picture 6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99CA90E3-19C8-70E8-39CE-D5482B51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07" y="1583067"/>
            <a:ext cx="8274407" cy="52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8E99-4F05-1863-9659-9AD3EF87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 Results</a:t>
            </a:r>
          </a:p>
        </p:txBody>
      </p:sp>
      <p:pic>
        <p:nvPicPr>
          <p:cNvPr id="7" name="Picture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4F02D46E-0DAA-2750-5DF2-6EE6CC34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2" y="1591708"/>
            <a:ext cx="8260851" cy="526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5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27D50-EE61-ACE4-33C6-326CDCB0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L" sz="4200" dirty="0"/>
              <a:t>Matrix Multiply in int8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AD1C-F02C-B0B4-0C79-5CC897F3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 b="1" i="0" u="none" strike="noStrike" dirty="0">
                <a:effectLst/>
                <a:latin typeface="NVIDIA"/>
                <a:hlinkClick r:id="rId2"/>
              </a:rPr>
              <a:t>Warp Level Matrix Multiply-Accumulate Instructions</a:t>
            </a:r>
            <a:endParaRPr lang="en-US" sz="1500" b="1" i="0" u="none" strike="noStrike" dirty="0">
              <a:effectLst/>
              <a:latin typeface="NVIDIA"/>
            </a:endParaRPr>
          </a:p>
          <a:p>
            <a:endParaRPr lang="en-US" sz="1500" b="1" dirty="0">
              <a:latin typeface="NVIDIA"/>
            </a:endParaRPr>
          </a:p>
          <a:p>
            <a:endParaRPr lang="en-US" sz="1500" b="1" i="0" u="none" strike="noStrike" dirty="0">
              <a:effectLst/>
              <a:latin typeface="NVIDIA"/>
            </a:endParaRPr>
          </a:p>
          <a:p>
            <a:endParaRPr lang="en-US" sz="1500" b="1" i="0" u="none" strike="noStrike" dirty="0">
              <a:effectLst/>
              <a:latin typeface="NVIDIA"/>
            </a:endParaRPr>
          </a:p>
          <a:p>
            <a:endParaRPr lang="en-US" sz="1500" b="1" dirty="0">
              <a:latin typeface="NVIDIA"/>
            </a:endParaRPr>
          </a:p>
          <a:p>
            <a:endParaRPr lang="en-US" sz="1500" b="1" i="0" u="none" strike="noStrike" dirty="0">
              <a:effectLst/>
              <a:latin typeface="NVIDIA"/>
            </a:endParaRPr>
          </a:p>
          <a:p>
            <a:endParaRPr lang="en-US" sz="1500" b="1" dirty="0">
              <a:latin typeface="NVIDIA"/>
            </a:endParaRPr>
          </a:p>
          <a:p>
            <a:endParaRPr lang="en-US" sz="1500" b="1" i="0" u="none" strike="noStrike" dirty="0">
              <a:effectLst/>
              <a:latin typeface="NVIDIA"/>
            </a:endParaRPr>
          </a:p>
          <a:p>
            <a:r>
              <a:rPr lang="en-US" sz="1500" b="1" dirty="0">
                <a:latin typeface="NVIDIA"/>
              </a:rPr>
              <a:t>I focused on 16x16x16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AD988-CABC-CEEF-2E03-153CAB8D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815256"/>
            <a:ext cx="6903720" cy="3227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FB14F1-477C-91CA-C58B-7614951E7592}"/>
              </a:ext>
            </a:extLst>
          </p:cNvPr>
          <p:cNvSpPr txBox="1"/>
          <p:nvPr/>
        </p:nvSpPr>
        <p:spPr>
          <a:xfrm>
            <a:off x="5237390" y="504274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NVIDIA"/>
              </a:rPr>
              <a:t>From Nvidia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344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FD9FF-2FA9-27B8-E893-4C4BC235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FFF"/>
                </a:solidFill>
              </a:rPr>
              <a:t>Future Directions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917C-6183-5923-09AB-DB31C8B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IL" sz="2600"/>
              <a:t>Quantization Aware Training instead of Post-Training Quantization.</a:t>
            </a:r>
          </a:p>
          <a:p>
            <a:r>
              <a:rPr lang="en-IL" sz="2600"/>
              <a:t>Symmetric Quantization.</a:t>
            </a:r>
          </a:p>
          <a:p>
            <a:r>
              <a:rPr lang="en-IL" sz="2600"/>
              <a:t>Performance, make overhead as low as possible.</a:t>
            </a:r>
          </a:p>
          <a:p>
            <a:r>
              <a:rPr lang="en-IL" sz="2600"/>
              <a:t>Quantize specific layers for optimal performance/overhead.</a:t>
            </a:r>
          </a:p>
          <a:p>
            <a:r>
              <a:rPr lang="en-IL" sz="2600"/>
              <a:t>Derive theoretical guarantees.</a:t>
            </a:r>
          </a:p>
        </p:txBody>
      </p:sp>
    </p:spTree>
    <p:extLst>
      <p:ext uri="{BB962C8B-B14F-4D97-AF65-F5344CB8AC3E}">
        <p14:creationId xmlns:p14="http://schemas.microsoft.com/office/powerpoint/2010/main" val="13974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ADF588-0936-4112-6772-2289CF96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L" sz="3600" dirty="0">
                <a:solidFill>
                  <a:schemeClr val="tx2"/>
                </a:solidFill>
              </a:rPr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B3B3-9F4D-1AA5-69B7-1DD7D3EE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L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0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C39A2-9A1D-5565-D1B1-EB566B14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L" sz="5400"/>
              <a:t>Quantizing Float matrices to int8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DB318-B79B-E303-F25C-4D3FD5D8D1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IL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IL" sz="2200" dirty="0"/>
                  <a:t> </a:t>
                </a:r>
              </a:p>
              <a:p>
                <a:r>
                  <a:rPr lang="en-IL" sz="2200" dirty="0"/>
                  <a:t>We want to perform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2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IL" sz="2200" dirty="0"/>
              </a:p>
              <a:p>
                <a:r>
                  <a:rPr lang="en-IL" sz="2200" dirty="0"/>
                  <a:t>For example: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L" sz="2200" dirty="0"/>
                  <a:t> is the number of sample,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L" sz="2200" dirty="0"/>
                  <a:t> is the input dimension and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L" sz="2200" dirty="0"/>
                  <a:t> is the output dimension.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DB318-B79B-E303-F25C-4D3FD5D8D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17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79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6D8BA-1B9D-F873-58CE-4B70D762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L" sz="5000"/>
              <a:t>Quantizing Float matrices to int8 – ctd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2D031-97CC-CD0A-8F4A-CBDF64021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IL" sz="2200" dirty="0"/>
                  <a:t>Normalize each row of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L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L" sz="2200" dirty="0"/>
                  <a:t> so that the range is from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L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L" sz="2200" dirty="0"/>
                  <a:t>.</a:t>
                </a:r>
              </a:p>
              <a:p>
                <a:r>
                  <a:rPr lang="en-IL" sz="2200" dirty="0"/>
                  <a:t> </a:t>
                </a:r>
                <a:r>
                  <a:rPr lang="en-US" sz="2200" dirty="0"/>
                  <a:t>E</a:t>
                </a:r>
                <a:r>
                  <a:rPr lang="en-IL" sz="2200" dirty="0"/>
                  <a:t>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func>
                          <m:func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,: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,: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IL" sz="2200" dirty="0"/>
              </a:p>
              <a:p>
                <a:r>
                  <a:rPr lang="en-US" sz="2200" dirty="0"/>
                  <a:t>S</a:t>
                </a:r>
                <a:r>
                  <a:rPr lang="en-IL" sz="2200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  <m:t>,: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IL" sz="2200" dirty="0"/>
              </a:p>
              <a:p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,: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200" b="0" i="1">
                                            <a:latin typeface="Cambria Math" panose="02040503050406030204" pitchFamily="18" charset="0"/>
                                          </a:rPr>
                                          <m:t>,: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endParaRPr lang="en-IL" sz="2200" dirty="0"/>
              </a:p>
              <a:p>
                <a:r>
                  <a:rPr lang="en-IL" sz="2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func>
                      <m:func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,: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2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L" sz="2200" dirty="0"/>
                  <a:t> (bias term)</a:t>
                </a:r>
              </a:p>
              <a:p>
                <a:r>
                  <a:rPr lang="en-IL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sz="2200" dirty="0"/>
                  <a:t>.</a:t>
                </a:r>
              </a:p>
              <a:p>
                <a:r>
                  <a:rPr lang="en-IL" sz="22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L" sz="2200" dirty="0"/>
                  <a:t> is broadcasted and is a diagonal matrix times the all-ones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2D031-97CC-CD0A-8F4A-CBDF64021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17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5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9F243-3D53-D293-7040-0F75CAEA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L" sz="5000"/>
              <a:t>Quantizing Float matrices to int8 – ctd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62751-8E5C-BA5F-EB15-9E7095291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2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sz="2200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IL" sz="22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IL" sz="2200"/>
                  <a:t> could be performed over integers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</m:sSubSup>
                  </m:oMath>
                </a14:m>
                <a:r>
                  <a:rPr lang="en-IL" sz="2200"/>
                  <a:t> is basically an all-ones matrix.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sz="2200"/>
                  <a:t> is somewhat more complicated to perform over integers naively.</a:t>
                </a:r>
              </a:p>
              <a:p>
                <a:r>
                  <a:rPr lang="en-IL" sz="2200"/>
                  <a:t>Either way, complexity of error terms is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L" sz="2200"/>
                  <a:t> because of the structure of the bias terms.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62751-8E5C-BA5F-EB15-9E7095291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2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2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25D8-B2A1-50EF-2C83-A24DB496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9FF9F-746F-9CB8-F5F0-180C4A97E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def </a:t>
                </a:r>
                <a:r>
                  <a:rPr lang="en-US" dirty="0" err="1">
                    <a:latin typeface="Cambria Math" panose="02040503050406030204" pitchFamily="18" charset="0"/>
                  </a:rPr>
                  <a:t>QuantizedMatmul</a:t>
                </a:r>
                <a:r>
                  <a:rPr lang="en-US" dirty="0">
                    <a:latin typeface="Cambria Math" panose="02040503050406030204" pitchFamily="18" charset="0"/>
                  </a:rPr>
                  <a:t>(A,B):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quantize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quantize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ound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9FF9F-746F-9CB8-F5F0-180C4A97E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16" b="-197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7502A-0867-649B-2774-5080A528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Fast Hadamard-Walsh Transform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303AF-0023-54C8-B62D-E736BA9EBAFF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Operate on pairs at each layer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Logarithmic depth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A7A299E3-F72A-BC48-56F3-0E3E7100A3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976" y="329183"/>
            <a:ext cx="3369943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547877-39C4-DA23-A958-54251882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2697480"/>
            <a:ext cx="3995928" cy="10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2AAFB-7326-9BA3-6852-03059E9F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L" sz="5400"/>
              <a:t>Fast Fourier Transform</a:t>
            </a:r>
          </a:p>
        </p:txBody>
      </p:sp>
      <p:sp>
        <p:nvSpPr>
          <p:cNvPr id="308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472A1286-565F-CF32-9E6D-C0380D97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r="1" b="1"/>
          <a:stretch/>
        </p:blipFill>
        <p:spPr bwMode="auto">
          <a:xfrm>
            <a:off x="3397573" y="2087522"/>
            <a:ext cx="4407484" cy="458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1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FE04D-F017-3B6E-3AB4-310A9098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L" sz="5400"/>
              <a:t>Generalized Transform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67F88-18B6-00B4-040B-D97ECBBCC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7832271" cy="4251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L" sz="2200" b="1" dirty="0"/>
                  <a:t>Idea 3:</a:t>
                </a:r>
                <a:r>
                  <a:rPr lang="en-IL" sz="2200" dirty="0"/>
                  <a:t> Use make matrix dependent on the state of blockchain (and a nonce).</a:t>
                </a:r>
              </a:p>
              <a:p>
                <a:r>
                  <a:rPr lang="en-IL" sz="2200" dirty="0"/>
                  <a:t>At each layer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L" sz="2200" dirty="0"/>
                  <a:t>, apply a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L" sz="2200" dirty="0"/>
              </a:p>
              <a:p>
                <a:r>
                  <a:rPr lang="en-IL" sz="2200" dirty="0"/>
                  <a:t>Multiply each pair of numbers by a random matrix, i.e. apply a block-matrix operation</a:t>
                </a:r>
                <a:br>
                  <a:rPr lang="en-IL" sz="2200" dirty="0"/>
                </a:br>
                <a:r>
                  <a:rPr lang="en-IL" sz="2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22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IL" sz="2200" dirty="0"/>
              </a:p>
              <a:p>
                <a:r>
                  <a:rPr lang="en-IL" sz="2200" dirty="0"/>
                  <a:t>In general we decompose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⋅…⋅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L" sz="2200" dirty="0"/>
                  <a:t> and apply at each layer</a:t>
                </a:r>
                <a:br>
                  <a:rPr lang="en-IL" sz="2200" dirty="0"/>
                </a:br>
                <a:endParaRPr lang="en-IL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∈ 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⊗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2200" dirty="0"/>
              </a:p>
              <a:p>
                <a:pPr marL="0" indent="0">
                  <a:buNone/>
                </a:pPr>
                <a:r>
                  <a:rPr lang="en-IL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167F88-18B6-00B4-040B-D97ECBBC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7832271" cy="4251960"/>
              </a:xfrm>
              <a:blipFill>
                <a:blip r:embed="rId2"/>
                <a:stretch>
                  <a:fillRect l="-972" t="-2388" r="-81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D03F8465-AC14-681C-3508-F5DAA3DAB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226" y="1027906"/>
            <a:ext cx="2636738" cy="65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765</Words>
  <Application>Microsoft Macintosh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Cambria Math</vt:lpstr>
      <vt:lpstr>Helvetica Neue</vt:lpstr>
      <vt:lpstr>NVIDIA</vt:lpstr>
      <vt:lpstr>Office Theme</vt:lpstr>
      <vt:lpstr>Quantization Algorithms</vt:lpstr>
      <vt:lpstr>Matrix Multiply in int8</vt:lpstr>
      <vt:lpstr>Quantizing Float matrices to int8</vt:lpstr>
      <vt:lpstr>Quantizing Float matrices to int8 – ctd</vt:lpstr>
      <vt:lpstr>Quantizing Float matrices to int8 – ctd</vt:lpstr>
      <vt:lpstr>Pseudo-code</vt:lpstr>
      <vt:lpstr>Fast Hadamard-Walsh Transform</vt:lpstr>
      <vt:lpstr>Fast Fourier Transform</vt:lpstr>
      <vt:lpstr>Generalized Transform</vt:lpstr>
      <vt:lpstr>Generalized Transform – Results</vt:lpstr>
      <vt:lpstr>Generalized Transform – Hypothesis</vt:lpstr>
      <vt:lpstr>Neural Networks</vt:lpstr>
      <vt:lpstr>PowerPoint Presentation</vt:lpstr>
      <vt:lpstr>Generalized Transform – Results (on real world NN)</vt:lpstr>
      <vt:lpstr>vit_b_16, range=256</vt:lpstr>
      <vt:lpstr>vit_b_16, range=16</vt:lpstr>
      <vt:lpstr>Accuracy Results</vt:lpstr>
      <vt:lpstr>Accuracy Results</vt:lpstr>
      <vt:lpstr>Accuracy Results</vt:lpstr>
      <vt:lpstr>Future Directions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Eitan Porat</dc:creator>
  <cp:lastModifiedBy>Eitan Porat</cp:lastModifiedBy>
  <cp:revision>7</cp:revision>
  <dcterms:created xsi:type="dcterms:W3CDTF">2024-09-17T00:03:41Z</dcterms:created>
  <dcterms:modified xsi:type="dcterms:W3CDTF">2024-11-03T19:43:42Z</dcterms:modified>
</cp:coreProperties>
</file>