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0" d="100"/>
          <a:sy n="80" d="100"/>
        </p:scale>
        <p:origin x="62"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353671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55398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1884653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85986AC-2D70-40F4-95F7-ABD2C4936484}" type="slidenum">
              <a:rPr lang="he-IL" smtClean="0"/>
              <a:t>‹#›</a:t>
            </a:fld>
            <a:endParaRPr lang="he-I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2385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1109981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2330977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2843926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3825798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2846672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38280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1923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229638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115870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Content Placeholder 3"/>
          <p:cNvSpPr>
            <a:spLocks noGrp="1"/>
          </p:cNvSpPr>
          <p:nvPr>
            <p:ph sz="quarter" idx="13"/>
          </p:nvPr>
        </p:nvSpPr>
        <p:spPr>
          <a:xfrm>
            <a:off x="913774" y="3051012"/>
            <a:ext cx="5106027"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3" name="Content Placeholder 5"/>
          <p:cNvSpPr>
            <a:spLocks noGrp="1"/>
          </p:cNvSpPr>
          <p:nvPr>
            <p:ph sz="quarter" idx="14"/>
          </p:nvPr>
        </p:nvSpPr>
        <p:spPr>
          <a:xfrm>
            <a:off x="6172200" y="3051012"/>
            <a:ext cx="5105401"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318126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36114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421603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3059924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BB01FEB-F239-4BD0-A7E0-DA4C12831F10}" type="datetimeFigureOut">
              <a:rPr lang="he-IL" smtClean="0"/>
              <a:t>ט"ז/כסלו/תש"פ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85986AC-2D70-40F4-95F7-ABD2C4936484}" type="slidenum">
              <a:rPr lang="he-IL" smtClean="0"/>
              <a:t>‹#›</a:t>
            </a:fld>
            <a:endParaRPr lang="he-IL"/>
          </a:p>
        </p:txBody>
      </p:sp>
    </p:spTree>
    <p:extLst>
      <p:ext uri="{BB962C8B-B14F-4D97-AF65-F5344CB8AC3E}">
        <p14:creationId xmlns:p14="http://schemas.microsoft.com/office/powerpoint/2010/main" val="1568469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BB01FEB-F239-4BD0-A7E0-DA4C12831F10}" type="datetimeFigureOut">
              <a:rPr lang="he-IL" smtClean="0"/>
              <a:t>ט"ז/כסלו/תש"פ</a:t>
            </a:fld>
            <a:endParaRPr lang="he-I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he-I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85986AC-2D70-40F4-95F7-ABD2C4936484}" type="slidenum">
              <a:rPr lang="he-IL" smtClean="0"/>
              <a:t>‹#›</a:t>
            </a:fld>
            <a:endParaRPr lang="he-IL"/>
          </a:p>
        </p:txBody>
      </p:sp>
    </p:spTree>
    <p:extLst>
      <p:ext uri="{BB962C8B-B14F-4D97-AF65-F5344CB8AC3E}">
        <p14:creationId xmlns:p14="http://schemas.microsoft.com/office/powerpoint/2010/main" val="28659746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bituachleumizcuyotnchimfree.wordpress.com/2016/05/13/__trashed-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69739D-4F35-4F9A-97F8-D86512E5222B}"/>
              </a:ext>
            </a:extLst>
          </p:cNvPr>
          <p:cNvSpPr>
            <a:spLocks noGrp="1"/>
          </p:cNvSpPr>
          <p:nvPr>
            <p:ph type="ctrTitle"/>
          </p:nvPr>
        </p:nvSpPr>
        <p:spPr>
          <a:xfrm>
            <a:off x="1189054" y="928143"/>
            <a:ext cx="9144000" cy="774048"/>
          </a:xfrm>
        </p:spPr>
        <p:txBody>
          <a:bodyPr>
            <a:normAutofit/>
          </a:bodyPr>
          <a:lstStyle/>
          <a:p>
            <a:r>
              <a:rPr lang="he-IL" sz="4400" dirty="0">
                <a:latin typeface="Narkisim" panose="020E0502050101010101" pitchFamily="34" charset="-79"/>
                <a:ea typeface="+mn-ea"/>
                <a:cs typeface="Narkisim" panose="020E0502050101010101" pitchFamily="34" charset="-79"/>
              </a:rPr>
              <a:t>תנועות בין מפלגות בין מערכות הבחירות</a:t>
            </a:r>
          </a:p>
        </p:txBody>
      </p:sp>
      <p:pic>
        <p:nvPicPr>
          <p:cNvPr id="5" name="תמונה 4">
            <a:extLst>
              <a:ext uri="{FF2B5EF4-FFF2-40B4-BE49-F238E27FC236}">
                <a16:creationId xmlns:a16="http://schemas.microsoft.com/office/drawing/2014/main" id="{BDEBAC23-F23C-42D8-9EC1-8B2DB33E7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6908" y="1933023"/>
            <a:ext cx="2395338" cy="2217906"/>
          </a:xfrm>
          <a:prstGeom prst="rect">
            <a:avLst/>
          </a:prstGeom>
        </p:spPr>
      </p:pic>
      <p:sp>
        <p:nvSpPr>
          <p:cNvPr id="6" name="תיבת טקסט 5">
            <a:extLst>
              <a:ext uri="{FF2B5EF4-FFF2-40B4-BE49-F238E27FC236}">
                <a16:creationId xmlns:a16="http://schemas.microsoft.com/office/drawing/2014/main" id="{DB0287F2-BEEE-4B3E-85B8-983D860AC906}"/>
              </a:ext>
            </a:extLst>
          </p:cNvPr>
          <p:cNvSpPr txBox="1"/>
          <p:nvPr/>
        </p:nvSpPr>
        <p:spPr>
          <a:xfrm>
            <a:off x="4958499" y="2896677"/>
            <a:ext cx="3659575" cy="646331"/>
          </a:xfrm>
          <a:prstGeom prst="rect">
            <a:avLst/>
          </a:prstGeom>
          <a:noFill/>
        </p:spPr>
        <p:txBody>
          <a:bodyPr wrap="square" rtlCol="1">
            <a:spAutoFit/>
          </a:bodyPr>
          <a:lstStyle/>
          <a:p>
            <a:r>
              <a:rPr lang="he-IL" i="1" dirty="0">
                <a:solidFill>
                  <a:srgbClr val="00B0F0"/>
                </a:solidFill>
              </a:rPr>
              <a:t>ובעצם גם סטטיסטיקאים, כדי להשוות את הבדלי ואופי ההצבעות המשתנה</a:t>
            </a:r>
          </a:p>
        </p:txBody>
      </p:sp>
      <p:pic>
        <p:nvPicPr>
          <p:cNvPr id="8" name="תמונה 7" descr="תמונה שמכילה אדם, איש, עמידה, שולחן&#10;&#10;התיאור נוצר באופן אוטומטי">
            <a:extLst>
              <a:ext uri="{FF2B5EF4-FFF2-40B4-BE49-F238E27FC236}">
                <a16:creationId xmlns:a16="http://schemas.microsoft.com/office/drawing/2014/main" id="{9F1ACBE8-336B-4869-A2AE-5658D49BF22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855971" y="3659831"/>
            <a:ext cx="3762103" cy="2821577"/>
          </a:xfrm>
          <a:prstGeom prst="rect">
            <a:avLst/>
          </a:prstGeom>
        </p:spPr>
      </p:pic>
      <p:sp>
        <p:nvSpPr>
          <p:cNvPr id="9" name="תיבת טקסט 8">
            <a:extLst>
              <a:ext uri="{FF2B5EF4-FFF2-40B4-BE49-F238E27FC236}">
                <a16:creationId xmlns:a16="http://schemas.microsoft.com/office/drawing/2014/main" id="{4360E52C-5559-4C07-8636-2C3ECB168389}"/>
              </a:ext>
            </a:extLst>
          </p:cNvPr>
          <p:cNvSpPr txBox="1"/>
          <p:nvPr/>
        </p:nvSpPr>
        <p:spPr>
          <a:xfrm>
            <a:off x="4855971" y="6481408"/>
            <a:ext cx="3762103" cy="230832"/>
          </a:xfrm>
          <a:prstGeom prst="rect">
            <a:avLst/>
          </a:prstGeom>
          <a:noFill/>
        </p:spPr>
        <p:txBody>
          <a:bodyPr wrap="square" rtlCol="1">
            <a:spAutoFit/>
          </a:bodyPr>
          <a:lstStyle/>
          <a:p>
            <a:r>
              <a:rPr lang="he-IL" sz="900">
                <a:hlinkClick r:id="rId4" tooltip="https://bituachleumizcuyotnchimfree.wordpress.com/2016/05/13/__trashed-2/"/>
              </a:rPr>
              <a:t>תמונה זו</a:t>
            </a:r>
            <a:r>
              <a:rPr lang="he-IL" sz="900"/>
              <a:t> מאת מחבר לא ידוע ניתן ברשיון במסגרת </a:t>
            </a:r>
            <a:r>
              <a:rPr lang="he-IL" sz="900">
                <a:hlinkClick r:id="rId5" tooltip="https://creativecommons.org/licenses/by/3.0/"/>
              </a:rPr>
              <a:t>CC BY</a:t>
            </a:r>
            <a:endParaRPr lang="he-IL" sz="900"/>
          </a:p>
        </p:txBody>
      </p:sp>
    </p:spTree>
    <p:extLst>
      <p:ext uri="{BB962C8B-B14F-4D97-AF65-F5344CB8AC3E}">
        <p14:creationId xmlns:p14="http://schemas.microsoft.com/office/powerpoint/2010/main" val="1433001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BD031-6698-46BA-989D-7172653E61D7}"/>
              </a:ext>
            </a:extLst>
          </p:cNvPr>
          <p:cNvSpPr>
            <a:spLocks noGrp="1"/>
          </p:cNvSpPr>
          <p:nvPr>
            <p:ph type="title"/>
          </p:nvPr>
        </p:nvSpPr>
        <p:spPr>
          <a:xfrm>
            <a:off x="913773" y="208942"/>
            <a:ext cx="10364451" cy="1596177"/>
          </a:xfrm>
        </p:spPr>
        <p:txBody>
          <a:bodyPr>
            <a:normAutofit/>
          </a:bodyPr>
          <a:lstStyle/>
          <a:p>
            <a:r>
              <a:rPr lang="he-IL" dirty="0"/>
              <a:t>תזוזה בין מפלגות ממועד א למועד ב </a:t>
            </a:r>
            <a:r>
              <a:rPr lang="he-IL" sz="2400" dirty="0"/>
              <a:t>(לפי נורמת </a:t>
            </a:r>
            <a:r>
              <a:rPr lang="he-IL" sz="2400" dirty="0" err="1"/>
              <a:t>פרוביניוס</a:t>
            </a:r>
            <a:r>
              <a:rPr lang="he-IL" sz="2400" dirty="0"/>
              <a:t> מדרגה 2)</a:t>
            </a:r>
            <a:endParaRPr lang="he-IL" dirty="0"/>
          </a:p>
        </p:txBody>
      </p:sp>
      <p:pic>
        <p:nvPicPr>
          <p:cNvPr id="7" name="תמונה 6" descr="תמונה שמכילה שעון&#10;&#10;התיאור נוצר באופן אוטומטי">
            <a:extLst>
              <a:ext uri="{FF2B5EF4-FFF2-40B4-BE49-F238E27FC236}">
                <a16:creationId xmlns:a16="http://schemas.microsoft.com/office/drawing/2014/main" id="{E2D91BBF-1588-4D94-B514-C5821C811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88" y="1234435"/>
            <a:ext cx="5852172" cy="4389129"/>
          </a:xfrm>
          <a:prstGeom prst="rect">
            <a:avLst/>
          </a:prstGeom>
        </p:spPr>
      </p:pic>
      <p:sp>
        <p:nvSpPr>
          <p:cNvPr id="8" name="תיבת טקסט 7">
            <a:extLst>
              <a:ext uri="{FF2B5EF4-FFF2-40B4-BE49-F238E27FC236}">
                <a16:creationId xmlns:a16="http://schemas.microsoft.com/office/drawing/2014/main" id="{35CEE56F-0365-4B62-A1B0-EF0B58DA0CA7}"/>
              </a:ext>
            </a:extLst>
          </p:cNvPr>
          <p:cNvSpPr txBox="1"/>
          <p:nvPr/>
        </p:nvSpPr>
        <p:spPr>
          <a:xfrm>
            <a:off x="6421760" y="1443879"/>
            <a:ext cx="5392104" cy="5078313"/>
          </a:xfrm>
          <a:prstGeom prst="rect">
            <a:avLst/>
          </a:prstGeom>
          <a:noFill/>
        </p:spPr>
        <p:txBody>
          <a:bodyPr wrap="square" rtlCol="1">
            <a:spAutoFit/>
          </a:bodyPr>
          <a:lstStyle/>
          <a:p>
            <a:pPr algn="r" rtl="1"/>
            <a:r>
              <a:rPr lang="he-IL" dirty="0">
                <a:latin typeface="Narkisim" panose="020E0502050101010101" pitchFamily="34" charset="-79"/>
                <a:cs typeface="Narkisim" panose="020E0502050101010101" pitchFamily="34" charset="-79"/>
              </a:rPr>
              <a:t>יש מספר דברים שלומדים מכאן:</a:t>
            </a:r>
          </a:p>
          <a:p>
            <a:pPr marL="342900" indent="-342900" algn="r" rtl="1">
              <a:buAutoNum type="arabicPeriod"/>
            </a:pPr>
            <a:r>
              <a:rPr lang="he-IL" dirty="0">
                <a:latin typeface="Narkisim" panose="020E0502050101010101" pitchFamily="34" charset="-79"/>
                <a:cs typeface="Narkisim" panose="020E0502050101010101" pitchFamily="34" charset="-79"/>
              </a:rPr>
              <a:t>איחודי מפלגות שאכן גרמו לרבים ממצביעי משתי המפלגות להצביע למפלגה המאוחדת (מסודר לפי המעברים המלאים יותר)</a:t>
            </a:r>
            <a:r>
              <a:rPr lang="en-US" dirty="0">
                <a:latin typeface="Narkisim" panose="020E0502050101010101" pitchFamily="34" charset="-79"/>
                <a:cs typeface="Narkisim" panose="020E0502050101010101" pitchFamily="34" charset="-79"/>
              </a:rPr>
              <a:t> </a:t>
            </a:r>
            <a:r>
              <a:rPr lang="he-IL" dirty="0">
                <a:latin typeface="Narkisim" panose="020E0502050101010101" pitchFamily="34" charset="-79"/>
                <a:cs typeface="Narkisim" panose="020E0502050101010101" pitchFamily="34" charset="-79"/>
              </a:rPr>
              <a:t>:</a:t>
            </a:r>
            <a:br>
              <a:rPr lang="en-US" dirty="0">
                <a:latin typeface="Narkisim" panose="020E0502050101010101" pitchFamily="34" charset="-79"/>
                <a:cs typeface="Narkisim" panose="020E0502050101010101" pitchFamily="34" charset="-79"/>
              </a:rPr>
            </a:br>
            <a:r>
              <a:rPr lang="he-IL" dirty="0">
                <a:latin typeface="Narkisim" panose="020E0502050101010101" pitchFamily="34" charset="-79"/>
                <a:cs typeface="Narkisim" panose="020E0502050101010101" pitchFamily="34" charset="-79"/>
              </a:rPr>
              <a:t>א. המפלגות הערביות לרשימה המשותפת. </a:t>
            </a:r>
            <a:br>
              <a:rPr lang="en-US" dirty="0">
                <a:latin typeface="Narkisim" panose="020E0502050101010101" pitchFamily="34" charset="-79"/>
                <a:cs typeface="Narkisim" panose="020E0502050101010101" pitchFamily="34" charset="-79"/>
              </a:rPr>
            </a:br>
            <a:r>
              <a:rPr lang="he-IL" dirty="0">
                <a:latin typeface="Narkisim" panose="020E0502050101010101" pitchFamily="34" charset="-79"/>
                <a:cs typeface="Narkisim" panose="020E0502050101010101" pitchFamily="34" charset="-79"/>
              </a:rPr>
              <a:t>ב. איחוד מפלגות הימין והימין החדש לימינה.</a:t>
            </a:r>
            <a:br>
              <a:rPr lang="en-US" dirty="0">
                <a:latin typeface="Narkisim" panose="020E0502050101010101" pitchFamily="34" charset="-79"/>
                <a:cs typeface="Narkisim" panose="020E0502050101010101" pitchFamily="34" charset="-79"/>
              </a:rPr>
            </a:br>
            <a:r>
              <a:rPr lang="he-IL" dirty="0">
                <a:latin typeface="Narkisim" panose="020E0502050101010101" pitchFamily="34" charset="-79"/>
                <a:cs typeface="Narkisim" panose="020E0502050101010101" pitchFamily="34" charset="-79"/>
              </a:rPr>
              <a:t>ג. עבודה וגשר לעבודה - גשר.</a:t>
            </a:r>
            <a:br>
              <a:rPr lang="en-US" dirty="0">
                <a:latin typeface="Narkisim" panose="020E0502050101010101" pitchFamily="34" charset="-79"/>
                <a:cs typeface="Narkisim" panose="020E0502050101010101" pitchFamily="34" charset="-79"/>
              </a:rPr>
            </a:br>
            <a:r>
              <a:rPr lang="he-IL" dirty="0">
                <a:latin typeface="Narkisim" panose="020E0502050101010101" pitchFamily="34" charset="-79"/>
                <a:cs typeface="Narkisim" panose="020E0502050101010101" pitchFamily="34" charset="-79"/>
              </a:rPr>
              <a:t>ד. מעבר סתיו שפיר למרצ.</a:t>
            </a:r>
          </a:p>
          <a:p>
            <a:pPr marL="342900" indent="-342900" algn="r" rtl="1">
              <a:buAutoNum type="arabicPeriod"/>
            </a:pPr>
            <a:r>
              <a:rPr lang="he-IL" dirty="0">
                <a:latin typeface="Narkisim" panose="020E0502050101010101" pitchFamily="34" charset="-79"/>
                <a:cs typeface="Narkisim" panose="020E0502050101010101" pitchFamily="34" charset="-79"/>
              </a:rPr>
              <a:t>תנועה לא צפויה, הגוש הכי גדול של מצביעי כולנו (כמעט חצי) עברו לכחול לבן.</a:t>
            </a:r>
          </a:p>
          <a:p>
            <a:pPr marL="342900" indent="-342900" algn="r" rtl="1">
              <a:buAutoNum type="arabicPeriod"/>
            </a:pPr>
            <a:r>
              <a:rPr lang="he-IL" dirty="0">
                <a:latin typeface="Narkisim" panose="020E0502050101010101" pitchFamily="34" charset="-79"/>
                <a:cs typeface="Narkisim" panose="020E0502050101010101" pitchFamily="34" charset="-79"/>
              </a:rPr>
              <a:t>זהות התפצלו בין ארבעה בסדר הבא: עוצמה יהודית, ליברמן, ליכוד ומרצ. ניתן לחלק בין השלושה – עוצמה יהודית היא פשוט בעל האופי הקיצוני, ויתכן שבשל כך הצביעו זהות לפני כן. ישראל ביתנו מטעם אנשים שמחפשים להחליש את השלטון וליברמן נתן תחושה כזו. ליכוד, לאלה שהלכו בעקבות הכרזת </a:t>
            </a:r>
            <a:r>
              <a:rPr lang="he-IL" dirty="0" err="1">
                <a:latin typeface="Narkisim" panose="020E0502050101010101" pitchFamily="34" charset="-79"/>
                <a:cs typeface="Narkisim" panose="020E0502050101010101" pitchFamily="34" charset="-79"/>
              </a:rPr>
              <a:t>פייגלין</a:t>
            </a:r>
            <a:r>
              <a:rPr lang="he-IL" dirty="0">
                <a:latin typeface="Narkisim" panose="020E0502050101010101" pitchFamily="34" charset="-79"/>
                <a:cs typeface="Narkisim" panose="020E0502050101010101" pitchFamily="34" charset="-79"/>
              </a:rPr>
              <a:t> שתמך בליכוד. ולבסוף, מרצ קיבלו כי לשניהם יש תפיסה המדגישה את חירות וחופשיות האזרח.</a:t>
            </a:r>
          </a:p>
        </p:txBody>
      </p:sp>
    </p:spTree>
    <p:extLst>
      <p:ext uri="{BB962C8B-B14F-4D97-AF65-F5344CB8AC3E}">
        <p14:creationId xmlns:p14="http://schemas.microsoft.com/office/powerpoint/2010/main" val="327092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2E6611-1A9E-4CFA-B2AB-CEA7FA8F73B5}"/>
              </a:ext>
            </a:extLst>
          </p:cNvPr>
          <p:cNvSpPr>
            <a:spLocks noGrp="1"/>
          </p:cNvSpPr>
          <p:nvPr>
            <p:ph type="title"/>
          </p:nvPr>
        </p:nvSpPr>
        <p:spPr>
          <a:xfrm>
            <a:off x="847099" y="342292"/>
            <a:ext cx="10364451" cy="1596177"/>
          </a:xfrm>
        </p:spPr>
        <p:txBody>
          <a:bodyPr>
            <a:normAutofit/>
          </a:bodyPr>
          <a:lstStyle/>
          <a:p>
            <a:r>
              <a:rPr lang="he-IL" sz="4400" dirty="0">
                <a:latin typeface="Narkisim" panose="020E0502050101010101" pitchFamily="34" charset="-79"/>
                <a:ea typeface="+mn-ea"/>
                <a:cs typeface="Narkisim" panose="020E0502050101010101" pitchFamily="34" charset="-79"/>
              </a:rPr>
              <a:t>תזוזות בין מפלגות בין מועדים</a:t>
            </a:r>
            <a:r>
              <a:rPr lang="he-IL" sz="2400" dirty="0">
                <a:latin typeface="Narkisim" panose="020E0502050101010101" pitchFamily="34" charset="-79"/>
                <a:ea typeface="+mn-ea"/>
                <a:cs typeface="Narkisim" panose="020E0502050101010101" pitchFamily="34" charset="-79"/>
              </a:rPr>
              <a:t> (רק תזוזה משמעותית ומנורמל)</a:t>
            </a:r>
            <a:endParaRPr lang="he-IL" sz="4400" dirty="0">
              <a:latin typeface="Narkisim" panose="020E0502050101010101" pitchFamily="34" charset="-79"/>
              <a:ea typeface="+mn-ea"/>
              <a:cs typeface="Narkisim" panose="020E0502050101010101" pitchFamily="34" charset="-79"/>
            </a:endParaRPr>
          </a:p>
        </p:txBody>
      </p:sp>
      <p:pic>
        <p:nvPicPr>
          <p:cNvPr id="9" name="תמונה 8" descr="תמונה שמכילה שעון&#10;&#10;התיאור נוצר באופן אוטומטי">
            <a:extLst>
              <a:ext uri="{FF2B5EF4-FFF2-40B4-BE49-F238E27FC236}">
                <a16:creationId xmlns:a16="http://schemas.microsoft.com/office/drawing/2014/main" id="{42781FC8-CD68-4232-A06D-2AFA94D29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64" y="1690688"/>
            <a:ext cx="5852172" cy="4389129"/>
          </a:xfrm>
          <a:prstGeom prst="rect">
            <a:avLst/>
          </a:prstGeom>
        </p:spPr>
      </p:pic>
      <p:sp>
        <p:nvSpPr>
          <p:cNvPr id="10" name="תיבת טקסט 9">
            <a:extLst>
              <a:ext uri="{FF2B5EF4-FFF2-40B4-BE49-F238E27FC236}">
                <a16:creationId xmlns:a16="http://schemas.microsoft.com/office/drawing/2014/main" id="{78F410C5-78BA-45FA-AF56-EFBE62447B35}"/>
              </a:ext>
            </a:extLst>
          </p:cNvPr>
          <p:cNvSpPr txBox="1"/>
          <p:nvPr/>
        </p:nvSpPr>
        <p:spPr>
          <a:xfrm>
            <a:off x="7029450" y="2019300"/>
            <a:ext cx="4600575" cy="2870016"/>
          </a:xfrm>
          <a:prstGeom prst="rect">
            <a:avLst/>
          </a:prstGeom>
          <a:noFill/>
        </p:spPr>
        <p:txBody>
          <a:bodyPr wrap="square" rtlCol="1">
            <a:spAutoFit/>
          </a:bodyPr>
          <a:lstStyle/>
          <a:p>
            <a:pPr algn="just" defTabSz="914400" rtl="1">
              <a:lnSpc>
                <a:spcPct val="90000"/>
              </a:lnSpc>
              <a:spcBef>
                <a:spcPct val="0"/>
              </a:spcBef>
            </a:pPr>
            <a:r>
              <a:rPr lang="he-IL" sz="2000" cap="all" dirty="0">
                <a:latin typeface="Narkisim" panose="020E0502050101010101" pitchFamily="34" charset="-79"/>
                <a:cs typeface="Narkisim" panose="020E0502050101010101" pitchFamily="34" charset="-79"/>
              </a:rPr>
              <a:t>ברגע שנרמלנו, רואים יותר טוב את המעברים בין המפלגות.</a:t>
            </a:r>
          </a:p>
          <a:p>
            <a:pPr algn="just" defTabSz="914400" rtl="1">
              <a:lnSpc>
                <a:spcPct val="90000"/>
              </a:lnSpc>
              <a:spcBef>
                <a:spcPct val="0"/>
              </a:spcBef>
            </a:pPr>
            <a:r>
              <a:rPr lang="he-IL" sz="2000" cap="all" dirty="0">
                <a:latin typeface="Narkisim" panose="020E0502050101010101" pitchFamily="34" charset="-79"/>
                <a:cs typeface="Narkisim" panose="020E0502050101010101" pitchFamily="34" charset="-79"/>
              </a:rPr>
              <a:t>תופעה מעניינת היא שהיעלמות מפלגות שהניפו דגל חברתי: כולנו וגשר, דווקא גרם לפגיעה במחנה הדמוקרטי (מרצ).</a:t>
            </a:r>
          </a:p>
          <a:p>
            <a:pPr algn="just" defTabSz="914400" rtl="1">
              <a:lnSpc>
                <a:spcPct val="90000"/>
              </a:lnSpc>
              <a:spcBef>
                <a:spcPct val="0"/>
              </a:spcBef>
            </a:pPr>
            <a:r>
              <a:rPr lang="he-IL" sz="2000" cap="all" dirty="0">
                <a:latin typeface="Narkisim" panose="020E0502050101010101" pitchFamily="34" charset="-79"/>
                <a:cs typeface="Narkisim" panose="020E0502050101010101" pitchFamily="34" charset="-79"/>
              </a:rPr>
              <a:t>תופעה זו יכולה ללמד אותנו, שאנשים המצביעים למרצ שמים דגש על חירות האזרח (כפי שראינו ביחס למתאם שלהם עם זהות), לעומת אלה המדגישים את הדאגה למצב החברתי, ולכן ההשפעה היא הפוכה.</a:t>
            </a:r>
          </a:p>
        </p:txBody>
      </p:sp>
    </p:spTree>
    <p:extLst>
      <p:ext uri="{BB962C8B-B14F-4D97-AF65-F5344CB8AC3E}">
        <p14:creationId xmlns:p14="http://schemas.microsoft.com/office/powerpoint/2010/main" val="37849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2BDCBD-006B-4683-8ADE-3531396F2E7E}"/>
              </a:ext>
            </a:extLst>
          </p:cNvPr>
          <p:cNvSpPr>
            <a:spLocks noGrp="1"/>
          </p:cNvSpPr>
          <p:nvPr>
            <p:ph type="title"/>
          </p:nvPr>
        </p:nvSpPr>
        <p:spPr>
          <a:xfrm>
            <a:off x="913774" y="208942"/>
            <a:ext cx="10364451" cy="1596177"/>
          </a:xfrm>
        </p:spPr>
        <p:txBody>
          <a:bodyPr>
            <a:normAutofit/>
          </a:bodyPr>
          <a:lstStyle/>
          <a:p>
            <a:r>
              <a:rPr lang="he-IL" sz="4000" dirty="0">
                <a:latin typeface="Narkisim" panose="020E0502050101010101" pitchFamily="34" charset="-79"/>
                <a:cs typeface="Narkisim" panose="020E0502050101010101" pitchFamily="34" charset="-79"/>
              </a:rPr>
              <a:t>מה קורה כאשר מניחים שחוסר הצבעה היא אמירה?</a:t>
            </a:r>
          </a:p>
        </p:txBody>
      </p:sp>
      <p:pic>
        <p:nvPicPr>
          <p:cNvPr id="7" name="תמונה 6" descr="תמונה שמכילה שעון&#10;&#10;התיאור נוצר באופן אוטומטי">
            <a:extLst>
              <a:ext uri="{FF2B5EF4-FFF2-40B4-BE49-F238E27FC236}">
                <a16:creationId xmlns:a16="http://schemas.microsoft.com/office/drawing/2014/main" id="{4D2E44E2-E60D-4EC7-B25D-F75A3D80C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 y="1332552"/>
            <a:ext cx="6126486" cy="4594865"/>
          </a:xfrm>
          <a:prstGeom prst="rect">
            <a:avLst/>
          </a:prstGeom>
        </p:spPr>
      </p:pic>
      <p:sp>
        <p:nvSpPr>
          <p:cNvPr id="8" name="תיבת טקסט 7">
            <a:extLst>
              <a:ext uri="{FF2B5EF4-FFF2-40B4-BE49-F238E27FC236}">
                <a16:creationId xmlns:a16="http://schemas.microsoft.com/office/drawing/2014/main" id="{E8140D65-D179-44C0-A6E2-F5927C590ABA}"/>
              </a:ext>
            </a:extLst>
          </p:cNvPr>
          <p:cNvSpPr txBox="1"/>
          <p:nvPr/>
        </p:nvSpPr>
        <p:spPr>
          <a:xfrm>
            <a:off x="8353425" y="2085975"/>
            <a:ext cx="3209925" cy="1200329"/>
          </a:xfrm>
          <a:prstGeom prst="rect">
            <a:avLst/>
          </a:prstGeom>
          <a:noFill/>
        </p:spPr>
        <p:txBody>
          <a:bodyPr wrap="square" rtlCol="1">
            <a:spAutoFit/>
          </a:bodyPr>
          <a:lstStyle/>
          <a:p>
            <a:pPr algn="just" rtl="1"/>
            <a:r>
              <a:rPr lang="he-IL" dirty="0">
                <a:latin typeface="Narkisim" panose="020E0502050101010101" pitchFamily="34" charset="-79"/>
                <a:cs typeface="Narkisim" panose="020E0502050101010101" pitchFamily="34" charset="-79"/>
              </a:rPr>
              <a:t>המפלגה שהכי הרוויחה מכך שיותר הצביעו בבחירות השניות הייתה הרשימה המשותפת.</a:t>
            </a:r>
          </a:p>
          <a:p>
            <a:pPr algn="r" rtl="1"/>
            <a:endParaRPr lang="he-IL" dirty="0"/>
          </a:p>
        </p:txBody>
      </p:sp>
    </p:spTree>
    <p:extLst>
      <p:ext uri="{BB962C8B-B14F-4D97-AF65-F5344CB8AC3E}">
        <p14:creationId xmlns:p14="http://schemas.microsoft.com/office/powerpoint/2010/main" val="3710992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5A851A-501D-4E9F-9B9E-747A132F8121}"/>
              </a:ext>
            </a:extLst>
          </p:cNvPr>
          <p:cNvSpPr>
            <a:spLocks noGrp="1"/>
          </p:cNvSpPr>
          <p:nvPr>
            <p:ph type="title"/>
          </p:nvPr>
        </p:nvSpPr>
        <p:spPr>
          <a:xfrm>
            <a:off x="837575" y="323242"/>
            <a:ext cx="10364451" cy="1596177"/>
          </a:xfrm>
        </p:spPr>
        <p:txBody>
          <a:bodyPr>
            <a:normAutofit/>
          </a:bodyPr>
          <a:lstStyle/>
          <a:p>
            <a:r>
              <a:rPr lang="he-IL" i="1" dirty="0">
                <a:latin typeface="Narkisim" panose="020E0502050101010101" pitchFamily="34" charset="-79"/>
                <a:cs typeface="Narkisim" panose="020E0502050101010101" pitchFamily="34" charset="-79"/>
              </a:rPr>
              <a:t>עד כמה זה משנה באמת האם חוסר הצבעה נחשבת הצבעה?</a:t>
            </a:r>
          </a:p>
        </p:txBody>
      </p:sp>
      <p:pic>
        <p:nvPicPr>
          <p:cNvPr id="5" name="תמונה 4" descr="תמונה שמכילה שעון&#10;&#10;התיאור נוצר באופן אוטומטי">
            <a:extLst>
              <a:ext uri="{FF2B5EF4-FFF2-40B4-BE49-F238E27FC236}">
                <a16:creationId xmlns:a16="http://schemas.microsoft.com/office/drawing/2014/main" id="{60BE57DD-F56B-4707-8612-BA555F868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564" y="1443985"/>
            <a:ext cx="5852172" cy="4389129"/>
          </a:xfrm>
          <a:prstGeom prst="rect">
            <a:avLst/>
          </a:prstGeom>
        </p:spPr>
      </p:pic>
      <p:sp>
        <p:nvSpPr>
          <p:cNvPr id="6" name="תיבת טקסט 5">
            <a:extLst>
              <a:ext uri="{FF2B5EF4-FFF2-40B4-BE49-F238E27FC236}">
                <a16:creationId xmlns:a16="http://schemas.microsoft.com/office/drawing/2014/main" id="{E3FF2819-8AB9-4C54-ADBA-5889C98800AB}"/>
              </a:ext>
            </a:extLst>
          </p:cNvPr>
          <p:cNvSpPr txBox="1"/>
          <p:nvPr/>
        </p:nvSpPr>
        <p:spPr>
          <a:xfrm>
            <a:off x="8353425" y="2085975"/>
            <a:ext cx="3209925" cy="1762021"/>
          </a:xfrm>
          <a:prstGeom prst="rect">
            <a:avLst/>
          </a:prstGeom>
          <a:noFill/>
        </p:spPr>
        <p:txBody>
          <a:bodyPr wrap="square" rtlCol="1">
            <a:spAutoFit/>
          </a:bodyPr>
          <a:lstStyle/>
          <a:p>
            <a:pPr algn="just" defTabSz="914400" rtl="1">
              <a:lnSpc>
                <a:spcPct val="90000"/>
              </a:lnSpc>
              <a:spcBef>
                <a:spcPct val="0"/>
              </a:spcBef>
            </a:pPr>
            <a:r>
              <a:rPr lang="he-IL" sz="2000" cap="all" dirty="0">
                <a:latin typeface="Narkisim" panose="020E0502050101010101" pitchFamily="34" charset="-79"/>
                <a:cs typeface="Narkisim" panose="020E0502050101010101" pitchFamily="34" charset="-79"/>
              </a:rPr>
              <a:t>אכן קל יותר לראות את ההבדלים בין מצב בו הנחנו שחוסר הצבעה היא הצבעה.</a:t>
            </a:r>
          </a:p>
          <a:p>
            <a:pPr algn="just" defTabSz="914400" rtl="1">
              <a:lnSpc>
                <a:spcPct val="90000"/>
              </a:lnSpc>
              <a:spcBef>
                <a:spcPct val="0"/>
              </a:spcBef>
            </a:pPr>
            <a:r>
              <a:rPr lang="he-IL" sz="2000" cap="all" dirty="0">
                <a:latin typeface="Narkisim" panose="020E0502050101010101" pitchFamily="34" charset="-79"/>
                <a:cs typeface="Narkisim" panose="020E0502050101010101" pitchFamily="34" charset="-79"/>
              </a:rPr>
              <a:t>וכאן נראה שיהדות התורה וישראל ביתנו היו הבאים בתור אחר הרשימה המשותפת.</a:t>
            </a:r>
          </a:p>
        </p:txBody>
      </p:sp>
    </p:spTree>
    <p:extLst>
      <p:ext uri="{BB962C8B-B14F-4D97-AF65-F5344CB8AC3E}">
        <p14:creationId xmlns:p14="http://schemas.microsoft.com/office/powerpoint/2010/main" val="880605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2B38A2E-160B-4794-9218-0D160B846AF9}"/>
              </a:ext>
            </a:extLst>
          </p:cNvPr>
          <p:cNvSpPr>
            <a:spLocks noGrp="1"/>
          </p:cNvSpPr>
          <p:nvPr>
            <p:ph type="title"/>
          </p:nvPr>
        </p:nvSpPr>
        <p:spPr>
          <a:xfrm>
            <a:off x="913774" y="226797"/>
            <a:ext cx="10364451" cy="1596177"/>
          </a:xfrm>
        </p:spPr>
        <p:txBody>
          <a:bodyPr/>
          <a:lstStyle/>
          <a:p>
            <a:r>
              <a:rPr lang="he-IL" sz="4000" dirty="0">
                <a:latin typeface="Narkisim" panose="020E0502050101010101" pitchFamily="34" charset="-79"/>
                <a:ea typeface="+mn-ea"/>
                <a:cs typeface="Narkisim" panose="020E0502050101010101" pitchFamily="34" charset="-79"/>
              </a:rPr>
              <a:t>מעבר בין מפלגות </a:t>
            </a:r>
            <a:r>
              <a:rPr lang="he-IL" sz="2400" dirty="0">
                <a:latin typeface="Narkisim" panose="020E0502050101010101" pitchFamily="34" charset="-79"/>
                <a:ea typeface="+mn-ea"/>
                <a:cs typeface="Narkisim" panose="020E0502050101010101" pitchFamily="34" charset="-79"/>
              </a:rPr>
              <a:t>(חישוב באמצעות </a:t>
            </a:r>
            <a:r>
              <a:rPr lang="en-US" sz="2400" dirty="0" err="1">
                <a:latin typeface="Narkisim" panose="020E0502050101010101" pitchFamily="34" charset="-79"/>
                <a:ea typeface="+mn-ea"/>
                <a:cs typeface="Narkisim" panose="020E0502050101010101" pitchFamily="34" charset="-79"/>
              </a:rPr>
              <a:t>nnls</a:t>
            </a:r>
            <a:r>
              <a:rPr lang="he-IL" sz="2400" dirty="0">
                <a:latin typeface="Narkisim" panose="020E0502050101010101" pitchFamily="34" charset="-79"/>
                <a:ea typeface="+mn-ea"/>
                <a:cs typeface="Narkisim" panose="020E0502050101010101" pitchFamily="34" charset="-79"/>
              </a:rPr>
              <a:t>)</a:t>
            </a:r>
          </a:p>
        </p:txBody>
      </p:sp>
      <p:pic>
        <p:nvPicPr>
          <p:cNvPr id="5" name="תמונה 4">
            <a:extLst>
              <a:ext uri="{FF2B5EF4-FFF2-40B4-BE49-F238E27FC236}">
                <a16:creationId xmlns:a16="http://schemas.microsoft.com/office/drawing/2014/main" id="{4B9BC1B9-5C74-49EF-A2A7-D7AA0F0F4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1358260"/>
            <a:ext cx="5852172" cy="4389129"/>
          </a:xfrm>
          <a:prstGeom prst="rect">
            <a:avLst/>
          </a:prstGeom>
        </p:spPr>
      </p:pic>
      <p:sp>
        <p:nvSpPr>
          <p:cNvPr id="6" name="תיבת טקסט 5">
            <a:extLst>
              <a:ext uri="{FF2B5EF4-FFF2-40B4-BE49-F238E27FC236}">
                <a16:creationId xmlns:a16="http://schemas.microsoft.com/office/drawing/2014/main" id="{085FC638-0FB2-4502-9EF9-1236A0725011}"/>
              </a:ext>
            </a:extLst>
          </p:cNvPr>
          <p:cNvSpPr txBox="1"/>
          <p:nvPr/>
        </p:nvSpPr>
        <p:spPr>
          <a:xfrm>
            <a:off x="7181850" y="2381250"/>
            <a:ext cx="4229100" cy="2862322"/>
          </a:xfrm>
          <a:prstGeom prst="rect">
            <a:avLst/>
          </a:prstGeom>
          <a:noFill/>
        </p:spPr>
        <p:txBody>
          <a:bodyPr wrap="square" rtlCol="1">
            <a:spAutoFit/>
          </a:bodyPr>
          <a:lstStyle/>
          <a:p>
            <a:pPr algn="just" defTabSz="914400" rtl="1">
              <a:lnSpc>
                <a:spcPct val="90000"/>
              </a:lnSpc>
              <a:spcBef>
                <a:spcPct val="0"/>
              </a:spcBef>
            </a:pPr>
            <a:r>
              <a:rPr lang="he-IL" sz="2000" cap="all" dirty="0">
                <a:latin typeface="Narkisim" panose="020E0502050101010101" pitchFamily="34" charset="-79"/>
                <a:cs typeface="Narkisim" panose="020E0502050101010101" pitchFamily="34" charset="-79"/>
              </a:rPr>
              <a:t>כאן בדקנו באמצעות </a:t>
            </a:r>
            <a:r>
              <a:rPr lang="en-US" sz="2000" cap="all" dirty="0" err="1">
                <a:latin typeface="Narkisim" panose="020E0502050101010101" pitchFamily="34" charset="-79"/>
                <a:cs typeface="Narkisim" panose="020E0502050101010101" pitchFamily="34" charset="-79"/>
              </a:rPr>
              <a:t>nnls</a:t>
            </a:r>
            <a:r>
              <a:rPr lang="he-IL" sz="2000" cap="all" dirty="0">
                <a:latin typeface="Narkisim" panose="020E0502050101010101" pitchFamily="34" charset="-79"/>
                <a:cs typeface="Narkisim" panose="020E0502050101010101" pitchFamily="34" charset="-79"/>
              </a:rPr>
              <a:t>, כלומר שאנו בודקים רק תזוזות חיוביות. ראינו מספר תהליכים שונים:</a:t>
            </a:r>
          </a:p>
          <a:p>
            <a:pPr indent="-342900" algn="just" defTabSz="914400" rtl="1">
              <a:lnSpc>
                <a:spcPct val="90000"/>
              </a:lnSpc>
              <a:spcBef>
                <a:spcPct val="0"/>
              </a:spcBef>
              <a:buAutoNum type="arabicPeriod"/>
            </a:pPr>
            <a:r>
              <a:rPr lang="he-IL" sz="2000" cap="all" dirty="0">
                <a:latin typeface="Narkisim" panose="020E0502050101010101" pitchFamily="34" charset="-79"/>
                <a:cs typeface="Narkisim" panose="020E0502050101010101" pitchFamily="34" charset="-79"/>
              </a:rPr>
              <a:t>קל יותר להבחין לאן התפצלו מצביעי זהות. (הכיוונים נשארו אותו דבר)</a:t>
            </a:r>
          </a:p>
          <a:p>
            <a:pPr indent="-342900" algn="just" defTabSz="914400" rtl="1">
              <a:lnSpc>
                <a:spcPct val="90000"/>
              </a:lnSpc>
              <a:spcBef>
                <a:spcPct val="0"/>
              </a:spcBef>
              <a:buAutoNum type="arabicPeriod"/>
            </a:pPr>
            <a:r>
              <a:rPr lang="he-IL" sz="2000" cap="all" dirty="0">
                <a:latin typeface="Narkisim" panose="020E0502050101010101" pitchFamily="34" charset="-79"/>
                <a:cs typeface="Narkisim" panose="020E0502050101010101" pitchFamily="34" charset="-79"/>
              </a:rPr>
              <a:t>ניתן לראות שהקבוצה הכי משמעותית ממצביעי איחוד מפלגות הימין עברו לעוצמה יהודית.</a:t>
            </a:r>
          </a:p>
          <a:p>
            <a:pPr indent="-342900" algn="just" defTabSz="914400" rtl="1">
              <a:lnSpc>
                <a:spcPct val="90000"/>
              </a:lnSpc>
              <a:spcBef>
                <a:spcPct val="0"/>
              </a:spcBef>
              <a:buAutoNum type="arabicPeriod"/>
            </a:pPr>
            <a:r>
              <a:rPr lang="he-IL" sz="2000" cap="all" dirty="0">
                <a:latin typeface="Narkisim" panose="020E0502050101010101" pitchFamily="34" charset="-79"/>
                <a:cs typeface="Narkisim" panose="020E0502050101010101" pitchFamily="34" charset="-79"/>
              </a:rPr>
              <a:t>רואים שחלק ממצביעי כחול לבן עברו למחנה הדמוקרטי.</a:t>
            </a:r>
          </a:p>
        </p:txBody>
      </p:sp>
    </p:spTree>
    <p:extLst>
      <p:ext uri="{BB962C8B-B14F-4D97-AF65-F5344CB8AC3E}">
        <p14:creationId xmlns:p14="http://schemas.microsoft.com/office/powerpoint/2010/main" val="3039778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EBEFBA-2E62-4974-8056-A46F3BDFF500}"/>
              </a:ext>
            </a:extLst>
          </p:cNvPr>
          <p:cNvSpPr>
            <a:spLocks noGrp="1"/>
          </p:cNvSpPr>
          <p:nvPr>
            <p:ph type="title"/>
          </p:nvPr>
        </p:nvSpPr>
        <p:spPr/>
        <p:txBody>
          <a:bodyPr>
            <a:normAutofit/>
          </a:bodyPr>
          <a:lstStyle/>
          <a:p>
            <a:r>
              <a:rPr lang="he-IL" sz="4400" dirty="0">
                <a:latin typeface="Narkisim" panose="020E0502050101010101" pitchFamily="34" charset="-79"/>
                <a:ea typeface="+mn-ea"/>
                <a:cs typeface="Narkisim" panose="020E0502050101010101" pitchFamily="34" charset="-79"/>
              </a:rPr>
              <a:t>עד כמה סוג החישוב משנה?</a:t>
            </a:r>
          </a:p>
        </p:txBody>
      </p:sp>
      <p:pic>
        <p:nvPicPr>
          <p:cNvPr id="7" name="תמונה 6" descr="תמונה שמכילה שעון&#10;&#10;התיאור נוצר באופן אוטומטי">
            <a:extLst>
              <a:ext uri="{FF2B5EF4-FFF2-40B4-BE49-F238E27FC236}">
                <a16:creationId xmlns:a16="http://schemas.microsoft.com/office/drawing/2014/main" id="{415ABD45-752C-4F8F-B61B-E848F83AB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89" y="1850354"/>
            <a:ext cx="5852172" cy="4389129"/>
          </a:xfrm>
          <a:prstGeom prst="rect">
            <a:avLst/>
          </a:prstGeom>
        </p:spPr>
      </p:pic>
      <p:sp>
        <p:nvSpPr>
          <p:cNvPr id="9" name="תיבת טקסט 8">
            <a:extLst>
              <a:ext uri="{FF2B5EF4-FFF2-40B4-BE49-F238E27FC236}">
                <a16:creationId xmlns:a16="http://schemas.microsoft.com/office/drawing/2014/main" id="{1023A623-D838-4688-8B7A-66A8CAD254C9}"/>
              </a:ext>
            </a:extLst>
          </p:cNvPr>
          <p:cNvSpPr txBox="1"/>
          <p:nvPr/>
        </p:nvSpPr>
        <p:spPr>
          <a:xfrm>
            <a:off x="8248650" y="1952625"/>
            <a:ext cx="3029576" cy="2593018"/>
          </a:xfrm>
          <a:prstGeom prst="rect">
            <a:avLst/>
          </a:prstGeom>
          <a:noFill/>
        </p:spPr>
        <p:txBody>
          <a:bodyPr wrap="square" rtlCol="1">
            <a:spAutoFit/>
          </a:bodyPr>
          <a:lstStyle/>
          <a:p>
            <a:pPr algn="just" defTabSz="914400" rtl="1">
              <a:lnSpc>
                <a:spcPct val="90000"/>
              </a:lnSpc>
              <a:spcBef>
                <a:spcPct val="0"/>
              </a:spcBef>
            </a:pPr>
            <a:r>
              <a:rPr lang="he-IL" sz="2000" cap="all" dirty="0">
                <a:latin typeface="Narkisim" panose="020E0502050101010101" pitchFamily="34" charset="-79"/>
                <a:cs typeface="Narkisim" panose="020E0502050101010101" pitchFamily="34" charset="-79"/>
              </a:rPr>
              <a:t>כאן רואים שהייתה משמעות מסוימת לסוג החישוב, אבל לא נראה שהייתה משמעות גדולה מלבד הרשימה המשותפת וימינה, שבשניהם הייתה פשוט הדגשה של אותם הנתונים ולא שינוי כיוון.</a:t>
            </a:r>
          </a:p>
          <a:p>
            <a:pPr algn="just" defTabSz="914400" rtl="1">
              <a:lnSpc>
                <a:spcPct val="90000"/>
              </a:lnSpc>
              <a:spcBef>
                <a:spcPct val="0"/>
              </a:spcBef>
            </a:pPr>
            <a:r>
              <a:rPr lang="he-IL" sz="2000" cap="all" dirty="0">
                <a:latin typeface="Narkisim" panose="020E0502050101010101" pitchFamily="34" charset="-79"/>
                <a:cs typeface="Narkisim" panose="020E0502050101010101" pitchFamily="34" charset="-79"/>
              </a:rPr>
              <a:t>לכן, נראה שעדיף להשתמש ב</a:t>
            </a:r>
            <a:r>
              <a:rPr lang="en-US" sz="2000" cap="all" dirty="0" err="1">
                <a:latin typeface="Narkisim" panose="020E0502050101010101" pitchFamily="34" charset="-79"/>
                <a:cs typeface="Narkisim" panose="020E0502050101010101" pitchFamily="34" charset="-79"/>
              </a:rPr>
              <a:t>nnls</a:t>
            </a:r>
            <a:r>
              <a:rPr lang="he-IL" sz="2000" cap="all" dirty="0">
                <a:latin typeface="Narkisim" panose="020E0502050101010101" pitchFamily="34" charset="-79"/>
                <a:cs typeface="Narkisim" panose="020E0502050101010101" pitchFamily="34" charset="-79"/>
              </a:rPr>
              <a:t>.</a:t>
            </a:r>
          </a:p>
        </p:txBody>
      </p:sp>
    </p:spTree>
    <p:extLst>
      <p:ext uri="{BB962C8B-B14F-4D97-AF65-F5344CB8AC3E}">
        <p14:creationId xmlns:p14="http://schemas.microsoft.com/office/powerpoint/2010/main" val="358872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AD33CD4-E206-4AA6-9966-0CE83DC9178C}"/>
              </a:ext>
            </a:extLst>
          </p:cNvPr>
          <p:cNvSpPr>
            <a:spLocks noGrp="1"/>
          </p:cNvSpPr>
          <p:nvPr>
            <p:ph type="title"/>
          </p:nvPr>
        </p:nvSpPr>
        <p:spPr>
          <a:xfrm>
            <a:off x="837575" y="0"/>
            <a:ext cx="10364451" cy="1596177"/>
          </a:xfrm>
        </p:spPr>
        <p:txBody>
          <a:bodyPr>
            <a:normAutofit/>
          </a:bodyPr>
          <a:lstStyle/>
          <a:p>
            <a:r>
              <a:rPr lang="he-IL" sz="4400" dirty="0">
                <a:latin typeface="Narkisim" panose="020E0502050101010101" pitchFamily="34" charset="-79"/>
                <a:ea typeface="+mn-ea"/>
                <a:cs typeface="Narkisim" panose="020E0502050101010101" pitchFamily="34" charset="-79"/>
              </a:rPr>
              <a:t>מטריצת השאריות</a:t>
            </a:r>
          </a:p>
        </p:txBody>
      </p:sp>
      <p:pic>
        <p:nvPicPr>
          <p:cNvPr id="5" name="תמונה 4">
            <a:extLst>
              <a:ext uri="{FF2B5EF4-FFF2-40B4-BE49-F238E27FC236}">
                <a16:creationId xmlns:a16="http://schemas.microsoft.com/office/drawing/2014/main" id="{36096F7A-2481-498C-B5D5-BCB098015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64" y="1596177"/>
            <a:ext cx="5852172" cy="4389129"/>
          </a:xfrm>
          <a:prstGeom prst="rect">
            <a:avLst/>
          </a:prstGeom>
        </p:spPr>
      </p:pic>
      <p:sp>
        <p:nvSpPr>
          <p:cNvPr id="6" name="תיבת טקסט 5">
            <a:extLst>
              <a:ext uri="{FF2B5EF4-FFF2-40B4-BE49-F238E27FC236}">
                <a16:creationId xmlns:a16="http://schemas.microsoft.com/office/drawing/2014/main" id="{AEEADABE-A874-4AA3-A405-7E9E868F8803}"/>
              </a:ext>
            </a:extLst>
          </p:cNvPr>
          <p:cNvSpPr txBox="1"/>
          <p:nvPr/>
        </p:nvSpPr>
        <p:spPr>
          <a:xfrm>
            <a:off x="6497170" y="1239750"/>
            <a:ext cx="5221611" cy="2870016"/>
          </a:xfrm>
          <a:prstGeom prst="rect">
            <a:avLst/>
          </a:prstGeom>
          <a:noFill/>
        </p:spPr>
        <p:txBody>
          <a:bodyPr wrap="square" rtlCol="1">
            <a:spAutoFit/>
          </a:bodyPr>
          <a:lstStyle/>
          <a:p>
            <a:pPr algn="just" defTabSz="914400" rtl="1">
              <a:lnSpc>
                <a:spcPct val="90000"/>
              </a:lnSpc>
              <a:spcBef>
                <a:spcPct val="0"/>
              </a:spcBef>
            </a:pPr>
            <a:r>
              <a:rPr lang="he-IL" sz="2000" cap="all" dirty="0">
                <a:latin typeface="Narkisim" panose="020E0502050101010101" pitchFamily="34" charset="-79"/>
                <a:cs typeface="Narkisim" panose="020E0502050101010101" pitchFamily="34" charset="-79"/>
              </a:rPr>
              <a:t>כאן ניתן לראות איפה חלו שינויים, אבל מכיוון שהעלינו </a:t>
            </a:r>
            <a:r>
              <a:rPr lang="he-IL" sz="2000" cap="all" dirty="0" err="1">
                <a:latin typeface="Narkisim" panose="020E0502050101010101" pitchFamily="34" charset="-79"/>
                <a:cs typeface="Narkisim" panose="020E0502050101010101" pitchFamily="34" charset="-79"/>
              </a:rPr>
              <a:t>הכל</a:t>
            </a:r>
            <a:r>
              <a:rPr lang="he-IL" sz="2000" cap="all" dirty="0">
                <a:latin typeface="Narkisim" panose="020E0502050101010101" pitchFamily="34" charset="-79"/>
                <a:cs typeface="Narkisim" panose="020E0502050101010101" pitchFamily="34" charset="-79"/>
              </a:rPr>
              <a:t> בריבוע, אז יש טעות בכיווני ההשפעה.</a:t>
            </a:r>
          </a:p>
          <a:p>
            <a:pPr algn="just" defTabSz="914400" rtl="1">
              <a:lnSpc>
                <a:spcPct val="90000"/>
              </a:lnSpc>
              <a:spcBef>
                <a:spcPct val="0"/>
              </a:spcBef>
            </a:pPr>
            <a:r>
              <a:rPr lang="he-IL" sz="2000" cap="all" dirty="0">
                <a:latin typeface="Narkisim" panose="020E0502050101010101" pitchFamily="34" charset="-79"/>
                <a:cs typeface="Narkisim" panose="020E0502050101010101" pitchFamily="34" charset="-79"/>
              </a:rPr>
              <a:t>אמנם חוסר ההצבעה היא השינוי הכי גדול, אבל יותר הצביעו ולא פחות.</a:t>
            </a:r>
          </a:p>
          <a:p>
            <a:pPr algn="just" defTabSz="914400" rtl="1">
              <a:lnSpc>
                <a:spcPct val="90000"/>
              </a:lnSpc>
              <a:spcBef>
                <a:spcPct val="0"/>
              </a:spcBef>
            </a:pPr>
            <a:r>
              <a:rPr lang="he-IL" sz="2000" cap="all" dirty="0">
                <a:latin typeface="Narkisim" panose="020E0502050101010101" pitchFamily="34" charset="-79"/>
                <a:cs typeface="Narkisim" panose="020E0502050101010101" pitchFamily="34" charset="-79"/>
              </a:rPr>
              <a:t>ובסך </a:t>
            </a:r>
            <a:r>
              <a:rPr lang="he-IL" sz="2000" cap="all" dirty="0" err="1">
                <a:latin typeface="Narkisim" panose="020E0502050101010101" pitchFamily="34" charset="-79"/>
                <a:cs typeface="Narkisim" panose="020E0502050101010101" pitchFamily="34" charset="-79"/>
              </a:rPr>
              <a:t>הכל</a:t>
            </a:r>
            <a:r>
              <a:rPr lang="he-IL" sz="2000" cap="all" dirty="0">
                <a:latin typeface="Narkisim" panose="020E0502050101010101" pitchFamily="34" charset="-79"/>
                <a:cs typeface="Narkisim" panose="020E0502050101010101" pitchFamily="34" charset="-79"/>
              </a:rPr>
              <a:t>, נראה שהחיזויים הבודדים הטובים היו למרצ (המחנה הדמוקרטי) ולעוצמה יהודית, שהם הושפעו באופן חיובי. (אם כי שניהם הושפעו במידה קטנה מדי מכדי להוסיף להם משהו בפריסה הסופית) כל השאר כפי שניתן לראות בטבלה פה הם עם שארית שלילית ולכן עם חיזוי לא טוב.</a:t>
            </a:r>
          </a:p>
        </p:txBody>
      </p:sp>
      <p:pic>
        <p:nvPicPr>
          <p:cNvPr id="3" name="תמונה 2">
            <a:extLst>
              <a:ext uri="{FF2B5EF4-FFF2-40B4-BE49-F238E27FC236}">
                <a16:creationId xmlns:a16="http://schemas.microsoft.com/office/drawing/2014/main" id="{6E955E6A-2872-465B-BC5B-90E97BC982FA}"/>
              </a:ext>
            </a:extLst>
          </p:cNvPr>
          <p:cNvPicPr>
            <a:picLocks noChangeAspect="1"/>
          </p:cNvPicPr>
          <p:nvPr/>
        </p:nvPicPr>
        <p:blipFill rotWithShape="1">
          <a:blip r:embed="rId3"/>
          <a:srcRect l="32890" t="20972" r="56250" b="51111"/>
          <a:stretch/>
        </p:blipFill>
        <p:spPr>
          <a:xfrm>
            <a:off x="6497170" y="3876553"/>
            <a:ext cx="1856255" cy="2684225"/>
          </a:xfrm>
          <a:prstGeom prst="rect">
            <a:avLst/>
          </a:prstGeom>
        </p:spPr>
      </p:pic>
    </p:spTree>
    <p:extLst>
      <p:ext uri="{BB962C8B-B14F-4D97-AF65-F5344CB8AC3E}">
        <p14:creationId xmlns:p14="http://schemas.microsoft.com/office/powerpoint/2010/main" val="4038722141"/>
      </p:ext>
    </p:extLst>
  </p:cSld>
  <p:clrMapOvr>
    <a:masterClrMapping/>
  </p:clrMapOvr>
</p:sld>
</file>

<file path=ppt/theme/theme1.xml><?xml version="1.0" encoding="utf-8"?>
<a:theme xmlns:a="http://schemas.openxmlformats.org/drawingml/2006/main" name="טיפה">
  <a:themeElements>
    <a:clrScheme name="טיפה">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טיפה">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טיפה">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TM04033925[[fn=טיפה]]</Template>
  <TotalTime>1182</TotalTime>
  <Words>524</Words>
  <Application>Microsoft Office PowerPoint</Application>
  <PresentationFormat>מסך רחב</PresentationFormat>
  <Paragraphs>29</Paragraphs>
  <Slides>8</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8</vt:i4>
      </vt:variant>
    </vt:vector>
  </HeadingPairs>
  <TitlesOfParts>
    <vt:vector size="12" baseType="lpstr">
      <vt:lpstr>Arial</vt:lpstr>
      <vt:lpstr>Narkisim</vt:lpstr>
      <vt:lpstr>Tw Cen MT</vt:lpstr>
      <vt:lpstr>טיפה</vt:lpstr>
      <vt:lpstr>תנועות בין מפלגות בין מערכות הבחירות</vt:lpstr>
      <vt:lpstr>תזוזה בין מפלגות ממועד א למועד ב (לפי נורמת פרוביניוס מדרגה 2)</vt:lpstr>
      <vt:lpstr>תזוזות בין מפלגות בין מועדים (רק תזוזה משמעותית ומנורמל)</vt:lpstr>
      <vt:lpstr>מה קורה כאשר מניחים שחוסר הצבעה היא אמירה?</vt:lpstr>
      <vt:lpstr>עד כמה זה משנה באמת האם חוסר הצבעה נחשבת הצבעה?</vt:lpstr>
      <vt:lpstr>מעבר בין מפלגות (חישוב באמצעות nnls)</vt:lpstr>
      <vt:lpstr>עד כמה סוג החישוב משנה?</vt:lpstr>
      <vt:lpstr>מטריצת השאריות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תנועות בין מפלגות בין מערכות הבחירות</dc:title>
  <dc:creator>Eitan Rosenfelder</dc:creator>
  <cp:lastModifiedBy>Eitan Rosenfelder</cp:lastModifiedBy>
  <cp:revision>16</cp:revision>
  <dcterms:created xsi:type="dcterms:W3CDTF">2019-12-13T10:36:23Z</dcterms:created>
  <dcterms:modified xsi:type="dcterms:W3CDTF">2019-12-14T20:23:02Z</dcterms:modified>
</cp:coreProperties>
</file>