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Montserrat SemiBold"/>
      <p:regular r:id="rId27"/>
      <p:bold r:id="rId28"/>
      <p:italic r:id="rId29"/>
      <p:boldItalic r:id="rId30"/>
    </p:embeddedFont>
    <p:embeddedFont>
      <p:font typeface="Montserrat"/>
      <p:regular r:id="rId31"/>
      <p:bold r:id="rId32"/>
      <p:italic r:id="rId33"/>
      <p:boldItalic r:id="rId34"/>
    </p:embeddedFont>
    <p:embeddedFont>
      <p:font typeface="Inter"/>
      <p:regular r:id="rId35"/>
      <p:bold r:id="rId36"/>
    </p:embeddedFont>
    <p:embeddedFont>
      <p:font typeface="Fira Sans Extra Condensed Medium"/>
      <p:regular r:id="rId37"/>
      <p:bold r:id="rId38"/>
      <p:italic r:id="rId39"/>
      <p:boldItalic r:id="rId40"/>
    </p:embeddedFont>
    <p:embeddedFont>
      <p:font typeface="Barlow Semi Condensed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FiraSansExtraCondensedMedium-boldItalic.fntdata"/><Relationship Id="rId20" Type="http://schemas.openxmlformats.org/officeDocument/2006/relationships/slide" Target="slides/slide15.xml"/><Relationship Id="rId42" Type="http://schemas.openxmlformats.org/officeDocument/2006/relationships/font" Target="fonts/BarlowSemiCondensed-bold.fntdata"/><Relationship Id="rId41" Type="http://schemas.openxmlformats.org/officeDocument/2006/relationships/font" Target="fonts/BarlowSemiCondensed-regular.fntdata"/><Relationship Id="rId22" Type="http://schemas.openxmlformats.org/officeDocument/2006/relationships/slide" Target="slides/slide17.xml"/><Relationship Id="rId44" Type="http://schemas.openxmlformats.org/officeDocument/2006/relationships/font" Target="fonts/BarlowSemiCondensed-boldItalic.fntdata"/><Relationship Id="rId21" Type="http://schemas.openxmlformats.org/officeDocument/2006/relationships/slide" Target="slides/slide16.xml"/><Relationship Id="rId43" Type="http://schemas.openxmlformats.org/officeDocument/2006/relationships/font" Target="fonts/BarlowSemiCondensed-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MontserratSemiBold-bold.fntdata"/><Relationship Id="rId27" Type="http://schemas.openxmlformats.org/officeDocument/2006/relationships/font" Target="fonts/MontserratSemiBo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SemiBold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regular.fntdata"/><Relationship Id="rId30" Type="http://schemas.openxmlformats.org/officeDocument/2006/relationships/font" Target="fonts/MontserratSemiBold-boldItalic.fntdata"/><Relationship Id="rId11" Type="http://schemas.openxmlformats.org/officeDocument/2006/relationships/slide" Target="slides/slide6.xml"/><Relationship Id="rId33" Type="http://schemas.openxmlformats.org/officeDocument/2006/relationships/font" Target="fonts/Montserrat-italic.fntdata"/><Relationship Id="rId10" Type="http://schemas.openxmlformats.org/officeDocument/2006/relationships/slide" Target="slides/slide5.xml"/><Relationship Id="rId32" Type="http://schemas.openxmlformats.org/officeDocument/2006/relationships/font" Target="fonts/Montserrat-bold.fntdata"/><Relationship Id="rId13" Type="http://schemas.openxmlformats.org/officeDocument/2006/relationships/slide" Target="slides/slide8.xml"/><Relationship Id="rId35" Type="http://schemas.openxmlformats.org/officeDocument/2006/relationships/font" Target="fonts/Inter-regular.fntdata"/><Relationship Id="rId12" Type="http://schemas.openxmlformats.org/officeDocument/2006/relationships/slide" Target="slides/slide7.xml"/><Relationship Id="rId34" Type="http://schemas.openxmlformats.org/officeDocument/2006/relationships/font" Target="fonts/Montserrat-boldItalic.fntdata"/><Relationship Id="rId15" Type="http://schemas.openxmlformats.org/officeDocument/2006/relationships/slide" Target="slides/slide10.xml"/><Relationship Id="rId37" Type="http://schemas.openxmlformats.org/officeDocument/2006/relationships/font" Target="fonts/FiraSansExtraCondensedMedium-regular.fntdata"/><Relationship Id="rId14" Type="http://schemas.openxmlformats.org/officeDocument/2006/relationships/slide" Target="slides/slide9.xml"/><Relationship Id="rId36" Type="http://schemas.openxmlformats.org/officeDocument/2006/relationships/font" Target="fonts/Inter-bold.fntdata"/><Relationship Id="rId17" Type="http://schemas.openxmlformats.org/officeDocument/2006/relationships/slide" Target="slides/slide12.xml"/><Relationship Id="rId39" Type="http://schemas.openxmlformats.org/officeDocument/2006/relationships/font" Target="fonts/FiraSansExtraCondensedMedium-italic.fntdata"/><Relationship Id="rId16" Type="http://schemas.openxmlformats.org/officeDocument/2006/relationships/slide" Target="slides/slide11.xml"/><Relationship Id="rId38" Type="http://schemas.openxmlformats.org/officeDocument/2006/relationships/font" Target="fonts/FiraSansExtraCondensedMedium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954e6fd852_0_1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2954e6fd852_0_1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964388e4f3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2964388e4f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954e6fd852_0_15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2954e6fd852_0_15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ea7405eda1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ea7405eda1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95e9fd6f0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295e9fd6f0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ea7405eda1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ea7405eda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954e6fd852_0_16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2954e6fd852_0_16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964388e4f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2964388e4f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ea7405eda1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1ea7405eda1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2954e6fd852_0_18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2954e6fd852_0_18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95521b9034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95521b9034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2954e6fd852_0_18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2954e6fd852_0_18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2968bf71378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2968bf71378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954e6fd852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954e6fd852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954e6fd852_0_7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954e6fd852_0_7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954e6fd852_0_18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954e6fd852_0_18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954e6fd852_0_5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954e6fd852_0_5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954e6fd852_0_15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954e6fd852_0_15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954e6fd852_0_9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954e6fd852_0_9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954e6fd852_0_1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954e6fd852_0_1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643858" y="1172225"/>
            <a:ext cx="67707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643852" y="3261775"/>
            <a:ext cx="6770700" cy="5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0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hasCustomPrompt="1" type="title"/>
          </p:nvPr>
        </p:nvSpPr>
        <p:spPr>
          <a:xfrm>
            <a:off x="713225" y="1412150"/>
            <a:ext cx="7717500" cy="165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2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2" name="Google Shape;52;p11"/>
          <p:cNvSpPr txBox="1"/>
          <p:nvPr>
            <p:ph idx="1" type="body"/>
          </p:nvPr>
        </p:nvSpPr>
        <p:spPr>
          <a:xfrm>
            <a:off x="713400" y="3069625"/>
            <a:ext cx="7717500" cy="6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400">
                <a:solidFill>
                  <a:schemeClr val="dk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1"/>
          <p:cNvSpPr/>
          <p:nvPr/>
        </p:nvSpPr>
        <p:spPr>
          <a:xfrm flipH="1" rot="10800000">
            <a:off x="0" y="257175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/>
          <p:nvPr/>
        </p:nvSpPr>
        <p:spPr>
          <a:xfrm flipH="1" rot="10800000">
            <a:off x="7927800" y="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8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/>
          <p:nvPr>
            <p:ph type="title"/>
          </p:nvPr>
        </p:nvSpPr>
        <p:spPr>
          <a:xfrm>
            <a:off x="2683950" y="3273525"/>
            <a:ext cx="5757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b="1"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1" type="subTitle"/>
          </p:nvPr>
        </p:nvSpPr>
        <p:spPr>
          <a:xfrm flipH="1">
            <a:off x="2684000" y="1247225"/>
            <a:ext cx="5757300" cy="185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idact Gothic"/>
              <a:buNone/>
              <a:defRPr sz="28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/>
          <p:nvPr/>
        </p:nvSpPr>
        <p:spPr>
          <a:xfrm flipH="1" rot="10800000">
            <a:off x="1216200" y="2571750"/>
            <a:ext cx="1216200" cy="2571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 flipH="1" rot="10800000">
            <a:off x="0" y="1061825"/>
            <a:ext cx="1216200" cy="1509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3" name="Google Shape;63;p14"/>
          <p:cNvSpPr txBox="1"/>
          <p:nvPr>
            <p:ph idx="2" type="ctrTitle"/>
          </p:nvPr>
        </p:nvSpPr>
        <p:spPr>
          <a:xfrm>
            <a:off x="2310350" y="1446813"/>
            <a:ext cx="21504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4" name="Google Shape;64;p14"/>
          <p:cNvSpPr txBox="1"/>
          <p:nvPr>
            <p:ph hasCustomPrompt="1" idx="3" type="title"/>
          </p:nvPr>
        </p:nvSpPr>
        <p:spPr>
          <a:xfrm>
            <a:off x="717800" y="1521025"/>
            <a:ext cx="1493400" cy="941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8000"/>
              <a:buNone/>
              <a:defRPr sz="7000">
                <a:solidFill>
                  <a:srgbClr val="4A8C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5" name="Google Shape;65;p14"/>
          <p:cNvSpPr txBox="1"/>
          <p:nvPr>
            <p:ph idx="1" type="subTitle"/>
          </p:nvPr>
        </p:nvSpPr>
        <p:spPr>
          <a:xfrm>
            <a:off x="2310350" y="1858875"/>
            <a:ext cx="21504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6" name="Google Shape;66;p14"/>
          <p:cNvSpPr txBox="1"/>
          <p:nvPr>
            <p:ph idx="4" type="ctrTitle"/>
          </p:nvPr>
        </p:nvSpPr>
        <p:spPr>
          <a:xfrm>
            <a:off x="6233050" y="1446813"/>
            <a:ext cx="21504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7" name="Google Shape;67;p14"/>
          <p:cNvSpPr txBox="1"/>
          <p:nvPr>
            <p:ph hasCustomPrompt="1" idx="5" type="title"/>
          </p:nvPr>
        </p:nvSpPr>
        <p:spPr>
          <a:xfrm>
            <a:off x="4686400" y="1521025"/>
            <a:ext cx="1493400" cy="941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8000"/>
              <a:buNone/>
              <a:defRPr sz="7000">
                <a:solidFill>
                  <a:srgbClr val="4A8C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14"/>
          <p:cNvSpPr txBox="1"/>
          <p:nvPr>
            <p:ph idx="6" type="subTitle"/>
          </p:nvPr>
        </p:nvSpPr>
        <p:spPr>
          <a:xfrm>
            <a:off x="6275800" y="1858878"/>
            <a:ext cx="21504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9" name="Google Shape;69;p14"/>
          <p:cNvSpPr txBox="1"/>
          <p:nvPr>
            <p:ph idx="7" type="ctrTitle"/>
          </p:nvPr>
        </p:nvSpPr>
        <p:spPr>
          <a:xfrm>
            <a:off x="2310350" y="2868777"/>
            <a:ext cx="21504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0" name="Google Shape;70;p14"/>
          <p:cNvSpPr txBox="1"/>
          <p:nvPr>
            <p:ph hasCustomPrompt="1" idx="8" type="title"/>
          </p:nvPr>
        </p:nvSpPr>
        <p:spPr>
          <a:xfrm>
            <a:off x="717800" y="2960450"/>
            <a:ext cx="1493400" cy="941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8000"/>
              <a:buNone/>
              <a:defRPr sz="7000">
                <a:solidFill>
                  <a:srgbClr val="4A8C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1" name="Google Shape;71;p14"/>
          <p:cNvSpPr txBox="1"/>
          <p:nvPr>
            <p:ph idx="9" type="subTitle"/>
          </p:nvPr>
        </p:nvSpPr>
        <p:spPr>
          <a:xfrm>
            <a:off x="2310350" y="3298325"/>
            <a:ext cx="21504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2" name="Google Shape;72;p14"/>
          <p:cNvSpPr txBox="1"/>
          <p:nvPr>
            <p:ph idx="13" type="ctrTitle"/>
          </p:nvPr>
        </p:nvSpPr>
        <p:spPr>
          <a:xfrm>
            <a:off x="6275650" y="2868775"/>
            <a:ext cx="21504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3" name="Google Shape;73;p14"/>
          <p:cNvSpPr txBox="1"/>
          <p:nvPr>
            <p:ph hasCustomPrompt="1" idx="14" type="title"/>
          </p:nvPr>
        </p:nvSpPr>
        <p:spPr>
          <a:xfrm>
            <a:off x="4686400" y="2960450"/>
            <a:ext cx="1493400" cy="941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8000"/>
              <a:buNone/>
              <a:defRPr sz="7000">
                <a:solidFill>
                  <a:srgbClr val="4A8C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4" name="Google Shape;74;p14"/>
          <p:cNvSpPr txBox="1"/>
          <p:nvPr>
            <p:ph idx="15" type="subTitle"/>
          </p:nvPr>
        </p:nvSpPr>
        <p:spPr>
          <a:xfrm>
            <a:off x="6275800" y="3298325"/>
            <a:ext cx="21504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5" name="Google Shape;75;p14"/>
          <p:cNvSpPr/>
          <p:nvPr/>
        </p:nvSpPr>
        <p:spPr>
          <a:xfrm>
            <a:off x="5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4"/>
          <p:cNvSpPr/>
          <p:nvPr/>
        </p:nvSpPr>
        <p:spPr>
          <a:xfrm>
            <a:off x="457200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3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9" name="Google Shape;79;p15"/>
          <p:cNvSpPr txBox="1"/>
          <p:nvPr>
            <p:ph idx="1" type="subTitle"/>
          </p:nvPr>
        </p:nvSpPr>
        <p:spPr>
          <a:xfrm>
            <a:off x="1454225" y="33913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80" name="Google Shape;80;p15"/>
          <p:cNvSpPr txBox="1"/>
          <p:nvPr>
            <p:ph idx="2" type="subTitle"/>
          </p:nvPr>
        </p:nvSpPr>
        <p:spPr>
          <a:xfrm>
            <a:off x="1454225" y="376675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1" name="Google Shape;81;p15"/>
          <p:cNvSpPr txBox="1"/>
          <p:nvPr>
            <p:ph idx="3" type="subTitle"/>
          </p:nvPr>
        </p:nvSpPr>
        <p:spPr>
          <a:xfrm>
            <a:off x="5427875" y="33913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82" name="Google Shape;82;p15"/>
          <p:cNvSpPr txBox="1"/>
          <p:nvPr>
            <p:ph idx="4" type="subTitle"/>
          </p:nvPr>
        </p:nvSpPr>
        <p:spPr>
          <a:xfrm>
            <a:off x="5427875" y="376675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3" name="Google Shape;83;p15"/>
          <p:cNvSpPr/>
          <p:nvPr/>
        </p:nvSpPr>
        <p:spPr>
          <a:xfrm rot="5400000">
            <a:off x="-2131350" y="2050000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5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6" name="Google Shape;86;p16"/>
          <p:cNvSpPr txBox="1"/>
          <p:nvPr>
            <p:ph idx="1" type="subTitle"/>
          </p:nvPr>
        </p:nvSpPr>
        <p:spPr>
          <a:xfrm>
            <a:off x="1098800" y="3775200"/>
            <a:ext cx="28131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87" name="Google Shape;87;p16"/>
          <p:cNvSpPr txBox="1"/>
          <p:nvPr>
            <p:ph idx="2" type="subTitle"/>
          </p:nvPr>
        </p:nvSpPr>
        <p:spPr>
          <a:xfrm>
            <a:off x="1098800" y="3051300"/>
            <a:ext cx="28131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8" name="Google Shape;88;p16"/>
          <p:cNvSpPr txBox="1"/>
          <p:nvPr>
            <p:ph idx="3" type="subTitle"/>
          </p:nvPr>
        </p:nvSpPr>
        <p:spPr>
          <a:xfrm>
            <a:off x="1098800" y="2315550"/>
            <a:ext cx="28131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89" name="Google Shape;89;p16"/>
          <p:cNvSpPr txBox="1"/>
          <p:nvPr>
            <p:ph idx="4" type="subTitle"/>
          </p:nvPr>
        </p:nvSpPr>
        <p:spPr>
          <a:xfrm>
            <a:off x="1098800" y="1591650"/>
            <a:ext cx="28131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0" name="Google Shape;90;p16"/>
          <p:cNvSpPr/>
          <p:nvPr/>
        </p:nvSpPr>
        <p:spPr>
          <a:xfrm flipH="1" rot="10800000">
            <a:off x="5416200" y="1010100"/>
            <a:ext cx="1216200" cy="156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6"/>
          <p:cNvSpPr/>
          <p:nvPr/>
        </p:nvSpPr>
        <p:spPr>
          <a:xfrm flipH="1" rot="10800000">
            <a:off x="6632400" y="2571600"/>
            <a:ext cx="1216200" cy="2571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2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94" name="Google Shape;94;p17"/>
          <p:cNvSpPr txBox="1"/>
          <p:nvPr>
            <p:ph idx="1" type="subTitle"/>
          </p:nvPr>
        </p:nvSpPr>
        <p:spPr>
          <a:xfrm>
            <a:off x="788100" y="23904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95" name="Google Shape;95;p17"/>
          <p:cNvSpPr txBox="1"/>
          <p:nvPr>
            <p:ph idx="2" type="subTitle"/>
          </p:nvPr>
        </p:nvSpPr>
        <p:spPr>
          <a:xfrm>
            <a:off x="788100" y="276585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6" name="Google Shape;96;p17"/>
          <p:cNvSpPr txBox="1"/>
          <p:nvPr>
            <p:ph idx="3" type="subTitle"/>
          </p:nvPr>
        </p:nvSpPr>
        <p:spPr>
          <a:xfrm>
            <a:off x="3441150" y="23904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97" name="Google Shape;97;p17"/>
          <p:cNvSpPr txBox="1"/>
          <p:nvPr>
            <p:ph idx="4" type="subTitle"/>
          </p:nvPr>
        </p:nvSpPr>
        <p:spPr>
          <a:xfrm>
            <a:off x="3441150" y="276585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8" name="Google Shape;98;p17"/>
          <p:cNvSpPr txBox="1"/>
          <p:nvPr>
            <p:ph idx="5" type="subTitle"/>
          </p:nvPr>
        </p:nvSpPr>
        <p:spPr>
          <a:xfrm>
            <a:off x="6094200" y="23904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99" name="Google Shape;99;p17"/>
          <p:cNvSpPr txBox="1"/>
          <p:nvPr>
            <p:ph idx="6" type="subTitle"/>
          </p:nvPr>
        </p:nvSpPr>
        <p:spPr>
          <a:xfrm>
            <a:off x="6094200" y="276585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0" name="Google Shape;100;p17"/>
          <p:cNvSpPr/>
          <p:nvPr/>
        </p:nvSpPr>
        <p:spPr>
          <a:xfrm flipH="1">
            <a:off x="457200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7"/>
          <p:cNvSpPr/>
          <p:nvPr/>
        </p:nvSpPr>
        <p:spPr>
          <a:xfrm flipH="1">
            <a:off x="5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">
  <p:cSld name="CUSTOM_3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04" name="Google Shape;104;p18"/>
          <p:cNvSpPr txBox="1"/>
          <p:nvPr>
            <p:ph idx="1" type="subTitle"/>
          </p:nvPr>
        </p:nvSpPr>
        <p:spPr>
          <a:xfrm>
            <a:off x="1878275" y="1251675"/>
            <a:ext cx="2787600" cy="4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5" name="Google Shape;105;p18"/>
          <p:cNvSpPr txBox="1"/>
          <p:nvPr>
            <p:ph idx="2" type="subTitle"/>
          </p:nvPr>
        </p:nvSpPr>
        <p:spPr>
          <a:xfrm>
            <a:off x="1878275" y="1744345"/>
            <a:ext cx="2787600" cy="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6" name="Google Shape;106;p18"/>
          <p:cNvSpPr txBox="1"/>
          <p:nvPr>
            <p:ph idx="3" type="subTitle"/>
          </p:nvPr>
        </p:nvSpPr>
        <p:spPr>
          <a:xfrm>
            <a:off x="5351497" y="1251675"/>
            <a:ext cx="2787600" cy="4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7" name="Google Shape;107;p18"/>
          <p:cNvSpPr txBox="1"/>
          <p:nvPr>
            <p:ph idx="4" type="subTitle"/>
          </p:nvPr>
        </p:nvSpPr>
        <p:spPr>
          <a:xfrm>
            <a:off x="5351493" y="1744282"/>
            <a:ext cx="2787600" cy="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8" name="Google Shape;108;p18"/>
          <p:cNvSpPr txBox="1"/>
          <p:nvPr>
            <p:ph idx="5" type="subTitle"/>
          </p:nvPr>
        </p:nvSpPr>
        <p:spPr>
          <a:xfrm>
            <a:off x="1878275" y="2898148"/>
            <a:ext cx="2787600" cy="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9" name="Google Shape;109;p18"/>
          <p:cNvSpPr txBox="1"/>
          <p:nvPr>
            <p:ph idx="6" type="subTitle"/>
          </p:nvPr>
        </p:nvSpPr>
        <p:spPr>
          <a:xfrm>
            <a:off x="1878275" y="3390754"/>
            <a:ext cx="2787600" cy="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0" name="Google Shape;110;p18"/>
          <p:cNvSpPr txBox="1"/>
          <p:nvPr>
            <p:ph idx="7" type="subTitle"/>
          </p:nvPr>
        </p:nvSpPr>
        <p:spPr>
          <a:xfrm>
            <a:off x="5351425" y="2898156"/>
            <a:ext cx="2787600" cy="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1" name="Google Shape;111;p18"/>
          <p:cNvSpPr txBox="1"/>
          <p:nvPr>
            <p:ph idx="8" type="subTitle"/>
          </p:nvPr>
        </p:nvSpPr>
        <p:spPr>
          <a:xfrm>
            <a:off x="5351425" y="3390754"/>
            <a:ext cx="2787600" cy="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2" name="Google Shape;112;p18"/>
          <p:cNvSpPr txBox="1"/>
          <p:nvPr>
            <p:ph idx="9" type="subTitle"/>
          </p:nvPr>
        </p:nvSpPr>
        <p:spPr>
          <a:xfrm rot="-5400803">
            <a:off x="609009" y="1779468"/>
            <a:ext cx="12843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lt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 b="1"/>
            </a:lvl9pPr>
          </a:lstStyle>
          <a:p/>
        </p:txBody>
      </p:sp>
      <p:sp>
        <p:nvSpPr>
          <p:cNvPr id="113" name="Google Shape;113;p18"/>
          <p:cNvSpPr txBox="1"/>
          <p:nvPr>
            <p:ph idx="13" type="subTitle"/>
          </p:nvPr>
        </p:nvSpPr>
        <p:spPr>
          <a:xfrm rot="-5400000">
            <a:off x="609075" y="3422400"/>
            <a:ext cx="12843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 b="1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14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idx="1" type="subTitle"/>
          </p:nvPr>
        </p:nvSpPr>
        <p:spPr>
          <a:xfrm>
            <a:off x="5951340" y="1570850"/>
            <a:ext cx="2479500" cy="4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16" name="Google Shape;116;p19"/>
          <p:cNvSpPr txBox="1"/>
          <p:nvPr>
            <p:ph idx="2" type="subTitle"/>
          </p:nvPr>
        </p:nvSpPr>
        <p:spPr>
          <a:xfrm>
            <a:off x="5951336" y="1941975"/>
            <a:ext cx="2479500" cy="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7" name="Google Shape;117;p19"/>
          <p:cNvSpPr txBox="1"/>
          <p:nvPr>
            <p:ph idx="3" type="subTitle"/>
          </p:nvPr>
        </p:nvSpPr>
        <p:spPr>
          <a:xfrm>
            <a:off x="5951276" y="3064926"/>
            <a:ext cx="2479500" cy="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18" name="Google Shape;118;p19"/>
          <p:cNvSpPr txBox="1"/>
          <p:nvPr>
            <p:ph idx="4" type="subTitle"/>
          </p:nvPr>
        </p:nvSpPr>
        <p:spPr>
          <a:xfrm>
            <a:off x="5951276" y="3436049"/>
            <a:ext cx="2479500" cy="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9" name="Google Shape;119;p19"/>
          <p:cNvSpPr txBox="1"/>
          <p:nvPr>
            <p:ph idx="5" type="subTitle"/>
          </p:nvPr>
        </p:nvSpPr>
        <p:spPr>
          <a:xfrm>
            <a:off x="3156090" y="1570850"/>
            <a:ext cx="2479500" cy="4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20" name="Google Shape;120;p19"/>
          <p:cNvSpPr txBox="1"/>
          <p:nvPr>
            <p:ph idx="6" type="subTitle"/>
          </p:nvPr>
        </p:nvSpPr>
        <p:spPr>
          <a:xfrm>
            <a:off x="3156036" y="1941975"/>
            <a:ext cx="2479500" cy="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1" name="Google Shape;121;p19"/>
          <p:cNvSpPr txBox="1"/>
          <p:nvPr>
            <p:ph idx="7" type="subTitle"/>
          </p:nvPr>
        </p:nvSpPr>
        <p:spPr>
          <a:xfrm>
            <a:off x="3156026" y="3064926"/>
            <a:ext cx="2479500" cy="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22" name="Google Shape;122;p19"/>
          <p:cNvSpPr txBox="1"/>
          <p:nvPr>
            <p:ph idx="8" type="subTitle"/>
          </p:nvPr>
        </p:nvSpPr>
        <p:spPr>
          <a:xfrm>
            <a:off x="3155976" y="3436049"/>
            <a:ext cx="2479500" cy="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3" name="Google Shape;123;p19"/>
          <p:cNvSpPr txBox="1"/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24" name="Google Shape;124;p19"/>
          <p:cNvSpPr/>
          <p:nvPr/>
        </p:nvSpPr>
        <p:spPr>
          <a:xfrm rot="10800000">
            <a:off x="0" y="257175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9"/>
          <p:cNvSpPr/>
          <p:nvPr/>
        </p:nvSpPr>
        <p:spPr>
          <a:xfrm rot="10800000">
            <a:off x="1216200" y="1061825"/>
            <a:ext cx="1216200" cy="1509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1">
  <p:cSld name="CUSTOM_6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3984975" y="1495800"/>
            <a:ext cx="4055400" cy="7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8" name="Google Shape;128;p20"/>
          <p:cNvSpPr txBox="1"/>
          <p:nvPr>
            <p:ph idx="1" type="subTitle"/>
          </p:nvPr>
        </p:nvSpPr>
        <p:spPr>
          <a:xfrm>
            <a:off x="3994375" y="2142600"/>
            <a:ext cx="4055400" cy="15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0"/>
          <p:cNvSpPr/>
          <p:nvPr/>
        </p:nvSpPr>
        <p:spPr>
          <a:xfrm flipH="1" rot="10800000">
            <a:off x="0" y="2571825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0"/>
          <p:cNvSpPr/>
          <p:nvPr/>
        </p:nvSpPr>
        <p:spPr>
          <a:xfrm flipH="1" rot="10800000">
            <a:off x="1219200" y="1247175"/>
            <a:ext cx="1216200" cy="1324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3968425" y="2227050"/>
            <a:ext cx="4462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7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3968275" y="3045375"/>
            <a:ext cx="4462500" cy="6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hasCustomPrompt="1" idx="2" type="title"/>
          </p:nvPr>
        </p:nvSpPr>
        <p:spPr>
          <a:xfrm>
            <a:off x="3968350" y="1262325"/>
            <a:ext cx="4462500" cy="11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/>
          <p:nvPr/>
        </p:nvSpPr>
        <p:spPr>
          <a:xfrm flipH="1" rot="10800000">
            <a:off x="1441925" y="2571600"/>
            <a:ext cx="1216200" cy="1592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/>
          <p:nvPr/>
        </p:nvSpPr>
        <p:spPr>
          <a:xfrm flipH="1" rot="10800000">
            <a:off x="2658125" y="0"/>
            <a:ext cx="12162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2">
  <p:cSld name="CUSTOM_10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3730075" y="1631700"/>
            <a:ext cx="4700700" cy="10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3" name="Google Shape;133;p21"/>
          <p:cNvSpPr txBox="1"/>
          <p:nvPr>
            <p:ph idx="1" type="subTitle"/>
          </p:nvPr>
        </p:nvSpPr>
        <p:spPr>
          <a:xfrm>
            <a:off x="3730075" y="2726700"/>
            <a:ext cx="4700700" cy="8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1"/>
          <p:cNvSpPr/>
          <p:nvPr/>
        </p:nvSpPr>
        <p:spPr>
          <a:xfrm flipH="1" rot="10800000">
            <a:off x="2110925" y="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1"/>
          <p:cNvSpPr/>
          <p:nvPr/>
        </p:nvSpPr>
        <p:spPr>
          <a:xfrm flipH="1" rot="10800000">
            <a:off x="0" y="257175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4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717800" y="383175"/>
            <a:ext cx="7708200" cy="9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7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717800" y="383175"/>
            <a:ext cx="7708200" cy="9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0" name="Google Shape;140;p23"/>
          <p:cNvSpPr/>
          <p:nvPr/>
        </p:nvSpPr>
        <p:spPr>
          <a:xfrm flipH="1">
            <a:off x="5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3"/>
          <p:cNvSpPr/>
          <p:nvPr/>
        </p:nvSpPr>
        <p:spPr>
          <a:xfrm flipH="1">
            <a:off x="457200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9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717800" y="383175"/>
            <a:ext cx="7708200" cy="74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4" name="Google Shape;144;p24"/>
          <p:cNvSpPr txBox="1"/>
          <p:nvPr>
            <p:ph idx="1" type="subTitle"/>
          </p:nvPr>
        </p:nvSpPr>
        <p:spPr>
          <a:xfrm>
            <a:off x="717800" y="1255775"/>
            <a:ext cx="4631700" cy="33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5" name="Google Shape;145;p24"/>
          <p:cNvSpPr/>
          <p:nvPr/>
        </p:nvSpPr>
        <p:spPr>
          <a:xfrm>
            <a:off x="7927800" y="257160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11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hasCustomPrompt="1" type="title"/>
          </p:nvPr>
        </p:nvSpPr>
        <p:spPr>
          <a:xfrm>
            <a:off x="750975" y="2819150"/>
            <a:ext cx="2164200" cy="6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8" name="Google Shape;148;p25"/>
          <p:cNvSpPr txBox="1"/>
          <p:nvPr>
            <p:ph idx="1" type="subTitle"/>
          </p:nvPr>
        </p:nvSpPr>
        <p:spPr>
          <a:xfrm>
            <a:off x="750975" y="3390050"/>
            <a:ext cx="2164200" cy="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9" name="Google Shape;149;p25"/>
          <p:cNvSpPr txBox="1"/>
          <p:nvPr>
            <p:ph hasCustomPrompt="1" idx="2" type="title"/>
          </p:nvPr>
        </p:nvSpPr>
        <p:spPr>
          <a:xfrm>
            <a:off x="3508587" y="2819150"/>
            <a:ext cx="2164200" cy="6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0" name="Google Shape;150;p25"/>
          <p:cNvSpPr txBox="1"/>
          <p:nvPr>
            <p:ph idx="3" type="subTitle"/>
          </p:nvPr>
        </p:nvSpPr>
        <p:spPr>
          <a:xfrm>
            <a:off x="3508587" y="3390050"/>
            <a:ext cx="2164200" cy="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1" name="Google Shape;151;p25"/>
          <p:cNvSpPr txBox="1"/>
          <p:nvPr>
            <p:ph idx="4" type="title"/>
          </p:nvPr>
        </p:nvSpPr>
        <p:spPr>
          <a:xfrm>
            <a:off x="717800" y="383175"/>
            <a:ext cx="7708200" cy="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52" name="Google Shape;152;p25"/>
          <p:cNvSpPr txBox="1"/>
          <p:nvPr>
            <p:ph hasCustomPrompt="1" idx="5" type="title"/>
          </p:nvPr>
        </p:nvSpPr>
        <p:spPr>
          <a:xfrm>
            <a:off x="6216100" y="2819150"/>
            <a:ext cx="2164200" cy="6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3" name="Google Shape;153;p25"/>
          <p:cNvSpPr txBox="1"/>
          <p:nvPr>
            <p:ph idx="6" type="subTitle"/>
          </p:nvPr>
        </p:nvSpPr>
        <p:spPr>
          <a:xfrm>
            <a:off x="6216100" y="3390050"/>
            <a:ext cx="2164200" cy="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4" name="Google Shape;154;p25"/>
          <p:cNvSpPr/>
          <p:nvPr/>
        </p:nvSpPr>
        <p:spPr>
          <a:xfrm flipH="1">
            <a:off x="5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5"/>
          <p:cNvSpPr/>
          <p:nvPr/>
        </p:nvSpPr>
        <p:spPr>
          <a:xfrm flipH="1">
            <a:off x="457200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2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idx="1" type="subTitle"/>
          </p:nvPr>
        </p:nvSpPr>
        <p:spPr>
          <a:xfrm>
            <a:off x="711900" y="14760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58" name="Google Shape;158;p26"/>
          <p:cNvSpPr txBox="1"/>
          <p:nvPr>
            <p:ph idx="2" type="subTitle"/>
          </p:nvPr>
        </p:nvSpPr>
        <p:spPr>
          <a:xfrm>
            <a:off x="711900" y="185145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9" name="Google Shape;159;p26"/>
          <p:cNvSpPr txBox="1"/>
          <p:nvPr>
            <p:ph idx="3" type="subTitle"/>
          </p:nvPr>
        </p:nvSpPr>
        <p:spPr>
          <a:xfrm>
            <a:off x="2983950" y="14760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60" name="Google Shape;160;p26"/>
          <p:cNvSpPr txBox="1"/>
          <p:nvPr>
            <p:ph idx="4" type="subTitle"/>
          </p:nvPr>
        </p:nvSpPr>
        <p:spPr>
          <a:xfrm>
            <a:off x="2983950" y="185145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1" name="Google Shape;161;p26"/>
          <p:cNvSpPr txBox="1"/>
          <p:nvPr>
            <p:ph idx="5" type="subTitle"/>
          </p:nvPr>
        </p:nvSpPr>
        <p:spPr>
          <a:xfrm>
            <a:off x="5256000" y="14760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62" name="Google Shape;162;p26"/>
          <p:cNvSpPr txBox="1"/>
          <p:nvPr>
            <p:ph idx="6" type="subTitle"/>
          </p:nvPr>
        </p:nvSpPr>
        <p:spPr>
          <a:xfrm>
            <a:off x="5256000" y="185145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3" name="Google Shape;163;p26"/>
          <p:cNvSpPr txBox="1"/>
          <p:nvPr>
            <p:ph idx="7" type="subTitle"/>
          </p:nvPr>
        </p:nvSpPr>
        <p:spPr>
          <a:xfrm>
            <a:off x="711900" y="29522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64" name="Google Shape;164;p26"/>
          <p:cNvSpPr txBox="1"/>
          <p:nvPr>
            <p:ph idx="8" type="subTitle"/>
          </p:nvPr>
        </p:nvSpPr>
        <p:spPr>
          <a:xfrm>
            <a:off x="711900" y="332765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5" name="Google Shape;165;p26"/>
          <p:cNvSpPr txBox="1"/>
          <p:nvPr>
            <p:ph idx="9" type="subTitle"/>
          </p:nvPr>
        </p:nvSpPr>
        <p:spPr>
          <a:xfrm>
            <a:off x="2983950" y="29522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66" name="Google Shape;166;p26"/>
          <p:cNvSpPr txBox="1"/>
          <p:nvPr>
            <p:ph idx="13" type="subTitle"/>
          </p:nvPr>
        </p:nvSpPr>
        <p:spPr>
          <a:xfrm>
            <a:off x="2983950" y="332765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7" name="Google Shape;167;p26"/>
          <p:cNvSpPr txBox="1"/>
          <p:nvPr>
            <p:ph idx="14" type="subTitle"/>
          </p:nvPr>
        </p:nvSpPr>
        <p:spPr>
          <a:xfrm>
            <a:off x="5256000" y="29522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68" name="Google Shape;168;p26"/>
          <p:cNvSpPr txBox="1"/>
          <p:nvPr>
            <p:ph idx="15" type="subTitle"/>
          </p:nvPr>
        </p:nvSpPr>
        <p:spPr>
          <a:xfrm>
            <a:off x="5256000" y="332765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9" name="Google Shape;169;p26"/>
          <p:cNvSpPr txBox="1"/>
          <p:nvPr>
            <p:ph type="title"/>
          </p:nvPr>
        </p:nvSpPr>
        <p:spPr>
          <a:xfrm>
            <a:off x="717800" y="383175"/>
            <a:ext cx="7708200" cy="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70" name="Google Shape;170;p26"/>
          <p:cNvSpPr/>
          <p:nvPr/>
        </p:nvSpPr>
        <p:spPr>
          <a:xfrm>
            <a:off x="7927800" y="257160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6"/>
          <p:cNvSpPr/>
          <p:nvPr/>
        </p:nvSpPr>
        <p:spPr>
          <a:xfrm>
            <a:off x="7927800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5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/>
          <p:nvPr>
            <p:ph type="title"/>
          </p:nvPr>
        </p:nvSpPr>
        <p:spPr>
          <a:xfrm>
            <a:off x="713225" y="445025"/>
            <a:ext cx="3858900" cy="13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7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74" name="Google Shape;174;p27"/>
          <p:cNvSpPr txBox="1"/>
          <p:nvPr/>
        </p:nvSpPr>
        <p:spPr>
          <a:xfrm>
            <a:off x="713225" y="3485675"/>
            <a:ext cx="39561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th" sz="11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b="1" lang="th" sz="1100">
                <a:solidFill>
                  <a:schemeClr val="accent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th" sz="11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b="1" lang="th" sz="1100">
                <a:solidFill>
                  <a:schemeClr val="accent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th" sz="11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, and infographics &amp; images by </a:t>
            </a:r>
            <a:r>
              <a:rPr b="1" lang="th" sz="1100">
                <a:solidFill>
                  <a:schemeClr val="accent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1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" name="Google Shape;175;p27"/>
          <p:cNvSpPr/>
          <p:nvPr/>
        </p:nvSpPr>
        <p:spPr>
          <a:xfrm>
            <a:off x="6711600" y="257160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7"/>
          <p:cNvSpPr/>
          <p:nvPr/>
        </p:nvSpPr>
        <p:spPr>
          <a:xfrm>
            <a:off x="7927800" y="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●"/>
              <a:defRPr sz="1200"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Font typeface="Barlow"/>
              <a:buChar char="○"/>
              <a:defRPr sz="1200"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713225" y="384048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713225" y="384048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713225" y="2371675"/>
            <a:ext cx="2987100" cy="12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200"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■"/>
              <a:defRPr sz="1200"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200"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○"/>
              <a:defRPr sz="1200"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■"/>
              <a:defRPr sz="1200"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200"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○"/>
              <a:defRPr sz="1200"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000043"/>
              </a:buClr>
              <a:buSzPts val="1400"/>
              <a:buFont typeface="Quicksand Medium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3962400" y="2371675"/>
            <a:ext cx="2987100" cy="12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200"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■"/>
              <a:defRPr sz="1200"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200"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○"/>
              <a:defRPr sz="1200"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■"/>
              <a:defRPr sz="1200"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200"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○"/>
              <a:defRPr sz="1200"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000043"/>
              </a:buClr>
              <a:buSzPts val="1400"/>
              <a:buFont typeface="Quicksand Medium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3" type="subTitle"/>
          </p:nvPr>
        </p:nvSpPr>
        <p:spPr>
          <a:xfrm>
            <a:off x="713225" y="1925800"/>
            <a:ext cx="2987100" cy="4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4" type="subTitle"/>
          </p:nvPr>
        </p:nvSpPr>
        <p:spPr>
          <a:xfrm>
            <a:off x="3962400" y="1925800"/>
            <a:ext cx="2987100" cy="4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/>
          <p:nvPr/>
        </p:nvSpPr>
        <p:spPr>
          <a:xfrm>
            <a:off x="7520700" y="205110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/>
          <p:nvPr/>
        </p:nvSpPr>
        <p:spPr>
          <a:xfrm>
            <a:off x="6304500" y="0"/>
            <a:ext cx="1216200" cy="2051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717800" y="383175"/>
            <a:ext cx="7708200" cy="6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1" name="Google Shape;31;p6"/>
          <p:cNvSpPr/>
          <p:nvPr/>
        </p:nvSpPr>
        <p:spPr>
          <a:xfrm rot="5400000">
            <a:off x="6703350" y="270292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1156525" y="1340400"/>
            <a:ext cx="42321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1156525" y="2096100"/>
            <a:ext cx="4232100" cy="20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>
                <a:solidFill>
                  <a:schemeClr val="accent2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/>
          <p:nvPr/>
        </p:nvSpPr>
        <p:spPr>
          <a:xfrm>
            <a:off x="6732125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7"/>
          <p:cNvSpPr/>
          <p:nvPr/>
        </p:nvSpPr>
        <p:spPr>
          <a:xfrm>
            <a:off x="7951325" y="257175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type="title"/>
          </p:nvPr>
        </p:nvSpPr>
        <p:spPr>
          <a:xfrm>
            <a:off x="713225" y="1170000"/>
            <a:ext cx="5533200" cy="28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7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9" name="Google Shape;39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  <p:sp>
        <p:nvSpPr>
          <p:cNvPr id="40" name="Google Shape;40;p8"/>
          <p:cNvSpPr/>
          <p:nvPr/>
        </p:nvSpPr>
        <p:spPr>
          <a:xfrm>
            <a:off x="6732125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8"/>
          <p:cNvSpPr/>
          <p:nvPr/>
        </p:nvSpPr>
        <p:spPr>
          <a:xfrm>
            <a:off x="7951325" y="2571750"/>
            <a:ext cx="1216200" cy="1345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/>
          <p:nvPr>
            <p:ph type="title"/>
          </p:nvPr>
        </p:nvSpPr>
        <p:spPr>
          <a:xfrm>
            <a:off x="713375" y="2227050"/>
            <a:ext cx="4462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7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4" name="Google Shape;44;p9"/>
          <p:cNvSpPr txBox="1"/>
          <p:nvPr>
            <p:ph idx="1" type="subTitle"/>
          </p:nvPr>
        </p:nvSpPr>
        <p:spPr>
          <a:xfrm>
            <a:off x="713225" y="3045375"/>
            <a:ext cx="4462500" cy="6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9"/>
          <p:cNvSpPr txBox="1"/>
          <p:nvPr>
            <p:ph hasCustomPrompt="1" idx="2" type="title"/>
          </p:nvPr>
        </p:nvSpPr>
        <p:spPr>
          <a:xfrm>
            <a:off x="713300" y="1262325"/>
            <a:ext cx="4462500" cy="11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46" name="Google Shape;46;p9"/>
          <p:cNvSpPr/>
          <p:nvPr/>
        </p:nvSpPr>
        <p:spPr>
          <a:xfrm>
            <a:off x="5270400" y="979500"/>
            <a:ext cx="1216200" cy="1592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>
            <a:off x="6486600" y="2571900"/>
            <a:ext cx="12162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713225" y="544075"/>
            <a:ext cx="4264800" cy="154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38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8649" cy="1359498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8"/>
          <p:cNvSpPr txBox="1"/>
          <p:nvPr>
            <p:ph type="ctrTitle"/>
          </p:nvPr>
        </p:nvSpPr>
        <p:spPr>
          <a:xfrm>
            <a:off x="1643858" y="1172225"/>
            <a:ext cx="67707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solidFill>
                  <a:schemeClr val="accent1"/>
                </a:solidFill>
              </a:rPr>
              <a:t>Waiting Times</a:t>
            </a:r>
            <a:endParaRPr>
              <a:solidFill>
                <a:schemeClr val="accen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solidFill>
                  <a:schemeClr val="accent1"/>
                </a:solidFill>
              </a:rPr>
              <a:t>NHS Scotland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83" name="Google Shape;183;p28"/>
          <p:cNvSpPr txBox="1"/>
          <p:nvPr>
            <p:ph idx="1" type="subTitle"/>
          </p:nvPr>
        </p:nvSpPr>
        <p:spPr>
          <a:xfrm>
            <a:off x="1643852" y="3261775"/>
            <a:ext cx="6770700" cy="5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MS984 Data Analytics in Practice | Case Study 2 | Group 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7"/>
          <p:cNvSpPr txBox="1"/>
          <p:nvPr>
            <p:ph type="title"/>
          </p:nvPr>
        </p:nvSpPr>
        <p:spPr>
          <a:xfrm>
            <a:off x="717800" y="330850"/>
            <a:ext cx="6318300" cy="5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2000"/>
              <a:t>Phase 1 - </a:t>
            </a:r>
            <a:r>
              <a:rPr lang="th" sz="2000"/>
              <a:t>Data Collection and Processing</a:t>
            </a:r>
            <a:endParaRPr sz="2000"/>
          </a:p>
        </p:txBody>
      </p:sp>
      <p:sp>
        <p:nvSpPr>
          <p:cNvPr id="280" name="Google Shape;280;p37"/>
          <p:cNvSpPr txBox="1"/>
          <p:nvPr/>
        </p:nvSpPr>
        <p:spPr>
          <a:xfrm>
            <a:off x="872725" y="4446950"/>
            <a:ext cx="4051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th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 Ongoing Waits in Scotland (2021 – Jun 2023)</a:t>
            </a:r>
            <a:endParaRPr b="1" i="1"/>
          </a:p>
        </p:txBody>
      </p:sp>
      <p:sp>
        <p:nvSpPr>
          <p:cNvPr id="281" name="Google Shape;281;p37"/>
          <p:cNvSpPr txBox="1"/>
          <p:nvPr/>
        </p:nvSpPr>
        <p:spPr>
          <a:xfrm>
            <a:off x="5658900" y="1953450"/>
            <a:ext cx="2805300" cy="245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th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It can be clearly seen that the number of patients waiting </a:t>
            </a:r>
            <a:r>
              <a:rPr b="1" lang="th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increased quickly</a:t>
            </a:r>
            <a:r>
              <a:rPr lang="th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from </a:t>
            </a:r>
            <a:r>
              <a:rPr b="1" lang="th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5.18</a:t>
            </a:r>
            <a:r>
              <a:rPr lang="th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th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million</a:t>
            </a:r>
            <a:r>
              <a:rPr lang="th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to </a:t>
            </a:r>
            <a:r>
              <a:rPr b="1" lang="th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7.87</a:t>
            </a:r>
            <a:r>
              <a:rPr lang="th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th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million</a:t>
            </a:r>
            <a:r>
              <a:rPr lang="th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between 2021 and June 2023.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2" name="Google Shape;282;p37"/>
          <p:cNvSpPr txBox="1"/>
          <p:nvPr/>
        </p:nvSpPr>
        <p:spPr>
          <a:xfrm>
            <a:off x="717800" y="907875"/>
            <a:ext cx="7565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To gain an insight on how NHS Scotland is meeting its service demand, it was compared to the distribution of ongoing waits quarterly for the last 3 years.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83" name="Google Shape;28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175" y="1492875"/>
            <a:ext cx="4958606" cy="2954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Google Shape;28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150" y="1635738"/>
            <a:ext cx="5227470" cy="2868788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38"/>
          <p:cNvSpPr txBox="1"/>
          <p:nvPr>
            <p:ph type="title"/>
          </p:nvPr>
        </p:nvSpPr>
        <p:spPr>
          <a:xfrm>
            <a:off x="717800" y="330850"/>
            <a:ext cx="6318300" cy="5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2000"/>
              <a:t>Phase 1 - Data Collection and Processing</a:t>
            </a:r>
            <a:endParaRPr sz="2000"/>
          </a:p>
        </p:txBody>
      </p:sp>
      <p:sp>
        <p:nvSpPr>
          <p:cNvPr id="290" name="Google Shape;290;p38"/>
          <p:cNvSpPr txBox="1"/>
          <p:nvPr/>
        </p:nvSpPr>
        <p:spPr>
          <a:xfrm>
            <a:off x="487788" y="4647400"/>
            <a:ext cx="5062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th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 5 Highest </a:t>
            </a:r>
            <a:r>
              <a:rPr b="1" i="1" lang="th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 Ongoing Waits in Scotland (2021 – Jun 2023)</a:t>
            </a:r>
            <a:endParaRPr b="1" i="1"/>
          </a:p>
        </p:txBody>
      </p:sp>
      <p:sp>
        <p:nvSpPr>
          <p:cNvPr id="291" name="Google Shape;291;p38"/>
          <p:cNvSpPr txBox="1"/>
          <p:nvPr/>
        </p:nvSpPr>
        <p:spPr>
          <a:xfrm>
            <a:off x="5905525" y="1877388"/>
            <a:ext cx="2805300" cy="245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th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It has been identified a </a:t>
            </a:r>
            <a:r>
              <a:rPr b="1" lang="th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dramatic increase</a:t>
            </a:r>
            <a:r>
              <a:rPr lang="th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in the </a:t>
            </a:r>
            <a:r>
              <a:rPr b="1" lang="th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number of patients</a:t>
            </a:r>
            <a:r>
              <a:rPr lang="th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in </a:t>
            </a:r>
            <a:r>
              <a:rPr b="1" lang="th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Glasgow City</a:t>
            </a:r>
            <a:r>
              <a:rPr lang="th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over the course of three years, rising </a:t>
            </a:r>
            <a:r>
              <a:rPr b="1" lang="th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from </a:t>
            </a:r>
            <a:r>
              <a:rPr lang="th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approximately </a:t>
            </a:r>
            <a:r>
              <a:rPr b="1" lang="th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2.9 million</a:t>
            </a:r>
            <a:r>
              <a:rPr lang="th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patients in 2021 </a:t>
            </a:r>
            <a:r>
              <a:rPr b="1" lang="th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to 3.1 million</a:t>
            </a:r>
            <a:r>
              <a:rPr lang="th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patients in 2023 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2" name="Google Shape;292;p38"/>
          <p:cNvSpPr txBox="1"/>
          <p:nvPr/>
        </p:nvSpPr>
        <p:spPr>
          <a:xfrm>
            <a:off x="717800" y="907875"/>
            <a:ext cx="7565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To gain a deeper understanding of the demand, we have taken one single HSCP which contains several GPs. For this instance, we have taken Glasgow city as a sample.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3" name="Google Shape;293;p38"/>
          <p:cNvSpPr/>
          <p:nvPr/>
        </p:nvSpPr>
        <p:spPr>
          <a:xfrm>
            <a:off x="1018600" y="1999525"/>
            <a:ext cx="864900" cy="2455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850" y="1769175"/>
            <a:ext cx="5237875" cy="2640075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39"/>
          <p:cNvSpPr txBox="1"/>
          <p:nvPr>
            <p:ph type="title"/>
          </p:nvPr>
        </p:nvSpPr>
        <p:spPr>
          <a:xfrm>
            <a:off x="717800" y="330850"/>
            <a:ext cx="5763300" cy="5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2000"/>
              <a:t>Phase 1 - </a:t>
            </a:r>
            <a:r>
              <a:rPr lang="th" sz="2000"/>
              <a:t>Exploration Data Analysis (EDA)</a:t>
            </a:r>
            <a:endParaRPr sz="2000"/>
          </a:p>
        </p:txBody>
      </p:sp>
      <p:sp>
        <p:nvSpPr>
          <p:cNvPr id="300" name="Google Shape;300;p39"/>
          <p:cNvSpPr txBox="1"/>
          <p:nvPr/>
        </p:nvSpPr>
        <p:spPr>
          <a:xfrm>
            <a:off x="827225" y="4446950"/>
            <a:ext cx="4051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th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 Patients in Glasgow City Over a Period of 3 Years (2021 – 2023)</a:t>
            </a:r>
            <a:endParaRPr b="1" i="1"/>
          </a:p>
        </p:txBody>
      </p:sp>
      <p:sp>
        <p:nvSpPr>
          <p:cNvPr id="301" name="Google Shape;301;p39"/>
          <p:cNvSpPr txBox="1"/>
          <p:nvPr/>
        </p:nvSpPr>
        <p:spPr>
          <a:xfrm>
            <a:off x="5811300" y="1861313"/>
            <a:ext cx="2805300" cy="245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th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The chart illustrates a </a:t>
            </a:r>
            <a:r>
              <a:rPr b="1" lang="th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dramatic increase</a:t>
            </a:r>
            <a:r>
              <a:rPr lang="th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in the number of patients in Glasgow City over the course of three years, increasing from approximately </a:t>
            </a:r>
            <a:r>
              <a:rPr b="1" lang="th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2.9 million</a:t>
            </a:r>
            <a:r>
              <a:rPr lang="th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patients in 2021 to </a:t>
            </a:r>
            <a:r>
              <a:rPr b="1" lang="th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3.1</a:t>
            </a:r>
            <a:r>
              <a:rPr lang="th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th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million</a:t>
            </a:r>
            <a:r>
              <a:rPr lang="th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patients in 2023.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2" name="Google Shape;302;p39"/>
          <p:cNvSpPr txBox="1"/>
          <p:nvPr/>
        </p:nvSpPr>
        <p:spPr>
          <a:xfrm>
            <a:off x="717800" y="907875"/>
            <a:ext cx="7553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To gain a deeper understanding of the demand, we have taken one single HSCP which contains several GPs. For this instance, we have taken Glasgow city as a sample.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0"/>
          <p:cNvSpPr txBox="1"/>
          <p:nvPr>
            <p:ph type="title"/>
          </p:nvPr>
        </p:nvSpPr>
        <p:spPr>
          <a:xfrm>
            <a:off x="717800" y="330850"/>
            <a:ext cx="5763300" cy="5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2000"/>
              <a:t>Phase 1 - Exploration Data Analysis (EDA)</a:t>
            </a:r>
            <a:endParaRPr sz="2000"/>
          </a:p>
        </p:txBody>
      </p:sp>
      <p:sp>
        <p:nvSpPr>
          <p:cNvPr id="308" name="Google Shape;308;p40"/>
          <p:cNvSpPr txBox="1"/>
          <p:nvPr/>
        </p:nvSpPr>
        <p:spPr>
          <a:xfrm>
            <a:off x="1107738" y="4523150"/>
            <a:ext cx="4051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i="1" lang="th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 doctors in Scotland (2021-2023)</a:t>
            </a:r>
            <a:endParaRPr b="1"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40"/>
          <p:cNvSpPr txBox="1"/>
          <p:nvPr/>
        </p:nvSpPr>
        <p:spPr>
          <a:xfrm>
            <a:off x="5864625" y="2319524"/>
            <a:ext cx="2805300" cy="110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th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It has been identified a </a:t>
            </a:r>
            <a:r>
              <a:rPr b="1" lang="th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declining trend</a:t>
            </a:r>
            <a:r>
              <a:rPr lang="th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in </a:t>
            </a:r>
            <a:r>
              <a:rPr b="1" lang="th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number of doctors</a:t>
            </a:r>
            <a:r>
              <a:rPr lang="th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in Scotland from year 2021 to 2023.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0" name="Google Shape;310;p40"/>
          <p:cNvSpPr txBox="1"/>
          <p:nvPr/>
        </p:nvSpPr>
        <p:spPr>
          <a:xfrm>
            <a:off x="717800" y="907875"/>
            <a:ext cx="7553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To gain a deeper understanding of workforce in healthcare 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11" name="Google Shape;31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225" y="1433263"/>
            <a:ext cx="5154524" cy="3025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1"/>
          <p:cNvSpPr txBox="1"/>
          <p:nvPr/>
        </p:nvSpPr>
        <p:spPr>
          <a:xfrm>
            <a:off x="222150" y="4441375"/>
            <a:ext cx="50937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th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Ratio (%) Between No. Patients and No. Doctor by Health and Social Care Partnership (HSCP) in Scotland (2023 Quarter 3)</a:t>
            </a:r>
            <a:endParaRPr b="1" i="1"/>
          </a:p>
        </p:txBody>
      </p:sp>
      <p:sp>
        <p:nvSpPr>
          <p:cNvPr id="317" name="Google Shape;317;p41"/>
          <p:cNvSpPr txBox="1"/>
          <p:nvPr/>
        </p:nvSpPr>
        <p:spPr>
          <a:xfrm>
            <a:off x="6098400" y="1722338"/>
            <a:ext cx="2645400" cy="23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th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chart represents the </a:t>
            </a:r>
            <a:r>
              <a:rPr b="1" lang="th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patient-to-doctor ratio</a:t>
            </a:r>
            <a:r>
              <a:rPr lang="th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for </a:t>
            </a:r>
            <a:r>
              <a:rPr b="1" lang="th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each </a:t>
            </a:r>
            <a:r>
              <a:rPr lang="th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Health and Social Care Partnership (</a:t>
            </a:r>
            <a:r>
              <a:rPr b="1" lang="th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HSCP</a:t>
            </a:r>
            <a:r>
              <a:rPr lang="th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) in Scotland in the third quarter of 2023. 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th" sz="1300">
                <a:solidFill>
                  <a:schemeClr val="dk1"/>
                </a:solidFill>
                <a:highlight>
                  <a:srgbClr val="FFFF00"/>
                </a:highlight>
                <a:latin typeface="Montserrat"/>
                <a:ea typeface="Montserrat"/>
                <a:cs typeface="Montserrat"/>
                <a:sym typeface="Montserrat"/>
              </a:rPr>
              <a:t>For example</a:t>
            </a:r>
            <a:r>
              <a:rPr lang="th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in Orkney Islands, there are 19 patients per doctor.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18" name="Google Shape;31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000" y="1523400"/>
            <a:ext cx="5583492" cy="2863025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41"/>
          <p:cNvSpPr txBox="1"/>
          <p:nvPr/>
        </p:nvSpPr>
        <p:spPr>
          <a:xfrm>
            <a:off x="717800" y="907875"/>
            <a:ext cx="7553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To gain insight into the patient load per doctor in Scotland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0" name="Google Shape;320;p41"/>
          <p:cNvSpPr/>
          <p:nvPr/>
        </p:nvSpPr>
        <p:spPr>
          <a:xfrm rot="-2093752">
            <a:off x="18906" y="3929079"/>
            <a:ext cx="790789" cy="122344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h" sz="650">
                <a:latin typeface="Montserrat"/>
                <a:ea typeface="Montserrat"/>
                <a:cs typeface="Montserrat"/>
                <a:sym typeface="Montserrat"/>
              </a:rPr>
              <a:t>orkney Islands</a:t>
            </a:r>
            <a:endParaRPr sz="65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1" name="Google Shape;321;p41"/>
          <p:cNvSpPr txBox="1"/>
          <p:nvPr/>
        </p:nvSpPr>
        <p:spPr>
          <a:xfrm>
            <a:off x="1213100" y="1479050"/>
            <a:ext cx="801300" cy="24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h">
                <a:latin typeface="Montserrat"/>
                <a:ea typeface="Montserrat"/>
                <a:cs typeface="Montserrat"/>
                <a:sym typeface="Montserrat"/>
              </a:rPr>
              <a:t>0.19%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22" name="Google Shape;322;p41"/>
          <p:cNvCxnSpPr>
            <a:stCxn id="321" idx="1"/>
          </p:cNvCxnSpPr>
          <p:nvPr/>
        </p:nvCxnSpPr>
        <p:spPr>
          <a:xfrm flipH="1">
            <a:off x="874400" y="1600700"/>
            <a:ext cx="338700" cy="72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2"/>
          <p:cNvSpPr/>
          <p:nvPr/>
        </p:nvSpPr>
        <p:spPr>
          <a:xfrm>
            <a:off x="436763" y="2246475"/>
            <a:ext cx="3687600" cy="1461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42"/>
          <p:cNvSpPr/>
          <p:nvPr/>
        </p:nvSpPr>
        <p:spPr>
          <a:xfrm>
            <a:off x="4621925" y="2260275"/>
            <a:ext cx="4003200" cy="1461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42"/>
          <p:cNvSpPr/>
          <p:nvPr/>
        </p:nvSpPr>
        <p:spPr>
          <a:xfrm>
            <a:off x="436750" y="1918725"/>
            <a:ext cx="3687600" cy="34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42"/>
          <p:cNvSpPr/>
          <p:nvPr/>
        </p:nvSpPr>
        <p:spPr>
          <a:xfrm>
            <a:off x="4621925" y="1920075"/>
            <a:ext cx="4003200" cy="34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42"/>
          <p:cNvSpPr txBox="1"/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solidFill>
                  <a:schemeClr val="dk2"/>
                </a:solidFill>
              </a:rPr>
              <a:t>02 | </a:t>
            </a:r>
            <a:r>
              <a:rPr lang="th"/>
              <a:t>Proposed Solution</a:t>
            </a:r>
            <a:endParaRPr/>
          </a:p>
        </p:txBody>
      </p:sp>
      <p:sp>
        <p:nvSpPr>
          <p:cNvPr id="332" name="Google Shape;332;p42"/>
          <p:cNvSpPr txBox="1"/>
          <p:nvPr>
            <p:ph idx="1" type="subTitle"/>
          </p:nvPr>
        </p:nvSpPr>
        <p:spPr>
          <a:xfrm>
            <a:off x="4704025" y="1878225"/>
            <a:ext cx="4003200" cy="4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th" sz="1500"/>
              <a:t>Optimizing available workforce</a:t>
            </a:r>
            <a:endParaRPr sz="1500"/>
          </a:p>
        </p:txBody>
      </p:sp>
      <p:sp>
        <p:nvSpPr>
          <p:cNvPr id="333" name="Google Shape;333;p42"/>
          <p:cNvSpPr txBox="1"/>
          <p:nvPr>
            <p:ph idx="2" type="subTitle"/>
          </p:nvPr>
        </p:nvSpPr>
        <p:spPr>
          <a:xfrm>
            <a:off x="4621825" y="2260275"/>
            <a:ext cx="4003200" cy="14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th" sz="1200"/>
              <a:t>To work with the available workforce, it is necessary that we optimizie it for better utlization of workforce and also meet </a:t>
            </a:r>
            <a:r>
              <a:rPr lang="th" sz="1200"/>
              <a:t>increasing patient demand.</a:t>
            </a:r>
            <a:endParaRPr sz="1200"/>
          </a:p>
        </p:txBody>
      </p:sp>
      <p:sp>
        <p:nvSpPr>
          <p:cNvPr id="334" name="Google Shape;334;p42"/>
          <p:cNvSpPr txBox="1"/>
          <p:nvPr>
            <p:ph idx="5" type="subTitle"/>
          </p:nvPr>
        </p:nvSpPr>
        <p:spPr>
          <a:xfrm>
            <a:off x="518850" y="1878226"/>
            <a:ext cx="3522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th" sz="1500"/>
              <a:t>Predicting demand and supply</a:t>
            </a:r>
            <a:endParaRPr sz="1500"/>
          </a:p>
        </p:txBody>
      </p:sp>
      <p:sp>
        <p:nvSpPr>
          <p:cNvPr id="335" name="Google Shape;335;p42"/>
          <p:cNvSpPr txBox="1"/>
          <p:nvPr>
            <p:ph idx="6" type="subTitle"/>
          </p:nvPr>
        </p:nvSpPr>
        <p:spPr>
          <a:xfrm>
            <a:off x="436750" y="2521425"/>
            <a:ext cx="3605100" cy="11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1600"/>
              </a:spcAft>
              <a:buSzPts val="1200"/>
              <a:buChar char="●"/>
            </a:pPr>
            <a:r>
              <a:rPr lang="th" sz="1200"/>
              <a:t>ARIMA is a powerful time series analysis technique used for modelling and forecasting patient demand.</a:t>
            </a:r>
            <a:endParaRPr sz="1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3"/>
          <p:cNvSpPr txBox="1"/>
          <p:nvPr>
            <p:ph type="title"/>
          </p:nvPr>
        </p:nvSpPr>
        <p:spPr>
          <a:xfrm>
            <a:off x="717800" y="330850"/>
            <a:ext cx="4497000" cy="5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2000"/>
              <a:t>Phase 2 - Demand Prediction</a:t>
            </a:r>
            <a:endParaRPr sz="2000"/>
          </a:p>
        </p:txBody>
      </p:sp>
      <p:sp>
        <p:nvSpPr>
          <p:cNvPr id="341" name="Google Shape;341;p43"/>
          <p:cNvSpPr txBox="1"/>
          <p:nvPr/>
        </p:nvSpPr>
        <p:spPr>
          <a:xfrm>
            <a:off x="717800" y="984075"/>
            <a:ext cx="7553100" cy="28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Steps</a:t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th">
                <a:latin typeface="Montserrat"/>
                <a:ea typeface="Montserrat"/>
                <a:cs typeface="Montserrat"/>
                <a:sym typeface="Montserrat"/>
              </a:rPr>
              <a:t>Based on the analysis we were able to come to the quarterly demand of the past years.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th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Taking the past three year's demand in account future patient demand was predicted.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th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The best fit according to the historical pattern, the ARIMA model was suitable.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4"/>
          <p:cNvSpPr txBox="1"/>
          <p:nvPr>
            <p:ph type="title"/>
          </p:nvPr>
        </p:nvSpPr>
        <p:spPr>
          <a:xfrm>
            <a:off x="717800" y="330850"/>
            <a:ext cx="4497000" cy="5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2000"/>
              <a:t>Phase 2 - Demand Prediction</a:t>
            </a:r>
            <a:endParaRPr sz="2000"/>
          </a:p>
        </p:txBody>
      </p:sp>
      <p:sp>
        <p:nvSpPr>
          <p:cNvPr id="347" name="Google Shape;347;p44"/>
          <p:cNvSpPr txBox="1"/>
          <p:nvPr/>
        </p:nvSpPr>
        <p:spPr>
          <a:xfrm>
            <a:off x="683988" y="4214375"/>
            <a:ext cx="5348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th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Figure.</a:t>
            </a:r>
            <a:r>
              <a:rPr i="1" lang="th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i="1" lang="th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i="1" lang="th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i="1" lang="th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rediction Number of Patients Using Time Series Forecasting Techniques in Next Year (2024) in Glasgow City, Scotland</a:t>
            </a:r>
            <a:endParaRPr i="1"/>
          </a:p>
        </p:txBody>
      </p:sp>
      <p:sp>
        <p:nvSpPr>
          <p:cNvPr id="348" name="Google Shape;348;p44"/>
          <p:cNvSpPr txBox="1"/>
          <p:nvPr/>
        </p:nvSpPr>
        <p:spPr>
          <a:xfrm>
            <a:off x="6591125" y="1747313"/>
            <a:ext cx="2300100" cy="19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300">
                <a:latin typeface="Montserrat"/>
                <a:ea typeface="Montserrat"/>
                <a:cs typeface="Montserrat"/>
                <a:sym typeface="Montserrat"/>
              </a:rPr>
              <a:t>The graph depicts a </a:t>
            </a:r>
            <a:r>
              <a:rPr b="1" lang="th" sz="1300">
                <a:latin typeface="Montserrat"/>
                <a:ea typeface="Montserrat"/>
                <a:cs typeface="Montserrat"/>
                <a:sym typeface="Montserrat"/>
              </a:rPr>
              <a:t>predicted </a:t>
            </a:r>
            <a:r>
              <a:rPr lang="th" sz="1300">
                <a:latin typeface="Montserrat"/>
                <a:ea typeface="Montserrat"/>
                <a:cs typeface="Montserrat"/>
                <a:sym typeface="Montserrat"/>
              </a:rPr>
              <a:t>increase in the </a:t>
            </a:r>
            <a:r>
              <a:rPr b="1" lang="th" sz="1300">
                <a:latin typeface="Montserrat"/>
                <a:ea typeface="Montserrat"/>
                <a:cs typeface="Montserrat"/>
                <a:sym typeface="Montserrat"/>
              </a:rPr>
              <a:t>number of patients in next year (2024)</a:t>
            </a:r>
            <a:r>
              <a:rPr lang="th" sz="1300"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300">
                <a:latin typeface="Montserrat"/>
                <a:ea typeface="Montserrat"/>
                <a:cs typeface="Montserrat"/>
                <a:sym typeface="Montserrat"/>
              </a:rPr>
              <a:t>It indicates a </a:t>
            </a:r>
            <a:r>
              <a:rPr b="1" lang="th" sz="1300">
                <a:latin typeface="Montserrat"/>
                <a:ea typeface="Montserrat"/>
                <a:cs typeface="Montserrat"/>
                <a:sym typeface="Montserrat"/>
              </a:rPr>
              <a:t>remained</a:t>
            </a:r>
            <a:r>
              <a:rPr b="1" lang="th" sz="1300">
                <a:latin typeface="Montserrat"/>
                <a:ea typeface="Montserrat"/>
                <a:cs typeface="Montserrat"/>
                <a:sym typeface="Montserrat"/>
              </a:rPr>
              <a:t> growing</a:t>
            </a:r>
            <a:r>
              <a:rPr lang="th" sz="1300">
                <a:latin typeface="Montserrat"/>
                <a:ea typeface="Montserrat"/>
                <a:cs typeface="Montserrat"/>
                <a:sym typeface="Montserrat"/>
              </a:rPr>
              <a:t> future demand.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9" name="Google Shape;349;p44"/>
          <p:cNvSpPr txBox="1"/>
          <p:nvPr/>
        </p:nvSpPr>
        <p:spPr>
          <a:xfrm>
            <a:off x="732500" y="837550"/>
            <a:ext cx="599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Utilizing Time Series Forecasting Techniques </a:t>
            </a:r>
            <a:r>
              <a:rPr lang="th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to predict patients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50" name="Google Shape;35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425" y="1281488"/>
            <a:ext cx="5729549" cy="288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5"/>
          <p:cNvSpPr txBox="1"/>
          <p:nvPr>
            <p:ph type="title"/>
          </p:nvPr>
        </p:nvSpPr>
        <p:spPr>
          <a:xfrm>
            <a:off x="717800" y="330850"/>
            <a:ext cx="4497000" cy="5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2000"/>
              <a:t>Phase 2 - GP Prediction</a:t>
            </a:r>
            <a:endParaRPr sz="2000"/>
          </a:p>
        </p:txBody>
      </p:sp>
      <p:sp>
        <p:nvSpPr>
          <p:cNvPr id="356" name="Google Shape;356;p45"/>
          <p:cNvSpPr txBox="1"/>
          <p:nvPr/>
        </p:nvSpPr>
        <p:spPr>
          <a:xfrm>
            <a:off x="732500" y="892400"/>
            <a:ext cx="3975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The study results the outlining of current and expected workforce and the difference of workforce among Glasgow HSCPs.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57" name="Google Shape;35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0700" y="121825"/>
            <a:ext cx="3921825" cy="4571300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45"/>
          <p:cNvSpPr txBox="1"/>
          <p:nvPr/>
        </p:nvSpPr>
        <p:spPr>
          <a:xfrm>
            <a:off x="825050" y="4344750"/>
            <a:ext cx="3790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i="1" lang="th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Table.</a:t>
            </a:r>
            <a:r>
              <a:rPr i="1" lang="th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i="1" lang="th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Workforce projected values, Glasgow 2024</a:t>
            </a:r>
            <a:endParaRPr i="1"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9" name="Google Shape;359;p45"/>
          <p:cNvSpPr txBox="1"/>
          <p:nvPr/>
        </p:nvSpPr>
        <p:spPr>
          <a:xfrm>
            <a:off x="732500" y="1752275"/>
            <a:ext cx="3975600" cy="10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th" sz="1200">
                <a:latin typeface="Montserrat"/>
                <a:ea typeface="Montserrat"/>
                <a:cs typeface="Montserrat"/>
                <a:sym typeface="Montserrat"/>
              </a:rPr>
              <a:t>Highlighted in yellow are </a:t>
            </a:r>
            <a:r>
              <a:rPr lang="th" sz="1200">
                <a:highlight>
                  <a:srgbClr val="FFFF00"/>
                </a:highlight>
                <a:latin typeface="Montserrat"/>
                <a:ea typeface="Montserrat"/>
                <a:cs typeface="Montserrat"/>
                <a:sym typeface="Montserrat"/>
              </a:rPr>
              <a:t>Argyll and Bute </a:t>
            </a:r>
            <a:r>
              <a:rPr lang="th" sz="1200">
                <a:latin typeface="Montserrat"/>
                <a:ea typeface="Montserrat"/>
                <a:cs typeface="Montserrat"/>
                <a:sym typeface="Montserrat"/>
              </a:rPr>
              <a:t>and </a:t>
            </a:r>
            <a:r>
              <a:rPr lang="th" sz="1200">
                <a:highlight>
                  <a:srgbClr val="FFFF00"/>
                </a:highlight>
                <a:latin typeface="Montserrat"/>
                <a:ea typeface="Montserrat"/>
                <a:cs typeface="Montserrat"/>
                <a:sym typeface="Montserrat"/>
              </a:rPr>
              <a:t>Orkney Islands</a:t>
            </a:r>
            <a:r>
              <a:rPr lang="th" sz="1200">
                <a:latin typeface="Montserrat"/>
                <a:ea typeface="Montserrat"/>
                <a:cs typeface="Montserrat"/>
                <a:sym typeface="Montserrat"/>
              </a:rPr>
              <a:t> HSCPs which </a:t>
            </a:r>
            <a:r>
              <a:rPr b="1" lang="th" sz="1200">
                <a:latin typeface="Montserrat"/>
                <a:ea typeface="Montserrat"/>
                <a:cs typeface="Montserrat"/>
                <a:sym typeface="Montserrat"/>
              </a:rPr>
              <a:t>denotes a negative workforce</a:t>
            </a:r>
            <a:r>
              <a:rPr lang="th" sz="1200">
                <a:latin typeface="Montserrat"/>
                <a:ea typeface="Montserrat"/>
                <a:cs typeface="Montserrat"/>
                <a:sym typeface="Montserrat"/>
              </a:rPr>
              <a:t> difference of </a:t>
            </a:r>
            <a:r>
              <a:rPr b="1" lang="th" sz="1200">
                <a:latin typeface="Montserrat"/>
                <a:ea typeface="Montserrat"/>
                <a:cs typeface="Montserrat"/>
                <a:sym typeface="Montserrat"/>
              </a:rPr>
              <a:t>(-6) and (-12)</a:t>
            </a:r>
            <a:r>
              <a:rPr lang="th" sz="1200">
                <a:latin typeface="Montserrat"/>
                <a:ea typeface="Montserrat"/>
                <a:cs typeface="Montserrat"/>
                <a:sym typeface="Montserrat"/>
              </a:rPr>
              <a:t> workforce correspondingly. </a:t>
            </a:r>
            <a:endParaRPr i="1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0" name="Google Shape;360;p45"/>
          <p:cNvSpPr txBox="1"/>
          <p:nvPr/>
        </p:nvSpPr>
        <p:spPr>
          <a:xfrm>
            <a:off x="732500" y="2922438"/>
            <a:ext cx="3975600" cy="7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th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means there are 18 doctors available to give services in other HSCPs within Glasgow to cover projected demand.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6"/>
          <p:cNvSpPr txBox="1"/>
          <p:nvPr>
            <p:ph type="title"/>
          </p:nvPr>
        </p:nvSpPr>
        <p:spPr>
          <a:xfrm>
            <a:off x="713375" y="2227050"/>
            <a:ext cx="50832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Conclusion</a:t>
            </a:r>
            <a:endParaRPr/>
          </a:p>
        </p:txBody>
      </p:sp>
      <p:sp>
        <p:nvSpPr>
          <p:cNvPr id="366" name="Google Shape;366;p46"/>
          <p:cNvSpPr txBox="1"/>
          <p:nvPr>
            <p:ph idx="2" type="title"/>
          </p:nvPr>
        </p:nvSpPr>
        <p:spPr>
          <a:xfrm>
            <a:off x="713300" y="1262325"/>
            <a:ext cx="4462500" cy="11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03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/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Contents</a:t>
            </a:r>
            <a:endParaRPr/>
          </a:p>
        </p:txBody>
      </p:sp>
      <p:sp>
        <p:nvSpPr>
          <p:cNvPr id="189" name="Google Shape;189;p29"/>
          <p:cNvSpPr txBox="1"/>
          <p:nvPr>
            <p:ph idx="2" type="ctrTitle"/>
          </p:nvPr>
        </p:nvSpPr>
        <p:spPr>
          <a:xfrm>
            <a:off x="2310350" y="1446813"/>
            <a:ext cx="21504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Introduction</a:t>
            </a:r>
            <a:endParaRPr/>
          </a:p>
        </p:txBody>
      </p:sp>
      <p:sp>
        <p:nvSpPr>
          <p:cNvPr id="190" name="Google Shape;190;p29"/>
          <p:cNvSpPr txBox="1"/>
          <p:nvPr>
            <p:ph idx="3" type="title"/>
          </p:nvPr>
        </p:nvSpPr>
        <p:spPr>
          <a:xfrm>
            <a:off x="717800" y="1521025"/>
            <a:ext cx="1493400" cy="94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01</a:t>
            </a:r>
            <a:endParaRPr/>
          </a:p>
        </p:txBody>
      </p:sp>
      <p:sp>
        <p:nvSpPr>
          <p:cNvPr id="191" name="Google Shape;191;p29"/>
          <p:cNvSpPr txBox="1"/>
          <p:nvPr>
            <p:ph idx="1" type="subTitle"/>
          </p:nvPr>
        </p:nvSpPr>
        <p:spPr>
          <a:xfrm>
            <a:off x="2310350" y="1858875"/>
            <a:ext cx="21504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"/>
              <a:t>Introduce the problems and context of NHS Scotland</a:t>
            </a:r>
            <a:endParaRPr/>
          </a:p>
        </p:txBody>
      </p:sp>
      <p:sp>
        <p:nvSpPr>
          <p:cNvPr id="192" name="Google Shape;192;p29"/>
          <p:cNvSpPr txBox="1"/>
          <p:nvPr>
            <p:ph idx="4" type="ctrTitle"/>
          </p:nvPr>
        </p:nvSpPr>
        <p:spPr>
          <a:xfrm>
            <a:off x="6275800" y="1446813"/>
            <a:ext cx="21504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Methodologies</a:t>
            </a:r>
            <a:endParaRPr/>
          </a:p>
        </p:txBody>
      </p:sp>
      <p:sp>
        <p:nvSpPr>
          <p:cNvPr id="193" name="Google Shape;193;p29"/>
          <p:cNvSpPr txBox="1"/>
          <p:nvPr>
            <p:ph idx="5" type="title"/>
          </p:nvPr>
        </p:nvSpPr>
        <p:spPr>
          <a:xfrm>
            <a:off x="4686400" y="1521025"/>
            <a:ext cx="1493400" cy="94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02</a:t>
            </a:r>
            <a:endParaRPr/>
          </a:p>
        </p:txBody>
      </p:sp>
      <p:sp>
        <p:nvSpPr>
          <p:cNvPr id="194" name="Google Shape;194;p29"/>
          <p:cNvSpPr txBox="1"/>
          <p:nvPr>
            <p:ph idx="6" type="subTitle"/>
          </p:nvPr>
        </p:nvSpPr>
        <p:spPr>
          <a:xfrm>
            <a:off x="6275800" y="1858878"/>
            <a:ext cx="21504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Involve step-by-step processing</a:t>
            </a:r>
            <a:endParaRPr/>
          </a:p>
        </p:txBody>
      </p:sp>
      <p:sp>
        <p:nvSpPr>
          <p:cNvPr id="195" name="Google Shape;195;p29"/>
          <p:cNvSpPr txBox="1"/>
          <p:nvPr>
            <p:ph idx="13" type="ctrTitle"/>
          </p:nvPr>
        </p:nvSpPr>
        <p:spPr>
          <a:xfrm>
            <a:off x="4302025" y="3239300"/>
            <a:ext cx="21504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Conclusion</a:t>
            </a:r>
            <a:endParaRPr/>
          </a:p>
        </p:txBody>
      </p:sp>
      <p:sp>
        <p:nvSpPr>
          <p:cNvPr id="196" name="Google Shape;196;p29"/>
          <p:cNvSpPr txBox="1"/>
          <p:nvPr>
            <p:ph idx="14" type="title"/>
          </p:nvPr>
        </p:nvSpPr>
        <p:spPr>
          <a:xfrm>
            <a:off x="2702100" y="2960450"/>
            <a:ext cx="1493400" cy="94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03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7"/>
          <p:cNvSpPr txBox="1"/>
          <p:nvPr/>
        </p:nvSpPr>
        <p:spPr>
          <a:xfrm>
            <a:off x="703375" y="1128775"/>
            <a:ext cx="6657000" cy="38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th">
                <a:latin typeface="Montserrat"/>
                <a:ea typeface="Montserrat"/>
                <a:cs typeface="Montserrat"/>
                <a:sym typeface="Montserrat"/>
              </a:rPr>
              <a:t>Scheduling appointments and managing doctors' availability across multiple General Practices (GPs) significantly impacts the healthcare sector.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th">
                <a:latin typeface="Montserrat"/>
                <a:ea typeface="Montserrat"/>
                <a:cs typeface="Montserrat"/>
                <a:sym typeface="Montserrat"/>
              </a:rPr>
              <a:t>Achieving optimal health systems necessitates leveraging technology, patient-centered care, and efficient resource allocation.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th">
                <a:latin typeface="Montserrat"/>
                <a:ea typeface="Montserrat"/>
                <a:cs typeface="Montserrat"/>
                <a:sym typeface="Montserrat"/>
              </a:rPr>
              <a:t>Data-driven assessments and a commitment to patient satisfaction are crucial for successful implementation.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th">
                <a:latin typeface="Montserrat"/>
                <a:ea typeface="Montserrat"/>
                <a:cs typeface="Montserrat"/>
                <a:sym typeface="Montserrat"/>
              </a:rPr>
              <a:t>Adapting new technologies and strategies is essential for maintaining high-quality care while managing doctor availability and appointments amidst evolving healthcare landscapes.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2" name="Google Shape;372;p47"/>
          <p:cNvSpPr txBox="1"/>
          <p:nvPr>
            <p:ph idx="4294967295" type="title"/>
          </p:nvPr>
        </p:nvSpPr>
        <p:spPr>
          <a:xfrm>
            <a:off x="717800" y="383175"/>
            <a:ext cx="3328800" cy="6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solidFill>
                  <a:schemeClr val="dk2"/>
                </a:solidFill>
              </a:rPr>
              <a:t>03 | </a:t>
            </a:r>
            <a:r>
              <a:rPr lang="th">
                <a:solidFill>
                  <a:schemeClr val="accent1"/>
                </a:solidFill>
              </a:rPr>
              <a:t>Conclusion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8"/>
          <p:cNvSpPr txBox="1"/>
          <p:nvPr>
            <p:ph type="title"/>
          </p:nvPr>
        </p:nvSpPr>
        <p:spPr>
          <a:xfrm>
            <a:off x="489100" y="519050"/>
            <a:ext cx="5533200" cy="145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Thank you</a:t>
            </a:r>
            <a:endParaRPr sz="3800">
              <a:solidFill>
                <a:schemeClr val="dk2"/>
              </a:solidFill>
            </a:endParaRPr>
          </a:p>
        </p:txBody>
      </p:sp>
      <p:sp>
        <p:nvSpPr>
          <p:cNvPr id="378" name="Google Shape;378;p48"/>
          <p:cNvSpPr txBox="1"/>
          <p:nvPr/>
        </p:nvSpPr>
        <p:spPr>
          <a:xfrm>
            <a:off x="553175" y="2111125"/>
            <a:ext cx="4425600" cy="23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Do you have any questions?</a:t>
            </a:r>
            <a:endParaRPr sz="2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B383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">
                <a:solidFill>
                  <a:srgbClr val="3B3838"/>
                </a:solidFill>
                <a:latin typeface="Montserrat"/>
                <a:ea typeface="Montserrat"/>
                <a:cs typeface="Montserrat"/>
                <a:sym typeface="Montserrat"/>
              </a:rPr>
              <a:t>Atharva Abhijit Joshi</a:t>
            </a:r>
            <a:endParaRPr>
              <a:solidFill>
                <a:srgbClr val="3B383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">
                <a:solidFill>
                  <a:srgbClr val="3B3838"/>
                </a:solidFill>
                <a:latin typeface="Montserrat"/>
                <a:ea typeface="Montserrat"/>
                <a:cs typeface="Montserrat"/>
                <a:sym typeface="Montserrat"/>
              </a:rPr>
              <a:t>Aravinthkumar Pattaiyan</a:t>
            </a:r>
            <a:endParaRPr>
              <a:solidFill>
                <a:srgbClr val="3B383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">
                <a:solidFill>
                  <a:srgbClr val="3B3838"/>
                </a:solidFill>
                <a:latin typeface="Montserrat"/>
                <a:ea typeface="Montserrat"/>
                <a:cs typeface="Montserrat"/>
                <a:sym typeface="Montserrat"/>
              </a:rPr>
              <a:t>Hrutuja Mangesh Patkar</a:t>
            </a:r>
            <a:endParaRPr>
              <a:solidFill>
                <a:srgbClr val="3B383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">
                <a:solidFill>
                  <a:srgbClr val="3B3838"/>
                </a:solidFill>
                <a:latin typeface="Montserrat"/>
                <a:ea typeface="Montserrat"/>
                <a:cs typeface="Montserrat"/>
                <a:sym typeface="Montserrat"/>
              </a:rPr>
              <a:t>Kittinat Anathamsombat</a:t>
            </a:r>
            <a:endParaRPr>
              <a:solidFill>
                <a:srgbClr val="3B383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">
                <a:solidFill>
                  <a:srgbClr val="3B3838"/>
                </a:solidFill>
                <a:latin typeface="Montserrat"/>
                <a:ea typeface="Montserrat"/>
                <a:cs typeface="Montserrat"/>
                <a:sym typeface="Montserrat"/>
              </a:rPr>
              <a:t>Katherine Gisela Enríquez Donado</a:t>
            </a:r>
            <a:endParaRPr>
              <a:solidFill>
                <a:srgbClr val="3B383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">
                <a:solidFill>
                  <a:srgbClr val="3B3838"/>
                </a:solidFill>
                <a:latin typeface="Montserrat"/>
                <a:ea typeface="Montserrat"/>
                <a:cs typeface="Montserrat"/>
                <a:sym typeface="Montserrat"/>
              </a:rPr>
              <a:t>Abu Huraira</a:t>
            </a:r>
            <a:endParaRPr>
              <a:solidFill>
                <a:srgbClr val="3B383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">
                <a:solidFill>
                  <a:srgbClr val="3B3838"/>
                </a:solidFill>
                <a:latin typeface="Montserrat"/>
                <a:ea typeface="Montserrat"/>
                <a:cs typeface="Montserrat"/>
                <a:sym typeface="Montserrat"/>
              </a:rPr>
              <a:t>Eitika Sharma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9" name="Google Shape;379;p48"/>
          <p:cNvSpPr txBox="1"/>
          <p:nvPr/>
        </p:nvSpPr>
        <p:spPr>
          <a:xfrm>
            <a:off x="4572000" y="4565400"/>
            <a:ext cx="44256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9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Credits:</a:t>
            </a:r>
            <a:r>
              <a:rPr lang="th" sz="9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 Special thanks to </a:t>
            </a:r>
            <a:r>
              <a:rPr lang="th" sz="900" u="sng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Slidesgo</a:t>
            </a:r>
            <a:r>
              <a:rPr lang="th" sz="9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for providing the template and includes icons by </a:t>
            </a:r>
            <a:r>
              <a:rPr lang="th" sz="900" u="sng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Flaticon</a:t>
            </a:r>
            <a:r>
              <a:rPr lang="th" sz="9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</a:t>
            </a:r>
            <a:endParaRPr sz="900">
              <a:solidFill>
                <a:schemeClr val="accent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9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and infographics &amp; images by </a:t>
            </a:r>
            <a:r>
              <a:rPr lang="th" sz="900" u="sng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Freepik</a:t>
            </a:r>
            <a:r>
              <a:rPr lang="th" sz="9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for this presentation</a:t>
            </a:r>
            <a:endParaRPr sz="900">
              <a:solidFill>
                <a:schemeClr val="accent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0"/>
          <p:cNvSpPr txBox="1"/>
          <p:nvPr>
            <p:ph type="title"/>
          </p:nvPr>
        </p:nvSpPr>
        <p:spPr>
          <a:xfrm>
            <a:off x="3968425" y="2227050"/>
            <a:ext cx="4462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Introduction</a:t>
            </a:r>
            <a:endParaRPr/>
          </a:p>
        </p:txBody>
      </p:sp>
      <p:sp>
        <p:nvSpPr>
          <p:cNvPr id="202" name="Google Shape;202;p30"/>
          <p:cNvSpPr txBox="1"/>
          <p:nvPr>
            <p:ph idx="1" type="subTitle"/>
          </p:nvPr>
        </p:nvSpPr>
        <p:spPr>
          <a:xfrm>
            <a:off x="3968275" y="3045375"/>
            <a:ext cx="4462500" cy="6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">
                <a:solidFill>
                  <a:schemeClr val="dk1"/>
                </a:solidFill>
              </a:rPr>
              <a:t>Introduce the problems of </a:t>
            </a:r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">
                <a:solidFill>
                  <a:schemeClr val="dk1"/>
                </a:solidFill>
              </a:rPr>
              <a:t>NHS Scotland</a:t>
            </a:r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03" name="Google Shape;203;p30"/>
          <p:cNvSpPr txBox="1"/>
          <p:nvPr>
            <p:ph idx="2" type="title"/>
          </p:nvPr>
        </p:nvSpPr>
        <p:spPr>
          <a:xfrm>
            <a:off x="3968350" y="1262325"/>
            <a:ext cx="4462500" cy="11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01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1"/>
          <p:cNvSpPr/>
          <p:nvPr/>
        </p:nvSpPr>
        <p:spPr>
          <a:xfrm>
            <a:off x="4676202" y="3418800"/>
            <a:ext cx="3795600" cy="112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31"/>
          <p:cNvSpPr/>
          <p:nvPr/>
        </p:nvSpPr>
        <p:spPr>
          <a:xfrm>
            <a:off x="4676202" y="1633725"/>
            <a:ext cx="3795600" cy="112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31"/>
          <p:cNvSpPr/>
          <p:nvPr/>
        </p:nvSpPr>
        <p:spPr>
          <a:xfrm>
            <a:off x="753725" y="3418800"/>
            <a:ext cx="3687600" cy="112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31"/>
          <p:cNvSpPr/>
          <p:nvPr/>
        </p:nvSpPr>
        <p:spPr>
          <a:xfrm>
            <a:off x="753725" y="1633725"/>
            <a:ext cx="3687600" cy="112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31"/>
          <p:cNvSpPr/>
          <p:nvPr/>
        </p:nvSpPr>
        <p:spPr>
          <a:xfrm>
            <a:off x="4676100" y="3091050"/>
            <a:ext cx="3795600" cy="34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31"/>
          <p:cNvSpPr/>
          <p:nvPr/>
        </p:nvSpPr>
        <p:spPr>
          <a:xfrm>
            <a:off x="4676202" y="1293525"/>
            <a:ext cx="3795600" cy="34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31"/>
          <p:cNvSpPr/>
          <p:nvPr/>
        </p:nvSpPr>
        <p:spPr>
          <a:xfrm>
            <a:off x="753725" y="3091050"/>
            <a:ext cx="3687600" cy="34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31"/>
          <p:cNvSpPr/>
          <p:nvPr/>
        </p:nvSpPr>
        <p:spPr>
          <a:xfrm>
            <a:off x="753725" y="1293525"/>
            <a:ext cx="3687600" cy="34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1"/>
          <p:cNvSpPr txBox="1"/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solidFill>
                  <a:schemeClr val="dk2"/>
                </a:solidFill>
              </a:rPr>
              <a:t>01 | </a:t>
            </a:r>
            <a:r>
              <a:rPr lang="th"/>
              <a:t>Context</a:t>
            </a:r>
            <a:endParaRPr/>
          </a:p>
        </p:txBody>
      </p:sp>
      <p:sp>
        <p:nvSpPr>
          <p:cNvPr id="217" name="Google Shape;217;p31"/>
          <p:cNvSpPr txBox="1"/>
          <p:nvPr>
            <p:ph idx="1" type="subTitle"/>
          </p:nvPr>
        </p:nvSpPr>
        <p:spPr>
          <a:xfrm>
            <a:off x="835825" y="1251675"/>
            <a:ext cx="2787600" cy="4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" sz="1500"/>
              <a:t>NHS Workforce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218" name="Google Shape;218;p31"/>
          <p:cNvSpPr txBox="1"/>
          <p:nvPr>
            <p:ph idx="2" type="subTitle"/>
          </p:nvPr>
        </p:nvSpPr>
        <p:spPr>
          <a:xfrm>
            <a:off x="753625" y="1633725"/>
            <a:ext cx="3687600" cy="11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th" sz="1200"/>
              <a:t>High vacancy rates impact service quality, often arising from recruitment difficulties and low employee retention due to competitive wages.</a:t>
            </a:r>
            <a:endParaRPr sz="1200"/>
          </a:p>
        </p:txBody>
      </p:sp>
      <p:sp>
        <p:nvSpPr>
          <p:cNvPr id="219" name="Google Shape;219;p31"/>
          <p:cNvSpPr txBox="1"/>
          <p:nvPr>
            <p:ph idx="3" type="subTitle"/>
          </p:nvPr>
        </p:nvSpPr>
        <p:spPr>
          <a:xfrm>
            <a:off x="4824891" y="1251675"/>
            <a:ext cx="3795600" cy="4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" sz="1500"/>
              <a:t>Workload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220" name="Google Shape;220;p31"/>
          <p:cNvSpPr txBox="1"/>
          <p:nvPr>
            <p:ph idx="4" type="subTitle"/>
          </p:nvPr>
        </p:nvSpPr>
        <p:spPr>
          <a:xfrm>
            <a:off x="4676200" y="1633725"/>
            <a:ext cx="3795600" cy="11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th" sz="1200"/>
              <a:t>Growing demand surpasses capacity, leading to prolonged waiting times and burdening healthcare professionals.</a:t>
            </a:r>
            <a:endParaRPr sz="1200"/>
          </a:p>
        </p:txBody>
      </p:sp>
      <p:sp>
        <p:nvSpPr>
          <p:cNvPr id="221" name="Google Shape;221;p31"/>
          <p:cNvSpPr txBox="1"/>
          <p:nvPr>
            <p:ph idx="5" type="subTitle"/>
          </p:nvPr>
        </p:nvSpPr>
        <p:spPr>
          <a:xfrm>
            <a:off x="835825" y="3050548"/>
            <a:ext cx="2787600" cy="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" sz="1500"/>
              <a:t>Waiting Times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222" name="Google Shape;222;p31"/>
          <p:cNvSpPr txBox="1"/>
          <p:nvPr>
            <p:ph idx="6" type="subTitle"/>
          </p:nvPr>
        </p:nvSpPr>
        <p:spPr>
          <a:xfrm>
            <a:off x="753725" y="3418800"/>
            <a:ext cx="3687600" cy="11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th" sz="1200"/>
              <a:t>Crucial indicators of service capability, highlighting systemic inefficiencies and aiding performance monitoring.</a:t>
            </a:r>
            <a:endParaRPr sz="1200"/>
          </a:p>
        </p:txBody>
      </p:sp>
      <p:sp>
        <p:nvSpPr>
          <p:cNvPr id="223" name="Google Shape;223;p31"/>
          <p:cNvSpPr txBox="1"/>
          <p:nvPr>
            <p:ph idx="7" type="subTitle"/>
          </p:nvPr>
        </p:nvSpPr>
        <p:spPr>
          <a:xfrm>
            <a:off x="4824793" y="3050556"/>
            <a:ext cx="3795600" cy="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th" sz="1500"/>
              <a:t>Health Inequalities</a:t>
            </a:r>
            <a:endParaRPr sz="1500"/>
          </a:p>
        </p:txBody>
      </p:sp>
      <p:sp>
        <p:nvSpPr>
          <p:cNvPr id="224" name="Google Shape;224;p31"/>
          <p:cNvSpPr txBox="1"/>
          <p:nvPr>
            <p:ph idx="8" type="subTitle"/>
          </p:nvPr>
        </p:nvSpPr>
        <p:spPr>
          <a:xfrm>
            <a:off x="4675875" y="3418925"/>
            <a:ext cx="3795600" cy="11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th" sz="1200"/>
              <a:t>Health service quality affects public perception and socio-economic factors.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th" sz="1200"/>
              <a:t>Limited funding growth due to UK Government austerity measures impacts service quality.</a:t>
            </a:r>
            <a:endParaRPr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2"/>
          <p:cNvSpPr txBox="1"/>
          <p:nvPr>
            <p:ph type="title"/>
          </p:nvPr>
        </p:nvSpPr>
        <p:spPr>
          <a:xfrm>
            <a:off x="3984975" y="1419600"/>
            <a:ext cx="4055400" cy="7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solidFill>
                  <a:schemeClr val="dk2"/>
                </a:solidFill>
              </a:rPr>
              <a:t>01 |</a:t>
            </a:r>
            <a:r>
              <a:rPr lang="th"/>
              <a:t> </a:t>
            </a:r>
            <a:r>
              <a:rPr lang="th"/>
              <a:t>The Proble</a:t>
            </a:r>
            <a:r>
              <a:rPr lang="th"/>
              <a:t>m</a:t>
            </a:r>
            <a:endParaRPr/>
          </a:p>
        </p:txBody>
      </p:sp>
      <p:sp>
        <p:nvSpPr>
          <p:cNvPr id="230" name="Google Shape;230;p32"/>
          <p:cNvSpPr txBox="1"/>
          <p:nvPr>
            <p:ph idx="1" type="subTitle"/>
          </p:nvPr>
        </p:nvSpPr>
        <p:spPr>
          <a:xfrm>
            <a:off x="3994375" y="2066400"/>
            <a:ext cx="4055400" cy="15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"/>
              <a:t>NHS Scotland faces a sustainability crisis due to a capacity/demand imbalance, stemming from various factors such as system inefficiencies, workforce shortages, low government investment, and infrastructure inadequacies.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3"/>
          <p:cNvSpPr txBox="1"/>
          <p:nvPr>
            <p:ph type="title"/>
          </p:nvPr>
        </p:nvSpPr>
        <p:spPr>
          <a:xfrm>
            <a:off x="713225" y="1412150"/>
            <a:ext cx="7717500" cy="165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solidFill>
                  <a:schemeClr val="accent1"/>
                </a:solidFill>
              </a:rPr>
              <a:t>90%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36" name="Google Shape;236;p33"/>
          <p:cNvSpPr txBox="1"/>
          <p:nvPr>
            <p:ph idx="1" type="body"/>
          </p:nvPr>
        </p:nvSpPr>
        <p:spPr>
          <a:xfrm>
            <a:off x="713400" y="3069625"/>
            <a:ext cx="7717500" cy="6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"/>
              <a:t>patients receive therapy referrals only after 18 weeks</a:t>
            </a:r>
            <a:r>
              <a:rPr lang="th"/>
              <a:t>,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"/>
              <a:t> revealing the severity of the waiting time issue.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4"/>
          <p:cNvSpPr txBox="1"/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NHS Workforce</a:t>
            </a:r>
            <a:endParaRPr/>
          </a:p>
        </p:txBody>
      </p:sp>
      <p:sp>
        <p:nvSpPr>
          <p:cNvPr id="242" name="Google Shape;242;p34"/>
          <p:cNvSpPr txBox="1"/>
          <p:nvPr/>
        </p:nvSpPr>
        <p:spPr>
          <a:xfrm>
            <a:off x="1691038" y="4482275"/>
            <a:ext cx="3372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th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NHS Scotland Vacancy Rates (Sep 2012 - Dec 2022)</a:t>
            </a:r>
            <a:endParaRPr b="1" i="1"/>
          </a:p>
        </p:txBody>
      </p:sp>
      <p:pic>
        <p:nvPicPr>
          <p:cNvPr id="243" name="Google Shape;243;p34"/>
          <p:cNvPicPr preferRelativeResize="0"/>
          <p:nvPr/>
        </p:nvPicPr>
        <p:blipFill rotWithShape="1">
          <a:blip r:embed="rId3">
            <a:alphaModFix/>
          </a:blip>
          <a:srcRect b="0" l="318" r="0" t="0"/>
          <a:stretch/>
        </p:blipFill>
        <p:spPr>
          <a:xfrm>
            <a:off x="525413" y="1227475"/>
            <a:ext cx="6146699" cy="304695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4"/>
          <p:cNvSpPr/>
          <p:nvPr/>
        </p:nvSpPr>
        <p:spPr>
          <a:xfrm>
            <a:off x="5136226" y="1254608"/>
            <a:ext cx="1474500" cy="3020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5" name="Google Shape;245;p34"/>
          <p:cNvSpPr txBox="1"/>
          <p:nvPr/>
        </p:nvSpPr>
        <p:spPr>
          <a:xfrm>
            <a:off x="6859988" y="2564550"/>
            <a:ext cx="175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latin typeface="Montserrat"/>
                <a:ea typeface="Montserrat"/>
                <a:cs typeface="Montserrat"/>
                <a:sym typeface="Montserrat"/>
              </a:rPr>
              <a:t>Last 3 years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6" name="Google Shape;246;p34"/>
          <p:cNvSpPr txBox="1"/>
          <p:nvPr/>
        </p:nvSpPr>
        <p:spPr>
          <a:xfrm>
            <a:off x="546863" y="1132175"/>
            <a:ext cx="373500" cy="835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latin typeface="Montserrat"/>
                <a:ea typeface="Montserrat"/>
                <a:cs typeface="Montserrat"/>
                <a:sym typeface="Montserrat"/>
              </a:rPr>
              <a:t>987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7" name="Google Shape;247;p34"/>
          <p:cNvSpPr txBox="1"/>
          <p:nvPr/>
        </p:nvSpPr>
        <p:spPr>
          <a:xfrm>
            <a:off x="546863" y="1967675"/>
            <a:ext cx="373500" cy="835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latin typeface="Montserrat"/>
                <a:ea typeface="Montserrat"/>
                <a:cs typeface="Montserrat"/>
                <a:sym typeface="Montserrat"/>
              </a:rPr>
              <a:t>654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8" name="Google Shape;248;p34"/>
          <p:cNvSpPr txBox="1"/>
          <p:nvPr/>
        </p:nvSpPr>
        <p:spPr>
          <a:xfrm>
            <a:off x="546863" y="2803175"/>
            <a:ext cx="373500" cy="835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latin typeface="Montserrat"/>
                <a:ea typeface="Montserrat"/>
                <a:cs typeface="Montserrat"/>
                <a:sym typeface="Montserrat"/>
              </a:rPr>
              <a:t>32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9" name="Google Shape;249;p34"/>
          <p:cNvSpPr txBox="1"/>
          <p:nvPr/>
        </p:nvSpPr>
        <p:spPr>
          <a:xfrm>
            <a:off x="546863" y="3542625"/>
            <a:ext cx="373500" cy="25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5"/>
          <p:cNvSpPr txBox="1"/>
          <p:nvPr>
            <p:ph type="title"/>
          </p:nvPr>
        </p:nvSpPr>
        <p:spPr>
          <a:xfrm>
            <a:off x="713375" y="2227050"/>
            <a:ext cx="50832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Methodologies</a:t>
            </a:r>
            <a:endParaRPr/>
          </a:p>
        </p:txBody>
      </p:sp>
      <p:sp>
        <p:nvSpPr>
          <p:cNvPr id="255" name="Google Shape;255;p35"/>
          <p:cNvSpPr txBox="1"/>
          <p:nvPr>
            <p:ph idx="1" type="subTitle"/>
          </p:nvPr>
        </p:nvSpPr>
        <p:spPr>
          <a:xfrm>
            <a:off x="713225" y="3045375"/>
            <a:ext cx="4462500" cy="6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">
                <a:solidFill>
                  <a:schemeClr val="dk1"/>
                </a:solidFill>
              </a:rPr>
              <a:t>Involve step-by-step processing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56" name="Google Shape;256;p35"/>
          <p:cNvSpPr txBox="1"/>
          <p:nvPr>
            <p:ph idx="2" type="title"/>
          </p:nvPr>
        </p:nvSpPr>
        <p:spPr>
          <a:xfrm>
            <a:off x="713300" y="1262325"/>
            <a:ext cx="4462500" cy="11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02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6"/>
          <p:cNvSpPr txBox="1"/>
          <p:nvPr>
            <p:ph type="title"/>
          </p:nvPr>
        </p:nvSpPr>
        <p:spPr>
          <a:xfrm>
            <a:off x="717800" y="383175"/>
            <a:ext cx="7708200" cy="9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solidFill>
                  <a:schemeClr val="dk2"/>
                </a:solidFill>
              </a:rPr>
              <a:t>02 | </a:t>
            </a:r>
            <a:r>
              <a:rPr lang="th"/>
              <a:t>Step-by-Step</a:t>
            </a:r>
            <a:endParaRPr/>
          </a:p>
        </p:txBody>
      </p:sp>
      <p:sp>
        <p:nvSpPr>
          <p:cNvPr id="262" name="Google Shape;262;p36"/>
          <p:cNvSpPr/>
          <p:nvPr/>
        </p:nvSpPr>
        <p:spPr>
          <a:xfrm>
            <a:off x="713225" y="2514675"/>
            <a:ext cx="2569500" cy="10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36"/>
          <p:cNvSpPr/>
          <p:nvPr/>
        </p:nvSpPr>
        <p:spPr>
          <a:xfrm>
            <a:off x="3282625" y="2203225"/>
            <a:ext cx="2569500" cy="10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36"/>
          <p:cNvSpPr/>
          <p:nvPr/>
        </p:nvSpPr>
        <p:spPr>
          <a:xfrm>
            <a:off x="5852025" y="1900250"/>
            <a:ext cx="2569500" cy="10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36"/>
          <p:cNvSpPr/>
          <p:nvPr/>
        </p:nvSpPr>
        <p:spPr>
          <a:xfrm rot="5400000">
            <a:off x="3029775" y="2358950"/>
            <a:ext cx="414600" cy="10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36"/>
          <p:cNvSpPr/>
          <p:nvPr/>
        </p:nvSpPr>
        <p:spPr>
          <a:xfrm rot="5400000">
            <a:off x="5600575" y="2051000"/>
            <a:ext cx="404700" cy="10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36"/>
          <p:cNvSpPr txBox="1"/>
          <p:nvPr>
            <p:ph idx="4294967295" type="subTitle"/>
          </p:nvPr>
        </p:nvSpPr>
        <p:spPr>
          <a:xfrm>
            <a:off x="1227425" y="2003450"/>
            <a:ext cx="15411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th">
                <a:solidFill>
                  <a:schemeClr val="accent1"/>
                </a:solidFill>
              </a:rPr>
              <a:t>Phase 1</a:t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268" name="Google Shape;268;p36"/>
          <p:cNvSpPr txBox="1"/>
          <p:nvPr>
            <p:ph idx="4294967295" type="subTitle"/>
          </p:nvPr>
        </p:nvSpPr>
        <p:spPr>
          <a:xfrm>
            <a:off x="3796825" y="1687900"/>
            <a:ext cx="15411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th">
                <a:solidFill>
                  <a:schemeClr val="accent1"/>
                </a:solidFill>
              </a:rPr>
              <a:t>Phase 2</a:t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269" name="Google Shape;269;p36"/>
          <p:cNvSpPr txBox="1"/>
          <p:nvPr>
            <p:ph idx="4294967295" type="subTitle"/>
          </p:nvPr>
        </p:nvSpPr>
        <p:spPr>
          <a:xfrm>
            <a:off x="6366225" y="1395675"/>
            <a:ext cx="15411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th">
                <a:solidFill>
                  <a:schemeClr val="accent1"/>
                </a:solidFill>
              </a:rPr>
              <a:t>Phase 3</a:t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270" name="Google Shape;270;p36"/>
          <p:cNvSpPr txBox="1"/>
          <p:nvPr>
            <p:ph idx="4294967295" type="subTitle"/>
          </p:nvPr>
        </p:nvSpPr>
        <p:spPr>
          <a:xfrm>
            <a:off x="717800" y="2720500"/>
            <a:ext cx="2569500" cy="14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th" sz="1400">
                <a:solidFill>
                  <a:schemeClr val="dk1"/>
                </a:solidFill>
              </a:rPr>
              <a:t>Data Collection and Processing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th" sz="1400">
                <a:solidFill>
                  <a:schemeClr val="dk1"/>
                </a:solidFill>
              </a:rPr>
              <a:t>Exploration Data Analysis (EDA)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271" name="Google Shape;271;p36"/>
          <p:cNvSpPr txBox="1"/>
          <p:nvPr>
            <p:ph idx="4294967295" type="subTitle"/>
          </p:nvPr>
        </p:nvSpPr>
        <p:spPr>
          <a:xfrm>
            <a:off x="3250200" y="2413150"/>
            <a:ext cx="25695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th" sz="1400">
                <a:solidFill>
                  <a:schemeClr val="dk1"/>
                </a:solidFill>
              </a:rPr>
              <a:t>Demand Prediction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th" sz="1400">
                <a:solidFill>
                  <a:schemeClr val="dk1"/>
                </a:solidFill>
              </a:rPr>
              <a:t>GP Availability Prediction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272" name="Google Shape;272;p36"/>
          <p:cNvSpPr txBox="1"/>
          <p:nvPr>
            <p:ph idx="4294967295" type="subTitle"/>
          </p:nvPr>
        </p:nvSpPr>
        <p:spPr>
          <a:xfrm>
            <a:off x="5852025" y="2099425"/>
            <a:ext cx="2569500" cy="18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th" sz="1400">
                <a:solidFill>
                  <a:schemeClr val="dk1"/>
                </a:solidFill>
              </a:rPr>
              <a:t>Model Evaluation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th" sz="1400">
                <a:solidFill>
                  <a:schemeClr val="dk1"/>
                </a:solidFill>
              </a:rPr>
              <a:t>Implementaion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th" sz="1400">
                <a:solidFill>
                  <a:schemeClr val="dk1"/>
                </a:solidFill>
              </a:rPr>
              <a:t>Integration with Scheduling System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th" sz="1400">
                <a:solidFill>
                  <a:schemeClr val="dk1"/>
                </a:solidFill>
              </a:rPr>
              <a:t>Continuous Improment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273" name="Google Shape;273;p36"/>
          <p:cNvSpPr/>
          <p:nvPr/>
        </p:nvSpPr>
        <p:spPr>
          <a:xfrm flipH="1">
            <a:off x="5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6"/>
          <p:cNvSpPr/>
          <p:nvPr/>
        </p:nvSpPr>
        <p:spPr>
          <a:xfrm flipH="1">
            <a:off x="457200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nagement Consulting Toolkit by Slidesgo">
  <a:themeElements>
    <a:clrScheme name="Simple Light">
      <a:dk1>
        <a:srgbClr val="000000"/>
      </a:dk1>
      <a:lt1>
        <a:srgbClr val="FFFFFF"/>
      </a:lt1>
      <a:dk2>
        <a:srgbClr val="4A8CFF"/>
      </a:dk2>
      <a:lt2>
        <a:srgbClr val="EFEFEF"/>
      </a:lt2>
      <a:accent1>
        <a:srgbClr val="003BA3"/>
      </a:accent1>
      <a:accent2>
        <a:srgbClr val="000000"/>
      </a:accent2>
      <a:accent3>
        <a:srgbClr val="4A8CFF"/>
      </a:accent3>
      <a:accent4>
        <a:srgbClr val="EFEFEF"/>
      </a:accent4>
      <a:accent5>
        <a:srgbClr val="003BA3"/>
      </a:accent5>
      <a:accent6>
        <a:srgbClr val="000000"/>
      </a:accent6>
      <a:hlink>
        <a:srgbClr val="003BA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