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7" r:id="rId1"/>
  </p:sldMasterIdLst>
  <p:notesMasterIdLst>
    <p:notesMasterId r:id="rId17"/>
  </p:notesMasterIdLst>
  <p:sldIdLst>
    <p:sldId id="256" r:id="rId2"/>
    <p:sldId id="257" r:id="rId3"/>
    <p:sldId id="258" r:id="rId4"/>
    <p:sldId id="259" r:id="rId5"/>
    <p:sldId id="265" r:id="rId6"/>
    <p:sldId id="266" r:id="rId7"/>
    <p:sldId id="267" r:id="rId8"/>
    <p:sldId id="268" r:id="rId9"/>
    <p:sldId id="270" r:id="rId10"/>
    <p:sldId id="260" r:id="rId11"/>
    <p:sldId id="271" r:id="rId12"/>
    <p:sldId id="272" r:id="rId13"/>
    <p:sldId id="261" r:id="rId14"/>
    <p:sldId id="269" r:id="rId15"/>
    <p:sldId id="262"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8" d="100"/>
          <a:sy n="108" d="100"/>
        </p:scale>
        <p:origin x="7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iti%20mittal\Downloads\KPMG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iti%20mittal\Downloads\KPMG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iti%20mittal\Downloads\KPMG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iti%20mittal\Downloads\KPMG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iti%20mittal\Downloads\KPMG2.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iti%20mittal\Downloads\KPMG1.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eiti%20mittal\Downloads\KPMG1.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eiti%20mittal\Downloads\KPMG2.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eiti%20mittal\Downloads\KPMG2.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Sheet1!$B$980</c:f>
              <c:strCache>
                <c:ptCount val="1"/>
                <c:pt idx="0">
                  <c:v>Past 3 years Bike related purchases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953-4A7D-B529-8BBEC9C47A0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953-4A7D-B529-8BBEC9C47A0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953-4A7D-B529-8BBEC9C47A03}"/>
              </c:ext>
            </c:extLst>
          </c:dPt>
          <c:cat>
            <c:strRef>
              <c:f>Sheet1!$A$981:$A$983</c:f>
              <c:strCache>
                <c:ptCount val="3"/>
                <c:pt idx="0">
                  <c:v>Male</c:v>
                </c:pt>
                <c:pt idx="1">
                  <c:v>Female</c:v>
                </c:pt>
                <c:pt idx="2">
                  <c:v>U</c:v>
                </c:pt>
              </c:strCache>
            </c:strRef>
          </c:cat>
          <c:val>
            <c:numRef>
              <c:f>Sheet1!$B$981:$B$983</c:f>
              <c:numCache>
                <c:formatCode>General</c:formatCode>
                <c:ptCount val="3"/>
                <c:pt idx="0">
                  <c:v>23256</c:v>
                </c:pt>
                <c:pt idx="1">
                  <c:v>24582</c:v>
                </c:pt>
                <c:pt idx="2">
                  <c:v>859</c:v>
                </c:pt>
              </c:numCache>
            </c:numRef>
          </c:val>
          <c:extLst>
            <c:ext xmlns:c16="http://schemas.microsoft.com/office/drawing/2014/chart" uri="{C3380CC4-5D6E-409C-BE32-E72D297353CC}">
              <c16:uniqueId val="{00000006-A953-4A7D-B529-8BBEC9C47A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760158568695662E-2"/>
          <c:y val="5.9050138263967003E-2"/>
          <c:w val="0.83778265697557042"/>
          <c:h val="0.56034740884119794"/>
        </c:manualLayout>
      </c:layout>
      <c:barChart>
        <c:barDir val="col"/>
        <c:grouping val="clustered"/>
        <c:varyColors val="0"/>
        <c:ser>
          <c:idx val="0"/>
          <c:order val="0"/>
          <c:tx>
            <c:strRef>
              <c:f>Sheet1!$C$2</c:f>
              <c:strCache>
                <c:ptCount val="1"/>
                <c:pt idx="0">
                  <c:v>Manufacturing</c:v>
                </c:pt>
              </c:strCache>
            </c:strRef>
          </c:tx>
          <c:spPr>
            <a:solidFill>
              <a:schemeClr val="accent6"/>
            </a:solidFill>
            <a:ln>
              <a:noFill/>
            </a:ln>
            <a:effectLst/>
          </c:spPr>
          <c:invertIfNegative val="0"/>
          <c:cat>
            <c:strRef>
              <c:f>Sheet1!$D$1:$F$1</c:f>
              <c:strCache>
                <c:ptCount val="3"/>
                <c:pt idx="0">
                  <c:v>QLD</c:v>
                </c:pt>
                <c:pt idx="1">
                  <c:v>NSW</c:v>
                </c:pt>
                <c:pt idx="2">
                  <c:v>VIC</c:v>
                </c:pt>
              </c:strCache>
            </c:strRef>
          </c:cat>
          <c:val>
            <c:numRef>
              <c:f>Sheet1!$D$2:$F$2</c:f>
              <c:numCache>
                <c:formatCode>General</c:formatCode>
                <c:ptCount val="3"/>
                <c:pt idx="0">
                  <c:v>48</c:v>
                </c:pt>
                <c:pt idx="1">
                  <c:v>99</c:v>
                </c:pt>
                <c:pt idx="2">
                  <c:v>52</c:v>
                </c:pt>
              </c:numCache>
            </c:numRef>
          </c:val>
          <c:extLst>
            <c:ext xmlns:c16="http://schemas.microsoft.com/office/drawing/2014/chart" uri="{C3380CC4-5D6E-409C-BE32-E72D297353CC}">
              <c16:uniqueId val="{00000000-5851-449D-9F88-C0F09721D290}"/>
            </c:ext>
          </c:extLst>
        </c:ser>
        <c:ser>
          <c:idx val="1"/>
          <c:order val="1"/>
          <c:tx>
            <c:strRef>
              <c:f>Sheet1!$C$3</c:f>
              <c:strCache>
                <c:ptCount val="1"/>
                <c:pt idx="0">
                  <c:v>Property</c:v>
                </c:pt>
              </c:strCache>
            </c:strRef>
          </c:tx>
          <c:spPr>
            <a:solidFill>
              <a:schemeClr val="accent5"/>
            </a:solidFill>
            <a:ln>
              <a:noFill/>
            </a:ln>
            <a:effectLst/>
          </c:spPr>
          <c:invertIfNegative val="0"/>
          <c:cat>
            <c:strRef>
              <c:f>Sheet1!$D$1:$F$1</c:f>
              <c:strCache>
                <c:ptCount val="3"/>
                <c:pt idx="0">
                  <c:v>QLD</c:v>
                </c:pt>
                <c:pt idx="1">
                  <c:v>NSW</c:v>
                </c:pt>
                <c:pt idx="2">
                  <c:v>VIC</c:v>
                </c:pt>
              </c:strCache>
            </c:strRef>
          </c:cat>
          <c:val>
            <c:numRef>
              <c:f>Sheet1!$D$3:$F$3</c:f>
              <c:numCache>
                <c:formatCode>General</c:formatCode>
                <c:ptCount val="3"/>
                <c:pt idx="0">
                  <c:v>13</c:v>
                </c:pt>
                <c:pt idx="1">
                  <c:v>39</c:v>
                </c:pt>
                <c:pt idx="2">
                  <c:v>12</c:v>
                </c:pt>
              </c:numCache>
            </c:numRef>
          </c:val>
          <c:extLst>
            <c:ext xmlns:c16="http://schemas.microsoft.com/office/drawing/2014/chart" uri="{C3380CC4-5D6E-409C-BE32-E72D297353CC}">
              <c16:uniqueId val="{00000001-5851-449D-9F88-C0F09721D290}"/>
            </c:ext>
          </c:extLst>
        </c:ser>
        <c:ser>
          <c:idx val="2"/>
          <c:order val="2"/>
          <c:tx>
            <c:strRef>
              <c:f>Sheet1!$C$4</c:f>
              <c:strCache>
                <c:ptCount val="1"/>
                <c:pt idx="0">
                  <c:v>Financial Services</c:v>
                </c:pt>
              </c:strCache>
            </c:strRef>
          </c:tx>
          <c:spPr>
            <a:solidFill>
              <a:schemeClr val="accent4"/>
            </a:solidFill>
            <a:ln>
              <a:noFill/>
            </a:ln>
            <a:effectLst/>
          </c:spPr>
          <c:invertIfNegative val="0"/>
          <c:cat>
            <c:strRef>
              <c:f>Sheet1!$D$1:$F$1</c:f>
              <c:strCache>
                <c:ptCount val="3"/>
                <c:pt idx="0">
                  <c:v>QLD</c:v>
                </c:pt>
                <c:pt idx="1">
                  <c:v>NSW</c:v>
                </c:pt>
                <c:pt idx="2">
                  <c:v>VIC</c:v>
                </c:pt>
              </c:strCache>
            </c:strRef>
          </c:cat>
          <c:val>
            <c:numRef>
              <c:f>Sheet1!$D$4:$F$4</c:f>
              <c:numCache>
                <c:formatCode>General</c:formatCode>
                <c:ptCount val="3"/>
                <c:pt idx="0">
                  <c:v>50</c:v>
                </c:pt>
                <c:pt idx="1">
                  <c:v>88</c:v>
                </c:pt>
                <c:pt idx="2">
                  <c:v>65</c:v>
                </c:pt>
              </c:numCache>
            </c:numRef>
          </c:val>
          <c:extLst>
            <c:ext xmlns:c16="http://schemas.microsoft.com/office/drawing/2014/chart" uri="{C3380CC4-5D6E-409C-BE32-E72D297353CC}">
              <c16:uniqueId val="{00000002-5851-449D-9F88-C0F09721D290}"/>
            </c:ext>
          </c:extLst>
        </c:ser>
        <c:ser>
          <c:idx val="3"/>
          <c:order val="3"/>
          <c:tx>
            <c:strRef>
              <c:f>Sheet1!$C$5</c:f>
              <c:strCache>
                <c:ptCount val="1"/>
                <c:pt idx="0">
                  <c:v>Entertainment</c:v>
                </c:pt>
              </c:strCache>
            </c:strRef>
          </c:tx>
          <c:spPr>
            <a:solidFill>
              <a:schemeClr val="accent6">
                <a:lumMod val="60000"/>
              </a:schemeClr>
            </a:solidFill>
            <a:ln>
              <a:noFill/>
            </a:ln>
            <a:effectLst/>
          </c:spPr>
          <c:invertIfNegative val="0"/>
          <c:cat>
            <c:strRef>
              <c:f>Sheet1!$D$1:$F$1</c:f>
              <c:strCache>
                <c:ptCount val="3"/>
                <c:pt idx="0">
                  <c:v>QLD</c:v>
                </c:pt>
                <c:pt idx="1">
                  <c:v>NSW</c:v>
                </c:pt>
                <c:pt idx="2">
                  <c:v>VIC</c:v>
                </c:pt>
              </c:strCache>
            </c:strRef>
          </c:cat>
          <c:val>
            <c:numRef>
              <c:f>Sheet1!$D$5:$F$5</c:f>
              <c:numCache>
                <c:formatCode>General</c:formatCode>
                <c:ptCount val="3"/>
                <c:pt idx="0">
                  <c:v>10</c:v>
                </c:pt>
                <c:pt idx="1">
                  <c:v>18</c:v>
                </c:pt>
                <c:pt idx="2">
                  <c:v>9</c:v>
                </c:pt>
              </c:numCache>
            </c:numRef>
          </c:val>
          <c:extLst>
            <c:ext xmlns:c16="http://schemas.microsoft.com/office/drawing/2014/chart" uri="{C3380CC4-5D6E-409C-BE32-E72D297353CC}">
              <c16:uniqueId val="{00000003-5851-449D-9F88-C0F09721D290}"/>
            </c:ext>
          </c:extLst>
        </c:ser>
        <c:ser>
          <c:idx val="4"/>
          <c:order val="4"/>
          <c:tx>
            <c:strRef>
              <c:f>Sheet1!$C$6</c:f>
              <c:strCache>
                <c:ptCount val="1"/>
                <c:pt idx="0">
                  <c:v>Retail</c:v>
                </c:pt>
              </c:strCache>
            </c:strRef>
          </c:tx>
          <c:spPr>
            <a:solidFill>
              <a:schemeClr val="accent5">
                <a:lumMod val="60000"/>
              </a:schemeClr>
            </a:solidFill>
            <a:ln>
              <a:noFill/>
            </a:ln>
            <a:effectLst/>
          </c:spPr>
          <c:invertIfNegative val="0"/>
          <c:cat>
            <c:strRef>
              <c:f>Sheet1!$D$1:$F$1</c:f>
              <c:strCache>
                <c:ptCount val="3"/>
                <c:pt idx="0">
                  <c:v>QLD</c:v>
                </c:pt>
                <c:pt idx="1">
                  <c:v>NSW</c:v>
                </c:pt>
                <c:pt idx="2">
                  <c:v>VIC</c:v>
                </c:pt>
              </c:strCache>
            </c:strRef>
          </c:cat>
          <c:val>
            <c:numRef>
              <c:f>Sheet1!$D$6:$F$6</c:f>
              <c:numCache>
                <c:formatCode>General</c:formatCode>
                <c:ptCount val="3"/>
                <c:pt idx="0">
                  <c:v>19</c:v>
                </c:pt>
                <c:pt idx="1">
                  <c:v>33</c:v>
                </c:pt>
                <c:pt idx="2">
                  <c:v>26</c:v>
                </c:pt>
              </c:numCache>
            </c:numRef>
          </c:val>
          <c:extLst>
            <c:ext xmlns:c16="http://schemas.microsoft.com/office/drawing/2014/chart" uri="{C3380CC4-5D6E-409C-BE32-E72D297353CC}">
              <c16:uniqueId val="{00000004-5851-449D-9F88-C0F09721D290}"/>
            </c:ext>
          </c:extLst>
        </c:ser>
        <c:ser>
          <c:idx val="5"/>
          <c:order val="5"/>
          <c:tx>
            <c:strRef>
              <c:f>Sheet1!$C$7</c:f>
              <c:strCache>
                <c:ptCount val="1"/>
                <c:pt idx="0">
                  <c:v>IT</c:v>
                </c:pt>
              </c:strCache>
            </c:strRef>
          </c:tx>
          <c:spPr>
            <a:solidFill>
              <a:schemeClr val="accent4">
                <a:lumMod val="60000"/>
              </a:schemeClr>
            </a:solidFill>
            <a:ln>
              <a:noFill/>
            </a:ln>
            <a:effectLst/>
          </c:spPr>
          <c:invertIfNegative val="0"/>
          <c:cat>
            <c:strRef>
              <c:f>Sheet1!$D$1:$F$1</c:f>
              <c:strCache>
                <c:ptCount val="3"/>
                <c:pt idx="0">
                  <c:v>QLD</c:v>
                </c:pt>
                <c:pt idx="1">
                  <c:v>NSW</c:v>
                </c:pt>
                <c:pt idx="2">
                  <c:v>VIC</c:v>
                </c:pt>
              </c:strCache>
            </c:strRef>
          </c:cat>
          <c:val>
            <c:numRef>
              <c:f>Sheet1!$D$7:$F$7</c:f>
              <c:numCache>
                <c:formatCode>General</c:formatCode>
                <c:ptCount val="3"/>
                <c:pt idx="0">
                  <c:v>14</c:v>
                </c:pt>
                <c:pt idx="1">
                  <c:v>22</c:v>
                </c:pt>
                <c:pt idx="2">
                  <c:v>15</c:v>
                </c:pt>
              </c:numCache>
            </c:numRef>
          </c:val>
          <c:extLst>
            <c:ext xmlns:c16="http://schemas.microsoft.com/office/drawing/2014/chart" uri="{C3380CC4-5D6E-409C-BE32-E72D297353CC}">
              <c16:uniqueId val="{00000005-5851-449D-9F88-C0F09721D290}"/>
            </c:ext>
          </c:extLst>
        </c:ser>
        <c:ser>
          <c:idx val="6"/>
          <c:order val="6"/>
          <c:tx>
            <c:strRef>
              <c:f>Sheet1!$C$8</c:f>
              <c:strCache>
                <c:ptCount val="1"/>
                <c:pt idx="0">
                  <c:v>Telecommunications</c:v>
                </c:pt>
              </c:strCache>
            </c:strRef>
          </c:tx>
          <c:spPr>
            <a:solidFill>
              <a:schemeClr val="accent6">
                <a:lumMod val="80000"/>
                <a:lumOff val="20000"/>
              </a:schemeClr>
            </a:solidFill>
            <a:ln>
              <a:noFill/>
            </a:ln>
            <a:effectLst/>
          </c:spPr>
          <c:invertIfNegative val="0"/>
          <c:cat>
            <c:strRef>
              <c:f>Sheet1!$D$1:$F$1</c:f>
              <c:strCache>
                <c:ptCount val="3"/>
                <c:pt idx="0">
                  <c:v>QLD</c:v>
                </c:pt>
                <c:pt idx="1">
                  <c:v>NSW</c:v>
                </c:pt>
                <c:pt idx="2">
                  <c:v>VIC</c:v>
                </c:pt>
              </c:strCache>
            </c:strRef>
          </c:cat>
          <c:val>
            <c:numRef>
              <c:f>Sheet1!$D$8:$F$8</c:f>
              <c:numCache>
                <c:formatCode>General</c:formatCode>
                <c:ptCount val="3"/>
                <c:pt idx="0">
                  <c:v>6</c:v>
                </c:pt>
                <c:pt idx="1">
                  <c:v>15</c:v>
                </c:pt>
                <c:pt idx="2">
                  <c:v>4</c:v>
                </c:pt>
              </c:numCache>
            </c:numRef>
          </c:val>
          <c:extLst>
            <c:ext xmlns:c16="http://schemas.microsoft.com/office/drawing/2014/chart" uri="{C3380CC4-5D6E-409C-BE32-E72D297353CC}">
              <c16:uniqueId val="{00000006-5851-449D-9F88-C0F09721D290}"/>
            </c:ext>
          </c:extLst>
        </c:ser>
        <c:ser>
          <c:idx val="7"/>
          <c:order val="7"/>
          <c:tx>
            <c:strRef>
              <c:f>Sheet1!$C$9</c:f>
              <c:strCache>
                <c:ptCount val="1"/>
                <c:pt idx="0">
                  <c:v>Health</c:v>
                </c:pt>
              </c:strCache>
            </c:strRef>
          </c:tx>
          <c:spPr>
            <a:solidFill>
              <a:schemeClr val="accent5">
                <a:lumMod val="80000"/>
                <a:lumOff val="20000"/>
              </a:schemeClr>
            </a:solidFill>
            <a:ln>
              <a:noFill/>
            </a:ln>
            <a:effectLst/>
          </c:spPr>
          <c:invertIfNegative val="0"/>
          <c:cat>
            <c:strRef>
              <c:f>Sheet1!$D$1:$F$1</c:f>
              <c:strCache>
                <c:ptCount val="3"/>
                <c:pt idx="0">
                  <c:v>QLD</c:v>
                </c:pt>
                <c:pt idx="1">
                  <c:v>NSW</c:v>
                </c:pt>
                <c:pt idx="2">
                  <c:v>VIC</c:v>
                </c:pt>
              </c:strCache>
            </c:strRef>
          </c:cat>
          <c:val>
            <c:numRef>
              <c:f>Sheet1!$D$9:$F$9</c:f>
              <c:numCache>
                <c:formatCode>General</c:formatCode>
                <c:ptCount val="3"/>
                <c:pt idx="0">
                  <c:v>24</c:v>
                </c:pt>
                <c:pt idx="1">
                  <c:v>90</c:v>
                </c:pt>
                <c:pt idx="2">
                  <c:v>38</c:v>
                </c:pt>
              </c:numCache>
            </c:numRef>
          </c:val>
          <c:extLst>
            <c:ext xmlns:c16="http://schemas.microsoft.com/office/drawing/2014/chart" uri="{C3380CC4-5D6E-409C-BE32-E72D297353CC}">
              <c16:uniqueId val="{00000007-5851-449D-9F88-C0F09721D290}"/>
            </c:ext>
          </c:extLst>
        </c:ser>
        <c:ser>
          <c:idx val="8"/>
          <c:order val="8"/>
          <c:tx>
            <c:strRef>
              <c:f>Sheet1!$C$10</c:f>
              <c:strCache>
                <c:ptCount val="1"/>
                <c:pt idx="0">
                  <c:v>Argiculture</c:v>
                </c:pt>
              </c:strCache>
            </c:strRef>
          </c:tx>
          <c:spPr>
            <a:solidFill>
              <a:schemeClr val="accent4">
                <a:lumMod val="80000"/>
                <a:lumOff val="20000"/>
              </a:schemeClr>
            </a:solidFill>
            <a:ln>
              <a:noFill/>
            </a:ln>
            <a:effectLst/>
          </c:spPr>
          <c:invertIfNegative val="0"/>
          <c:cat>
            <c:strRef>
              <c:f>Sheet1!$D$1:$F$1</c:f>
              <c:strCache>
                <c:ptCount val="3"/>
                <c:pt idx="0">
                  <c:v>QLD</c:v>
                </c:pt>
                <c:pt idx="1">
                  <c:v>NSW</c:v>
                </c:pt>
                <c:pt idx="2">
                  <c:v>VIC</c:v>
                </c:pt>
              </c:strCache>
            </c:strRef>
          </c:cat>
          <c:val>
            <c:numRef>
              <c:f>Sheet1!$D$10:$F$10</c:f>
              <c:numCache>
                <c:formatCode>General</c:formatCode>
                <c:ptCount val="3"/>
                <c:pt idx="0">
                  <c:v>6</c:v>
                </c:pt>
                <c:pt idx="1">
                  <c:v>16</c:v>
                </c:pt>
                <c:pt idx="2">
                  <c:v>4</c:v>
                </c:pt>
              </c:numCache>
            </c:numRef>
          </c:val>
          <c:extLst>
            <c:ext xmlns:c16="http://schemas.microsoft.com/office/drawing/2014/chart" uri="{C3380CC4-5D6E-409C-BE32-E72D297353CC}">
              <c16:uniqueId val="{00000008-5851-449D-9F88-C0F09721D290}"/>
            </c:ext>
          </c:extLst>
        </c:ser>
        <c:dLbls>
          <c:showLegendKey val="0"/>
          <c:showVal val="0"/>
          <c:showCatName val="0"/>
          <c:showSerName val="0"/>
          <c:showPercent val="0"/>
          <c:showBubbleSize val="0"/>
        </c:dLbls>
        <c:gapWidth val="219"/>
        <c:overlap val="-27"/>
        <c:axId val="562480704"/>
        <c:axId val="562486608"/>
      </c:barChart>
      <c:catAx>
        <c:axId val="562480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States/Job_Industry_Category</a:t>
                </a:r>
              </a:p>
            </c:rich>
          </c:tx>
          <c:layout>
            <c:manualLayout>
              <c:xMode val="edge"/>
              <c:yMode val="edge"/>
              <c:x val="0.39651299568415199"/>
              <c:y val="0.6791821920697412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486608"/>
        <c:crosses val="autoZero"/>
        <c:auto val="1"/>
        <c:lblAlgn val="ctr"/>
        <c:lblOffset val="100"/>
        <c:noMultiLvlLbl val="0"/>
      </c:catAx>
      <c:valAx>
        <c:axId val="562486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Count of </a:t>
                </a:r>
                <a:r>
                  <a:rPr lang="en-IN" dirty="0" err="1"/>
                  <a:t>NewCustomes</a:t>
                </a:r>
                <a:endParaRPr lang="en-IN" dirty="0"/>
              </a:p>
            </c:rich>
          </c:tx>
          <c:layout>
            <c:manualLayout>
              <c:xMode val="edge"/>
              <c:yMode val="edge"/>
              <c:x val="0"/>
              <c:y val="0.1281466769778777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480704"/>
        <c:crosses val="autoZero"/>
        <c:crossBetween val="between"/>
      </c:valAx>
      <c:spPr>
        <a:noFill/>
        <a:ln>
          <a:noFill/>
        </a:ln>
        <a:effectLst/>
      </c:spPr>
    </c:plotArea>
    <c:legend>
      <c:legendPos val="b"/>
      <c:layout>
        <c:manualLayout>
          <c:xMode val="edge"/>
          <c:yMode val="edge"/>
          <c:x val="0.19955208948163777"/>
          <c:y val="0.77020763029621298"/>
          <c:w val="0.68534202363460539"/>
          <c:h val="0.182758014623172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12604193706556"/>
          <c:y val="2.3472306346322094E-2"/>
          <c:w val="0.72889652529697524"/>
          <c:h val="0.76323373039908471"/>
        </c:manualLayout>
      </c:layout>
      <c:barChart>
        <c:barDir val="col"/>
        <c:grouping val="clustered"/>
        <c:varyColors val="0"/>
        <c:ser>
          <c:idx val="0"/>
          <c:order val="0"/>
          <c:tx>
            <c:strRef>
              <c:f>Sheet1!$M$2</c:f>
              <c:strCache>
                <c:ptCount val="1"/>
                <c:pt idx="0">
                  <c:v>10-20</c:v>
                </c:pt>
              </c:strCache>
            </c:strRef>
          </c:tx>
          <c:spPr>
            <a:solidFill>
              <a:schemeClr val="accent6"/>
            </a:solidFill>
            <a:ln>
              <a:noFill/>
            </a:ln>
            <a:effectLst/>
          </c:spPr>
          <c:invertIfNegative val="0"/>
          <c:cat>
            <c:strRef>
              <c:f>Sheet1!$N$1:$P$1</c:f>
              <c:strCache>
                <c:ptCount val="3"/>
                <c:pt idx="0">
                  <c:v>NSW</c:v>
                </c:pt>
                <c:pt idx="1">
                  <c:v>VIC</c:v>
                </c:pt>
                <c:pt idx="2">
                  <c:v>QLD</c:v>
                </c:pt>
              </c:strCache>
            </c:strRef>
          </c:cat>
          <c:val>
            <c:numRef>
              <c:f>Sheet1!$N$2:$P$2</c:f>
              <c:numCache>
                <c:formatCode>General</c:formatCode>
                <c:ptCount val="3"/>
                <c:pt idx="0">
                  <c:v>6</c:v>
                </c:pt>
                <c:pt idx="1">
                  <c:v>3</c:v>
                </c:pt>
                <c:pt idx="2">
                  <c:v>2</c:v>
                </c:pt>
              </c:numCache>
            </c:numRef>
          </c:val>
          <c:extLst>
            <c:ext xmlns:c16="http://schemas.microsoft.com/office/drawing/2014/chart" uri="{C3380CC4-5D6E-409C-BE32-E72D297353CC}">
              <c16:uniqueId val="{00000000-6B42-4568-A2AB-14A1E40F9BE7}"/>
            </c:ext>
          </c:extLst>
        </c:ser>
        <c:ser>
          <c:idx val="1"/>
          <c:order val="1"/>
          <c:tx>
            <c:strRef>
              <c:f>Sheet1!$M$3</c:f>
              <c:strCache>
                <c:ptCount val="1"/>
                <c:pt idx="0">
                  <c:v>20-30</c:v>
                </c:pt>
              </c:strCache>
            </c:strRef>
          </c:tx>
          <c:spPr>
            <a:solidFill>
              <a:schemeClr val="accent5"/>
            </a:solidFill>
            <a:ln>
              <a:noFill/>
            </a:ln>
            <a:effectLst/>
          </c:spPr>
          <c:invertIfNegative val="0"/>
          <c:cat>
            <c:strRef>
              <c:f>Sheet1!$N$1:$P$1</c:f>
              <c:strCache>
                <c:ptCount val="3"/>
                <c:pt idx="0">
                  <c:v>NSW</c:v>
                </c:pt>
                <c:pt idx="1">
                  <c:v>VIC</c:v>
                </c:pt>
                <c:pt idx="2">
                  <c:v>QLD</c:v>
                </c:pt>
              </c:strCache>
            </c:strRef>
          </c:cat>
          <c:val>
            <c:numRef>
              <c:f>Sheet1!$N$3:$P$3</c:f>
              <c:numCache>
                <c:formatCode>General</c:formatCode>
                <c:ptCount val="3"/>
                <c:pt idx="0">
                  <c:v>82</c:v>
                </c:pt>
                <c:pt idx="1">
                  <c:v>44</c:v>
                </c:pt>
                <c:pt idx="2">
                  <c:v>36</c:v>
                </c:pt>
              </c:numCache>
            </c:numRef>
          </c:val>
          <c:extLst>
            <c:ext xmlns:c16="http://schemas.microsoft.com/office/drawing/2014/chart" uri="{C3380CC4-5D6E-409C-BE32-E72D297353CC}">
              <c16:uniqueId val="{00000001-6B42-4568-A2AB-14A1E40F9BE7}"/>
            </c:ext>
          </c:extLst>
        </c:ser>
        <c:ser>
          <c:idx val="2"/>
          <c:order val="2"/>
          <c:tx>
            <c:strRef>
              <c:f>Sheet1!$M$4</c:f>
              <c:strCache>
                <c:ptCount val="1"/>
                <c:pt idx="0">
                  <c:v>30-40</c:v>
                </c:pt>
              </c:strCache>
            </c:strRef>
          </c:tx>
          <c:spPr>
            <a:solidFill>
              <a:schemeClr val="accent4"/>
            </a:solidFill>
            <a:ln>
              <a:noFill/>
            </a:ln>
            <a:effectLst/>
          </c:spPr>
          <c:invertIfNegative val="0"/>
          <c:cat>
            <c:strRef>
              <c:f>Sheet1!$N$1:$P$1</c:f>
              <c:strCache>
                <c:ptCount val="3"/>
                <c:pt idx="0">
                  <c:v>NSW</c:v>
                </c:pt>
                <c:pt idx="1">
                  <c:v>VIC</c:v>
                </c:pt>
                <c:pt idx="2">
                  <c:v>QLD</c:v>
                </c:pt>
              </c:strCache>
            </c:strRef>
          </c:cat>
          <c:val>
            <c:numRef>
              <c:f>Sheet1!$N$4:$P$4</c:f>
              <c:numCache>
                <c:formatCode>General</c:formatCode>
                <c:ptCount val="3"/>
                <c:pt idx="0">
                  <c:v>49</c:v>
                </c:pt>
                <c:pt idx="1">
                  <c:v>29</c:v>
                </c:pt>
                <c:pt idx="2">
                  <c:v>23</c:v>
                </c:pt>
              </c:numCache>
            </c:numRef>
          </c:val>
          <c:extLst>
            <c:ext xmlns:c16="http://schemas.microsoft.com/office/drawing/2014/chart" uri="{C3380CC4-5D6E-409C-BE32-E72D297353CC}">
              <c16:uniqueId val="{00000002-6B42-4568-A2AB-14A1E40F9BE7}"/>
            </c:ext>
          </c:extLst>
        </c:ser>
        <c:ser>
          <c:idx val="3"/>
          <c:order val="3"/>
          <c:tx>
            <c:strRef>
              <c:f>Sheet1!$M$5</c:f>
              <c:strCache>
                <c:ptCount val="1"/>
                <c:pt idx="0">
                  <c:v>40-50</c:v>
                </c:pt>
              </c:strCache>
            </c:strRef>
          </c:tx>
          <c:spPr>
            <a:solidFill>
              <a:schemeClr val="accent6">
                <a:lumMod val="60000"/>
              </a:schemeClr>
            </a:solidFill>
            <a:ln>
              <a:noFill/>
            </a:ln>
            <a:effectLst/>
          </c:spPr>
          <c:invertIfNegative val="0"/>
          <c:cat>
            <c:strRef>
              <c:f>Sheet1!$N$1:$P$1</c:f>
              <c:strCache>
                <c:ptCount val="3"/>
                <c:pt idx="0">
                  <c:v>NSW</c:v>
                </c:pt>
                <c:pt idx="1">
                  <c:v>VIC</c:v>
                </c:pt>
                <c:pt idx="2">
                  <c:v>QLD</c:v>
                </c:pt>
              </c:strCache>
            </c:strRef>
          </c:cat>
          <c:val>
            <c:numRef>
              <c:f>Sheet1!$N$5:$P$5</c:f>
              <c:numCache>
                <c:formatCode>General</c:formatCode>
                <c:ptCount val="3"/>
                <c:pt idx="0">
                  <c:v>112</c:v>
                </c:pt>
                <c:pt idx="1">
                  <c:v>68</c:v>
                </c:pt>
                <c:pt idx="2">
                  <c:v>46</c:v>
                </c:pt>
              </c:numCache>
            </c:numRef>
          </c:val>
          <c:extLst>
            <c:ext xmlns:c16="http://schemas.microsoft.com/office/drawing/2014/chart" uri="{C3380CC4-5D6E-409C-BE32-E72D297353CC}">
              <c16:uniqueId val="{00000003-6B42-4568-A2AB-14A1E40F9BE7}"/>
            </c:ext>
          </c:extLst>
        </c:ser>
        <c:ser>
          <c:idx val="4"/>
          <c:order val="4"/>
          <c:tx>
            <c:strRef>
              <c:f>Sheet1!$M$6</c:f>
              <c:strCache>
                <c:ptCount val="1"/>
                <c:pt idx="0">
                  <c:v>50-60</c:v>
                </c:pt>
              </c:strCache>
            </c:strRef>
          </c:tx>
          <c:spPr>
            <a:solidFill>
              <a:schemeClr val="accent5">
                <a:lumMod val="60000"/>
              </a:schemeClr>
            </a:solidFill>
            <a:ln>
              <a:noFill/>
            </a:ln>
            <a:effectLst/>
          </c:spPr>
          <c:invertIfNegative val="0"/>
          <c:cat>
            <c:strRef>
              <c:f>Sheet1!$N$1:$P$1</c:f>
              <c:strCache>
                <c:ptCount val="3"/>
                <c:pt idx="0">
                  <c:v>NSW</c:v>
                </c:pt>
                <c:pt idx="1">
                  <c:v>VIC</c:v>
                </c:pt>
                <c:pt idx="2">
                  <c:v>QLD</c:v>
                </c:pt>
              </c:strCache>
            </c:strRef>
          </c:cat>
          <c:val>
            <c:numRef>
              <c:f>Sheet1!$N$6:$P$6</c:f>
              <c:numCache>
                <c:formatCode>General</c:formatCode>
                <c:ptCount val="3"/>
                <c:pt idx="0">
                  <c:v>78</c:v>
                </c:pt>
                <c:pt idx="1">
                  <c:v>46</c:v>
                </c:pt>
                <c:pt idx="2">
                  <c:v>41</c:v>
                </c:pt>
              </c:numCache>
            </c:numRef>
          </c:val>
          <c:extLst>
            <c:ext xmlns:c16="http://schemas.microsoft.com/office/drawing/2014/chart" uri="{C3380CC4-5D6E-409C-BE32-E72D297353CC}">
              <c16:uniqueId val="{00000004-6B42-4568-A2AB-14A1E40F9BE7}"/>
            </c:ext>
          </c:extLst>
        </c:ser>
        <c:ser>
          <c:idx val="5"/>
          <c:order val="5"/>
          <c:tx>
            <c:strRef>
              <c:f>Sheet1!$M$7</c:f>
              <c:strCache>
                <c:ptCount val="1"/>
                <c:pt idx="0">
                  <c:v>60-70</c:v>
                </c:pt>
              </c:strCache>
            </c:strRef>
          </c:tx>
          <c:spPr>
            <a:solidFill>
              <a:schemeClr val="accent4">
                <a:lumMod val="60000"/>
              </a:schemeClr>
            </a:solidFill>
            <a:ln>
              <a:noFill/>
            </a:ln>
            <a:effectLst/>
          </c:spPr>
          <c:invertIfNegative val="0"/>
          <c:cat>
            <c:strRef>
              <c:f>Sheet1!$N$1:$P$1</c:f>
              <c:strCache>
                <c:ptCount val="3"/>
                <c:pt idx="0">
                  <c:v>NSW</c:v>
                </c:pt>
                <c:pt idx="1">
                  <c:v>VIC</c:v>
                </c:pt>
                <c:pt idx="2">
                  <c:v>QLD</c:v>
                </c:pt>
              </c:strCache>
            </c:strRef>
          </c:cat>
          <c:val>
            <c:numRef>
              <c:f>Sheet1!$N$7:$P$7</c:f>
              <c:numCache>
                <c:formatCode>General</c:formatCode>
                <c:ptCount val="3"/>
                <c:pt idx="0">
                  <c:v>85</c:v>
                </c:pt>
                <c:pt idx="1">
                  <c:v>42</c:v>
                </c:pt>
                <c:pt idx="2">
                  <c:v>44</c:v>
                </c:pt>
              </c:numCache>
            </c:numRef>
          </c:val>
          <c:extLst>
            <c:ext xmlns:c16="http://schemas.microsoft.com/office/drawing/2014/chart" uri="{C3380CC4-5D6E-409C-BE32-E72D297353CC}">
              <c16:uniqueId val="{00000005-6B42-4568-A2AB-14A1E40F9BE7}"/>
            </c:ext>
          </c:extLst>
        </c:ser>
        <c:ser>
          <c:idx val="6"/>
          <c:order val="6"/>
          <c:tx>
            <c:strRef>
              <c:f>Sheet1!$M$8</c:f>
              <c:strCache>
                <c:ptCount val="1"/>
                <c:pt idx="0">
                  <c:v>70-80</c:v>
                </c:pt>
              </c:strCache>
            </c:strRef>
          </c:tx>
          <c:spPr>
            <a:solidFill>
              <a:schemeClr val="accent6">
                <a:lumMod val="80000"/>
                <a:lumOff val="20000"/>
              </a:schemeClr>
            </a:solidFill>
            <a:ln>
              <a:noFill/>
            </a:ln>
            <a:effectLst/>
          </c:spPr>
          <c:invertIfNegative val="0"/>
          <c:cat>
            <c:strRef>
              <c:f>Sheet1!$N$1:$P$1</c:f>
              <c:strCache>
                <c:ptCount val="3"/>
                <c:pt idx="0">
                  <c:v>NSW</c:v>
                </c:pt>
                <c:pt idx="1">
                  <c:v>VIC</c:v>
                </c:pt>
                <c:pt idx="2">
                  <c:v>QLD</c:v>
                </c:pt>
              </c:strCache>
            </c:strRef>
          </c:cat>
          <c:val>
            <c:numRef>
              <c:f>Sheet1!$N$8:$P$8</c:f>
              <c:numCache>
                <c:formatCode>General</c:formatCode>
                <c:ptCount val="3"/>
                <c:pt idx="0">
                  <c:v>51</c:v>
                </c:pt>
                <c:pt idx="1">
                  <c:v>15</c:v>
                </c:pt>
                <c:pt idx="2">
                  <c:v>24</c:v>
                </c:pt>
              </c:numCache>
            </c:numRef>
          </c:val>
          <c:extLst>
            <c:ext xmlns:c16="http://schemas.microsoft.com/office/drawing/2014/chart" uri="{C3380CC4-5D6E-409C-BE32-E72D297353CC}">
              <c16:uniqueId val="{00000006-6B42-4568-A2AB-14A1E40F9BE7}"/>
            </c:ext>
          </c:extLst>
        </c:ser>
        <c:ser>
          <c:idx val="7"/>
          <c:order val="7"/>
          <c:tx>
            <c:strRef>
              <c:f>Sheet1!$M$9</c:f>
              <c:strCache>
                <c:ptCount val="1"/>
                <c:pt idx="0">
                  <c:v>80-90</c:v>
                </c:pt>
              </c:strCache>
            </c:strRef>
          </c:tx>
          <c:spPr>
            <a:solidFill>
              <a:schemeClr val="accent5">
                <a:lumMod val="80000"/>
                <a:lumOff val="20000"/>
              </a:schemeClr>
            </a:solidFill>
            <a:ln>
              <a:noFill/>
            </a:ln>
            <a:effectLst/>
          </c:spPr>
          <c:invertIfNegative val="0"/>
          <c:cat>
            <c:strRef>
              <c:f>Sheet1!$N$1:$P$1</c:f>
              <c:strCache>
                <c:ptCount val="3"/>
                <c:pt idx="0">
                  <c:v>NSW</c:v>
                </c:pt>
                <c:pt idx="1">
                  <c:v>VIC</c:v>
                </c:pt>
                <c:pt idx="2">
                  <c:v>QLD</c:v>
                </c:pt>
              </c:strCache>
            </c:strRef>
          </c:cat>
          <c:val>
            <c:numRef>
              <c:f>Sheet1!$N$9:$P$9</c:f>
              <c:numCache>
                <c:formatCode>General</c:formatCode>
                <c:ptCount val="3"/>
                <c:pt idx="0">
                  <c:v>24</c:v>
                </c:pt>
                <c:pt idx="1">
                  <c:v>5</c:v>
                </c:pt>
                <c:pt idx="2">
                  <c:v>6</c:v>
                </c:pt>
              </c:numCache>
            </c:numRef>
          </c:val>
          <c:extLst>
            <c:ext xmlns:c16="http://schemas.microsoft.com/office/drawing/2014/chart" uri="{C3380CC4-5D6E-409C-BE32-E72D297353CC}">
              <c16:uniqueId val="{00000007-6B42-4568-A2AB-14A1E40F9BE7}"/>
            </c:ext>
          </c:extLst>
        </c:ser>
        <c:ser>
          <c:idx val="8"/>
          <c:order val="8"/>
          <c:tx>
            <c:strRef>
              <c:f>Sheet1!$M$10</c:f>
              <c:strCache>
                <c:ptCount val="1"/>
                <c:pt idx="0">
                  <c:v>&gt;90</c:v>
                </c:pt>
              </c:strCache>
            </c:strRef>
          </c:tx>
          <c:spPr>
            <a:solidFill>
              <a:schemeClr val="accent4">
                <a:lumMod val="80000"/>
                <a:lumOff val="20000"/>
              </a:schemeClr>
            </a:solidFill>
            <a:ln>
              <a:noFill/>
            </a:ln>
            <a:effectLst/>
          </c:spPr>
          <c:invertIfNegative val="0"/>
          <c:cat>
            <c:strRef>
              <c:f>Sheet1!$N$1:$P$1</c:f>
              <c:strCache>
                <c:ptCount val="3"/>
                <c:pt idx="0">
                  <c:v>NSW</c:v>
                </c:pt>
                <c:pt idx="1">
                  <c:v>VIC</c:v>
                </c:pt>
                <c:pt idx="2">
                  <c:v>QLD</c:v>
                </c:pt>
              </c:strCache>
            </c:strRef>
          </c:cat>
          <c:val>
            <c:numRef>
              <c:f>Sheet1!$N$10:$P$10</c:f>
              <c:numCache>
                <c:formatCode>General</c:formatCode>
                <c:ptCount val="3"/>
                <c:pt idx="0">
                  <c:v>7</c:v>
                </c:pt>
                <c:pt idx="1">
                  <c:v>8</c:v>
                </c:pt>
                <c:pt idx="2">
                  <c:v>2</c:v>
                </c:pt>
              </c:numCache>
            </c:numRef>
          </c:val>
          <c:extLst>
            <c:ext xmlns:c16="http://schemas.microsoft.com/office/drawing/2014/chart" uri="{C3380CC4-5D6E-409C-BE32-E72D297353CC}">
              <c16:uniqueId val="{00000008-6B42-4568-A2AB-14A1E40F9BE7}"/>
            </c:ext>
          </c:extLst>
        </c:ser>
        <c:dLbls>
          <c:showLegendKey val="0"/>
          <c:showVal val="0"/>
          <c:showCatName val="0"/>
          <c:showSerName val="0"/>
          <c:showPercent val="0"/>
          <c:showBubbleSize val="0"/>
        </c:dLbls>
        <c:gapWidth val="150"/>
        <c:axId val="90320896"/>
        <c:axId val="90321224"/>
      </c:barChart>
      <c:catAx>
        <c:axId val="90320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State/Age(Bin)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321224"/>
        <c:crosses val="autoZero"/>
        <c:auto val="1"/>
        <c:lblAlgn val="ctr"/>
        <c:lblOffset val="100"/>
        <c:noMultiLvlLbl val="0"/>
      </c:catAx>
      <c:valAx>
        <c:axId val="90321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3208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a:t>Brand/Sales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no of people</c:v>
                </c:pt>
              </c:strCache>
            </c:strRef>
          </c:tx>
          <c:spPr>
            <a:solidFill>
              <a:schemeClr val="accent2"/>
            </a:solidFill>
            <a:ln>
              <a:noFill/>
            </a:ln>
            <a:effectLst/>
          </c:spPr>
          <c:invertIfNegative val="0"/>
          <c:cat>
            <c:strRef>
              <c:f>Sheet1!$B$2:$B$7</c:f>
              <c:strCache>
                <c:ptCount val="6"/>
                <c:pt idx="0">
                  <c:v>Solex</c:v>
                </c:pt>
                <c:pt idx="1">
                  <c:v>Trek Bicycles</c:v>
                </c:pt>
                <c:pt idx="2">
                  <c:v>OHM Cycles</c:v>
                </c:pt>
                <c:pt idx="3">
                  <c:v>Norco Bicycles</c:v>
                </c:pt>
                <c:pt idx="4">
                  <c:v>Giant Bicycles</c:v>
                </c:pt>
                <c:pt idx="5">
                  <c:v>WeareA2B</c:v>
                </c:pt>
              </c:strCache>
            </c:strRef>
          </c:cat>
          <c:val>
            <c:numRef>
              <c:f>Sheet1!$C$2:$C$7</c:f>
              <c:numCache>
                <c:formatCode>General</c:formatCode>
                <c:ptCount val="6"/>
                <c:pt idx="0">
                  <c:v>4253</c:v>
                </c:pt>
                <c:pt idx="1">
                  <c:v>2990</c:v>
                </c:pt>
                <c:pt idx="2">
                  <c:v>3043</c:v>
                </c:pt>
                <c:pt idx="3">
                  <c:v>2910</c:v>
                </c:pt>
                <c:pt idx="4">
                  <c:v>3312</c:v>
                </c:pt>
                <c:pt idx="5">
                  <c:v>3295</c:v>
                </c:pt>
              </c:numCache>
            </c:numRef>
          </c:val>
          <c:extLst>
            <c:ext xmlns:c16="http://schemas.microsoft.com/office/drawing/2014/chart" uri="{C3380CC4-5D6E-409C-BE32-E72D297353CC}">
              <c16:uniqueId val="{00000000-95A1-4C6E-948B-9213D3F7BAB1}"/>
            </c:ext>
          </c:extLst>
        </c:ser>
        <c:dLbls>
          <c:showLegendKey val="0"/>
          <c:showVal val="0"/>
          <c:showCatName val="0"/>
          <c:showSerName val="0"/>
          <c:showPercent val="0"/>
          <c:showBubbleSize val="0"/>
        </c:dLbls>
        <c:gapWidth val="219"/>
        <c:overlap val="-27"/>
        <c:axId val="493917696"/>
        <c:axId val="493915400"/>
      </c:barChart>
      <c:catAx>
        <c:axId val="493917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Brands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15400"/>
        <c:crosses val="autoZero"/>
        <c:auto val="1"/>
        <c:lblAlgn val="ctr"/>
        <c:lblOffset val="100"/>
        <c:noMultiLvlLbl val="0"/>
      </c:catAx>
      <c:valAx>
        <c:axId val="493915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 of TRansactions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17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effectLst/>
              </a:rPr>
              <a:t>The line of transportation for product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Sheet1!$H$1</c:f>
              <c:strCache>
                <c:ptCount val="1"/>
                <c:pt idx="0">
                  <c:v>standard</c:v>
                </c:pt>
              </c:strCache>
            </c:strRef>
          </c:tx>
          <c:spPr>
            <a:solidFill>
              <a:schemeClr val="accent1"/>
            </a:solidFill>
            <a:ln>
              <a:noFill/>
            </a:ln>
            <a:effectLst/>
          </c:spPr>
          <c:invertIfNegative val="0"/>
          <c:cat>
            <c:strRef>
              <c:f>Sheet1!$G$2:$G$7</c:f>
              <c:strCache>
                <c:ptCount val="6"/>
                <c:pt idx="0">
                  <c:v>Solex</c:v>
                </c:pt>
                <c:pt idx="1">
                  <c:v>Trek Bicycles</c:v>
                </c:pt>
                <c:pt idx="2">
                  <c:v>OHM Cycles</c:v>
                </c:pt>
                <c:pt idx="3">
                  <c:v>Norco Bicycles</c:v>
                </c:pt>
                <c:pt idx="4">
                  <c:v>Giant Bicycles</c:v>
                </c:pt>
                <c:pt idx="5">
                  <c:v>WeareA2B</c:v>
                </c:pt>
              </c:strCache>
            </c:strRef>
          </c:cat>
          <c:val>
            <c:numRef>
              <c:f>Sheet1!$H$2:$H$7</c:f>
              <c:numCache>
                <c:formatCode>General</c:formatCode>
                <c:ptCount val="6"/>
                <c:pt idx="0">
                  <c:v>3508</c:v>
                </c:pt>
                <c:pt idx="1">
                  <c:v>1772</c:v>
                </c:pt>
                <c:pt idx="2">
                  <c:v>2035</c:v>
                </c:pt>
                <c:pt idx="3">
                  <c:v>1787</c:v>
                </c:pt>
                <c:pt idx="4">
                  <c:v>2554</c:v>
                </c:pt>
                <c:pt idx="5">
                  <c:v>2520</c:v>
                </c:pt>
              </c:numCache>
            </c:numRef>
          </c:val>
          <c:extLst>
            <c:ext xmlns:c16="http://schemas.microsoft.com/office/drawing/2014/chart" uri="{C3380CC4-5D6E-409C-BE32-E72D297353CC}">
              <c16:uniqueId val="{00000000-F09E-48F8-A9C9-AADB7ECC5AEC}"/>
            </c:ext>
          </c:extLst>
        </c:ser>
        <c:ser>
          <c:idx val="1"/>
          <c:order val="1"/>
          <c:tx>
            <c:strRef>
              <c:f>Sheet1!$I$1</c:f>
              <c:strCache>
                <c:ptCount val="1"/>
                <c:pt idx="0">
                  <c:v>touring</c:v>
                </c:pt>
              </c:strCache>
            </c:strRef>
          </c:tx>
          <c:spPr>
            <a:solidFill>
              <a:schemeClr val="accent2"/>
            </a:solidFill>
            <a:ln>
              <a:noFill/>
            </a:ln>
            <a:effectLst/>
          </c:spPr>
          <c:invertIfNegative val="0"/>
          <c:cat>
            <c:strRef>
              <c:f>Sheet1!$G$2:$G$7</c:f>
              <c:strCache>
                <c:ptCount val="6"/>
                <c:pt idx="0">
                  <c:v>Solex</c:v>
                </c:pt>
                <c:pt idx="1">
                  <c:v>Trek Bicycles</c:v>
                </c:pt>
                <c:pt idx="2">
                  <c:v>OHM Cycles</c:v>
                </c:pt>
                <c:pt idx="3">
                  <c:v>Norco Bicycles</c:v>
                </c:pt>
                <c:pt idx="4">
                  <c:v>Giant Bicycles</c:v>
                </c:pt>
                <c:pt idx="5">
                  <c:v>WeareA2B</c:v>
                </c:pt>
              </c:strCache>
            </c:strRef>
          </c:cat>
          <c:val>
            <c:numRef>
              <c:f>Sheet1!$I$2:$I$7</c:f>
              <c:numCache>
                <c:formatCode>General</c:formatCode>
                <c:ptCount val="6"/>
                <c:pt idx="0">
                  <c:v>208</c:v>
                </c:pt>
                <c:pt idx="1">
                  <c:v>0</c:v>
                </c:pt>
                <c:pt idx="2">
                  <c:v>229</c:v>
                </c:pt>
                <c:pt idx="3">
                  <c:v>0</c:v>
                </c:pt>
                <c:pt idx="4">
                  <c:v>179</c:v>
                </c:pt>
                <c:pt idx="5">
                  <c:v>618</c:v>
                </c:pt>
              </c:numCache>
            </c:numRef>
          </c:val>
          <c:extLst>
            <c:ext xmlns:c16="http://schemas.microsoft.com/office/drawing/2014/chart" uri="{C3380CC4-5D6E-409C-BE32-E72D297353CC}">
              <c16:uniqueId val="{00000001-F09E-48F8-A9C9-AADB7ECC5AEC}"/>
            </c:ext>
          </c:extLst>
        </c:ser>
        <c:ser>
          <c:idx val="2"/>
          <c:order val="2"/>
          <c:tx>
            <c:strRef>
              <c:f>Sheet1!$J$1</c:f>
              <c:strCache>
                <c:ptCount val="1"/>
                <c:pt idx="0">
                  <c:v>road</c:v>
                </c:pt>
              </c:strCache>
            </c:strRef>
          </c:tx>
          <c:spPr>
            <a:solidFill>
              <a:schemeClr val="accent3"/>
            </a:solidFill>
            <a:ln>
              <a:noFill/>
            </a:ln>
            <a:effectLst/>
          </c:spPr>
          <c:invertIfNegative val="0"/>
          <c:cat>
            <c:strRef>
              <c:f>Sheet1!$G$2:$G$7</c:f>
              <c:strCache>
                <c:ptCount val="6"/>
                <c:pt idx="0">
                  <c:v>Solex</c:v>
                </c:pt>
                <c:pt idx="1">
                  <c:v>Trek Bicycles</c:v>
                </c:pt>
                <c:pt idx="2">
                  <c:v>OHM Cycles</c:v>
                </c:pt>
                <c:pt idx="3">
                  <c:v>Norco Bicycles</c:v>
                </c:pt>
                <c:pt idx="4">
                  <c:v>Giant Bicycles</c:v>
                </c:pt>
                <c:pt idx="5">
                  <c:v>WeareA2B</c:v>
                </c:pt>
              </c:strCache>
            </c:strRef>
          </c:cat>
          <c:val>
            <c:numRef>
              <c:f>Sheet1!$J$2:$J$7</c:f>
              <c:numCache>
                <c:formatCode>General</c:formatCode>
                <c:ptCount val="6"/>
                <c:pt idx="0">
                  <c:v>537</c:v>
                </c:pt>
                <c:pt idx="1">
                  <c:v>995</c:v>
                </c:pt>
                <c:pt idx="2">
                  <c:v>779</c:v>
                </c:pt>
                <c:pt idx="3">
                  <c:v>923</c:v>
                </c:pt>
                <c:pt idx="4">
                  <c:v>579</c:v>
                </c:pt>
                <c:pt idx="5">
                  <c:v>157</c:v>
                </c:pt>
              </c:numCache>
            </c:numRef>
          </c:val>
          <c:extLst>
            <c:ext xmlns:c16="http://schemas.microsoft.com/office/drawing/2014/chart" uri="{C3380CC4-5D6E-409C-BE32-E72D297353CC}">
              <c16:uniqueId val="{00000002-F09E-48F8-A9C9-AADB7ECC5AEC}"/>
            </c:ext>
          </c:extLst>
        </c:ser>
        <c:ser>
          <c:idx val="3"/>
          <c:order val="3"/>
          <c:tx>
            <c:strRef>
              <c:f>Sheet1!$K$1</c:f>
              <c:strCache>
                <c:ptCount val="1"/>
                <c:pt idx="0">
                  <c:v>Mountain</c:v>
                </c:pt>
              </c:strCache>
            </c:strRef>
          </c:tx>
          <c:spPr>
            <a:solidFill>
              <a:schemeClr val="accent4"/>
            </a:solidFill>
            <a:ln>
              <a:noFill/>
            </a:ln>
            <a:effectLst/>
          </c:spPr>
          <c:invertIfNegative val="0"/>
          <c:cat>
            <c:strRef>
              <c:f>Sheet1!$G$2:$G$7</c:f>
              <c:strCache>
                <c:ptCount val="6"/>
                <c:pt idx="0">
                  <c:v>Solex</c:v>
                </c:pt>
                <c:pt idx="1">
                  <c:v>Trek Bicycles</c:v>
                </c:pt>
                <c:pt idx="2">
                  <c:v>OHM Cycles</c:v>
                </c:pt>
                <c:pt idx="3">
                  <c:v>Norco Bicycles</c:v>
                </c:pt>
                <c:pt idx="4">
                  <c:v>Giant Bicycles</c:v>
                </c:pt>
                <c:pt idx="5">
                  <c:v>WeareA2B</c:v>
                </c:pt>
              </c:strCache>
            </c:strRef>
          </c:cat>
          <c:val>
            <c:numRef>
              <c:f>Sheet1!$K$2:$K$7</c:f>
              <c:numCache>
                <c:formatCode>General</c:formatCode>
                <c:ptCount val="6"/>
                <c:pt idx="0">
                  <c:v>0</c:v>
                </c:pt>
                <c:pt idx="1">
                  <c:v>223</c:v>
                </c:pt>
                <c:pt idx="2">
                  <c:v>0</c:v>
                </c:pt>
                <c:pt idx="3">
                  <c:v>200</c:v>
                </c:pt>
                <c:pt idx="4">
                  <c:v>0</c:v>
                </c:pt>
                <c:pt idx="5">
                  <c:v>0</c:v>
                </c:pt>
              </c:numCache>
            </c:numRef>
          </c:val>
          <c:extLst>
            <c:ext xmlns:c16="http://schemas.microsoft.com/office/drawing/2014/chart" uri="{C3380CC4-5D6E-409C-BE32-E72D297353CC}">
              <c16:uniqueId val="{00000003-F09E-48F8-A9C9-AADB7ECC5AEC}"/>
            </c:ext>
          </c:extLst>
        </c:ser>
        <c:dLbls>
          <c:showLegendKey val="0"/>
          <c:showVal val="0"/>
          <c:showCatName val="0"/>
          <c:showSerName val="0"/>
          <c:showPercent val="0"/>
          <c:showBubbleSize val="0"/>
        </c:dLbls>
        <c:gapWidth val="219"/>
        <c:overlap val="-27"/>
        <c:axId val="488449568"/>
        <c:axId val="488447928"/>
      </c:barChart>
      <c:catAx>
        <c:axId val="488449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Brand/Product</a:t>
                </a:r>
                <a:r>
                  <a:rPr lang="en-IN" baseline="0"/>
                  <a:t> line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447928"/>
        <c:crosses val="autoZero"/>
        <c:auto val="1"/>
        <c:lblAlgn val="ctr"/>
        <c:lblOffset val="100"/>
        <c:noMultiLvlLbl val="0"/>
      </c:catAx>
      <c:valAx>
        <c:axId val="488447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 of transactons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449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Proportion usage of vehicles in states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Sheet1!$J$984</c:f>
              <c:strCache>
                <c:ptCount val="1"/>
                <c:pt idx="0">
                  <c:v>Private transport</c:v>
                </c:pt>
              </c:strCache>
            </c:strRef>
          </c:tx>
          <c:spPr>
            <a:solidFill>
              <a:schemeClr val="accent2"/>
            </a:solidFill>
            <a:ln>
              <a:noFill/>
            </a:ln>
            <a:effectLst/>
          </c:spPr>
          <c:invertIfNegative val="0"/>
          <c:cat>
            <c:strRef>
              <c:f>Sheet1!$K$982:$M$982</c:f>
              <c:strCache>
                <c:ptCount val="3"/>
                <c:pt idx="0">
                  <c:v>NSW</c:v>
                </c:pt>
                <c:pt idx="1">
                  <c:v>VIC</c:v>
                </c:pt>
                <c:pt idx="2">
                  <c:v>QLC</c:v>
                </c:pt>
              </c:strCache>
            </c:strRef>
          </c:cat>
          <c:val>
            <c:numRef>
              <c:f>Sheet1!$K$984:$M$984</c:f>
              <c:numCache>
                <c:formatCode>#,##0.0</c:formatCode>
                <c:ptCount val="3"/>
                <c:pt idx="0">
                  <c:v>72.2</c:v>
                </c:pt>
                <c:pt idx="1">
                  <c:v>75.3</c:v>
                </c:pt>
                <c:pt idx="2">
                  <c:v>83.7</c:v>
                </c:pt>
              </c:numCache>
            </c:numRef>
          </c:val>
          <c:extLst>
            <c:ext xmlns:c16="http://schemas.microsoft.com/office/drawing/2014/chart" uri="{C3380CC4-5D6E-409C-BE32-E72D297353CC}">
              <c16:uniqueId val="{00000000-F5CB-4C65-A695-C62594E95655}"/>
            </c:ext>
          </c:extLst>
        </c:ser>
        <c:ser>
          <c:idx val="2"/>
          <c:order val="2"/>
          <c:tx>
            <c:strRef>
              <c:f>Sheet1!$J$985</c:f>
              <c:strCache>
                <c:ptCount val="1"/>
                <c:pt idx="0">
                  <c:v>Public transport</c:v>
                </c:pt>
              </c:strCache>
            </c:strRef>
          </c:tx>
          <c:spPr>
            <a:solidFill>
              <a:schemeClr val="accent3"/>
            </a:solidFill>
            <a:ln>
              <a:noFill/>
            </a:ln>
            <a:effectLst/>
          </c:spPr>
          <c:invertIfNegative val="0"/>
          <c:cat>
            <c:strRef>
              <c:f>Sheet1!$K$982:$M$982</c:f>
              <c:strCache>
                <c:ptCount val="3"/>
                <c:pt idx="0">
                  <c:v>NSW</c:v>
                </c:pt>
                <c:pt idx="1">
                  <c:v>VIC</c:v>
                </c:pt>
                <c:pt idx="2">
                  <c:v>QLC</c:v>
                </c:pt>
              </c:strCache>
            </c:strRef>
          </c:cat>
          <c:val>
            <c:numRef>
              <c:f>Sheet1!$K$985:$M$985</c:f>
              <c:numCache>
                <c:formatCode>#,##0.0</c:formatCode>
                <c:ptCount val="3"/>
                <c:pt idx="0">
                  <c:v>21.5</c:v>
                </c:pt>
                <c:pt idx="1">
                  <c:v>17.2</c:v>
                </c:pt>
                <c:pt idx="2">
                  <c:v>10.9</c:v>
                </c:pt>
              </c:numCache>
            </c:numRef>
          </c:val>
          <c:extLst>
            <c:ext xmlns:c16="http://schemas.microsoft.com/office/drawing/2014/chart" uri="{C3380CC4-5D6E-409C-BE32-E72D297353CC}">
              <c16:uniqueId val="{00000001-F5CB-4C65-A695-C62594E95655}"/>
            </c:ext>
          </c:extLst>
        </c:ser>
        <c:ser>
          <c:idx val="3"/>
          <c:order val="3"/>
          <c:tx>
            <c:strRef>
              <c:f>Sheet1!$J$986</c:f>
              <c:strCache>
                <c:ptCount val="1"/>
                <c:pt idx="0">
                  <c:v>Bicycle</c:v>
                </c:pt>
              </c:strCache>
            </c:strRef>
          </c:tx>
          <c:spPr>
            <a:solidFill>
              <a:schemeClr val="accent4"/>
            </a:solidFill>
            <a:ln>
              <a:noFill/>
            </a:ln>
            <a:effectLst/>
          </c:spPr>
          <c:invertIfNegative val="0"/>
          <c:cat>
            <c:strRef>
              <c:f>Sheet1!$K$982:$M$982</c:f>
              <c:strCache>
                <c:ptCount val="3"/>
                <c:pt idx="0">
                  <c:v>NSW</c:v>
                </c:pt>
                <c:pt idx="1">
                  <c:v>VIC</c:v>
                </c:pt>
                <c:pt idx="2">
                  <c:v>QLC</c:v>
                </c:pt>
              </c:strCache>
            </c:strRef>
          </c:cat>
          <c:val>
            <c:numRef>
              <c:f>Sheet1!$K$986:$M$986</c:f>
              <c:numCache>
                <c:formatCode>#,##0.0</c:formatCode>
                <c:ptCount val="3"/>
                <c:pt idx="0">
                  <c:v>1.1000000000000001</c:v>
                </c:pt>
                <c:pt idx="1">
                  <c:v>2.2999999999999998</c:v>
                </c:pt>
                <c:pt idx="2">
                  <c:v>1.5</c:v>
                </c:pt>
              </c:numCache>
            </c:numRef>
          </c:val>
          <c:extLst>
            <c:ext xmlns:c16="http://schemas.microsoft.com/office/drawing/2014/chart" uri="{C3380CC4-5D6E-409C-BE32-E72D297353CC}">
              <c16:uniqueId val="{00000002-F5CB-4C65-A695-C62594E95655}"/>
            </c:ext>
          </c:extLst>
        </c:ser>
        <c:ser>
          <c:idx val="4"/>
          <c:order val="4"/>
          <c:tx>
            <c:strRef>
              <c:f>Sheet1!$J$987</c:f>
              <c:strCache>
                <c:ptCount val="1"/>
                <c:pt idx="0">
                  <c:v>Walk</c:v>
                </c:pt>
              </c:strCache>
            </c:strRef>
          </c:tx>
          <c:spPr>
            <a:solidFill>
              <a:schemeClr val="accent5"/>
            </a:solidFill>
            <a:ln>
              <a:noFill/>
            </a:ln>
            <a:effectLst/>
          </c:spPr>
          <c:invertIfNegative val="0"/>
          <c:cat>
            <c:strRef>
              <c:f>Sheet1!$K$982:$M$982</c:f>
              <c:strCache>
                <c:ptCount val="3"/>
                <c:pt idx="0">
                  <c:v>NSW</c:v>
                </c:pt>
                <c:pt idx="1">
                  <c:v>VIC</c:v>
                </c:pt>
                <c:pt idx="2">
                  <c:v>QLC</c:v>
                </c:pt>
              </c:strCache>
            </c:strRef>
          </c:cat>
          <c:val>
            <c:numRef>
              <c:f>Sheet1!$K$987:$M$987</c:f>
              <c:numCache>
                <c:formatCode>#,##0.0</c:formatCode>
                <c:ptCount val="3"/>
                <c:pt idx="0">
                  <c:v>4.5999999999999996</c:v>
                </c:pt>
                <c:pt idx="1">
                  <c:v>4.0999999999999996</c:v>
                </c:pt>
                <c:pt idx="2">
                  <c:v>2.9</c:v>
                </c:pt>
              </c:numCache>
            </c:numRef>
          </c:val>
          <c:extLst>
            <c:ext xmlns:c16="http://schemas.microsoft.com/office/drawing/2014/chart" uri="{C3380CC4-5D6E-409C-BE32-E72D297353CC}">
              <c16:uniqueId val="{00000003-F5CB-4C65-A695-C62594E95655}"/>
            </c:ext>
          </c:extLst>
        </c:ser>
        <c:ser>
          <c:idx val="5"/>
          <c:order val="5"/>
          <c:tx>
            <c:strRef>
              <c:f>Sheet1!$J$988</c:f>
              <c:strCache>
                <c:ptCount val="1"/>
                <c:pt idx="0">
                  <c:v>Other</c:v>
                </c:pt>
              </c:strCache>
            </c:strRef>
          </c:tx>
          <c:spPr>
            <a:solidFill>
              <a:schemeClr val="accent6"/>
            </a:solidFill>
            <a:ln>
              <a:noFill/>
            </a:ln>
            <a:effectLst/>
          </c:spPr>
          <c:invertIfNegative val="0"/>
          <c:cat>
            <c:strRef>
              <c:f>Sheet1!$K$982:$M$982</c:f>
              <c:strCache>
                <c:ptCount val="3"/>
                <c:pt idx="0">
                  <c:v>NSW</c:v>
                </c:pt>
                <c:pt idx="1">
                  <c:v>VIC</c:v>
                </c:pt>
                <c:pt idx="2">
                  <c:v>QLC</c:v>
                </c:pt>
              </c:strCache>
            </c:strRef>
          </c:cat>
          <c:val>
            <c:numRef>
              <c:f>Sheet1!$K$988:$M$988</c:f>
              <c:numCache>
                <c:formatCode>#,##0.0</c:formatCode>
                <c:ptCount val="3"/>
                <c:pt idx="0">
                  <c:v>0.7</c:v>
                </c:pt>
                <c:pt idx="1">
                  <c:v>1</c:v>
                </c:pt>
                <c:pt idx="2">
                  <c:v>1.1000000000000001</c:v>
                </c:pt>
              </c:numCache>
            </c:numRef>
          </c:val>
          <c:extLst>
            <c:ext xmlns:c16="http://schemas.microsoft.com/office/drawing/2014/chart" uri="{C3380CC4-5D6E-409C-BE32-E72D297353CC}">
              <c16:uniqueId val="{00000004-F5CB-4C65-A695-C62594E95655}"/>
            </c:ext>
          </c:extLst>
        </c:ser>
        <c:dLbls>
          <c:showLegendKey val="0"/>
          <c:showVal val="0"/>
          <c:showCatName val="0"/>
          <c:showSerName val="0"/>
          <c:showPercent val="0"/>
          <c:showBubbleSize val="0"/>
        </c:dLbls>
        <c:gapWidth val="219"/>
        <c:overlap val="-27"/>
        <c:axId val="868058128"/>
        <c:axId val="868059768"/>
        <c:extLst>
          <c:ext xmlns:c15="http://schemas.microsoft.com/office/drawing/2012/chart" uri="{02D57815-91ED-43cb-92C2-25804820EDAC}">
            <c15:filteredBarSeries>
              <c15:ser>
                <c:idx val="0"/>
                <c:order val="0"/>
                <c:tx>
                  <c:strRef>
                    <c:extLst>
                      <c:ext uri="{02D57815-91ED-43cb-92C2-25804820EDAC}">
                        <c15:formulaRef>
                          <c15:sqref>Sheet1!$J$983</c15:sqref>
                        </c15:formulaRef>
                      </c:ext>
                    </c:extLst>
                    <c:strCache>
                      <c:ptCount val="1"/>
                      <c:pt idx="0">
                        <c:v>Bicycle</c:v>
                      </c:pt>
                    </c:strCache>
                  </c:strRef>
                </c:tx>
                <c:spPr>
                  <a:solidFill>
                    <a:schemeClr val="accent1"/>
                  </a:solidFill>
                  <a:ln>
                    <a:noFill/>
                  </a:ln>
                  <a:effectLst/>
                </c:spPr>
                <c:invertIfNegative val="0"/>
                <c:cat>
                  <c:strRef>
                    <c:extLst>
                      <c:ext uri="{02D57815-91ED-43cb-92C2-25804820EDAC}">
                        <c15:formulaRef>
                          <c15:sqref>Sheet1!$K$982:$M$982</c15:sqref>
                        </c15:formulaRef>
                      </c:ext>
                    </c:extLst>
                    <c:strCache>
                      <c:ptCount val="3"/>
                      <c:pt idx="0">
                        <c:v>NSW</c:v>
                      </c:pt>
                      <c:pt idx="1">
                        <c:v>VIC</c:v>
                      </c:pt>
                      <c:pt idx="2">
                        <c:v>QLC</c:v>
                      </c:pt>
                    </c:strCache>
                  </c:strRef>
                </c:cat>
                <c:val>
                  <c:numRef>
                    <c:extLst>
                      <c:ext uri="{02D57815-91ED-43cb-92C2-25804820EDAC}">
                        <c15:formulaRef>
                          <c15:sqref>Sheet1!$K$983:$M$983</c15:sqref>
                        </c15:formulaRef>
                      </c:ext>
                    </c:extLst>
                    <c:numCache>
                      <c:formatCode>#,##0.0</c:formatCode>
                      <c:ptCount val="3"/>
                      <c:pt idx="0">
                        <c:v>1.1000000000000001</c:v>
                      </c:pt>
                      <c:pt idx="1">
                        <c:v>2.2999999999999998</c:v>
                      </c:pt>
                      <c:pt idx="2">
                        <c:v>1.5</c:v>
                      </c:pt>
                    </c:numCache>
                  </c:numRef>
                </c:val>
                <c:extLst>
                  <c:ext xmlns:c16="http://schemas.microsoft.com/office/drawing/2014/chart" uri="{C3380CC4-5D6E-409C-BE32-E72D297353CC}">
                    <c16:uniqueId val="{00000005-F5CB-4C65-A695-C62594E95655}"/>
                  </c:ext>
                </c:extLst>
              </c15:ser>
            </c15:filteredBarSeries>
          </c:ext>
        </c:extLst>
      </c:barChart>
      <c:catAx>
        <c:axId val="868058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059768"/>
        <c:crosses val="autoZero"/>
        <c:auto val="1"/>
        <c:lblAlgn val="ctr"/>
        <c:lblOffset val="100"/>
        <c:noMultiLvlLbl val="0"/>
      </c:catAx>
      <c:valAx>
        <c:axId val="86805976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058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Sheet1!$J$983</c:f>
              <c:strCache>
                <c:ptCount val="1"/>
                <c:pt idx="0">
                  <c:v>Bicycle</c:v>
                </c:pt>
              </c:strCache>
            </c:strRef>
          </c:tx>
          <c:spPr>
            <a:solidFill>
              <a:schemeClr val="accent1"/>
            </a:solidFill>
            <a:ln>
              <a:noFill/>
            </a:ln>
            <a:effectLst/>
          </c:spPr>
          <c:invertIfNegative val="0"/>
          <c:cat>
            <c:strRef>
              <c:f>Sheet1!$K$982:$M$982</c:f>
              <c:strCache>
                <c:ptCount val="3"/>
                <c:pt idx="0">
                  <c:v>NSW</c:v>
                </c:pt>
                <c:pt idx="1">
                  <c:v>VIC</c:v>
                </c:pt>
                <c:pt idx="2">
                  <c:v>QLC</c:v>
                </c:pt>
              </c:strCache>
            </c:strRef>
          </c:cat>
          <c:val>
            <c:numRef>
              <c:f>Sheet1!$K$983:$M$983</c:f>
              <c:numCache>
                <c:formatCode>#,##0.0</c:formatCode>
                <c:ptCount val="3"/>
                <c:pt idx="0">
                  <c:v>1.1000000000000001</c:v>
                </c:pt>
                <c:pt idx="1">
                  <c:v>2.2999999999999998</c:v>
                </c:pt>
                <c:pt idx="2">
                  <c:v>1.5</c:v>
                </c:pt>
              </c:numCache>
            </c:numRef>
          </c:val>
          <c:extLst>
            <c:ext xmlns:c16="http://schemas.microsoft.com/office/drawing/2014/chart" uri="{C3380CC4-5D6E-409C-BE32-E72D297353CC}">
              <c16:uniqueId val="{00000000-ECA7-4DF5-B086-C6AE08B27292}"/>
            </c:ext>
          </c:extLst>
        </c:ser>
        <c:dLbls>
          <c:showLegendKey val="0"/>
          <c:showVal val="0"/>
          <c:showCatName val="0"/>
          <c:showSerName val="0"/>
          <c:showPercent val="0"/>
          <c:showBubbleSize val="0"/>
        </c:dLbls>
        <c:gapWidth val="219"/>
        <c:overlap val="-27"/>
        <c:axId val="595434152"/>
        <c:axId val="595437104"/>
      </c:barChart>
      <c:catAx>
        <c:axId val="595434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437104"/>
        <c:crosses val="autoZero"/>
        <c:auto val="1"/>
        <c:lblAlgn val="ctr"/>
        <c:lblOffset val="100"/>
        <c:noMultiLvlLbl val="0"/>
      </c:catAx>
      <c:valAx>
        <c:axId val="5954371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434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04483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46925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en-US"/>
              <a:t>Click icon to add picture</a:t>
            </a:r>
            <a:endParaRPr lang="en-US" dirty="0"/>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87787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en-US"/>
              <a:t>Click to edit Master title style</a:t>
            </a:r>
            <a:endParaRPr lang="en-US" dirty="0"/>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497429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en-US"/>
              <a:t>Click to edit Master title style</a:t>
            </a:r>
            <a:endParaRPr lang="en-US" dirty="0"/>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8624D31-43A5-475A-80CF-332C9F6DCF35}" type="datetimeFigureOut">
              <a:rPr lang="en-US" smtClean="0"/>
              <a:t>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37659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025639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73701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6476617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en-US"/>
              <a:t>Click to edit Master title style</a:t>
            </a:r>
            <a:endParaRPr lang="en-US" dirty="0"/>
          </a:p>
        </p:txBody>
      </p:sp>
      <p:sp>
        <p:nvSpPr>
          <p:cNvPr id="3" name="Content Placeholder 2"/>
          <p:cNvSpPr>
            <a:spLocks noGrp="1"/>
          </p:cNvSpPr>
          <p:nvPr>
            <p:ph idx="1"/>
          </p:nvPr>
        </p:nvSpPr>
        <p:spPr>
          <a:xfrm>
            <a:off x="614034" y="1666716"/>
            <a:ext cx="7915931" cy="272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871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en-US"/>
              <a:t>Click to edit Master title style</a:t>
            </a:r>
            <a:endParaRPr lang="en-US" dirty="0"/>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53599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4034" y="1666716"/>
            <a:ext cx="3889405" cy="27290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62" y="1666715"/>
            <a:ext cx="3895937" cy="27290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58424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159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2737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174684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en-US"/>
              <a:t>Click to edit Master title style</a:t>
            </a:r>
            <a:endParaRPr lang="en-US" dirty="0"/>
          </a:p>
        </p:txBody>
      </p:sp>
      <p:sp>
        <p:nvSpPr>
          <p:cNvPr id="3" name="Content Placeholder 2"/>
          <p:cNvSpPr>
            <a:spLocks noGrp="1"/>
          </p:cNvSpPr>
          <p:nvPr>
            <p:ph idx="1"/>
          </p:nvPr>
        </p:nvSpPr>
        <p:spPr>
          <a:xfrm>
            <a:off x="3641725" y="334567"/>
            <a:ext cx="4689475" cy="40612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58351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en-US"/>
              <a:t>Click icon to add picture</a:t>
            </a:r>
            <a:endParaRPr lang="en-US" dirty="0"/>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2914358" y="4531022"/>
            <a:ext cx="732659" cy="273844"/>
          </a:xfrm>
        </p:spPr>
        <p:txBody>
          <a:bodyPr/>
          <a:lstStyle/>
          <a:p>
            <a:fld id="{98624D31-43A5-475A-80CF-332C9F6DCF35}" type="datetimeFigureOut">
              <a:rPr lang="en-US" smtClean="0"/>
              <a:t>2/21/2021</a:t>
            </a:fld>
            <a:endParaRPr lang="en-US" dirty="0"/>
          </a:p>
        </p:txBody>
      </p:sp>
      <p:sp>
        <p:nvSpPr>
          <p:cNvPr id="6" name="Footer Placeholder 5"/>
          <p:cNvSpPr>
            <a:spLocks noGrp="1"/>
          </p:cNvSpPr>
          <p:nvPr>
            <p:ph type="ftr" sz="quarter" idx="11"/>
          </p:nvPr>
        </p:nvSpPr>
        <p:spPr>
          <a:xfrm>
            <a:off x="442797" y="4531022"/>
            <a:ext cx="2471560" cy="273844"/>
          </a:xfrm>
        </p:spPr>
        <p:txBody>
          <a:bodyPr/>
          <a:lstStyle/>
          <a:p>
            <a:endParaRPr lang="en-US" dirty="0"/>
          </a:p>
        </p:txBody>
      </p:sp>
      <p:sp>
        <p:nvSpPr>
          <p:cNvPr id="7" name="Slide Number Placeholder 6"/>
          <p:cNvSpPr>
            <a:spLocks noGrp="1"/>
          </p:cNvSpPr>
          <p:nvPr>
            <p:ph type="sldNum" sz="quarter" idx="12"/>
          </p:nvPr>
        </p:nvSpPr>
        <p:spPr>
          <a:xfrm>
            <a:off x="3647017" y="4436917"/>
            <a:ext cx="796616" cy="367949"/>
          </a:xfrm>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5979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endParaRPr lang="en-US" dirty="0"/>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98624D31-43A5-475A-80CF-332C9F6DCF35}" type="datetimeFigureOut">
              <a:rPr lang="en-US" smtClean="0"/>
              <a:t>2/21/2021</a:t>
            </a:fld>
            <a:endParaRPr lang="en-US" dirty="0"/>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2301062712"/>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Lst>
  <p:txStyles>
    <p:title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endParaRPr lang="en-IN" dirty="0"/>
          </a:p>
          <a:p>
            <a:endParaRPr dirty="0"/>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a:t>
            </a:r>
            <a:r>
              <a:rPr lang="en-IN" dirty="0"/>
              <a:t>Virtual Internship</a:t>
            </a:r>
            <a:r>
              <a:rPr dirty="0"/>
              <a:t>]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56825" y="169824"/>
            <a:ext cx="8565600" cy="6770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sz="3200" dirty="0"/>
              <a:t>Model Development</a:t>
            </a:r>
          </a:p>
        </p:txBody>
      </p:sp>
      <p:sp>
        <p:nvSpPr>
          <p:cNvPr id="141" name="Shape 90"/>
          <p:cNvSpPr/>
          <p:nvPr/>
        </p:nvSpPr>
        <p:spPr>
          <a:xfrm>
            <a:off x="205025" y="1083299"/>
            <a:ext cx="8565600" cy="4434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600" b="0" dirty="0"/>
              <a:t>We have used </a:t>
            </a:r>
            <a:r>
              <a:rPr lang="en-IN" sz="1600" b="0" dirty="0" err="1"/>
              <a:t>KMeans</a:t>
            </a:r>
            <a:r>
              <a:rPr lang="en-IN" sz="1600" b="0" dirty="0"/>
              <a:t>-clustering algorithm for data modelling. </a:t>
            </a:r>
            <a:endParaRPr sz="1600" b="0" dirty="0"/>
          </a:p>
        </p:txBody>
      </p:sp>
      <p:sp>
        <p:nvSpPr>
          <p:cNvPr id="142" name="Shape 91"/>
          <p:cNvSpPr/>
          <p:nvPr/>
        </p:nvSpPr>
        <p:spPr>
          <a:xfrm>
            <a:off x="205025" y="1591000"/>
            <a:ext cx="7030346" cy="22854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0" i="0" dirty="0">
                <a:solidFill>
                  <a:schemeClr val="tx1">
                    <a:lumMod val="85000"/>
                  </a:schemeClr>
                </a:solidFill>
                <a:effectLst/>
                <a:latin typeface="charter"/>
              </a:rPr>
              <a:t>This algorithm typically groups the data points into k clusters which helps us discover the underlying patterns in the data set. Cluster refers to a group of data points segregated together due to certain similarities between them. The algorithm identifies k number of centroids and then allocates every data point to the nearest centroid, while keeping the centroids as small as possible.</a:t>
            </a:r>
          </a:p>
          <a:p>
            <a:pPr marL="285750" indent="-285750">
              <a:buFont typeface="Arial" panose="020B0604020202020204" pitchFamily="34" charset="0"/>
              <a:buChar char="•"/>
            </a:pPr>
            <a:r>
              <a:rPr lang="en-US" dirty="0">
                <a:solidFill>
                  <a:schemeClr val="tx1">
                    <a:lumMod val="85000"/>
                  </a:schemeClr>
                </a:solidFill>
                <a:latin typeface="charter"/>
              </a:rPr>
              <a:t>We have applied this unsupervised clustering algorithm on 2 fields- ages, and their past 3 years purchases.</a:t>
            </a:r>
          </a:p>
          <a:p>
            <a:pPr marL="285750" indent="-285750">
              <a:buFont typeface="Arial" panose="020B0604020202020204" pitchFamily="34" charset="0"/>
              <a:buChar char="•"/>
            </a:pPr>
            <a:endParaRPr dirty="0">
              <a:solidFill>
                <a:schemeClr val="tx1">
                  <a:lumMod val="85000"/>
                </a:schemeClr>
              </a:solidFill>
            </a:endParaRPr>
          </a:p>
        </p:txBody>
      </p:sp>
      <p:sp>
        <p:nvSpPr>
          <p:cNvPr id="146" name="Note: The data and information in this document is reflective of a hypothetical situation and client. This document is to be used for KPMG Virtual Internship purposes only."/>
          <p:cNvSpPr/>
          <p:nvPr/>
        </p:nvSpPr>
        <p:spPr>
          <a:xfrm>
            <a:off x="-7601" y="-458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56825" y="169824"/>
            <a:ext cx="8565600" cy="6770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sz="3200" dirty="0"/>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7601" y="-458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nvGrpSpPr>
          <p:cNvPr id="7" name="Group 6">
            <a:extLst>
              <a:ext uri="{FF2B5EF4-FFF2-40B4-BE49-F238E27FC236}">
                <a16:creationId xmlns:a16="http://schemas.microsoft.com/office/drawing/2014/main" id="{90E6714E-C35D-440E-93F2-D08809F8EEF4}"/>
              </a:ext>
            </a:extLst>
          </p:cNvPr>
          <p:cNvGrpSpPr/>
          <p:nvPr/>
        </p:nvGrpSpPr>
        <p:grpSpPr>
          <a:xfrm>
            <a:off x="508585" y="1503686"/>
            <a:ext cx="4063415" cy="2903932"/>
            <a:chOff x="131214" y="1304385"/>
            <a:chExt cx="4941426" cy="3531405"/>
          </a:xfrm>
        </p:grpSpPr>
        <p:sp>
          <p:nvSpPr>
            <p:cNvPr id="6" name="Rectangle 5">
              <a:extLst>
                <a:ext uri="{FF2B5EF4-FFF2-40B4-BE49-F238E27FC236}">
                  <a16:creationId xmlns:a16="http://schemas.microsoft.com/office/drawing/2014/main" id="{DD60CBC5-C751-48B9-B3F0-BAECBB990FC2}"/>
                </a:ext>
              </a:extLst>
            </p:cNvPr>
            <p:cNvSpPr/>
            <p:nvPr/>
          </p:nvSpPr>
          <p:spPr>
            <a:xfrm>
              <a:off x="131214" y="1304385"/>
              <a:ext cx="4941426" cy="35314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D729E3C-038E-4300-972D-8BBA24ECB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14" y="1304385"/>
              <a:ext cx="4941426" cy="3531405"/>
            </a:xfrm>
            <a:prstGeom prst="rect">
              <a:avLst/>
            </a:prstGeom>
          </p:spPr>
        </p:pic>
      </p:grpSp>
      <p:sp>
        <p:nvSpPr>
          <p:cNvPr id="14" name="TextBox 13">
            <a:extLst>
              <a:ext uri="{FF2B5EF4-FFF2-40B4-BE49-F238E27FC236}">
                <a16:creationId xmlns:a16="http://schemas.microsoft.com/office/drawing/2014/main" id="{B29F5B00-C449-438D-8A1B-AA41708FEE2F}"/>
              </a:ext>
            </a:extLst>
          </p:cNvPr>
          <p:cNvSpPr txBox="1"/>
          <p:nvPr/>
        </p:nvSpPr>
        <p:spPr>
          <a:xfrm>
            <a:off x="4894943" y="2078489"/>
            <a:ext cx="3501572" cy="1754326"/>
          </a:xfrm>
          <a:prstGeom prst="rect">
            <a:avLst/>
          </a:prstGeom>
          <a:noFill/>
        </p:spPr>
        <p:txBody>
          <a:bodyPr wrap="square">
            <a:spAutoFit/>
          </a:bodyPr>
          <a:lstStyle/>
          <a:p>
            <a:r>
              <a:rPr lang="en-US" b="0" i="0" dirty="0">
                <a:solidFill>
                  <a:schemeClr val="tx1">
                    <a:lumMod val="95000"/>
                  </a:schemeClr>
                </a:solidFill>
                <a:effectLst/>
                <a:latin typeface="charter"/>
              </a:rPr>
              <a:t>In the first model, the main customer attraction should be the customers belong to the green cluster between the age group of 20–40 and making the highest number of purchases</a:t>
            </a:r>
            <a:endParaRPr lang="en-IN" dirty="0">
              <a:solidFill>
                <a:schemeClr val="tx1">
                  <a:lumMod val="95000"/>
                </a:schemeClr>
              </a:solidFill>
            </a:endParaRPr>
          </a:p>
        </p:txBody>
      </p:sp>
    </p:spTree>
    <p:extLst>
      <p:ext uri="{BB962C8B-B14F-4D97-AF65-F5344CB8AC3E}">
        <p14:creationId xmlns:p14="http://schemas.microsoft.com/office/powerpoint/2010/main" val="28281249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56825" y="169824"/>
            <a:ext cx="8565600" cy="6770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sz="3200" dirty="0"/>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7601" y="-458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8" name="Picture 7">
            <a:extLst>
              <a:ext uri="{FF2B5EF4-FFF2-40B4-BE49-F238E27FC236}">
                <a16:creationId xmlns:a16="http://schemas.microsoft.com/office/drawing/2014/main" id="{7EF3EC2C-04E7-4BC3-97F5-831E95FAB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14" y="1547771"/>
            <a:ext cx="3733800" cy="2647950"/>
          </a:xfrm>
          <a:prstGeom prst="rect">
            <a:avLst/>
          </a:prstGeom>
        </p:spPr>
      </p:pic>
      <p:sp>
        <p:nvSpPr>
          <p:cNvPr id="10" name="TextBox 9">
            <a:extLst>
              <a:ext uri="{FF2B5EF4-FFF2-40B4-BE49-F238E27FC236}">
                <a16:creationId xmlns:a16="http://schemas.microsoft.com/office/drawing/2014/main" id="{5DB6B0F6-B1EA-4D56-B720-E37806B2EDD9}"/>
              </a:ext>
            </a:extLst>
          </p:cNvPr>
          <p:cNvSpPr txBox="1"/>
          <p:nvPr/>
        </p:nvSpPr>
        <p:spPr>
          <a:xfrm>
            <a:off x="4765253" y="2034000"/>
            <a:ext cx="3857172" cy="1477328"/>
          </a:xfrm>
          <a:prstGeom prst="rect">
            <a:avLst/>
          </a:prstGeom>
          <a:noFill/>
        </p:spPr>
        <p:txBody>
          <a:bodyPr wrap="square">
            <a:spAutoFit/>
          </a:bodyPr>
          <a:lstStyle/>
          <a:p>
            <a:r>
              <a:rPr lang="en-US" b="0" i="0" dirty="0">
                <a:solidFill>
                  <a:schemeClr val="tx1">
                    <a:lumMod val="95000"/>
                  </a:schemeClr>
                </a:solidFill>
                <a:effectLst/>
                <a:latin typeface="charter"/>
              </a:rPr>
              <a:t>In the second model customers belonging to the cluster 5 should be reached out highly since they have both a high salary and make more purchases as well.</a:t>
            </a:r>
            <a:endParaRPr lang="en-IN" dirty="0">
              <a:solidFill>
                <a:schemeClr val="tx1">
                  <a:lumMod val="95000"/>
                </a:schemeClr>
              </a:solidFill>
            </a:endParaRPr>
          </a:p>
        </p:txBody>
      </p:sp>
    </p:spTree>
    <p:extLst>
      <p:ext uri="{BB962C8B-B14F-4D97-AF65-F5344CB8AC3E}">
        <p14:creationId xmlns:p14="http://schemas.microsoft.com/office/powerpoint/2010/main" val="25856613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1" name="TextBox 10">
            <a:extLst>
              <a:ext uri="{FF2B5EF4-FFF2-40B4-BE49-F238E27FC236}">
                <a16:creationId xmlns:a16="http://schemas.microsoft.com/office/drawing/2014/main" id="{25C990B2-5EE8-4EFE-BE11-5518F215EE63}"/>
              </a:ext>
            </a:extLst>
          </p:cNvPr>
          <p:cNvSpPr txBox="1"/>
          <p:nvPr/>
        </p:nvSpPr>
        <p:spPr>
          <a:xfrm>
            <a:off x="264886" y="1189630"/>
            <a:ext cx="8331567" cy="2462213"/>
          </a:xfrm>
          <a:prstGeom prst="rect">
            <a:avLst/>
          </a:prstGeom>
          <a:noFill/>
        </p:spPr>
        <p:txBody>
          <a:bodyPr wrap="square">
            <a:spAutoFit/>
          </a:bodyPr>
          <a:lstStyle/>
          <a:p>
            <a:pPr marL="342900" indent="-342900" algn="l">
              <a:buFont typeface="+mj-lt"/>
              <a:buAutoNum type="alphaLcParenR"/>
            </a:pPr>
            <a:r>
              <a:rPr lang="en-US" sz="1400" b="0" i="0" dirty="0">
                <a:solidFill>
                  <a:schemeClr val="tx1">
                    <a:lumMod val="95000"/>
                  </a:schemeClr>
                </a:solidFill>
                <a:effectLst/>
                <a:latin typeface="charter"/>
              </a:rPr>
              <a:t>The new customers belong to the three states of Australia , Queensland having 208 potential customers, New South Wales having 452 customers and Victoria City having 234 customers.</a:t>
            </a:r>
          </a:p>
          <a:p>
            <a:pPr marL="342900" indent="-342900" algn="l">
              <a:buFont typeface="+mj-lt"/>
              <a:buAutoNum type="alphaLcParenR"/>
            </a:pPr>
            <a:r>
              <a:rPr lang="en-US" sz="1400" b="0" i="0" dirty="0">
                <a:solidFill>
                  <a:schemeClr val="tx1">
                    <a:lumMod val="95000"/>
                  </a:schemeClr>
                </a:solidFill>
                <a:effectLst/>
                <a:latin typeface="charter"/>
              </a:rPr>
              <a:t>In all the three states, the maximum number of customers belong to the Financial services, health and manufacturing sector. Hence the client should focus on reaching more customers belong to these industries.</a:t>
            </a:r>
          </a:p>
          <a:p>
            <a:pPr marL="342900" indent="-342900" algn="l">
              <a:buFont typeface="+mj-lt"/>
              <a:buAutoNum type="alphaLcParenR"/>
            </a:pPr>
            <a:r>
              <a:rPr lang="en-US" sz="1400" b="0" i="0" dirty="0">
                <a:solidFill>
                  <a:schemeClr val="tx1">
                    <a:lumMod val="95000"/>
                  </a:schemeClr>
                </a:solidFill>
                <a:effectLst/>
                <a:latin typeface="charter"/>
              </a:rPr>
              <a:t>The customers in the age group of 30–40 and 40–50 have made the maximum number of purchases in the past 3 years.</a:t>
            </a:r>
          </a:p>
          <a:p>
            <a:pPr marL="342900" indent="-342900" algn="l">
              <a:buFont typeface="+mj-lt"/>
              <a:buAutoNum type="alphaLcParenR"/>
            </a:pPr>
            <a:r>
              <a:rPr lang="en-US" sz="1400" dirty="0">
                <a:solidFill>
                  <a:schemeClr val="tx1">
                    <a:lumMod val="95000"/>
                  </a:schemeClr>
                </a:solidFill>
                <a:latin typeface="charter"/>
              </a:rPr>
              <a:t>T</a:t>
            </a:r>
            <a:r>
              <a:rPr lang="en-US" sz="1400" b="0" i="0" dirty="0">
                <a:solidFill>
                  <a:schemeClr val="tx1">
                    <a:lumMod val="95000"/>
                  </a:schemeClr>
                </a:solidFill>
                <a:effectLst/>
                <a:latin typeface="charter"/>
              </a:rPr>
              <a:t>he client should focus more on increasing the sale of products of the brand </a:t>
            </a:r>
            <a:r>
              <a:rPr lang="en-US" sz="1400" b="0" i="0" dirty="0" err="1">
                <a:solidFill>
                  <a:schemeClr val="tx1">
                    <a:lumMod val="95000"/>
                  </a:schemeClr>
                </a:solidFill>
                <a:effectLst/>
                <a:latin typeface="charter"/>
              </a:rPr>
              <a:t>Solex</a:t>
            </a:r>
            <a:r>
              <a:rPr lang="en-US" sz="1400" b="0" i="0" dirty="0">
                <a:solidFill>
                  <a:schemeClr val="tx1">
                    <a:lumMod val="95000"/>
                  </a:schemeClr>
                </a:solidFill>
                <a:effectLst/>
                <a:latin typeface="charter"/>
              </a:rPr>
              <a:t> and should consider making certain improvements in terms of quality issues for the other brands to maximize market outreach and profit.</a:t>
            </a:r>
            <a:endParaRPr lang="en-US" sz="1400" dirty="0">
              <a:solidFill>
                <a:schemeClr val="tx1">
                  <a:lumMod val="95000"/>
                </a:schemeClr>
              </a:solidFill>
              <a:latin typeface="charter"/>
            </a:endParaRPr>
          </a:p>
          <a:p>
            <a:pPr marL="342900" indent="-342900" algn="l">
              <a:buFont typeface="+mj-lt"/>
              <a:buAutoNum type="alphaLcParenR"/>
            </a:pPr>
            <a:r>
              <a:rPr lang="en-US" sz="1400" b="0" i="0" dirty="0">
                <a:solidFill>
                  <a:schemeClr val="tx1">
                    <a:lumMod val="95000"/>
                  </a:schemeClr>
                </a:solidFill>
                <a:effectLst/>
                <a:latin typeface="charter"/>
              </a:rPr>
              <a:t>It can be concluded that for each brand maximum transactions has been done for products transported via the standard line compared to the products being transported through road, mountain or touring lines.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6201" y="-113855"/>
            <a:ext cx="9467458" cy="119411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160569" y="350588"/>
            <a:ext cx="8822861" cy="55396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sz="2400" dirty="0"/>
              <a:t>Interpretation</a:t>
            </a:r>
          </a:p>
        </p:txBody>
      </p:sp>
      <p:sp>
        <p:nvSpPr>
          <p:cNvPr id="151" name="Shape 100"/>
          <p:cNvSpPr/>
          <p:nvPr/>
        </p:nvSpPr>
        <p:spPr>
          <a:xfrm>
            <a:off x="509825" y="2164724"/>
            <a:ext cx="2991350" cy="186086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600" dirty="0">
                <a:solidFill>
                  <a:schemeClr val="tx1">
                    <a:lumMod val="95000"/>
                  </a:schemeClr>
                </a:solidFill>
                <a:latin typeface="Times New Roman" panose="02020603050405020304" pitchFamily="18" charset="0"/>
                <a:cs typeface="Times New Roman" panose="02020603050405020304" pitchFamily="18" charset="0"/>
              </a:rPr>
              <a:t>NSW should be considered the most since numbers of customers don’t own cars is significantly larger than that own.</a:t>
            </a:r>
          </a:p>
          <a:p>
            <a:pPr marL="285750" indent="-285750">
              <a:buFont typeface="Arial" panose="020B0604020202020204" pitchFamily="34" charset="0"/>
              <a:buChar char="•"/>
            </a:pPr>
            <a:endParaRPr lang="en-US"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nvGrpSpPr>
          <p:cNvPr id="3" name="Group 2">
            <a:extLst>
              <a:ext uri="{FF2B5EF4-FFF2-40B4-BE49-F238E27FC236}">
                <a16:creationId xmlns:a16="http://schemas.microsoft.com/office/drawing/2014/main" id="{8125A64C-8AC8-45A6-84B4-687A9B4F8397}"/>
              </a:ext>
            </a:extLst>
          </p:cNvPr>
          <p:cNvGrpSpPr/>
          <p:nvPr/>
        </p:nvGrpSpPr>
        <p:grpSpPr>
          <a:xfrm>
            <a:off x="3752825" y="1342571"/>
            <a:ext cx="4730775" cy="3400404"/>
            <a:chOff x="4487825" y="1741714"/>
            <a:chExt cx="4220746" cy="2917372"/>
          </a:xfrm>
        </p:grpSpPr>
        <p:sp>
          <p:nvSpPr>
            <p:cNvPr id="2" name="Rectangle 1">
              <a:extLst>
                <a:ext uri="{FF2B5EF4-FFF2-40B4-BE49-F238E27FC236}">
                  <a16:creationId xmlns:a16="http://schemas.microsoft.com/office/drawing/2014/main" id="{6BD7AB5B-2C96-4203-9128-1440D52AD02A}"/>
                </a:ext>
              </a:extLst>
            </p:cNvPr>
            <p:cNvSpPr/>
            <p:nvPr/>
          </p:nvSpPr>
          <p:spPr>
            <a:xfrm>
              <a:off x="4487825" y="1741714"/>
              <a:ext cx="4220746" cy="29173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A picture containing screenshot&#10;&#10;Description automatically generated">
              <a:extLst>
                <a:ext uri="{FF2B5EF4-FFF2-40B4-BE49-F238E27FC236}">
                  <a16:creationId xmlns:a16="http://schemas.microsoft.com/office/drawing/2014/main" id="{6E3907F4-7A59-4497-8050-05FEBCB0A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733" y="1831127"/>
              <a:ext cx="4170929" cy="2827959"/>
            </a:xfrm>
            <a:prstGeom prst="rect">
              <a:avLst/>
            </a:prstGeom>
          </p:spPr>
        </p:pic>
      </p:grpSp>
    </p:spTree>
    <p:extLst>
      <p:ext uri="{BB962C8B-B14F-4D97-AF65-F5344CB8AC3E}">
        <p14:creationId xmlns:p14="http://schemas.microsoft.com/office/powerpoint/2010/main" val="110497972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346513" y="725593"/>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References</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0C6B4D1D-AA62-410B-B8A2-58D37DE24EBE}"/>
              </a:ext>
            </a:extLst>
          </p:cNvPr>
          <p:cNvSpPr txBox="1"/>
          <p:nvPr/>
        </p:nvSpPr>
        <p:spPr>
          <a:xfrm>
            <a:off x="432391" y="1750828"/>
            <a:ext cx="4621618" cy="1200329"/>
          </a:xfrm>
          <a:prstGeom prst="rect">
            <a:avLst/>
          </a:prstGeom>
          <a:noFill/>
        </p:spPr>
        <p:txBody>
          <a:bodyPr wrap="square" rtlCol="0">
            <a:spAutoFit/>
          </a:bodyPr>
          <a:lstStyle/>
          <a:p>
            <a:r>
              <a:rPr lang="en-IN" dirty="0">
                <a:solidFill>
                  <a:schemeClr val="tx1">
                    <a:lumMod val="95000"/>
                  </a:schemeClr>
                </a:solidFill>
              </a:rPr>
              <a:t>-Datasets by </a:t>
            </a:r>
            <a:r>
              <a:rPr lang="en-IN" b="0" i="0" dirty="0">
                <a:solidFill>
                  <a:schemeClr val="tx1">
                    <a:lumMod val="95000"/>
                  </a:schemeClr>
                </a:solidFill>
                <a:effectLst/>
                <a:latin typeface="charter"/>
              </a:rPr>
              <a:t>Sprocket Central Pty Ltd</a:t>
            </a:r>
          </a:p>
          <a:p>
            <a:r>
              <a:rPr lang="en-IN" dirty="0">
                <a:solidFill>
                  <a:schemeClr val="tx1">
                    <a:lumMod val="95000"/>
                  </a:schemeClr>
                </a:solidFill>
                <a:latin typeface="charter"/>
              </a:rPr>
              <a:t>-Attached data analysis workbook in excel</a:t>
            </a:r>
          </a:p>
          <a:p>
            <a:r>
              <a:rPr lang="en-IN" dirty="0">
                <a:solidFill>
                  <a:schemeClr val="tx1">
                    <a:lumMod val="95000"/>
                  </a:schemeClr>
                </a:solidFill>
                <a:latin typeface="charter"/>
              </a:rPr>
              <a:t>-Python for Model Development </a:t>
            </a:r>
          </a:p>
          <a:p>
            <a:r>
              <a:rPr lang="en-IN" dirty="0">
                <a:solidFill>
                  <a:schemeClr val="tx1">
                    <a:lumMod val="95000"/>
                  </a:schemeClr>
                </a:solidFill>
                <a:latin typeface="charter"/>
              </a:rPr>
              <a:t>-Tableau for interpretations</a:t>
            </a:r>
            <a:endParaRPr lang="en-IN" dirty="0">
              <a:solidFill>
                <a:schemeClr val="tx1">
                  <a:lumMod val="9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6155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sz="2800" i="0" dirty="0">
                <a:solidFill>
                  <a:schemeClr val="tx1"/>
                </a:solidFill>
                <a:effectLst/>
                <a:latin typeface="charter"/>
              </a:rPr>
              <a:t>DATA MODEL BUILD</a:t>
            </a:r>
            <a:endParaRPr lang="en-IN" sz="2800" dirty="0">
              <a:solidFill>
                <a:schemeClr val="tx1"/>
              </a:solidFill>
            </a:endParaRPr>
          </a:p>
        </p:txBody>
      </p:sp>
      <p:sp>
        <p:nvSpPr>
          <p:cNvPr id="118" name="Shape 65"/>
          <p:cNvSpPr/>
          <p:nvPr/>
        </p:nvSpPr>
        <p:spPr>
          <a:xfrm>
            <a:off x="343874" y="1211200"/>
            <a:ext cx="5459402" cy="15700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44500" indent="-342900">
              <a:lnSpc>
                <a:spcPct val="115000"/>
              </a:lnSpc>
              <a:buClr>
                <a:schemeClr val="tx1"/>
              </a:buClr>
              <a:buSzPts val="2000"/>
              <a:buFont typeface="Arial" panose="020B0604020202020204" pitchFamily="34" charset="0"/>
              <a:buChar char="•"/>
              <a:defRPr sz="2000">
                <a:latin typeface="Open Sans"/>
                <a:ea typeface="Open Sans"/>
                <a:cs typeface="Open Sans"/>
                <a:sym typeface="Open Sans"/>
              </a:defRPr>
            </a:pPr>
            <a:r>
              <a:rPr dirty="0"/>
              <a:t>Introduction</a:t>
            </a:r>
          </a:p>
          <a:p>
            <a:pPr marL="444500" indent="-342900">
              <a:lnSpc>
                <a:spcPct val="115000"/>
              </a:lnSpc>
              <a:buClr>
                <a:schemeClr val="tx1"/>
              </a:buClr>
              <a:buSzPts val="2000"/>
              <a:buFont typeface="Arial" panose="020B0604020202020204" pitchFamily="34" charset="0"/>
              <a:buChar char="•"/>
              <a:defRPr sz="2000">
                <a:latin typeface="Open Sans"/>
                <a:ea typeface="Open Sans"/>
                <a:cs typeface="Open Sans"/>
                <a:sym typeface="Open Sans"/>
              </a:defRPr>
            </a:pPr>
            <a:r>
              <a:rPr dirty="0"/>
              <a:t>Data Exploration</a:t>
            </a:r>
          </a:p>
          <a:p>
            <a:pPr marL="444500" indent="-342900">
              <a:lnSpc>
                <a:spcPct val="115000"/>
              </a:lnSpc>
              <a:buClr>
                <a:schemeClr val="tx1"/>
              </a:buClr>
              <a:buSzPts val="2000"/>
              <a:buFont typeface="Arial" panose="020B0604020202020204" pitchFamily="34" charset="0"/>
              <a:buChar char="•"/>
              <a:defRPr sz="2000">
                <a:latin typeface="Open Sans"/>
                <a:ea typeface="Open Sans"/>
                <a:cs typeface="Open Sans"/>
                <a:sym typeface="Open Sans"/>
              </a:defRPr>
            </a:pPr>
            <a:r>
              <a:rPr dirty="0"/>
              <a:t>Model Development</a:t>
            </a:r>
          </a:p>
          <a:p>
            <a:pPr marL="444500" indent="-342900">
              <a:lnSpc>
                <a:spcPct val="115000"/>
              </a:lnSpc>
              <a:buClr>
                <a:schemeClr val="tx1"/>
              </a:buClr>
              <a:buSzPts val="2000"/>
              <a:buFont typeface="Arial" panose="020B0604020202020204" pitchFamily="34" charset="0"/>
              <a:buChar char="•"/>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122363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dirty="0">
                <a:solidFill>
                  <a:schemeClr val="tx1">
                    <a:lumMod val="95000"/>
                  </a:schemeClr>
                </a:solidFill>
                <a:latin typeface="charter"/>
              </a:rPr>
              <a:t>T</a:t>
            </a:r>
            <a:r>
              <a:rPr lang="en-US" b="0" i="0" dirty="0">
                <a:solidFill>
                  <a:schemeClr val="tx1">
                    <a:lumMod val="95000"/>
                  </a:schemeClr>
                </a:solidFill>
                <a:effectLst/>
                <a:latin typeface="charter"/>
              </a:rPr>
              <a:t>his presentation is an attempt by KPMG’S data analytics team to provide best possible analysis to datasets provided by Sprocket Central Pty Ltd in ways that they can improve their sales.</a:t>
            </a:r>
            <a:endParaRPr dirty="0">
              <a:solidFill>
                <a:schemeClr val="tx1">
                  <a:lumMod val="95000"/>
                </a:schemeClr>
              </a:solidFill>
            </a:endParaRPr>
          </a:p>
        </p:txBody>
      </p:sp>
      <p:sp>
        <p:nvSpPr>
          <p:cNvPr id="124" name="Shape 73"/>
          <p:cNvSpPr/>
          <p:nvPr/>
        </p:nvSpPr>
        <p:spPr>
          <a:xfrm>
            <a:off x="205024" y="2480034"/>
            <a:ext cx="8276823" cy="175455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0" i="0" dirty="0">
                <a:solidFill>
                  <a:schemeClr val="tx1">
                    <a:lumMod val="95000"/>
                  </a:schemeClr>
                </a:solidFill>
                <a:effectLst/>
                <a:latin typeface="charter"/>
              </a:rPr>
              <a:t>The New Customer List data set shows the potential new customers that the organization had in the past three months. It consists of 1000 rows and 14 columns.</a:t>
            </a:r>
          </a:p>
          <a:p>
            <a:pPr marL="285750" indent="-285750">
              <a:buFont typeface="Arial" panose="020B0604020202020204" pitchFamily="34" charset="0"/>
              <a:buChar char="•"/>
            </a:pPr>
            <a:r>
              <a:rPr lang="en-US" b="0" i="0" dirty="0">
                <a:solidFill>
                  <a:schemeClr val="tx1">
                    <a:lumMod val="95000"/>
                  </a:schemeClr>
                </a:solidFill>
                <a:effectLst/>
                <a:latin typeface="charter"/>
              </a:rPr>
              <a:t>DOB column is blank for 17 customers.</a:t>
            </a:r>
          </a:p>
          <a:p>
            <a:pPr marL="285750" indent="-285750">
              <a:buFont typeface="Arial" panose="020B0604020202020204" pitchFamily="34" charset="0"/>
              <a:buChar char="•"/>
            </a:pPr>
            <a:r>
              <a:rPr lang="en-US" b="0" i="0" dirty="0">
                <a:solidFill>
                  <a:schemeClr val="tx1">
                    <a:lumMod val="95000"/>
                  </a:schemeClr>
                </a:solidFill>
                <a:effectLst/>
                <a:latin typeface="charter"/>
              </a:rPr>
              <a:t>106 customers haven’t specified their job titles and job industry category is n/a for 165 customers.</a:t>
            </a:r>
          </a:p>
          <a:p>
            <a:pPr marL="285750" indent="-285750">
              <a:buFont typeface="Arial" panose="020B0604020202020204" pitchFamily="34" charset="0"/>
              <a:buChar char="•"/>
            </a:pPr>
            <a:r>
              <a:rPr lang="en-US" dirty="0">
                <a:solidFill>
                  <a:schemeClr val="tx1">
                    <a:lumMod val="95000"/>
                  </a:schemeClr>
                </a:solidFill>
                <a:latin typeface="charter"/>
              </a:rPr>
              <a:t>There are 4 unnamed fields </a:t>
            </a:r>
            <a:r>
              <a:rPr lang="en-US" dirty="0" err="1">
                <a:solidFill>
                  <a:schemeClr val="tx1">
                    <a:lumMod val="95000"/>
                  </a:schemeClr>
                </a:solidFill>
                <a:latin typeface="charter"/>
              </a:rPr>
              <a:t>iin</a:t>
            </a:r>
            <a:r>
              <a:rPr lang="en-US" dirty="0">
                <a:solidFill>
                  <a:schemeClr val="tx1">
                    <a:lumMod val="95000"/>
                  </a:schemeClr>
                </a:solidFill>
                <a:latin typeface="charter"/>
              </a:rPr>
              <a:t> the data</a:t>
            </a:r>
          </a:p>
          <a:p>
            <a:pPr marL="285750" indent="-285750">
              <a:buFont typeface="Arial" panose="020B0604020202020204" pitchFamily="34" charset="0"/>
              <a:buChar char="•"/>
            </a:pPr>
            <a:r>
              <a:rPr lang="en-US" dirty="0">
                <a:solidFill>
                  <a:schemeClr val="tx1">
                    <a:lumMod val="95000"/>
                  </a:schemeClr>
                </a:solidFill>
                <a:latin typeface="charter"/>
              </a:rPr>
              <a:t>All these data inaccuracies has been treated.</a:t>
            </a:r>
            <a:endParaRPr dirty="0">
              <a:solidFill>
                <a:schemeClr val="tx1">
                  <a:lumMod val="95000"/>
                </a:schemeClr>
              </a:solidFill>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4619223" cy="121607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dirty="0"/>
              <a:t>Place headline insight or information here. This should be the most important point for this slide.</a:t>
            </a:r>
          </a:p>
        </p:txBody>
      </p:sp>
      <p:sp>
        <p:nvSpPr>
          <p:cNvPr id="133" name="Shape 82"/>
          <p:cNvSpPr/>
          <p:nvPr/>
        </p:nvSpPr>
        <p:spPr>
          <a:xfrm>
            <a:off x="205025" y="2389477"/>
            <a:ext cx="4134600" cy="9638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chemeClr val="tx1">
                    <a:lumMod val="95000"/>
                  </a:schemeClr>
                </a:solidFill>
                <a:effectLst/>
                <a:latin typeface="charter"/>
              </a:rPr>
              <a:t>There is not a huge difference when it comes to gender, but still females tend to buy more of bikes and bicycles than males</a:t>
            </a:r>
            <a:endParaRPr dirty="0">
              <a:solidFill>
                <a:schemeClr val="tx1">
                  <a:lumMod val="95000"/>
                </a:schemeClr>
              </a:solidFil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Chart 9">
            <a:extLst>
              <a:ext uri="{FF2B5EF4-FFF2-40B4-BE49-F238E27FC236}">
                <a16:creationId xmlns:a16="http://schemas.microsoft.com/office/drawing/2014/main" id="{0C144666-B06E-4B04-96E0-60A9108F2CD6}"/>
              </a:ext>
            </a:extLst>
          </p:cNvPr>
          <p:cNvGraphicFramePr>
            <a:graphicFrameLocks/>
          </p:cNvGraphicFramePr>
          <p:nvPr>
            <p:extLst>
              <p:ext uri="{D42A27DB-BD31-4B8C-83A1-F6EECF244321}">
                <p14:modId xmlns:p14="http://schemas.microsoft.com/office/powerpoint/2010/main" val="1761991475"/>
              </p:ext>
            </p:extLst>
          </p:nvPr>
        </p:nvGraphicFramePr>
        <p:xfrm>
          <a:off x="3947004" y="1083299"/>
          <a:ext cx="5228897" cy="357624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62736"/>
            <a:ext cx="8676216" cy="8621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Bar graph representing no of potential customers from 3 states in Australia belonging to different job categories.</a:t>
            </a:r>
            <a:endParaRPr dirty="0"/>
          </a:p>
        </p:txBody>
      </p:sp>
      <p:sp>
        <p:nvSpPr>
          <p:cNvPr id="133" name="Shape 82"/>
          <p:cNvSpPr/>
          <p:nvPr/>
        </p:nvSpPr>
        <p:spPr>
          <a:xfrm>
            <a:off x="262758" y="1631221"/>
            <a:ext cx="8092965" cy="69842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chemeClr val="tx1">
                    <a:lumMod val="95000"/>
                  </a:schemeClr>
                </a:solidFill>
                <a:effectLst/>
                <a:latin typeface="charter"/>
              </a:rPr>
              <a:t>In all the three states, the maximum number of customers belong to the Financial services, health and manufacturing sector. </a:t>
            </a:r>
            <a:endParaRPr dirty="0">
              <a:solidFill>
                <a:schemeClr val="tx1">
                  <a:lumMod val="95000"/>
                </a:schemeClr>
              </a:solidFil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Chart 9">
            <a:extLst>
              <a:ext uri="{FF2B5EF4-FFF2-40B4-BE49-F238E27FC236}">
                <a16:creationId xmlns:a16="http://schemas.microsoft.com/office/drawing/2014/main" id="{0C144666-B06E-4B04-96E0-60A9108F2CD6}"/>
              </a:ext>
            </a:extLst>
          </p:cNvPr>
          <p:cNvGraphicFramePr>
            <a:graphicFrameLocks/>
          </p:cNvGraphicFramePr>
          <p:nvPr/>
        </p:nvGraphicFramePr>
        <p:xfrm>
          <a:off x="3947004" y="1083299"/>
          <a:ext cx="5228897" cy="35762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E3B771F-9193-40EC-8421-A7779C809B13}"/>
              </a:ext>
            </a:extLst>
          </p:cNvPr>
          <p:cNvGraphicFramePr>
            <a:graphicFrameLocks/>
          </p:cNvGraphicFramePr>
          <p:nvPr>
            <p:extLst>
              <p:ext uri="{D42A27DB-BD31-4B8C-83A1-F6EECF244321}">
                <p14:modId xmlns:p14="http://schemas.microsoft.com/office/powerpoint/2010/main" val="1853195507"/>
              </p:ext>
            </p:extLst>
          </p:nvPr>
        </p:nvGraphicFramePr>
        <p:xfrm>
          <a:off x="515007" y="2329650"/>
          <a:ext cx="8511511" cy="28778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5159611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3820437" cy="121607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Bar graph represents the past 3 years sales in different age groups from 3 states</a:t>
            </a:r>
            <a:endParaRPr dirty="0"/>
          </a:p>
        </p:txBody>
      </p:sp>
      <p:sp>
        <p:nvSpPr>
          <p:cNvPr id="133" name="Shape 82"/>
          <p:cNvSpPr/>
          <p:nvPr/>
        </p:nvSpPr>
        <p:spPr>
          <a:xfrm>
            <a:off x="205025" y="2389477"/>
            <a:ext cx="3484106" cy="96388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chemeClr val="tx1">
                    <a:lumMod val="95000"/>
                  </a:schemeClr>
                </a:solidFill>
                <a:effectLst/>
                <a:latin typeface="charter"/>
              </a:rPr>
              <a:t>The customers in the age group of 30–40 and 40–50 have made the maximum number of purchases in the past 3 years.</a:t>
            </a:r>
            <a:endParaRPr dirty="0">
              <a:solidFill>
                <a:schemeClr val="tx1">
                  <a:lumMod val="95000"/>
                </a:schemeClr>
              </a:solidFil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Chart 9">
            <a:extLst>
              <a:ext uri="{FF2B5EF4-FFF2-40B4-BE49-F238E27FC236}">
                <a16:creationId xmlns:a16="http://schemas.microsoft.com/office/drawing/2014/main" id="{0C144666-B06E-4B04-96E0-60A9108F2CD6}"/>
              </a:ext>
            </a:extLst>
          </p:cNvPr>
          <p:cNvGraphicFramePr>
            <a:graphicFrameLocks/>
          </p:cNvGraphicFramePr>
          <p:nvPr/>
        </p:nvGraphicFramePr>
        <p:xfrm>
          <a:off x="3947004" y="1083299"/>
          <a:ext cx="5228897" cy="35762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B2BE1206-5D43-4BED-941E-84A78ABA040D}"/>
              </a:ext>
            </a:extLst>
          </p:cNvPr>
          <p:cNvGraphicFramePr>
            <a:graphicFrameLocks/>
          </p:cNvGraphicFramePr>
          <p:nvPr>
            <p:extLst>
              <p:ext uri="{D42A27DB-BD31-4B8C-83A1-F6EECF244321}">
                <p14:modId xmlns:p14="http://schemas.microsoft.com/office/powerpoint/2010/main" val="1363459486"/>
              </p:ext>
            </p:extLst>
          </p:nvPr>
        </p:nvGraphicFramePr>
        <p:xfrm>
          <a:off x="3916685" y="1537090"/>
          <a:ext cx="4853940" cy="28498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33633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i="0" dirty="0">
                <a:effectLst/>
                <a:latin typeface="charter"/>
              </a:rPr>
              <a:t>The Bar graph represents the number of transactions that were done in each brand category.</a:t>
            </a:r>
            <a:endParaRPr dirty="0"/>
          </a:p>
        </p:txBody>
      </p:sp>
      <p:sp>
        <p:nvSpPr>
          <p:cNvPr id="133" name="Shape 82"/>
          <p:cNvSpPr/>
          <p:nvPr/>
        </p:nvSpPr>
        <p:spPr>
          <a:xfrm>
            <a:off x="205025" y="1908793"/>
            <a:ext cx="8350396" cy="69842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solidFill>
                  <a:schemeClr val="tx1">
                    <a:lumMod val="95000"/>
                  </a:schemeClr>
                </a:solidFill>
                <a:latin typeface="charter"/>
              </a:rPr>
              <a:t>T</a:t>
            </a:r>
            <a:r>
              <a:rPr lang="en-US" b="0" i="0" dirty="0">
                <a:solidFill>
                  <a:schemeClr val="tx1">
                    <a:lumMod val="95000"/>
                  </a:schemeClr>
                </a:solidFill>
                <a:effectLst/>
                <a:latin typeface="charter"/>
              </a:rPr>
              <a:t>he highest sales being for </a:t>
            </a:r>
            <a:r>
              <a:rPr lang="en-US" b="0" i="0" dirty="0" err="1">
                <a:solidFill>
                  <a:schemeClr val="tx1">
                    <a:lumMod val="95000"/>
                  </a:schemeClr>
                </a:solidFill>
                <a:effectLst/>
                <a:latin typeface="charter"/>
              </a:rPr>
              <a:t>Solex</a:t>
            </a:r>
            <a:r>
              <a:rPr lang="en-US" b="0" i="0" dirty="0">
                <a:solidFill>
                  <a:schemeClr val="tx1">
                    <a:lumMod val="95000"/>
                  </a:schemeClr>
                </a:solidFill>
                <a:effectLst/>
                <a:latin typeface="charter"/>
              </a:rPr>
              <a:t>, followed by Giant Bicycles and WeareA2B with almost the same number of transactions.</a:t>
            </a:r>
            <a:endParaRPr dirty="0">
              <a:solidFill>
                <a:schemeClr val="tx1">
                  <a:lumMod val="95000"/>
                </a:schemeClr>
              </a:solidFil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1" name="Chart 10">
            <a:extLst>
              <a:ext uri="{FF2B5EF4-FFF2-40B4-BE49-F238E27FC236}">
                <a16:creationId xmlns:a16="http://schemas.microsoft.com/office/drawing/2014/main" id="{EB3CBD2B-5E17-4D53-BA17-C8E7611F6E2A}"/>
              </a:ext>
            </a:extLst>
          </p:cNvPr>
          <p:cNvGraphicFramePr>
            <a:graphicFrameLocks/>
          </p:cNvGraphicFramePr>
          <p:nvPr>
            <p:extLst>
              <p:ext uri="{D42A27DB-BD31-4B8C-83A1-F6EECF244321}">
                <p14:modId xmlns:p14="http://schemas.microsoft.com/office/powerpoint/2010/main" val="3432491998"/>
              </p:ext>
            </p:extLst>
          </p:nvPr>
        </p:nvGraphicFramePr>
        <p:xfrm>
          <a:off x="1516025" y="2400300"/>
          <a:ext cx="59436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90753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54684"/>
            <a:ext cx="8565600" cy="51575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i="0" dirty="0">
                <a:effectLst/>
                <a:latin typeface="charter"/>
              </a:rPr>
              <a:t> This bar graph represents the line of transportation for each product. </a:t>
            </a:r>
            <a:endParaRPr dirty="0"/>
          </a:p>
        </p:txBody>
      </p:sp>
      <p:sp>
        <p:nvSpPr>
          <p:cNvPr id="133" name="Shape 82"/>
          <p:cNvSpPr/>
          <p:nvPr/>
        </p:nvSpPr>
        <p:spPr>
          <a:xfrm>
            <a:off x="312627" y="1295517"/>
            <a:ext cx="8350396" cy="96388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i="0" dirty="0">
                <a:effectLst/>
                <a:latin typeface="charter"/>
              </a:rPr>
              <a:t>It can be concluded that for each brand maximum transactions has been done for products transported via the standard line compared to the products being transported through road, mountain or touring lines.</a:t>
            </a:r>
            <a:endParaRPr dirty="0">
              <a:solidFill>
                <a:schemeClr val="tx1">
                  <a:lumMod val="95000"/>
                </a:schemeClr>
              </a:solidFil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8" name="Chart 7">
            <a:extLst>
              <a:ext uri="{FF2B5EF4-FFF2-40B4-BE49-F238E27FC236}">
                <a16:creationId xmlns:a16="http://schemas.microsoft.com/office/drawing/2014/main" id="{5B24ABB2-D3B1-4D04-BD6A-3ED583102131}"/>
              </a:ext>
            </a:extLst>
          </p:cNvPr>
          <p:cNvGraphicFramePr>
            <a:graphicFrameLocks/>
          </p:cNvGraphicFramePr>
          <p:nvPr>
            <p:extLst>
              <p:ext uri="{D42A27DB-BD31-4B8C-83A1-F6EECF244321}">
                <p14:modId xmlns:p14="http://schemas.microsoft.com/office/powerpoint/2010/main" val="3310390699"/>
              </p:ext>
            </p:extLst>
          </p:nvPr>
        </p:nvGraphicFramePr>
        <p:xfrm>
          <a:off x="1711609" y="1973580"/>
          <a:ext cx="5090160" cy="3169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454008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2C1A-2888-49C5-93C1-CF1316542940}"/>
              </a:ext>
            </a:extLst>
          </p:cNvPr>
          <p:cNvSpPr>
            <a:spLocks noGrp="1"/>
          </p:cNvSpPr>
          <p:nvPr>
            <p:ph type="title"/>
          </p:nvPr>
        </p:nvSpPr>
        <p:spPr>
          <a:xfrm>
            <a:off x="322372" y="652952"/>
            <a:ext cx="7928999" cy="727838"/>
          </a:xfrm>
        </p:spPr>
        <p:txBody>
          <a:bodyPr/>
          <a:lstStyle/>
          <a:p>
            <a:r>
              <a:rPr lang="en-US" sz="1800" b="0" dirty="0">
                <a:latin typeface="Arial" panose="020B0604020202020204" pitchFamily="34" charset="0"/>
              </a:rPr>
              <a:t>A</a:t>
            </a:r>
            <a:r>
              <a:rPr lang="en-US" sz="1800" b="0" i="0" u="none" strike="noStrike" dirty="0">
                <a:effectLst/>
                <a:latin typeface="Arial" panose="020B0604020202020204" pitchFamily="34" charset="0"/>
              </a:rPr>
              <a:t>ustralian </a:t>
            </a:r>
            <a:r>
              <a:rPr lang="en-US" sz="1800" b="0" dirty="0">
                <a:latin typeface="Arial" panose="020B0604020202020204" pitchFamily="34" charset="0"/>
              </a:rPr>
              <a:t>B</a:t>
            </a:r>
            <a:r>
              <a:rPr lang="en-US" sz="1800" b="0" i="0" u="none" strike="noStrike" dirty="0">
                <a:effectLst/>
                <a:latin typeface="Arial" panose="020B0604020202020204" pitchFamily="34" charset="0"/>
              </a:rPr>
              <a:t>ureau of S</a:t>
            </a:r>
            <a:r>
              <a:rPr lang="en-US" sz="1800" b="0" dirty="0">
                <a:latin typeface="Arial" panose="020B0604020202020204" pitchFamily="34" charset="0"/>
              </a:rPr>
              <a:t>tatistics </a:t>
            </a:r>
            <a:r>
              <a:rPr lang="en-US" sz="1800" b="0" i="0" u="none" strike="noStrike" dirty="0">
                <a:effectLst/>
                <a:latin typeface="Arial" panose="020B0604020202020204" pitchFamily="34" charset="0"/>
              </a:rPr>
              <a:t>main form of transport used on usual trip to work or full-time study, persons who work or study full-time- 2012</a:t>
            </a:r>
            <a:endParaRPr lang="en-IN" b="0" dirty="0"/>
          </a:p>
        </p:txBody>
      </p:sp>
      <p:graphicFrame>
        <p:nvGraphicFramePr>
          <p:cNvPr id="4" name="Chart 3">
            <a:extLst>
              <a:ext uri="{FF2B5EF4-FFF2-40B4-BE49-F238E27FC236}">
                <a16:creationId xmlns:a16="http://schemas.microsoft.com/office/drawing/2014/main" id="{C624068B-9A34-4051-AD2B-453E5FECE462}"/>
              </a:ext>
            </a:extLst>
          </p:cNvPr>
          <p:cNvGraphicFramePr>
            <a:graphicFrameLocks/>
          </p:cNvGraphicFramePr>
          <p:nvPr>
            <p:extLst>
              <p:ext uri="{D42A27DB-BD31-4B8C-83A1-F6EECF244321}">
                <p14:modId xmlns:p14="http://schemas.microsoft.com/office/powerpoint/2010/main" val="765535773"/>
              </p:ext>
            </p:extLst>
          </p:nvPr>
        </p:nvGraphicFramePr>
        <p:xfrm>
          <a:off x="453753" y="1571542"/>
          <a:ext cx="4539161" cy="2705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21F166E-EBFF-489C-92F2-8B01C9900DB1}"/>
              </a:ext>
            </a:extLst>
          </p:cNvPr>
          <p:cNvGraphicFramePr>
            <a:graphicFrameLocks/>
          </p:cNvGraphicFramePr>
          <p:nvPr>
            <p:extLst>
              <p:ext uri="{D42A27DB-BD31-4B8C-83A1-F6EECF244321}">
                <p14:modId xmlns:p14="http://schemas.microsoft.com/office/powerpoint/2010/main" val="2881011405"/>
              </p:ext>
            </p:extLst>
          </p:nvPr>
        </p:nvGraphicFramePr>
        <p:xfrm>
          <a:off x="5513523" y="1610037"/>
          <a:ext cx="2964725" cy="2170935"/>
        </p:xfrm>
        <a:graphic>
          <a:graphicData uri="http://schemas.openxmlformats.org/drawingml/2006/chart">
            <c:chart xmlns:c="http://schemas.openxmlformats.org/drawingml/2006/chart" xmlns:r="http://schemas.openxmlformats.org/officeDocument/2006/relationships" r:id="rId3"/>
          </a:graphicData>
        </a:graphic>
      </p:graphicFrame>
      <p:sp>
        <p:nvSpPr>
          <p:cNvPr id="6" name="Shape 79">
            <a:extLst>
              <a:ext uri="{FF2B5EF4-FFF2-40B4-BE49-F238E27FC236}">
                <a16:creationId xmlns:a16="http://schemas.microsoft.com/office/drawing/2014/main" id="{809FE2E4-913E-444E-90E5-B37DDD5DF308}"/>
              </a:ext>
            </a:extLst>
          </p:cNvPr>
          <p:cNvSpPr/>
          <p:nvPr/>
        </p:nvSpPr>
        <p:spPr>
          <a:xfrm>
            <a:off x="0" y="0"/>
            <a:ext cx="9159501" cy="515258"/>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7" name="Shape 80">
            <a:extLst>
              <a:ext uri="{FF2B5EF4-FFF2-40B4-BE49-F238E27FC236}">
                <a16:creationId xmlns:a16="http://schemas.microsoft.com/office/drawing/2014/main" id="{09AA75B2-85D5-4ADE-AAD9-3DA56B7DBF61}"/>
              </a:ext>
            </a:extLst>
          </p:cNvPr>
          <p:cNvSpPr/>
          <p:nvPr/>
        </p:nvSpPr>
        <p:spPr>
          <a:xfrm>
            <a:off x="184240" y="65924"/>
            <a:ext cx="8535871"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dirty="0"/>
              <a:t>Data Exploration</a:t>
            </a:r>
          </a:p>
        </p:txBody>
      </p:sp>
      <p:sp>
        <p:nvSpPr>
          <p:cNvPr id="8" name="TextBox 7">
            <a:extLst>
              <a:ext uri="{FF2B5EF4-FFF2-40B4-BE49-F238E27FC236}">
                <a16:creationId xmlns:a16="http://schemas.microsoft.com/office/drawing/2014/main" id="{1F3C8093-CE33-419D-AC53-065618AD8AA7}"/>
              </a:ext>
            </a:extLst>
          </p:cNvPr>
          <p:cNvSpPr txBox="1"/>
          <p:nvPr/>
        </p:nvSpPr>
        <p:spPr>
          <a:xfrm>
            <a:off x="5888989" y="3780972"/>
            <a:ext cx="2801258" cy="830997"/>
          </a:xfrm>
          <a:prstGeom prst="rect">
            <a:avLst/>
          </a:prstGeom>
          <a:noFill/>
        </p:spPr>
        <p:txBody>
          <a:bodyPr wrap="square" rtlCol="0">
            <a:spAutoFit/>
          </a:bodyPr>
          <a:lstStyle/>
          <a:p>
            <a:r>
              <a:rPr lang="en-IN" sz="1200" dirty="0">
                <a:solidFill>
                  <a:schemeClr val="tx1">
                    <a:lumMod val="95000"/>
                  </a:schemeClr>
                </a:solidFill>
                <a:latin typeface="Times New Roman" panose="02020603050405020304" pitchFamily="18" charset="0"/>
                <a:cs typeface="Times New Roman" panose="02020603050405020304" pitchFamily="18" charset="0"/>
              </a:rPr>
              <a:t>Among the three states- </a:t>
            </a:r>
            <a:r>
              <a:rPr lang="en-IN" sz="1200" b="0" i="0" dirty="0">
                <a:solidFill>
                  <a:schemeClr val="tx1">
                    <a:lumMod val="95000"/>
                  </a:schemeClr>
                </a:solidFill>
                <a:effectLst/>
                <a:latin typeface="Times New Roman" panose="02020603050405020304" pitchFamily="18" charset="0"/>
                <a:cs typeface="Times New Roman" panose="02020603050405020304" pitchFamily="18" charset="0"/>
              </a:rPr>
              <a:t>New South Wales, Victoria</a:t>
            </a:r>
            <a:r>
              <a:rPr lang="en-IN" sz="1200" dirty="0">
                <a:solidFill>
                  <a:schemeClr val="tx1">
                    <a:lumMod val="95000"/>
                  </a:schemeClr>
                </a:solidFill>
                <a:latin typeface="Times New Roman" panose="02020603050405020304" pitchFamily="18" charset="0"/>
                <a:cs typeface="Times New Roman" panose="02020603050405020304" pitchFamily="18" charset="0"/>
              </a:rPr>
              <a:t>,</a:t>
            </a:r>
            <a:r>
              <a:rPr lang="en-IN" sz="1200" b="0" i="0" dirty="0">
                <a:solidFill>
                  <a:schemeClr val="tx1">
                    <a:lumMod val="95000"/>
                  </a:schemeClr>
                </a:solidFill>
                <a:effectLst/>
                <a:latin typeface="Times New Roman" panose="02020603050405020304" pitchFamily="18" charset="0"/>
                <a:cs typeface="Times New Roman" panose="02020603050405020304" pitchFamily="18" charset="0"/>
              </a:rPr>
              <a:t> Queensland;</a:t>
            </a:r>
          </a:p>
          <a:p>
            <a:r>
              <a:rPr lang="en-IN" sz="1200" dirty="0">
                <a:solidFill>
                  <a:schemeClr val="tx1">
                    <a:lumMod val="95000"/>
                  </a:schemeClr>
                </a:solidFill>
                <a:latin typeface="Times New Roman" panose="02020603050405020304" pitchFamily="18" charset="0"/>
                <a:cs typeface="Times New Roman" panose="02020603050405020304" pitchFamily="18" charset="0"/>
              </a:rPr>
              <a:t>Victoria has the highest number of bicycle users.</a:t>
            </a:r>
          </a:p>
        </p:txBody>
      </p:sp>
    </p:spTree>
    <p:extLst>
      <p:ext uri="{BB962C8B-B14F-4D97-AF65-F5344CB8AC3E}">
        <p14:creationId xmlns:p14="http://schemas.microsoft.com/office/powerpoint/2010/main" val="406333756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142</TotalTime>
  <Words>1263</Words>
  <Application>Microsoft Office PowerPoint</Application>
  <PresentationFormat>On-screen Show (16:9)</PresentationFormat>
  <Paragraphs>82</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Century Gothic</vt:lpstr>
      <vt:lpstr>charter</vt:lpstr>
      <vt:lpstr>Open Sans</vt:lpstr>
      <vt:lpstr>Open Sans Extrabold</vt:lpstr>
      <vt:lpstr>Open Sans Light</vt:lpstr>
      <vt:lpstr>Times New Roman</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Australian Bureau of Statistics main form of transport used on usual trip to work or full-time study, persons who work or study full-time- 2012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eiti mittal</dc:creator>
  <cp:lastModifiedBy>Eiti Mittal</cp:lastModifiedBy>
  <cp:revision>12</cp:revision>
  <dcterms:modified xsi:type="dcterms:W3CDTF">2021-02-21T18:29:27Z</dcterms:modified>
</cp:coreProperties>
</file>