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  <p:sldMasterId id="2147483722" r:id="rId5"/>
    <p:sldMasterId id="2147483732" r:id="rId6"/>
    <p:sldMasterId id="2147483747" r:id="rId7"/>
  </p:sldMasterIdLst>
  <p:notesMasterIdLst>
    <p:notesMasterId r:id="rId10"/>
  </p:notesMasterIdLst>
  <p:sldIdLst>
    <p:sldId id="276" r:id="rId8"/>
    <p:sldId id="5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97A0E-D96B-45C7-C474-9C412E53DE87}" v="2" dt="2024-01-24T23:52:45.888"/>
    <p1510:client id="{BE88BA0C-299F-698D-C685-26373B75874F}" v="3" dt="2024-01-23T23:22:49.476"/>
    <p1510:client id="{F63B7789-1B54-6388-AC9D-CB5C30E4EC6C}" v="6" dt="2024-01-23T23:33:44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 Lengyel" userId="S::ilengyel@eit.ac.nz::a4bb2a4d-4932-444b-90a3-9553d8774c4b" providerId="AD" clId="Web-{0F13EA9E-0644-0357-4519-825E4FF4348F}"/>
    <pc:docChg chg="delSld modSld">
      <pc:chgData name="Ish Lengyel" userId="S::ilengyel@eit.ac.nz::a4bb2a4d-4932-444b-90a3-9553d8774c4b" providerId="AD" clId="Web-{0F13EA9E-0644-0357-4519-825E4FF4348F}" dt="2024-01-17T01:15:23.540" v="221" actId="20577"/>
      <pc:docMkLst>
        <pc:docMk/>
      </pc:docMkLst>
      <pc:sldChg chg="modSp">
        <pc:chgData name="Ish Lengyel" userId="S::ilengyel@eit.ac.nz::a4bb2a4d-4932-444b-90a3-9553d8774c4b" providerId="AD" clId="Web-{0F13EA9E-0644-0357-4519-825E4FF4348F}" dt="2024-01-17T00:43:54.075" v="6" actId="20577"/>
        <pc:sldMkLst>
          <pc:docMk/>
          <pc:sldMk cId="4060388033" sldId="276"/>
        </pc:sldMkLst>
        <pc:spChg chg="mod">
          <ac:chgData name="Ish Lengyel" userId="S::ilengyel@eit.ac.nz::a4bb2a4d-4932-444b-90a3-9553d8774c4b" providerId="AD" clId="Web-{0F13EA9E-0644-0357-4519-825E4FF4348F}" dt="2024-01-17T00:43:54.075" v="6" actId="20577"/>
          <ac:spMkLst>
            <pc:docMk/>
            <pc:sldMk cId="4060388033" sldId="276"/>
            <ac:spMk id="8" creationId="{00000000-0000-0000-0000-000000000000}"/>
          </ac:spMkLst>
        </pc:spChg>
      </pc:sldChg>
      <pc:sldChg chg="addSp delSp modSp modNotes">
        <pc:chgData name="Ish Lengyel" userId="S::ilengyel@eit.ac.nz::a4bb2a4d-4932-444b-90a3-9553d8774c4b" providerId="AD" clId="Web-{0F13EA9E-0644-0357-4519-825E4FF4348F}" dt="2024-01-17T01:15:23.540" v="221" actId="20577"/>
        <pc:sldMkLst>
          <pc:docMk/>
          <pc:sldMk cId="2863599421" sldId="501"/>
        </pc:sldMkLst>
        <pc:spChg chg="mod">
          <ac:chgData name="Ish Lengyel" userId="S::ilengyel@eit.ac.nz::a4bb2a4d-4932-444b-90a3-9553d8774c4b" providerId="AD" clId="Web-{0F13EA9E-0644-0357-4519-825E4FF4348F}" dt="2024-01-17T00:48:16.099" v="21" actId="20577"/>
          <ac:spMkLst>
            <pc:docMk/>
            <pc:sldMk cId="2863599421" sldId="501"/>
            <ac:spMk id="2" creationId="{66CB15D9-37A6-3E39-00C0-AFFACE405E9D}"/>
          </ac:spMkLst>
        </pc:spChg>
        <pc:spChg chg="mod">
          <ac:chgData name="Ish Lengyel" userId="S::ilengyel@eit.ac.nz::a4bb2a4d-4932-444b-90a3-9553d8774c4b" providerId="AD" clId="Web-{0F13EA9E-0644-0357-4519-825E4FF4348F}" dt="2024-01-17T01:15:23.540" v="221" actId="20577"/>
          <ac:spMkLst>
            <pc:docMk/>
            <pc:sldMk cId="2863599421" sldId="501"/>
            <ac:spMk id="3" creationId="{F94A9E9B-672C-53EA-1E14-CE8C796538E9}"/>
          </ac:spMkLst>
        </pc:spChg>
        <pc:picChg chg="add mod">
          <ac:chgData name="Ish Lengyel" userId="S::ilengyel@eit.ac.nz::a4bb2a4d-4932-444b-90a3-9553d8774c4b" providerId="AD" clId="Web-{0F13EA9E-0644-0357-4519-825E4FF4348F}" dt="2024-01-17T00:56:33.771" v="162" actId="1076"/>
          <ac:picMkLst>
            <pc:docMk/>
            <pc:sldMk cId="2863599421" sldId="501"/>
            <ac:picMk id="4" creationId="{276F2228-CF2D-B880-D8A8-E5803E5189F2}"/>
          </ac:picMkLst>
        </pc:picChg>
        <pc:picChg chg="del">
          <ac:chgData name="Ish Lengyel" userId="S::ilengyel@eit.ac.nz::a4bb2a4d-4932-444b-90a3-9553d8774c4b" providerId="AD" clId="Web-{0F13EA9E-0644-0357-4519-825E4FF4348F}" dt="2024-01-17T00:51:41.137" v="156"/>
          <ac:picMkLst>
            <pc:docMk/>
            <pc:sldMk cId="2863599421" sldId="501"/>
            <ac:picMk id="5" creationId="{7FED2F0D-3F84-AC6A-2ED0-89639853DBCD}"/>
          </ac:picMkLst>
        </pc:picChg>
      </pc:sldChg>
      <pc:sldChg chg="del">
        <pc:chgData name="Ish Lengyel" userId="S::ilengyel@eit.ac.nz::a4bb2a4d-4932-444b-90a3-9553d8774c4b" providerId="AD" clId="Web-{0F13EA9E-0644-0357-4519-825E4FF4348F}" dt="2024-01-17T00:47:57.693" v="13"/>
        <pc:sldMkLst>
          <pc:docMk/>
          <pc:sldMk cId="3420298408" sldId="502"/>
        </pc:sldMkLst>
      </pc:sldChg>
      <pc:sldChg chg="del">
        <pc:chgData name="Ish Lengyel" userId="S::ilengyel@eit.ac.nz::a4bb2a4d-4932-444b-90a3-9553d8774c4b" providerId="AD" clId="Web-{0F13EA9E-0644-0357-4519-825E4FF4348F}" dt="2024-01-17T00:47:57.693" v="12"/>
        <pc:sldMkLst>
          <pc:docMk/>
          <pc:sldMk cId="1289741326" sldId="503"/>
        </pc:sldMkLst>
      </pc:sldChg>
      <pc:sldChg chg="del">
        <pc:chgData name="Ish Lengyel" userId="S::ilengyel@eit.ac.nz::a4bb2a4d-4932-444b-90a3-9553d8774c4b" providerId="AD" clId="Web-{0F13EA9E-0644-0357-4519-825E4FF4348F}" dt="2024-01-17T00:47:57.693" v="11"/>
        <pc:sldMkLst>
          <pc:docMk/>
          <pc:sldMk cId="208970225" sldId="504"/>
        </pc:sldMkLst>
      </pc:sldChg>
      <pc:sldChg chg="del">
        <pc:chgData name="Ish Lengyel" userId="S::ilengyel@eit.ac.nz::a4bb2a4d-4932-444b-90a3-9553d8774c4b" providerId="AD" clId="Web-{0F13EA9E-0644-0357-4519-825E4FF4348F}" dt="2024-01-17T00:47:57.677" v="10"/>
        <pc:sldMkLst>
          <pc:docMk/>
          <pc:sldMk cId="3205000790" sldId="505"/>
        </pc:sldMkLst>
      </pc:sldChg>
      <pc:sldChg chg="del">
        <pc:chgData name="Ish Lengyel" userId="S::ilengyel@eit.ac.nz::a4bb2a4d-4932-444b-90a3-9553d8774c4b" providerId="AD" clId="Web-{0F13EA9E-0644-0357-4519-825E4FF4348F}" dt="2024-01-17T00:47:57.677" v="9"/>
        <pc:sldMkLst>
          <pc:docMk/>
          <pc:sldMk cId="3725401933" sldId="506"/>
        </pc:sldMkLst>
      </pc:sldChg>
      <pc:sldChg chg="del">
        <pc:chgData name="Ish Lengyel" userId="S::ilengyel@eit.ac.nz::a4bb2a4d-4932-444b-90a3-9553d8774c4b" providerId="AD" clId="Web-{0F13EA9E-0644-0357-4519-825E4FF4348F}" dt="2024-01-17T00:47:57.677" v="8"/>
        <pc:sldMkLst>
          <pc:docMk/>
          <pc:sldMk cId="3132889814" sldId="507"/>
        </pc:sldMkLst>
      </pc:sldChg>
      <pc:sldChg chg="del">
        <pc:chgData name="Ish Lengyel" userId="S::ilengyel@eit.ac.nz::a4bb2a4d-4932-444b-90a3-9553d8774c4b" providerId="AD" clId="Web-{0F13EA9E-0644-0357-4519-825E4FF4348F}" dt="2024-01-17T00:47:57.677" v="7"/>
        <pc:sldMkLst>
          <pc:docMk/>
          <pc:sldMk cId="2384228420" sldId="508"/>
        </pc:sldMkLst>
      </pc:sldChg>
    </pc:docChg>
  </pc:docChgLst>
  <pc:docChgLst>
    <pc:chgData name="Ish Lengyel" userId="S::ilengyel@eit.ac.nz::a4bb2a4d-4932-444b-90a3-9553d8774c4b" providerId="AD" clId="Web-{BE88BA0C-299F-698D-C685-26373B75874F}"/>
    <pc:docChg chg="modSld">
      <pc:chgData name="Ish Lengyel" userId="S::ilengyel@eit.ac.nz::a4bb2a4d-4932-444b-90a3-9553d8774c4b" providerId="AD" clId="Web-{BE88BA0C-299F-698D-C685-26373B75874F}" dt="2024-01-23T23:22:45.585" v="1" actId="20577"/>
      <pc:docMkLst>
        <pc:docMk/>
      </pc:docMkLst>
      <pc:sldChg chg="modSp">
        <pc:chgData name="Ish Lengyel" userId="S::ilengyel@eit.ac.nz::a4bb2a4d-4932-444b-90a3-9553d8774c4b" providerId="AD" clId="Web-{BE88BA0C-299F-698D-C685-26373B75874F}" dt="2024-01-23T23:22:45.585" v="1" actId="20577"/>
        <pc:sldMkLst>
          <pc:docMk/>
          <pc:sldMk cId="4060388033" sldId="276"/>
        </pc:sldMkLst>
        <pc:spChg chg="mod">
          <ac:chgData name="Ish Lengyel" userId="S::ilengyel@eit.ac.nz::a4bb2a4d-4932-444b-90a3-9553d8774c4b" providerId="AD" clId="Web-{BE88BA0C-299F-698D-C685-26373B75874F}" dt="2024-01-23T23:22:45.585" v="1" actId="20577"/>
          <ac:spMkLst>
            <pc:docMk/>
            <pc:sldMk cId="4060388033" sldId="276"/>
            <ac:spMk id="8" creationId="{00000000-0000-0000-0000-000000000000}"/>
          </ac:spMkLst>
        </pc:spChg>
      </pc:sldChg>
    </pc:docChg>
  </pc:docChgLst>
  <pc:docChgLst>
    <pc:chgData name="Ish Lengyel" userId="S::ilengyel@eit.ac.nz::a4bb2a4d-4932-444b-90a3-9553d8774c4b" providerId="AD" clId="Web-{F63B7789-1B54-6388-AC9D-CB5C30E4EC6C}"/>
    <pc:docChg chg="modSld">
      <pc:chgData name="Ish Lengyel" userId="S::ilengyel@eit.ac.nz::a4bb2a4d-4932-444b-90a3-9553d8774c4b" providerId="AD" clId="Web-{F63B7789-1B54-6388-AC9D-CB5C30E4EC6C}" dt="2024-01-23T23:33:42.503" v="3" actId="20577"/>
      <pc:docMkLst>
        <pc:docMk/>
      </pc:docMkLst>
      <pc:sldChg chg="modSp">
        <pc:chgData name="Ish Lengyel" userId="S::ilengyel@eit.ac.nz::a4bb2a4d-4932-444b-90a3-9553d8774c4b" providerId="AD" clId="Web-{F63B7789-1B54-6388-AC9D-CB5C30E4EC6C}" dt="2024-01-23T23:33:42.503" v="3" actId="20577"/>
        <pc:sldMkLst>
          <pc:docMk/>
          <pc:sldMk cId="4060388033" sldId="276"/>
        </pc:sldMkLst>
        <pc:spChg chg="mod">
          <ac:chgData name="Ish Lengyel" userId="S::ilengyel@eit.ac.nz::a4bb2a4d-4932-444b-90a3-9553d8774c4b" providerId="AD" clId="Web-{F63B7789-1B54-6388-AC9D-CB5C30E4EC6C}" dt="2024-01-23T23:33:42.503" v="3" actId="20577"/>
          <ac:spMkLst>
            <pc:docMk/>
            <pc:sldMk cId="4060388033" sldId="276"/>
            <ac:spMk id="7" creationId="{00000000-0000-0000-0000-000000000000}"/>
          </ac:spMkLst>
        </pc:spChg>
        <pc:spChg chg="mod">
          <ac:chgData name="Ish Lengyel" userId="S::ilengyel@eit.ac.nz::a4bb2a4d-4932-444b-90a3-9553d8774c4b" providerId="AD" clId="Web-{F63B7789-1B54-6388-AC9D-CB5C30E4EC6C}" dt="2024-01-23T23:33:39.097" v="1" actId="20577"/>
          <ac:spMkLst>
            <pc:docMk/>
            <pc:sldMk cId="4060388033" sldId="276"/>
            <ac:spMk id="8" creationId="{00000000-0000-0000-0000-000000000000}"/>
          </ac:spMkLst>
        </pc:spChg>
      </pc:sldChg>
    </pc:docChg>
  </pc:docChgLst>
  <pc:docChgLst>
    <pc:chgData name="Ish Lengyel" userId="S::ilengyel@eit.ac.nz::a4bb2a4d-4932-444b-90a3-9553d8774c4b" providerId="AD" clId="Web-{60397A0E-D96B-45C7-C474-9C412E53DE87}"/>
    <pc:docChg chg="modSld">
      <pc:chgData name="Ish Lengyel" userId="S::ilengyel@eit.ac.nz::a4bb2a4d-4932-444b-90a3-9553d8774c4b" providerId="AD" clId="Web-{60397A0E-D96B-45C7-C474-9C412E53DE87}" dt="2024-01-24T23:52:41.358" v="0" actId="20577"/>
      <pc:docMkLst>
        <pc:docMk/>
      </pc:docMkLst>
      <pc:sldChg chg="modSp">
        <pc:chgData name="Ish Lengyel" userId="S::ilengyel@eit.ac.nz::a4bb2a4d-4932-444b-90a3-9553d8774c4b" providerId="AD" clId="Web-{60397A0E-D96B-45C7-C474-9C412E53DE87}" dt="2024-01-24T23:52:41.358" v="0" actId="20577"/>
        <pc:sldMkLst>
          <pc:docMk/>
          <pc:sldMk cId="4060388033" sldId="276"/>
        </pc:sldMkLst>
        <pc:spChg chg="mod">
          <ac:chgData name="Ish Lengyel" userId="S::ilengyel@eit.ac.nz::a4bb2a4d-4932-444b-90a3-9553d8774c4b" providerId="AD" clId="Web-{60397A0E-D96B-45C7-C474-9C412E53DE87}" dt="2024-01-24T23:52:41.358" v="0" actId="20577"/>
          <ac:spMkLst>
            <pc:docMk/>
            <pc:sldMk cId="4060388033" sldId="27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0BAE-2AD0-4B14-BCF0-74E449C10EA2}" type="datetimeFigureOut">
              <a:rPr lang="en-NZ" smtClean="0"/>
              <a:t>24/01/2024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0F2A4-3808-43AE-AB18-E72CCD2B62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idea here is to use pre-trained models already</a:t>
            </a:r>
          </a:p>
          <a:p>
            <a:r>
              <a:rPr lang="en-US"/>
              <a:t>that are out there available</a:t>
            </a:r>
          </a:p>
          <a:p>
            <a:r>
              <a:rPr lang="en-US"/>
              <a:t>on the internet for anyone to use,</a:t>
            </a:r>
          </a:p>
          <a:p>
            <a:r>
              <a:rPr lang="en-US"/>
              <a:t>and for a lot of common problems you can just</a:t>
            </a:r>
          </a:p>
          <a:p>
            <a:r>
              <a:rPr lang="en-US"/>
              <a:t>import a pre-trained model that somebody else did</a:t>
            </a:r>
          </a:p>
          <a:p>
            <a:r>
              <a:rPr lang="en-US"/>
              <a:t>all the hard work of putting together</a:t>
            </a:r>
          </a:p>
          <a:p>
            <a:r>
              <a:rPr lang="en-US"/>
              <a:t>and optimizing and figuring out the right parameters</a:t>
            </a:r>
          </a:p>
          <a:p>
            <a:r>
              <a:rPr lang="en-US"/>
              <a:t>and the right topology and just use them.</a:t>
            </a:r>
          </a:p>
          <a:p>
            <a:r>
              <a:rPr lang="en-US"/>
              <a:t>So for example if you're trying to do image classification</a:t>
            </a:r>
          </a:p>
          <a:p>
            <a:r>
              <a:rPr lang="en-US"/>
              <a:t>there are pre-trained models out there that you</a:t>
            </a:r>
          </a:p>
          <a:p>
            <a:r>
              <a:rPr lang="en-US"/>
              <a:t>can just import.</a:t>
            </a:r>
            <a:endParaRPr lang="en-US">
              <a:cs typeface="Calibri"/>
            </a:endParaRPr>
          </a:p>
          <a:p>
            <a:r>
              <a:rPr lang="en-US"/>
              <a:t>Some of them are called ResNet,</a:t>
            </a:r>
          </a:p>
          <a:p>
            <a:r>
              <a:rPr lang="en-US"/>
              <a:t>Inception MobileNet and Oxford VGG are some examples.</a:t>
            </a:r>
          </a:p>
          <a:p>
            <a:r>
              <a:rPr lang="en-US"/>
              <a:t>And they come pre-trained</a:t>
            </a:r>
          </a:p>
          <a:p>
            <a:r>
              <a:rPr lang="en-US"/>
              <a:t>with a very wide variety of object types.</a:t>
            </a:r>
          </a:p>
          <a:p>
            <a:r>
              <a:rPr lang="en-US"/>
              <a:t>So in many cases you can just unleash one</a:t>
            </a:r>
          </a:p>
          <a:p>
            <a:r>
              <a:rPr lang="en-US"/>
              <a:t>of these off the shelf models point a camera</a:t>
            </a:r>
          </a:p>
          <a:p>
            <a:r>
              <a:rPr lang="en-US"/>
              <a:t>at something and it will tell you what it is.</a:t>
            </a:r>
          </a:p>
          <a:p>
            <a:r>
              <a:rPr lang="en-US"/>
              <a:t>That's kind of freaky.</a:t>
            </a:r>
          </a:p>
          <a:p>
            <a:r>
              <a:rPr lang="en-US"/>
              <a:t>Similarly for natural language processing</a:t>
            </a:r>
          </a:p>
          <a:p>
            <a:r>
              <a:rPr lang="en-US"/>
              <a:t>there are pre-trained models available as well,</a:t>
            </a:r>
          </a:p>
          <a:p>
            <a:r>
              <a:rPr lang="en-US"/>
              <a:t>such as word2vec and </a:t>
            </a:r>
            <a:r>
              <a:rPr lang="en-US" err="1"/>
              <a:t>GloVe</a:t>
            </a:r>
            <a:r>
              <a:rPr lang="en-US"/>
              <a:t> that you can use to</a:t>
            </a:r>
          </a:p>
          <a:p>
            <a:r>
              <a:rPr lang="en-US"/>
              <a:t>basically teach your computer how to read</a:t>
            </a:r>
          </a:p>
          <a:p>
            <a:r>
              <a:rPr lang="en-US"/>
              <a:t>with just a few lines of code.</a:t>
            </a:r>
          </a:p>
          <a:p>
            <a:r>
              <a:rPr lang="en-US"/>
              <a:t>Now you can just use them as is</a:t>
            </a:r>
          </a:p>
          <a:p>
            <a:r>
              <a:rPr lang="en-US"/>
              <a:t>but you can also just use them</a:t>
            </a:r>
          </a:p>
          <a:p>
            <a:r>
              <a:rPr lang="en-US"/>
              <a:t>as a starting point if you </a:t>
            </a:r>
            <a:r>
              <a:rPr lang="en-US" err="1"/>
              <a:t>wanna</a:t>
            </a:r>
            <a:r>
              <a:rPr lang="en-US"/>
              <a:t> extend</a:t>
            </a:r>
          </a:p>
          <a:p>
            <a:r>
              <a:rPr lang="en-US"/>
              <a:t>on them or build on them for more specific problems.</a:t>
            </a:r>
          </a:p>
          <a:p>
            <a:r>
              <a:rPr lang="en-US"/>
              <a:t>So even if they don't solve the specific problem</a:t>
            </a:r>
          </a:p>
          <a:p>
            <a:r>
              <a:rPr lang="en-US"/>
              <a:t>you're trying to solve</a:t>
            </a:r>
          </a:p>
          <a:p>
            <a:r>
              <a:rPr lang="en-US"/>
              <a:t>you can still use these pre-trained models</a:t>
            </a:r>
          </a:p>
          <a:p>
            <a:r>
              <a:rPr lang="en-US"/>
              <a:t>as a starting point.</a:t>
            </a:r>
          </a:p>
          <a:p>
            <a:r>
              <a:rPr lang="en-US"/>
              <a:t>To build off of that is,</a:t>
            </a:r>
          </a:p>
          <a:p>
            <a:r>
              <a:rPr lang="en-US"/>
              <a:t>you know a lot easier to get going with.</a:t>
            </a:r>
          </a:p>
          <a:p>
            <a:r>
              <a:rPr lang="en-US"/>
              <a:t>You don't have to waste a lot</a:t>
            </a:r>
          </a:p>
          <a:p>
            <a:r>
              <a:rPr lang="en-US"/>
              <a:t>of time trying to figure out the right topology</a:t>
            </a:r>
          </a:p>
          <a:p>
            <a:r>
              <a:rPr lang="en-US"/>
              <a:t>and parameters for a specific kind of problem.</a:t>
            </a:r>
          </a:p>
          <a:p>
            <a:r>
              <a:rPr lang="en-US"/>
              <a:t>You can start with a model that's already figured all that</a:t>
            </a:r>
          </a:p>
          <a:p>
            <a:r>
              <a:rPr lang="en-US"/>
              <a:t>out for you and just add on top of it.</a:t>
            </a:r>
          </a:p>
          <a:p>
            <a:r>
              <a:rPr lang="en-US"/>
              <a:t>This is called transfer learning.</a:t>
            </a:r>
          </a:p>
          <a:p>
            <a:r>
              <a:rPr lang="en-US"/>
              <a:t>Basically we're transferring an existing trained model</a:t>
            </a:r>
          </a:p>
          <a:p>
            <a:r>
              <a:rPr lang="en-US"/>
              <a:t>from somebody else to your application.</a:t>
            </a:r>
          </a:p>
          <a:p>
            <a:r>
              <a:rPr lang="en-US"/>
              <a:t>Now you can find more</a:t>
            </a:r>
          </a:p>
          <a:p>
            <a:r>
              <a:rPr lang="en-US"/>
              <a:t>of these pre-trained models and what are called model zoos.</a:t>
            </a:r>
          </a:p>
          <a:p>
            <a:r>
              <a:rPr lang="en-US"/>
              <a:t>A popular one is called the Caffe Model Zoo, and it's</a:t>
            </a:r>
          </a:p>
          <a:p>
            <a:r>
              <a:rPr lang="en-US"/>
              <a:t>I'm not sure what to think of all this.</a:t>
            </a:r>
          </a:p>
          <a:p>
            <a:r>
              <a:rPr lang="en-US"/>
              <a:t>I mean it is super </a:t>
            </a:r>
            <a:r>
              <a:rPr lang="en-US" err="1"/>
              <a:t>super</a:t>
            </a:r>
            <a:r>
              <a:rPr lang="en-US"/>
              <a:t> easy to deploy AI</a:t>
            </a:r>
          </a:p>
          <a:p>
            <a:r>
              <a:rPr lang="en-US"/>
              <a:t>now as you'll soon see in our next example</a:t>
            </a:r>
          </a:p>
          <a:p>
            <a:r>
              <a:rPr lang="en-US"/>
              <a:t>you can just import an existing model zoo model</a:t>
            </a:r>
          </a:p>
          <a:p>
            <a:r>
              <a:rPr lang="en-US"/>
              <a:t>and start using it with just you know</a:t>
            </a:r>
          </a:p>
          <a:p>
            <a:r>
              <a:rPr lang="en-US"/>
              <a:t>four or five lines of code.</a:t>
            </a:r>
          </a:p>
          <a:p>
            <a:r>
              <a:rPr lang="en-US"/>
              <a:t>You don't have to really be a very good developer</a:t>
            </a:r>
          </a:p>
          <a:p>
            <a:r>
              <a:rPr lang="en-US"/>
              <a:t>anymore to actually use AI for practical applications.</a:t>
            </a:r>
          </a:p>
          <a:p>
            <a:r>
              <a:rPr lang="en-US"/>
              <a:t>So kind of kind of a weird place</a:t>
            </a:r>
          </a:p>
          <a:p>
            <a:r>
              <a:rPr lang="en-US"/>
              <a:t>for the industry to be right now and kind of opens</a:t>
            </a:r>
          </a:p>
          <a:p>
            <a:r>
              <a:rPr lang="en-US"/>
              <a:t>up a lot of interesting and potentially scary possibilities</a:t>
            </a:r>
          </a:p>
          <a:p>
            <a:r>
              <a:rPr lang="en-US"/>
              <a:t>of how people might start to use this technology</a:t>
            </a:r>
          </a:p>
          <a:p>
            <a:r>
              <a:rPr lang="en-US"/>
              <a:t>when there's such a low barrier</a:t>
            </a:r>
          </a:p>
          <a:p>
            <a:r>
              <a:rPr lang="en-US"/>
              <a:t>to entry now of actually using it.</a:t>
            </a:r>
          </a:p>
          <a:p>
            <a:r>
              <a:rPr lang="en-US"/>
              <a:t>Anyway let's dive into a real world example</a:t>
            </a:r>
          </a:p>
          <a:p>
            <a:r>
              <a:rPr lang="en-US"/>
              <a:t>and I'll show you just how scary easy it is now.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0F2A4-3808-43AE-AB18-E72CCD2B62C1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72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EF942DA-617D-4F6E-875D-DBA142A9EB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77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4ACFBF7-B3DB-4B6F-BDCC-F56A6D213D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395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27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931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A1E04FF-681E-4991-9D5F-88AC0FC2AE2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10" name="object 15">
            <a:extLst>
              <a:ext uri="{FF2B5EF4-FFF2-40B4-BE49-F238E27FC236}">
                <a16:creationId xmlns:a16="http://schemas.microsoft.com/office/drawing/2014/main" id="{F91974A4-1CD4-469B-9192-51C307FF9FB6}"/>
              </a:ext>
            </a:extLst>
          </p:cNvPr>
          <p:cNvSpPr txBox="1"/>
          <p:nvPr/>
        </p:nvSpPr>
        <p:spPr>
          <a:xfrm>
            <a:off x="877325" y="1505940"/>
            <a:ext cx="3992131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Whakarongo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Te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Pūkenga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manawa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nei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taketake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rawea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nuku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rangi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kāhui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o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ngā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ariki.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kia tūturu ka whakamau ai kia tina,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Tina!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Hui e?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Tāiki e!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BABAB8A3-B7FF-4DDD-B87D-83E822B886F3}"/>
              </a:ext>
            </a:extLst>
          </p:cNvPr>
          <p:cNvSpPr txBox="1"/>
          <p:nvPr/>
        </p:nvSpPr>
        <p:spPr>
          <a:xfrm>
            <a:off x="5326485" y="1472794"/>
            <a:ext cx="3992131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Listen o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Rongo</a:t>
            </a:r>
            <a:endParaRPr lang="en-US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to Te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Pūkenga</a:t>
            </a:r>
            <a:endParaRPr lang="en-NZ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offering gratitude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for the peace and harmony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that allows us to enjoy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the gifts of the earth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and the heavens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bequests of a higher order.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kern="1200" baseline="0">
                <a:latin typeface="+mn-lt"/>
                <a:cs typeface="Arial" panose="020B0604020202020204" pitchFamily="34" charset="0"/>
              </a:rPr>
              <a:t>And bind it firmly,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</a:t>
            </a:r>
            <a:r>
              <a:rPr lang="en-NZ" sz="1650" kern="1200" baseline="0">
                <a:latin typeface="+mn-lt"/>
                <a:cs typeface="Arial" panose="020B0604020202020204" pitchFamily="34" charset="0"/>
              </a:rPr>
              <a:t>irmly!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CE1B3-4B6E-4EEA-9F67-DDD1663E3549}"/>
              </a:ext>
            </a:extLst>
          </p:cNvPr>
          <p:cNvSpPr txBox="1"/>
          <p:nvPr/>
        </p:nvSpPr>
        <p:spPr>
          <a:xfrm>
            <a:off x="742277" y="283520"/>
            <a:ext cx="114497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500" b="1" err="1"/>
              <a:t>Whakatuwheratanga</a:t>
            </a:r>
            <a:r>
              <a:rPr lang="en-NZ" sz="4500" b="1"/>
              <a:t> | Opening</a:t>
            </a:r>
          </a:p>
        </p:txBody>
      </p:sp>
    </p:spTree>
    <p:extLst>
      <p:ext uri="{BB962C8B-B14F-4D97-AF65-F5344CB8AC3E}">
        <p14:creationId xmlns:p14="http://schemas.microsoft.com/office/powerpoint/2010/main" val="120461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BC8580-C3C1-4FEE-82D3-39A9FEA94BB3}"/>
              </a:ext>
            </a:extLst>
          </p:cNvPr>
          <p:cNvSpPr txBox="1"/>
          <p:nvPr/>
        </p:nvSpPr>
        <p:spPr>
          <a:xfrm>
            <a:off x="0" y="2612512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>
                <a:solidFill>
                  <a:schemeClr val="tx1"/>
                </a:solidFill>
                <a:latin typeface="+mn-lt"/>
              </a:rPr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331772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33BF5-CEF7-45E6-9ABA-406968F266BB}"/>
              </a:ext>
            </a:extLst>
          </p:cNvPr>
          <p:cNvSpPr txBox="1"/>
          <p:nvPr/>
        </p:nvSpPr>
        <p:spPr>
          <a:xfrm>
            <a:off x="0" y="2603463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95786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752501"/>
            <a:ext cx="6720747" cy="715256"/>
          </a:xfrm>
          <a:solidFill>
            <a:srgbClr val="216E31"/>
          </a:solidFill>
        </p:spPr>
        <p:txBody>
          <a:bodyPr lIns="144000" tIns="144000" rIns="144000" bIns="14400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592153"/>
            <a:ext cx="6720747" cy="2160351"/>
          </a:xfrm>
          <a:solidFill>
            <a:schemeClr val="bg1">
              <a:alpha val="70000"/>
            </a:schemeClr>
          </a:solidFill>
        </p:spPr>
        <p:txBody>
          <a:bodyPr lIns="144000" tIns="144000" rIns="144000" bIns="144000" anchor="ctr" anchorCtr="0">
            <a:noAutofit/>
          </a:bodyPr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848580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6075857-6E12-489B-B01F-D4A7712C71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878000"/>
            <a:ext cx="12192000" cy="19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702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AD3860C-8BFD-46A6-9CD1-84723B670B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04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2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4ACFBF7-B3DB-4B6F-BDCC-F56A6D213D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738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0859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F63FB7F-3995-447C-994F-2F0BAA07FB5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>
          <a:xfrm>
            <a:off x="2336140" y="1471614"/>
            <a:ext cx="9855861" cy="53863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F56F649-8904-44D0-BF53-57ACF73F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6"/>
            <a:ext cx="10211237" cy="6848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0EA6C-232E-4C6E-85B4-20E6628116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456" y="536386"/>
            <a:ext cx="6786093" cy="47477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Break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476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BA1E62C-B32A-42A3-A528-D0C7F7D476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30B016-B1A6-46F0-82A3-3E46BAE4D097}"/>
              </a:ext>
            </a:extLst>
          </p:cNvPr>
          <p:cNvSpPr txBox="1"/>
          <p:nvPr/>
        </p:nvSpPr>
        <p:spPr>
          <a:xfrm>
            <a:off x="7" y="2596238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>
                <a:solidFill>
                  <a:schemeClr val="bg2"/>
                </a:solidFill>
              </a:rPr>
              <a:t>Section </a:t>
            </a:r>
            <a:r>
              <a:rPr lang="en-US" sz="4500" b="1">
                <a:solidFill>
                  <a:schemeClr val="bg2"/>
                </a:solidFill>
                <a:latin typeface="+mn-lt"/>
              </a:rPr>
              <a:t>Break</a:t>
            </a:r>
            <a:endParaRPr lang="en-NZ" sz="4500" b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381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BA1E62C-B32A-42A3-A528-D0C7F7D476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7550"/>
            <a:ext cx="12192000" cy="3600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3230C2-C74B-449D-89E1-DD66BB285495}"/>
              </a:ext>
            </a:extLst>
          </p:cNvPr>
          <p:cNvSpPr txBox="1"/>
          <p:nvPr/>
        </p:nvSpPr>
        <p:spPr>
          <a:xfrm>
            <a:off x="0" y="2603460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>
                <a:solidFill>
                  <a:schemeClr val="bg2"/>
                </a:solidFill>
                <a:latin typeface="+mn-lt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63951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88EA7E2-DF6A-4954-B54D-F7CD1DA5C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0"/>
          <a:stretch/>
        </p:blipFill>
        <p:spPr>
          <a:xfrm>
            <a:off x="816712" y="1571626"/>
            <a:ext cx="11375288" cy="52863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75DB200-CC72-4F5C-94EA-EE5A4B280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" y="1"/>
            <a:ext cx="9302311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3BDF0D-9BE8-4017-8BA8-74B93FE3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7" y="378004"/>
            <a:ext cx="58974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0A3B5F-3A59-4CCE-BB1E-19CD509B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75" y="1825625"/>
            <a:ext cx="4648200" cy="3671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6726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0C2B86C-8A64-4131-BC3A-AB629D87DD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A1787-C85D-43C1-B1FA-8121997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6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C853-A7B3-44CE-989A-05142B34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55998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3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349ECE-9AD0-4CC0-9203-C3BE28E7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EB26C5-9C8F-482E-95B1-7B5214F80B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878000"/>
            <a:ext cx="12192000" cy="19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D10055-2C9A-40A2-8C3E-8E6FF307E5D1}"/>
              </a:ext>
            </a:extLst>
          </p:cNvPr>
          <p:cNvSpPr/>
          <p:nvPr/>
        </p:nvSpPr>
        <p:spPr>
          <a:xfrm>
            <a:off x="402165" y="541870"/>
            <a:ext cx="116831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n-lt"/>
              </a:rPr>
              <a:t>Eastern Institute of Technology </a:t>
            </a:r>
            <a:endParaRPr lang="en-NZ" sz="4500" b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965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1F1F6-2DB1-468B-B22D-C0B2F540F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"/>
            <a:ext cx="12192000" cy="685403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EB26C5-9C8F-482E-95B1-7B5214F80B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878000"/>
            <a:ext cx="12192000" cy="19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F0884-7BA6-4D2F-95C0-0A2EC9E8E118}"/>
              </a:ext>
            </a:extLst>
          </p:cNvPr>
          <p:cNvSpPr/>
          <p:nvPr/>
        </p:nvSpPr>
        <p:spPr>
          <a:xfrm>
            <a:off x="402165" y="541870"/>
            <a:ext cx="116831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n-lt"/>
              </a:rPr>
              <a:t>Eastern Institute of Technology </a:t>
            </a:r>
            <a:endParaRPr lang="en-NZ" sz="4500" b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2930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A5077-37A3-4164-8A5D-4753E150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"/>
            <a:ext cx="12192000" cy="68554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3EB26C5-9C8F-482E-95B1-7B5214F80B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876733"/>
            <a:ext cx="12192000" cy="198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9584B6-4C8C-4AA0-BA3E-EAB95FEEEA5C}"/>
              </a:ext>
            </a:extLst>
          </p:cNvPr>
          <p:cNvSpPr/>
          <p:nvPr/>
        </p:nvSpPr>
        <p:spPr>
          <a:xfrm>
            <a:off x="402165" y="541870"/>
            <a:ext cx="116831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n-lt"/>
              </a:rPr>
              <a:t>Eastern Institute of Technology </a:t>
            </a:r>
            <a:endParaRPr lang="en-NZ" sz="4500" b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213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B6F1DB-2294-43D4-94C6-F46D33F65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5"/>
            <a:ext cx="12192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25650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/>
          <a:stretch/>
        </p:blipFill>
        <p:spPr>
          <a:xfrm>
            <a:off x="0" y="-15365"/>
            <a:ext cx="12192000" cy="63246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E3A8794-6626-4EEC-9595-878A542C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632385"/>
            <a:ext cx="12192000" cy="22256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752501"/>
            <a:ext cx="6720747" cy="715256"/>
          </a:xfrm>
          <a:solidFill>
            <a:srgbClr val="216E31"/>
          </a:solidFill>
        </p:spPr>
        <p:txBody>
          <a:bodyPr lIns="144000" tIns="144000" rIns="144000" bIns="14400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592153"/>
            <a:ext cx="6720747" cy="2160351"/>
          </a:xfrm>
          <a:solidFill>
            <a:schemeClr val="bg1">
              <a:alpha val="70000"/>
            </a:schemeClr>
          </a:solidFill>
        </p:spPr>
        <p:txBody>
          <a:bodyPr lIns="144000" tIns="144000" rIns="144000" bIns="144000" anchor="ctr" anchorCtr="0">
            <a:noAutofit/>
          </a:bodyPr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07820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EF942DA-617D-4F6E-875D-DBA142A9EB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610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4ACFBF7-B3DB-4B6F-BDCC-F56A6D213D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4586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621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06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A1E04FF-681E-4991-9D5F-88AC0FC2AE2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10" name="object 15">
            <a:extLst>
              <a:ext uri="{FF2B5EF4-FFF2-40B4-BE49-F238E27FC236}">
                <a16:creationId xmlns:a16="http://schemas.microsoft.com/office/drawing/2014/main" id="{F91974A4-1CD4-469B-9192-51C307FF9FB6}"/>
              </a:ext>
            </a:extLst>
          </p:cNvPr>
          <p:cNvSpPr txBox="1"/>
          <p:nvPr/>
        </p:nvSpPr>
        <p:spPr>
          <a:xfrm>
            <a:off x="877325" y="1505940"/>
            <a:ext cx="3992131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Whakarongo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Te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Pūkenga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manawa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nei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taketake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rawea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nuku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rangi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kāhui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o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ngā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ariki.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kia tūturu ka whakamau ai kia tina,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Tina!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Hui e?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Tāiki e!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BABAB8A3-B7FF-4DDD-B87D-83E822B886F3}"/>
              </a:ext>
            </a:extLst>
          </p:cNvPr>
          <p:cNvSpPr txBox="1"/>
          <p:nvPr/>
        </p:nvSpPr>
        <p:spPr>
          <a:xfrm>
            <a:off x="5326485" y="1472794"/>
            <a:ext cx="3992131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Listen o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Rongo</a:t>
            </a:r>
            <a:endParaRPr lang="en-US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to Te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Pūkenga</a:t>
            </a:r>
            <a:endParaRPr lang="en-NZ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offering gratitude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for the peace and harmony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that allows us to enjoy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the gifts of the earth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and the heavens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bequests of a higher order.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kern="1200" baseline="0">
                <a:latin typeface="+mn-lt"/>
                <a:cs typeface="Arial" panose="020B0604020202020204" pitchFamily="34" charset="0"/>
              </a:rPr>
              <a:t>And bind it firmly,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</a:t>
            </a:r>
            <a:r>
              <a:rPr lang="en-NZ" sz="1650" kern="1200" baseline="0">
                <a:latin typeface="+mn-lt"/>
                <a:cs typeface="Arial" panose="020B0604020202020204" pitchFamily="34" charset="0"/>
              </a:rPr>
              <a:t>irmly!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CE1B3-4B6E-4EEA-9F67-DDD1663E3549}"/>
              </a:ext>
            </a:extLst>
          </p:cNvPr>
          <p:cNvSpPr txBox="1"/>
          <p:nvPr/>
        </p:nvSpPr>
        <p:spPr>
          <a:xfrm>
            <a:off x="742277" y="283520"/>
            <a:ext cx="114497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500" b="1" err="1"/>
              <a:t>Whakatuwheratanga</a:t>
            </a:r>
            <a:r>
              <a:rPr lang="en-NZ" sz="4500" b="1"/>
              <a:t> | Opening</a:t>
            </a:r>
          </a:p>
        </p:txBody>
      </p:sp>
    </p:spTree>
    <p:extLst>
      <p:ext uri="{BB962C8B-B14F-4D97-AF65-F5344CB8AC3E}">
        <p14:creationId xmlns:p14="http://schemas.microsoft.com/office/powerpoint/2010/main" val="2981870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BC8580-C3C1-4FEE-82D3-39A9FEA94BB3}"/>
              </a:ext>
            </a:extLst>
          </p:cNvPr>
          <p:cNvSpPr txBox="1"/>
          <p:nvPr/>
        </p:nvSpPr>
        <p:spPr>
          <a:xfrm>
            <a:off x="0" y="2612512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>
                <a:solidFill>
                  <a:schemeClr val="tx1"/>
                </a:solidFill>
                <a:latin typeface="+mn-lt"/>
              </a:rPr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2444103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33BF5-CEF7-45E6-9ABA-406968F266BB}"/>
              </a:ext>
            </a:extLst>
          </p:cNvPr>
          <p:cNvSpPr txBox="1"/>
          <p:nvPr/>
        </p:nvSpPr>
        <p:spPr>
          <a:xfrm>
            <a:off x="0" y="2603463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7764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F96-02D4-4CB5-9FE2-41C6D06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4C-27C4-4D0D-B2ED-768B9A72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CC8C-AB09-4C1C-A3F6-05FE5C5F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7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A1E04FF-681E-4991-9D5F-88AC0FC2AE2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10" name="object 15">
            <a:extLst>
              <a:ext uri="{FF2B5EF4-FFF2-40B4-BE49-F238E27FC236}">
                <a16:creationId xmlns:a16="http://schemas.microsoft.com/office/drawing/2014/main" id="{F91974A4-1CD4-469B-9192-51C307FF9FB6}"/>
              </a:ext>
            </a:extLst>
          </p:cNvPr>
          <p:cNvSpPr txBox="1"/>
          <p:nvPr/>
        </p:nvSpPr>
        <p:spPr>
          <a:xfrm>
            <a:off x="877325" y="1505940"/>
            <a:ext cx="3992131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Whakarongo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Te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Pūkenga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manawa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nei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rongo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taketake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,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rawea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nuku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whiwhi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-ā-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rangi</a:t>
            </a:r>
            <a:endParaRPr lang="en-NZ" sz="1650">
              <a:latin typeface="+mn-lt"/>
              <a:ea typeface="Open Sans Semibold" panose="020B07060308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takea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mai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te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kāhui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o </a:t>
            </a:r>
            <a:r>
              <a:rPr lang="en-NZ" sz="1650" err="1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ngā</a:t>
            </a:r>
            <a:r>
              <a:rPr lang="en-NZ" sz="1650"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 ariki.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kia tūturu ka whakamau ai kia tina,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Tina!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Hui e?</a:t>
            </a:r>
          </a:p>
          <a:p>
            <a:pPr marL="0" indent="0" algn="l" rtl="0" fontAlgn="base">
              <a:buNone/>
            </a:pPr>
            <a:r>
              <a:rPr lang="mi-NZ" sz="165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Arial" panose="020B0604020202020204" pitchFamily="34" charset="0"/>
              </a:rPr>
              <a:t>Tāiki e!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BABAB8A3-B7FF-4DDD-B87D-83E822B886F3}"/>
              </a:ext>
            </a:extLst>
          </p:cNvPr>
          <p:cNvSpPr txBox="1"/>
          <p:nvPr/>
        </p:nvSpPr>
        <p:spPr>
          <a:xfrm>
            <a:off x="5326485" y="1472794"/>
            <a:ext cx="3992131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Listen o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Rongo</a:t>
            </a:r>
            <a:endParaRPr lang="en-US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to Te </a:t>
            </a:r>
            <a:r>
              <a:rPr lang="en-NZ" sz="1650" baseline="0" err="1">
                <a:latin typeface="+mn-lt"/>
                <a:cs typeface="Arial" panose="020B0604020202020204" pitchFamily="34" charset="0"/>
              </a:rPr>
              <a:t>Pūkenga</a:t>
            </a:r>
            <a:endParaRPr lang="en-NZ" sz="1650" baseline="0"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offering gratitude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for the peace and harmony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that allows us to enjoy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the gifts of the earth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and the heavens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bequests of a higher order.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kern="1200" baseline="0">
                <a:latin typeface="+mn-lt"/>
                <a:cs typeface="Arial" panose="020B0604020202020204" pitchFamily="34" charset="0"/>
              </a:rPr>
              <a:t>And bind it firmly,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NZ" sz="1650" baseline="0">
                <a:latin typeface="+mn-lt"/>
                <a:cs typeface="Arial" panose="020B0604020202020204" pitchFamily="34" charset="0"/>
              </a:rPr>
              <a:t>f</a:t>
            </a:r>
            <a:r>
              <a:rPr lang="en-NZ" sz="1650" kern="1200" baseline="0">
                <a:latin typeface="+mn-lt"/>
                <a:cs typeface="Arial" panose="020B0604020202020204" pitchFamily="34" charset="0"/>
              </a:rPr>
              <a:t>irmly!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CE1B3-4B6E-4EEA-9F67-DDD1663E3549}"/>
              </a:ext>
            </a:extLst>
          </p:cNvPr>
          <p:cNvSpPr txBox="1"/>
          <p:nvPr/>
        </p:nvSpPr>
        <p:spPr>
          <a:xfrm>
            <a:off x="742277" y="283520"/>
            <a:ext cx="114497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500" b="1" err="1"/>
              <a:t>Whakatuwheratanga</a:t>
            </a:r>
            <a:r>
              <a:rPr lang="en-NZ" sz="4500" b="1"/>
              <a:t> | Opening</a:t>
            </a:r>
          </a:p>
        </p:txBody>
      </p:sp>
    </p:spTree>
    <p:extLst>
      <p:ext uri="{BB962C8B-B14F-4D97-AF65-F5344CB8AC3E}">
        <p14:creationId xmlns:p14="http://schemas.microsoft.com/office/powerpoint/2010/main" val="335294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BC8580-C3C1-4FEE-82D3-39A9FEA94BB3}"/>
              </a:ext>
            </a:extLst>
          </p:cNvPr>
          <p:cNvSpPr txBox="1"/>
          <p:nvPr/>
        </p:nvSpPr>
        <p:spPr>
          <a:xfrm>
            <a:off x="0" y="2612512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>
                <a:solidFill>
                  <a:schemeClr val="tx1"/>
                </a:solidFill>
                <a:latin typeface="+mn-lt"/>
              </a:rPr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2937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754464-D0C9-46B1-839A-A5122E6643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33BF5-CEF7-45E6-9ABA-406968F266BB}"/>
              </a:ext>
            </a:extLst>
          </p:cNvPr>
          <p:cNvSpPr txBox="1"/>
          <p:nvPr/>
        </p:nvSpPr>
        <p:spPr>
          <a:xfrm>
            <a:off x="0" y="2603463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500" b="1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91108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752501"/>
            <a:ext cx="6720747" cy="715256"/>
          </a:xfrm>
          <a:solidFill>
            <a:srgbClr val="216E31"/>
          </a:solidFill>
        </p:spPr>
        <p:txBody>
          <a:bodyPr lIns="144000" tIns="144000" rIns="144000" bIns="14400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592153"/>
            <a:ext cx="6720747" cy="2160351"/>
          </a:xfrm>
          <a:solidFill>
            <a:schemeClr val="bg1">
              <a:alpha val="70000"/>
            </a:schemeClr>
          </a:solidFill>
        </p:spPr>
        <p:txBody>
          <a:bodyPr lIns="144000" tIns="144000" rIns="144000" bIns="144000" anchor="ctr" anchorCtr="0">
            <a:noAutofit/>
          </a:bodyPr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6163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EF942DA-617D-4F6E-875D-DBA142A9EB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8000"/>
            <a:ext cx="12192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B8D90-82EC-484B-A62E-77CE3E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2E01-5B1A-4F42-AA61-5F34799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55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D7C9-F2DF-4269-A1B6-DD436DE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6560-4F07-477D-B889-B4D58D63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30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95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D7C9-F2DF-4269-A1B6-DD436DE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6560-4F07-477D-B889-B4D58D63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3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1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95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D7C9-F2DF-4269-A1B6-DD436DE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6560-4F07-477D-B889-B4D58D63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24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25" kern="1200">
          <a:solidFill>
            <a:schemeClr val="bg2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550" kern="1200">
          <a:solidFill>
            <a:schemeClr val="bg2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950" b="1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5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D7C9-F2DF-4269-A1B6-DD436DE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6560-4F07-477D-B889-B4D58D63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7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95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>
                <a:cs typeface="Calibri"/>
              </a:rPr>
              <a:t>AI Module 6.5 – Transfer Learning</a:t>
            </a:r>
            <a:endParaRPr lang="en-NZ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350" dirty="0">
                <a:cs typeface="Calibri Light"/>
              </a:rPr>
              <a:t>Machine Learning and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15D9-37A6-3E39-00C0-AFFACE40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Re-using Trained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9E9B-672C-53EA-1E14-CE8C7965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5972" cy="42794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en-NZ" sz="1800">
                <a:latin typeface="Calibri"/>
                <a:cs typeface="Calibri"/>
              </a:rPr>
              <a:t>For many common problems, you can import pre-trained models and just use them.</a:t>
            </a:r>
          </a:p>
          <a:p>
            <a:pPr marL="513715" lvl="1" indent="-170815"/>
            <a:r>
              <a:rPr lang="en-NZ" sz="1800">
                <a:cs typeface="Calibri"/>
              </a:rPr>
              <a:t>Image classification (ResNet, Inception, MobileNet, Oxford VGG).</a:t>
            </a:r>
          </a:p>
          <a:p>
            <a:pPr marL="513715" lvl="1" indent="-170815"/>
            <a:r>
              <a:rPr lang="en-NZ" sz="1800">
                <a:cs typeface="Calibri"/>
              </a:rPr>
              <a:t>NLP (word2vec,GloVE)</a:t>
            </a:r>
          </a:p>
          <a:p>
            <a:pPr marL="170815" indent="-170815"/>
            <a:r>
              <a:rPr lang="en-NZ" sz="1800">
                <a:cs typeface="Calibri"/>
              </a:rPr>
              <a:t>Use them as-is, or tune them for your application</a:t>
            </a:r>
          </a:p>
          <a:p>
            <a:pPr marL="170815" indent="-170815"/>
            <a:r>
              <a:rPr lang="en-NZ" sz="1800">
                <a:cs typeface="Calibri"/>
              </a:rPr>
              <a:t>Model Zoos</a:t>
            </a:r>
          </a:p>
          <a:p>
            <a:pPr marL="513715" lvl="1" indent="-170815"/>
            <a:r>
              <a:rPr lang="en-NZ" sz="1800">
                <a:cs typeface="Calibri"/>
              </a:rPr>
              <a:t>Caffe Model Zoo</a:t>
            </a:r>
          </a:p>
          <a:p>
            <a:pPr marL="170815" indent="-170815"/>
            <a:endParaRPr lang="en-NZ" sz="2750">
              <a:cs typeface="Calibri"/>
            </a:endParaRPr>
          </a:p>
          <a:p>
            <a:pPr marL="170815" indent="-170815"/>
            <a:r>
              <a:rPr lang="en-NZ" sz="2000">
                <a:cs typeface="Calibri"/>
              </a:rPr>
              <a:t>Class Walkthrough open the </a:t>
            </a:r>
            <a:r>
              <a:rPr lang="en-NZ" sz="2000" err="1">
                <a:cs typeface="Calibri"/>
              </a:rPr>
              <a:t>Jupyter</a:t>
            </a:r>
            <a:r>
              <a:rPr lang="en-NZ" sz="2000">
                <a:cs typeface="Calibri"/>
              </a:rPr>
              <a:t> </a:t>
            </a:r>
            <a:r>
              <a:rPr lang="en-NZ" sz="2000" err="1">
                <a:cs typeface="Calibri"/>
              </a:rPr>
              <a:t>Notbook</a:t>
            </a:r>
            <a:r>
              <a:rPr lang="en-NZ" sz="2000">
                <a:cs typeface="Calibri"/>
              </a:rPr>
              <a:t>:</a:t>
            </a:r>
            <a:endParaRPr lang="en-NZ" sz="2000" b="1" err="1">
              <a:cs typeface="Calibri"/>
            </a:endParaRPr>
          </a:p>
          <a:p>
            <a:pPr marL="0" indent="0" algn="ctr">
              <a:buNone/>
            </a:pPr>
            <a:r>
              <a:rPr lang="en-NZ" sz="2000">
                <a:cs typeface="Calibri"/>
              </a:rPr>
              <a:t> </a:t>
            </a:r>
            <a:r>
              <a:rPr lang="en-NZ" sz="2000" b="1" err="1">
                <a:ea typeface="+mn-lt"/>
                <a:cs typeface="+mn-lt"/>
              </a:rPr>
              <a:t>TransferLearning.ipynb</a:t>
            </a:r>
            <a:endParaRPr lang="en-NZ" sz="2000" b="1" err="1">
              <a:cs typeface="Calibri"/>
            </a:endParaRPr>
          </a:p>
        </p:txBody>
      </p:sp>
      <p:pic>
        <p:nvPicPr>
          <p:cNvPr id="4" name="Picture 3" descr="Zoo Images - Free Download on Freepik">
            <a:extLst>
              <a:ext uri="{FF2B5EF4-FFF2-40B4-BE49-F238E27FC236}">
                <a16:creationId xmlns:a16="http://schemas.microsoft.com/office/drawing/2014/main" id="{276F2228-CF2D-B880-D8A8-E5803E51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97" y="2128469"/>
            <a:ext cx="5217225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94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83121"/>
      </a:dk1>
      <a:lt1>
        <a:srgbClr val="3BAD5F"/>
      </a:lt1>
      <a:dk2>
        <a:srgbClr val="216E31"/>
      </a:dk2>
      <a:lt2>
        <a:srgbClr val="FBFCF4"/>
      </a:lt2>
      <a:accent1>
        <a:srgbClr val="1E398D"/>
      </a:accent1>
      <a:accent2>
        <a:srgbClr val="E4E0CF"/>
      </a:accent2>
      <a:accent3>
        <a:srgbClr val="27AAE1"/>
      </a:accent3>
      <a:accent4>
        <a:srgbClr val="E1E9C0"/>
      </a:accent4>
      <a:accent5>
        <a:srgbClr val="EF4050"/>
      </a:accent5>
      <a:accent6>
        <a:srgbClr val="FBAE42"/>
      </a:accent6>
      <a:hlink>
        <a:srgbClr val="0083CA"/>
      </a:hlink>
      <a:folHlink>
        <a:srgbClr val="9E00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T Te Pukenga Powerpoint template - wide screen.potx" id="{96382E1F-5FA9-4FE9-AC4F-D46C0B857CB8}" vid="{E46A5532-9111-48C1-ADC8-5F9B2D96598B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183121"/>
      </a:dk1>
      <a:lt1>
        <a:srgbClr val="3BAD5F"/>
      </a:lt1>
      <a:dk2>
        <a:srgbClr val="216E31"/>
      </a:dk2>
      <a:lt2>
        <a:srgbClr val="FBFCF4"/>
      </a:lt2>
      <a:accent1>
        <a:srgbClr val="1E398D"/>
      </a:accent1>
      <a:accent2>
        <a:srgbClr val="E4E0CF"/>
      </a:accent2>
      <a:accent3>
        <a:srgbClr val="27AAE1"/>
      </a:accent3>
      <a:accent4>
        <a:srgbClr val="E1E9C0"/>
      </a:accent4>
      <a:accent5>
        <a:srgbClr val="EF4050"/>
      </a:accent5>
      <a:accent6>
        <a:srgbClr val="FBAE42"/>
      </a:accent6>
      <a:hlink>
        <a:srgbClr val="0083CA"/>
      </a:hlink>
      <a:folHlink>
        <a:srgbClr val="9E00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T Te Pukenga Powerpoint template - wide screen.potx" id="{96382E1F-5FA9-4FE9-AC4F-D46C0B857CB8}" vid="{E46A5532-9111-48C1-ADC8-5F9B2D96598B}"/>
    </a:ext>
  </a:extLst>
</a:theme>
</file>

<file path=ppt/theme/theme3.xml><?xml version="1.0" encoding="utf-8"?>
<a:theme xmlns:a="http://schemas.openxmlformats.org/drawingml/2006/main" name="2_Theme1">
  <a:themeElements>
    <a:clrScheme name="Custom 6">
      <a:dk1>
        <a:srgbClr val="183121"/>
      </a:dk1>
      <a:lt1>
        <a:srgbClr val="216E31"/>
      </a:lt1>
      <a:dk2>
        <a:srgbClr val="3BAD5F"/>
      </a:dk2>
      <a:lt2>
        <a:srgbClr val="FBFCF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EDFEFE-2D4F-4E1C-9C81-FEA6216F1F7D}" vid="{A24C34F1-4541-4EE3-8B05-C19DC83F3529}"/>
    </a:ext>
  </a:extLst>
</a:theme>
</file>

<file path=ppt/theme/theme4.xml><?xml version="1.0" encoding="utf-8"?>
<a:theme xmlns:a="http://schemas.openxmlformats.org/drawingml/2006/main" name="3_Office Theme">
  <a:themeElements>
    <a:clrScheme name="Custom 1">
      <a:dk1>
        <a:srgbClr val="183121"/>
      </a:dk1>
      <a:lt1>
        <a:srgbClr val="3BAD5F"/>
      </a:lt1>
      <a:dk2>
        <a:srgbClr val="216E31"/>
      </a:dk2>
      <a:lt2>
        <a:srgbClr val="FBFCF4"/>
      </a:lt2>
      <a:accent1>
        <a:srgbClr val="1E398D"/>
      </a:accent1>
      <a:accent2>
        <a:srgbClr val="E4E0CF"/>
      </a:accent2>
      <a:accent3>
        <a:srgbClr val="27AAE1"/>
      </a:accent3>
      <a:accent4>
        <a:srgbClr val="E1E9C0"/>
      </a:accent4>
      <a:accent5>
        <a:srgbClr val="EF4050"/>
      </a:accent5>
      <a:accent6>
        <a:srgbClr val="FBAE42"/>
      </a:accent6>
      <a:hlink>
        <a:srgbClr val="0083CA"/>
      </a:hlink>
      <a:folHlink>
        <a:srgbClr val="9E00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T Te Pukenga Powerpoint template - wide screen.potx" id="{96382E1F-5FA9-4FE9-AC4F-D46C0B857CB8}" vid="{E46A5532-9111-48C1-ADC8-5F9B2D96598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8F6C5252199408EE4D8605C76D94B" ma:contentTypeVersion="14" ma:contentTypeDescription="Create a new document." ma:contentTypeScope="" ma:versionID="b7ba3c85dd0d14c41d677edf90497c35">
  <xsd:schema xmlns:xsd="http://www.w3.org/2001/XMLSchema" xmlns:xs="http://www.w3.org/2001/XMLSchema" xmlns:p="http://schemas.microsoft.com/office/2006/metadata/properties" xmlns:ns3="2f4f55b0-6991-411f-9d58-f570a4363795" xmlns:ns4="482e8a1a-8843-4483-bbca-01ef7fd37d8d" targetNamespace="http://schemas.microsoft.com/office/2006/metadata/properties" ma:root="true" ma:fieldsID="f5f292683d0bc305047de08831ffa355" ns3:_="" ns4:_="">
    <xsd:import namespace="2f4f55b0-6991-411f-9d58-f570a4363795"/>
    <xsd:import namespace="482e8a1a-8843-4483-bbca-01ef7fd37d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f55b0-6991-411f-9d58-f570a4363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e8a1a-8843-4483-bbca-01ef7fd37d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1C599D-6F5E-4B94-BA07-65EFBD8B4A94}">
  <ds:schemaRefs>
    <ds:schemaRef ds:uri="2f4f55b0-6991-411f-9d58-f570a4363795"/>
    <ds:schemaRef ds:uri="482e8a1a-8843-4483-bbca-01ef7fd37d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64F95E-BFD6-41C8-9D28-0F165718912C}">
  <ds:schemaRefs>
    <ds:schemaRef ds:uri="2f4f55b0-6991-411f-9d58-f570a4363795"/>
    <ds:schemaRef ds:uri="482e8a1a-8843-4483-bbca-01ef7fd37d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ADFF5F-C66E-40CF-8784-F4297AD8BC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1_Office Theme</vt:lpstr>
      <vt:lpstr>2_Office Theme</vt:lpstr>
      <vt:lpstr>2_Theme1</vt:lpstr>
      <vt:lpstr>3_Office Theme</vt:lpstr>
      <vt:lpstr>Machine Learning and AI</vt:lpstr>
      <vt:lpstr>Re-using Trained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Wellstaff Photo Competition</dc:title>
  <dc:creator>Sarah Grant</dc:creator>
  <cp:revision>7</cp:revision>
  <dcterms:created xsi:type="dcterms:W3CDTF">2020-03-30T22:16:45Z</dcterms:created>
  <dcterms:modified xsi:type="dcterms:W3CDTF">2024-01-24T23:52:47Z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0x010100D3D8F6C5252199408EE4D8605C76D94B</vt:lpwstr>
  </property>
</Properties>
</file>