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6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622"/>
  </p:normalViewPr>
  <p:slideViewPr>
    <p:cSldViewPr snapToGrid="0">
      <p:cViewPr varScale="1">
        <p:scale>
          <a:sx n="140" d="100"/>
          <a:sy n="140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8DCD-E6C7-EFD8-65D4-123E5463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4FB2-ED77-10D2-6841-6C161F731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02EF-BFBD-9C0C-A691-427130F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B748-F9BD-0E8E-39F3-951B60D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DEB9-CF42-E4F7-802C-732325C0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F701-18A2-1DDA-075D-3A66100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40C3-5FF0-9CFB-C854-AB542252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0CEA-83D0-755C-2DCC-9E787C3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CBB3-136A-1FF7-2051-427AF27D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BB-FB87-954B-E154-91C6375F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56203-C19B-D37A-4FA3-6880A9990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E83A5-1111-13F4-7F43-69E557A3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BA94-2CD0-99E9-FBB7-F13E3D4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E7AB-A4FC-C14D-ECBB-6E4EEC1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B961-6991-9AE9-C34E-3305043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B4B5-D334-3FF6-6776-81DB7DDF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31C6-08BE-A730-21FD-92DB5AEE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B6E9-8D17-0ED1-761A-9D1F6286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91D6-2F68-61FF-A772-A9F31C15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ED9F-3E63-EDC0-206A-27C4775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5628-92DA-8709-CC58-6AB69A06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7F70-03D5-0037-B94A-8CB70F8D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A2D5-C992-A7C3-90C0-3515E400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018A-6BAC-0BB1-3124-4662DB09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1400-7685-9734-5258-46612B05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039D-9CB5-5E0A-1926-7C13150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AE21-5453-E630-B892-D7E8BBB1D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7185-DEA5-FA9B-EC77-15806244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35A6-8000-278F-145D-EC681538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7BF8-16D4-147B-D249-18169E9C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3679-8329-F614-F682-F6ACA161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F05-EB61-74D2-2EDB-F2F1B33E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6E81E-7EF0-411B-3BA6-0364BCAA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FD72D-9FC6-9822-135E-61424EEE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F30C-3690-D63B-5FF9-61BE95AE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EAB3D-D963-E1EC-3A81-8075A7F79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82E5C-BE95-C342-0214-81DD95DD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46988-213D-C069-69E7-85A708C7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3DD48-85B4-B55C-433A-AD4D60D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0BFE-5DEC-4B8A-D4B8-C33D50F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82B75-C94B-BFA1-743C-6922DA76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0A4A-2905-1D38-F516-2C6FA41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09F02-5A24-B119-18B1-CDF46CD2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ED619-3EE2-03E7-4214-8A00548A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C2CAB-F9A1-D5E3-2D41-77105A8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5B37-4517-2BF1-04DF-E14FE19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8EA6-9CBA-5C8E-0859-77E67E27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C4DE-12CD-44F6-BDF0-9D13D892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90905-BA71-8F01-BA8C-34516F98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7CB82-9A46-5DDC-BB1F-7A8CB428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3821-F70A-8ED4-5849-3F608AC6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3E4AA-A5D1-12A6-AE02-6A17477B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2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F54-15EA-2670-8288-862249F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742E2-2A34-BC3A-5135-0DAC86D3C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FCF3-20D0-6962-2143-318D5C44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46036-2EAC-DBC9-6E89-AA7C3066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ED2A-6E21-E40C-F7B0-58403670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FE8A-8CCF-CEA9-25EB-7473896B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D2438-F7EA-ECDD-1E1B-2CD5D91E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03AD-7AD5-C02A-AA8B-7CB69ECD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3726-E74C-9D05-173B-961E113D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CFCDC-FB4B-FD4D-923A-B18521090A2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8565-6E52-2C76-7D5A-B47AC4208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C245-4718-FD64-6A3B-4AAF22548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50A61-60A8-C64F-8593-45B6012E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63BA-A0EC-FF9A-4D09-D2B90C08C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88" y="1147762"/>
            <a:ext cx="1162202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Electronic Band Gaps of Crystalline Materials from Composition and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17AC0-2F92-CBD7-FC5D-B67C2C4A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Elene Ivaniashvili</a:t>
            </a:r>
          </a:p>
          <a:p>
            <a:r>
              <a:rPr lang="en-US" dirty="0"/>
              <a:t>Brown University – Data Science 1030</a:t>
            </a:r>
          </a:p>
          <a:p>
            <a:r>
              <a:rPr lang="en-US" dirty="0"/>
              <a:t>23 October 2025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971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B93C-DE98-B8BA-8419-EF3630F1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831D-2AE1-21F5-48F2-E8FD87D6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97"/>
            <a:ext cx="5910072" cy="473659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Method:</a:t>
            </a:r>
            <a:r>
              <a:rPr lang="en-US" dirty="0"/>
              <a:t> Two-stage grouped + stratified split using </a:t>
            </a:r>
            <a:r>
              <a:rPr lang="en-US" dirty="0" err="1"/>
              <a:t>StratifiedGroupKFold</a:t>
            </a:r>
            <a:r>
              <a:rPr lang="en-US" dirty="0"/>
              <a:t> (fallback: </a:t>
            </a:r>
            <a:r>
              <a:rPr lang="en-US" dirty="0" err="1"/>
              <a:t>GroupShuffleSplit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Groups:</a:t>
            </a:r>
            <a:r>
              <a:rPr lang="en-US" dirty="0"/>
              <a:t> by </a:t>
            </a:r>
            <a:r>
              <a:rPr lang="en-US" i="1" dirty="0"/>
              <a:t>chemical system</a:t>
            </a:r>
            <a:r>
              <a:rPr lang="en-US" dirty="0"/>
              <a:t> (e.g., “Li–Fe–O”)</a:t>
            </a:r>
          </a:p>
          <a:p>
            <a:pPr lvl="1"/>
            <a:r>
              <a:rPr lang="en-US" b="1" dirty="0"/>
              <a:t>Strata:</a:t>
            </a:r>
            <a:r>
              <a:rPr lang="en-US" dirty="0"/>
              <a:t> by </a:t>
            </a:r>
            <a:r>
              <a:rPr lang="en-US" i="1" dirty="0"/>
              <a:t>band-gap deciles</a:t>
            </a:r>
          </a:p>
          <a:p>
            <a:pPr lvl="1"/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Ensure chemically related compositions never cross splits and each subset has a balanced band-gap </a:t>
            </a:r>
            <a:r>
              <a:rPr lang="en-US" dirty="0" err="1"/>
              <a:t>distribut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Why this split</a:t>
            </a:r>
            <a:r>
              <a:rPr lang="en-US" dirty="0"/>
              <a:t>: Prevents information overlap between chemically similar compounds and maintains fair, representative testing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58246-7DFC-F8A6-6CFC-070E0298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14945"/>
              </p:ext>
            </p:extLst>
          </p:nvPr>
        </p:nvGraphicFramePr>
        <p:xfrm>
          <a:off x="6748272" y="4544651"/>
          <a:ext cx="5236839" cy="190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350">
                  <a:extLst>
                    <a:ext uri="{9D8B030D-6E8A-4147-A177-3AD203B41FA5}">
                      <a16:colId xmlns:a16="http://schemas.microsoft.com/office/drawing/2014/main" val="1614416925"/>
                    </a:ext>
                  </a:extLst>
                </a:gridCol>
                <a:gridCol w="1538306">
                  <a:extLst>
                    <a:ext uri="{9D8B030D-6E8A-4147-A177-3AD203B41FA5}">
                      <a16:colId xmlns:a16="http://schemas.microsoft.com/office/drawing/2014/main" val="2675367197"/>
                    </a:ext>
                  </a:extLst>
                </a:gridCol>
                <a:gridCol w="1237438">
                  <a:extLst>
                    <a:ext uri="{9D8B030D-6E8A-4147-A177-3AD203B41FA5}">
                      <a16:colId xmlns:a16="http://schemas.microsoft.com/office/drawing/2014/main" val="1630620763"/>
                    </a:ext>
                  </a:extLst>
                </a:gridCol>
                <a:gridCol w="1108745">
                  <a:extLst>
                    <a:ext uri="{9D8B030D-6E8A-4147-A177-3AD203B41FA5}">
                      <a16:colId xmlns:a16="http://schemas.microsoft.com/office/drawing/2014/main" val="2387697978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19792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41057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15362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28474"/>
                  </a:ext>
                </a:extLst>
              </a:tr>
            </a:tbl>
          </a:graphicData>
        </a:graphic>
      </p:graphicFrame>
      <p:pic>
        <p:nvPicPr>
          <p:cNvPr id="5" name="Content Placeholder 4" descr="A graph of a band gap&#10;&#10;AI-generated content may be incorrect.">
            <a:extLst>
              <a:ext uri="{FF2B5EF4-FFF2-40B4-BE49-F238E27FC236}">
                <a16:creationId xmlns:a16="http://schemas.microsoft.com/office/drawing/2014/main" id="{34A8409A-147A-A645-E56F-65E89EF1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2" y="116586"/>
            <a:ext cx="5443728" cy="40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C0EF-ADC4-0F95-B241-F605521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AB89-1548-4680-8588-850B8E2A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True </a:t>
            </a:r>
            <a:r>
              <a:rPr lang="en-US" b="1" dirty="0" err="1"/>
              <a:t>NaNs</a:t>
            </a:r>
            <a:r>
              <a:rPr lang="en-US" b="1" dirty="0"/>
              <a:t>:</a:t>
            </a:r>
            <a:r>
              <a:rPr lang="en-US" dirty="0"/>
              <a:t> none detected across train/</a:t>
            </a:r>
            <a:r>
              <a:rPr lang="en-US" dirty="0" err="1"/>
              <a:t>val</a:t>
            </a:r>
            <a:r>
              <a:rPr lang="en-US" dirty="0"/>
              <a:t>/test (0.0% missing rate)</a:t>
            </a:r>
          </a:p>
          <a:p>
            <a:r>
              <a:rPr lang="en-US" b="1" dirty="0"/>
              <a:t>Zero patterns (</a:t>
            </a:r>
            <a:r>
              <a:rPr lang="en-US" b="1" dirty="0" err="1"/>
              <a:t>ElementFraction</a:t>
            </a:r>
            <a:r>
              <a:rPr lang="en-US" b="1" dirty="0"/>
              <a:t>): </a:t>
            </a:r>
            <a:r>
              <a:rPr lang="en-US" dirty="0"/>
              <a:t>118 EF features contain mostly or entirely zeros → represents </a:t>
            </a:r>
            <a:r>
              <a:rPr lang="en-US" i="1" dirty="0"/>
              <a:t>absence of elements</a:t>
            </a:r>
            <a:r>
              <a:rPr lang="en-US" dirty="0"/>
              <a:t>, not missing data</a:t>
            </a:r>
          </a:p>
          <a:p>
            <a:r>
              <a:rPr lang="en-US" b="1" dirty="0"/>
              <a:t>Constant columns: </a:t>
            </a:r>
            <a:r>
              <a:rPr lang="en-US" dirty="0"/>
              <a:t>34 EF features are constant (= 0) across all samples → chemically valid (no compounds include those elements)</a:t>
            </a:r>
          </a:p>
          <a:p>
            <a:r>
              <a:rPr lang="en-US" b="1" dirty="0"/>
              <a:t>Interpretation:</a:t>
            </a:r>
            <a:endParaRPr lang="en-US" dirty="0"/>
          </a:p>
          <a:p>
            <a:pPr lvl="1"/>
            <a:r>
              <a:rPr lang="en-US" dirty="0"/>
              <a:t>Zeros = </a:t>
            </a:r>
            <a:r>
              <a:rPr lang="en-US" i="1" dirty="0"/>
              <a:t>structural information</a:t>
            </a:r>
            <a:r>
              <a:rPr lang="en-US" dirty="0"/>
              <a:t> (element not present)</a:t>
            </a:r>
          </a:p>
          <a:p>
            <a:pPr lvl="1"/>
            <a:r>
              <a:rPr lang="en-US" dirty="0"/>
              <a:t>Missingness tracked for transparency (</a:t>
            </a:r>
            <a:r>
              <a:rPr lang="en-US" dirty="0" err="1"/>
              <a:t>missing_report.json</a:t>
            </a:r>
            <a:r>
              <a:rPr lang="en-US" dirty="0"/>
              <a:t>, zeros_*.csv)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37E-B48E-2FBF-7F2F-FB86D189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5D5A-89AB-F455-C9F2-4F137FB7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Predict the band gap (eV) of inorganic crystals using only compositional + structural descriptors</a:t>
            </a:r>
          </a:p>
          <a:p>
            <a:pPr lvl="1"/>
            <a:endParaRPr lang="en-US" dirty="0"/>
          </a:p>
          <a:p>
            <a:r>
              <a:rPr lang="en-US" dirty="0"/>
              <a:t>Why it matters:</a:t>
            </a:r>
          </a:p>
          <a:p>
            <a:pPr lvl="1"/>
            <a:r>
              <a:rPr lang="en-US" dirty="0"/>
              <a:t>Band gap governs conductivity → semiconductors vs insulators vs metals.</a:t>
            </a:r>
          </a:p>
          <a:p>
            <a:pPr lvl="1"/>
            <a:r>
              <a:rPr lang="en-US" dirty="0"/>
              <a:t>Crucial for </a:t>
            </a:r>
            <a:r>
              <a:rPr lang="en-US" b="1" dirty="0"/>
              <a:t>materials discovery</a:t>
            </a:r>
            <a:r>
              <a:rPr lang="en-US" dirty="0"/>
              <a:t> in photovoltaics, batteries, etc.</a:t>
            </a:r>
          </a:p>
          <a:p>
            <a:pPr lvl="1"/>
            <a:endParaRPr lang="en-US" dirty="0"/>
          </a:p>
          <a:p>
            <a:r>
              <a:rPr lang="en-US" dirty="0"/>
              <a:t>Problem type:</a:t>
            </a:r>
          </a:p>
          <a:p>
            <a:pPr lvl="1"/>
            <a:r>
              <a:rPr lang="en-US" dirty="0"/>
              <a:t>Regression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7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9B48-1BE4-DC25-A2CB-B77E5E3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E20-44E6-6951-8E94-8312623D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US" b="1" dirty="0" err="1"/>
              <a:t>Matbench</a:t>
            </a:r>
            <a:r>
              <a:rPr lang="en-US" b="1" dirty="0"/>
              <a:t> MP Gap</a:t>
            </a:r>
            <a:r>
              <a:rPr lang="en-US" dirty="0"/>
              <a:t> (Materials Project 2020 subset)</a:t>
            </a:r>
          </a:p>
          <a:p>
            <a:pPr lvl="1"/>
            <a:r>
              <a:rPr lang="en-US" dirty="0"/>
              <a:t>106 k crystals; each record = structure + PBE band gap</a:t>
            </a:r>
          </a:p>
          <a:p>
            <a:pPr lvl="1"/>
            <a:endParaRPr lang="en-US" dirty="0"/>
          </a:p>
          <a:p>
            <a:r>
              <a:rPr lang="en-US" dirty="0"/>
              <a:t>Data Collection:</a:t>
            </a:r>
          </a:p>
          <a:p>
            <a:pPr lvl="1"/>
            <a:r>
              <a:rPr lang="en-US" dirty="0"/>
              <a:t>DFT-computed (PBE functional) results curated via Materials Project API</a:t>
            </a:r>
          </a:p>
          <a:p>
            <a:pPr lvl="1"/>
            <a:endParaRPr lang="en-US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Large dataset: ≈ 106 k crystals → high-dimensional features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iid</a:t>
            </a:r>
            <a:r>
              <a:rPr lang="en-US" dirty="0"/>
              <a:t> systems: chemically and structurally correlated (shared elements, prototypes, and DFT biases)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9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55CF-7618-2DE5-78C0-1518DD8F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 Gap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036A-C125-9149-29AE-7054D9CF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10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sharp spike at </a:t>
            </a:r>
            <a:r>
              <a:rPr lang="en-US" b="1" dirty="0"/>
              <a:t>0 eV</a:t>
            </a:r>
            <a:r>
              <a:rPr lang="en-US" dirty="0"/>
              <a:t> indicates many </a:t>
            </a:r>
            <a:r>
              <a:rPr lang="en-US" b="1" dirty="0"/>
              <a:t>metallic or semi-metallic</a:t>
            </a:r>
            <a:r>
              <a:rPr lang="en-US" dirty="0"/>
              <a:t> systems.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log-scaled histogram</a:t>
            </a:r>
            <a:r>
              <a:rPr lang="en-US" dirty="0"/>
              <a:t> reveals the continuous spread of </a:t>
            </a:r>
            <a:r>
              <a:rPr lang="en-US" b="1" dirty="0"/>
              <a:t>non-metallic</a:t>
            </a:r>
            <a:r>
              <a:rPr lang="en-US" dirty="0"/>
              <a:t> systems from 10⁻³ eV up to &gt; 6 eV.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broad peak </a:t>
            </a:r>
            <a:r>
              <a:rPr lang="en-US" dirty="0"/>
              <a:t>corresponds to typical </a:t>
            </a:r>
            <a:r>
              <a:rPr lang="en-US" b="1" dirty="0"/>
              <a:t>semiconductors</a:t>
            </a:r>
            <a:r>
              <a:rPr lang="en-US" dirty="0"/>
              <a:t>, while the tail marks </a:t>
            </a:r>
            <a:r>
              <a:rPr lang="en-US" b="1" dirty="0"/>
              <a:t>wide-gap insulators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Overall, the </a:t>
            </a:r>
            <a:r>
              <a:rPr lang="en-US" b="1" dirty="0"/>
              <a:t>log-skewed, heavy-tailed</a:t>
            </a:r>
            <a:r>
              <a:rPr lang="en-US" dirty="0"/>
              <a:t> shape is characteristic of crystalline inorganic materials (</a:t>
            </a:r>
            <a:r>
              <a:rPr lang="en-US" dirty="0" err="1"/>
              <a:t>Matbench</a:t>
            </a:r>
            <a:r>
              <a:rPr lang="en-US" dirty="0"/>
              <a:t> MP).</a:t>
            </a:r>
          </a:p>
          <a:p>
            <a:endParaRPr lang="en-US" dirty="0"/>
          </a:p>
        </p:txBody>
      </p:sp>
      <p:pic>
        <p:nvPicPr>
          <p:cNvPr id="5" name="Picture 4" descr="A graph of a band gap&#10;&#10;AI-generated content may be incorrect.">
            <a:extLst>
              <a:ext uri="{FF2B5EF4-FFF2-40B4-BE49-F238E27FC236}">
                <a16:creationId xmlns:a16="http://schemas.microsoft.com/office/drawing/2014/main" id="{283DADA3-0BF9-0963-2366-60D73CA1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28" y="3429000"/>
            <a:ext cx="4800601" cy="3429000"/>
          </a:xfrm>
          <a:prstGeom prst="rect">
            <a:avLst/>
          </a:prstGeom>
        </p:spPr>
      </p:pic>
      <p:pic>
        <p:nvPicPr>
          <p:cNvPr id="6" name="Picture 5" descr="A graph of a band gap&#10;&#10;AI-generated content may be incorrect.">
            <a:extLst>
              <a:ext uri="{FF2B5EF4-FFF2-40B4-BE49-F238E27FC236}">
                <a16:creationId xmlns:a16="http://schemas.microsoft.com/office/drawing/2014/main" id="{8CE86258-35C9-FCF3-FC45-78D28829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33" y="0"/>
            <a:ext cx="4643396" cy="31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A7D-8497-AC6E-B603-E7B2437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Metalicity</a:t>
            </a:r>
            <a:r>
              <a:rPr lang="en-US" dirty="0"/>
              <a:t> vs. Composition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109F-E056-4ABB-6947-09616D87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530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1- and 2-element systems are metallic ~70 % of the time.</a:t>
            </a:r>
          </a:p>
          <a:p>
            <a:endParaRPr lang="en-US" dirty="0"/>
          </a:p>
          <a:p>
            <a:r>
              <a:rPr lang="en-US" dirty="0"/>
              <a:t>As chemical complexity increases (3 + elements), metallicity drops sharply.</a:t>
            </a:r>
          </a:p>
          <a:p>
            <a:endParaRPr lang="en-US" dirty="0"/>
          </a:p>
          <a:p>
            <a:r>
              <a:rPr lang="en-US" dirty="0"/>
              <a:t>Suggests </a:t>
            </a:r>
            <a:r>
              <a:rPr lang="en-US" b="1" dirty="0"/>
              <a:t>alloy-like simple compounds favor delocalized electrons</a:t>
            </a:r>
            <a:r>
              <a:rPr lang="en-US" dirty="0"/>
              <a:t>, while complex multi-component oxides often open a band gap.</a:t>
            </a:r>
          </a:p>
          <a:p>
            <a:endParaRPr lang="en-US" dirty="0"/>
          </a:p>
        </p:txBody>
      </p:sp>
      <p:pic>
        <p:nvPicPr>
          <p:cNvPr id="5" name="Picture 4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4595FD6B-595D-F6B2-04D7-E2E95972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30" y="16049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2622-B4BB-35B7-3AEE-3B70A54F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C5DC-2E1D-2CA3-C655-3EA083FE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833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Compounds containing </a:t>
            </a:r>
            <a:r>
              <a:rPr lang="en-US" b="1" dirty="0"/>
              <a:t>oxygen</a:t>
            </a:r>
            <a:r>
              <a:rPr lang="en-US" dirty="0"/>
              <a:t> exhibit clearly </a:t>
            </a:r>
            <a:r>
              <a:rPr lang="en-US" b="1" dirty="0"/>
              <a:t>larger band gaps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Oxygen’s high electronegativity and ionic bonding stabilize valence orbitals, effectively widening the energy separation between valence and conduction bands.</a:t>
            </a:r>
          </a:p>
          <a:p>
            <a:endParaRPr lang="en-US" dirty="0"/>
          </a:p>
          <a:p>
            <a:r>
              <a:rPr lang="en-US" dirty="0"/>
              <a:t>O-free compounds cluster near zero, confirming metallic/</a:t>
            </a:r>
            <a:r>
              <a:rPr lang="en-US" dirty="0" err="1"/>
              <a:t>semimetallic</a:t>
            </a:r>
            <a:r>
              <a:rPr lang="en-US" dirty="0"/>
              <a:t> behavior.</a:t>
            </a:r>
          </a:p>
          <a:p>
            <a:endParaRPr lang="en-US" dirty="0"/>
          </a:p>
        </p:txBody>
      </p:sp>
      <p:pic>
        <p:nvPicPr>
          <p:cNvPr id="5" name="Picture 4" descr="A diagram of oxygen on band gap&#10;&#10;AI-generated content may be incorrect.">
            <a:extLst>
              <a:ext uri="{FF2B5EF4-FFF2-40B4-BE49-F238E27FC236}">
                <a16:creationId xmlns:a16="http://schemas.microsoft.com/office/drawing/2014/main" id="{A4ED975D-CD4B-C3F2-33AA-2CA6FB83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30" y="16049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AB10-E613-ACA3-ADF9-1D423E13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9E52EBF-1FB1-0BE4-0150-95FC965A4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5324"/>
              </p:ext>
            </p:extLst>
          </p:nvPr>
        </p:nvGraphicFramePr>
        <p:xfrm>
          <a:off x="7970521" y="1392006"/>
          <a:ext cx="3898390" cy="482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3">
                  <a:extLst>
                    <a:ext uri="{9D8B030D-6E8A-4147-A177-3AD203B41FA5}">
                      <a16:colId xmlns:a16="http://schemas.microsoft.com/office/drawing/2014/main" val="3589146102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3466875067"/>
                    </a:ext>
                  </a:extLst>
                </a:gridCol>
                <a:gridCol w="1197863">
                  <a:extLst>
                    <a:ext uri="{9D8B030D-6E8A-4147-A177-3AD203B41FA5}">
                      <a16:colId xmlns:a16="http://schemas.microsoft.com/office/drawing/2014/main" val="2458000631"/>
                    </a:ext>
                  </a:extLst>
                </a:gridCol>
              </a:tblGrid>
              <a:tr h="2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0439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56145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1.214627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57249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74179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1.598966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21234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54984"/>
                  </a:ext>
                </a:extLst>
              </a:tr>
              <a:tr h="29676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05679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Metals (&lt;0.05 eV)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45.83%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87850506"/>
                  </a:ext>
                </a:extLst>
              </a:tr>
              <a:tr h="5069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Semiconductors (0.05–3 eV)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37.90%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61594973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Insulators (≥3 eV)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16.27%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70369211"/>
                  </a:ext>
                </a:extLst>
              </a:tr>
              <a:tr h="37278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Median # elements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4940990"/>
                  </a:ext>
                </a:extLst>
              </a:tr>
              <a:tr h="51933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Share with 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49.03%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169684801"/>
                  </a:ext>
                </a:extLst>
              </a:tr>
            </a:tbl>
          </a:graphicData>
        </a:graphic>
      </p:graphicFrame>
      <p:pic>
        <p:nvPicPr>
          <p:cNvPr id="14" name="Picture 13" descr="A diagram of a graph&#10;&#10;AI-generated content may be incorrect.">
            <a:extLst>
              <a:ext uri="{FF2B5EF4-FFF2-40B4-BE49-F238E27FC236}">
                <a16:creationId xmlns:a16="http://schemas.microsoft.com/office/drawing/2014/main" id="{E7510FD4-16BA-8CB0-9751-D997F548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1" y="2076234"/>
            <a:ext cx="7772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6B41-7DCF-C381-F245-17D4837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37FC-54C6-ECEA-9784-85E90826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Goal:</a:t>
            </a:r>
            <a:r>
              <a:rPr lang="en-US" dirty="0"/>
              <a:t> turn each crystal into fixed-length, physics-meaningful numeric descriptors.</a:t>
            </a:r>
          </a:p>
          <a:p>
            <a:endParaRPr lang="en-US" dirty="0"/>
          </a:p>
          <a:p>
            <a:r>
              <a:rPr lang="en-US" b="1" dirty="0" err="1"/>
              <a:t>Featurizers</a:t>
            </a:r>
            <a:r>
              <a:rPr lang="en-US" b="1" dirty="0"/>
              <a:t> used (</a:t>
            </a:r>
            <a:r>
              <a:rPr lang="en-US" b="1" dirty="0" err="1"/>
              <a:t>Matminer</a:t>
            </a:r>
            <a:r>
              <a:rPr lang="en-US" b="1" dirty="0"/>
              <a:t>):</a:t>
            </a:r>
          </a:p>
          <a:p>
            <a:pPr lvl="1"/>
            <a:r>
              <a:rPr lang="en-US" b="1" dirty="0" err="1"/>
              <a:t>ElementFraction</a:t>
            </a:r>
            <a:r>
              <a:rPr lang="en-US" dirty="0"/>
              <a:t> (one column per element) → captures stoichiometry.</a:t>
            </a:r>
          </a:p>
          <a:p>
            <a:pPr lvl="1"/>
            <a:r>
              <a:rPr lang="en-US" b="1" dirty="0"/>
              <a:t>Magpie</a:t>
            </a:r>
            <a:r>
              <a:rPr lang="en-US" dirty="0"/>
              <a:t> elemental-property statistics (min/max/range/mean/</a:t>
            </a:r>
            <a:r>
              <a:rPr lang="en-US" dirty="0" err="1"/>
              <a:t>avg_dev</a:t>
            </a:r>
            <a:r>
              <a:rPr lang="en-US" dirty="0"/>
              <a:t>/mode over periodic-table properties) → captures trends in bonding, size, valence, etc.</a:t>
            </a:r>
          </a:p>
          <a:p>
            <a:pPr lvl="1"/>
            <a:endParaRPr lang="en-US" dirty="0"/>
          </a:p>
          <a:p>
            <a:r>
              <a:rPr lang="en-US" b="1" dirty="0"/>
              <a:t>Feature counts:</a:t>
            </a:r>
          </a:p>
          <a:p>
            <a:pPr lvl="1"/>
            <a:r>
              <a:rPr lang="en-US" b="1" dirty="0"/>
              <a:t>118</a:t>
            </a:r>
            <a:r>
              <a:rPr lang="en-US" dirty="0"/>
              <a:t> </a:t>
            </a:r>
            <a:r>
              <a:rPr lang="en-US" dirty="0" err="1"/>
              <a:t>ElementFraction</a:t>
            </a:r>
            <a:r>
              <a:rPr lang="en-US" dirty="0"/>
              <a:t> columns (H…Og)</a:t>
            </a:r>
          </a:p>
          <a:p>
            <a:pPr lvl="1"/>
            <a:r>
              <a:rPr lang="en-US" b="1" dirty="0"/>
              <a:t>132</a:t>
            </a:r>
            <a:r>
              <a:rPr lang="en-US" dirty="0"/>
              <a:t> Magpie columns</a:t>
            </a:r>
          </a:p>
          <a:p>
            <a:pPr lvl="1"/>
            <a:r>
              <a:rPr lang="en-US" b="1" dirty="0"/>
              <a:t>= 250 total features</a:t>
            </a:r>
            <a:r>
              <a:rPr lang="en-US" dirty="0"/>
              <a:t> used downstream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Why this combo:</a:t>
            </a:r>
            <a:r>
              <a:rPr lang="en-US" dirty="0"/>
              <a:t> EF encodes </a:t>
            </a:r>
            <a:r>
              <a:rPr lang="en-US" i="1" dirty="0"/>
              <a:t>what elements and how much</a:t>
            </a:r>
            <a:r>
              <a:rPr lang="en-US" dirty="0"/>
              <a:t>; Magpie encodes </a:t>
            </a:r>
            <a:r>
              <a:rPr lang="en-US" i="1" dirty="0"/>
              <a:t>how those elements tend to behave</a:t>
            </a:r>
            <a:r>
              <a:rPr lang="en-US" dirty="0"/>
              <a:t>. Together they reflect both composition and underlying physics important for band gaps.</a:t>
            </a:r>
          </a:p>
          <a:p>
            <a:endParaRPr lang="en-US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477D7D26-F3DD-9D6F-3A2B-96C879E0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8" y="308378"/>
            <a:ext cx="6096000" cy="1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E435-1F5C-3382-5EAC-B91CA11B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01AD-00C0-67A6-0427-EBFDB3BD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Features in scope:</a:t>
            </a:r>
            <a:r>
              <a:rPr lang="en-US" dirty="0"/>
              <a:t> 250 total (EF + Magpie); target = </a:t>
            </a:r>
            <a:r>
              <a:rPr lang="en-US" dirty="0" err="1"/>
              <a:t>band_gap_eV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 all columns; record missing/zero patterns only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NaN</a:t>
            </a:r>
            <a:r>
              <a:rPr lang="en-US" dirty="0"/>
              <a:t>-Aware Scaling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 standardize features (≈0 mean, ≈1 std on train) without altering </a:t>
            </a:r>
            <a:r>
              <a:rPr lang="en-US" dirty="0" err="1"/>
              <a:t>NaNs</a:t>
            </a:r>
            <a:r>
              <a:rPr lang="en-US" dirty="0"/>
              <a:t> or failing on constant columns</a:t>
            </a:r>
          </a:p>
          <a:p>
            <a:pPr lvl="1"/>
            <a:r>
              <a:rPr lang="en-US" b="1" dirty="0"/>
              <a:t>Fit:</a:t>
            </a:r>
            <a:r>
              <a:rPr lang="en-US" dirty="0"/>
              <a:t> uses </a:t>
            </a:r>
            <a:r>
              <a:rPr lang="en-US" dirty="0" err="1"/>
              <a:t>np.nanmean</a:t>
            </a:r>
            <a:r>
              <a:rPr lang="en-US" dirty="0"/>
              <a:t> / </a:t>
            </a:r>
            <a:r>
              <a:rPr lang="en-US" dirty="0" err="1"/>
              <a:t>np.nanstd</a:t>
            </a:r>
            <a:r>
              <a:rPr lang="en-US" dirty="0"/>
              <a:t> on </a:t>
            </a:r>
            <a:r>
              <a:rPr lang="en-US" b="1" dirty="0"/>
              <a:t>train</a:t>
            </a:r>
            <a:r>
              <a:rPr lang="en-US" dirty="0"/>
              <a:t> → ignores </a:t>
            </a:r>
            <a:r>
              <a:rPr lang="en-US" dirty="0" err="1"/>
              <a:t>NaNs</a:t>
            </a:r>
            <a:r>
              <a:rPr lang="en-US" dirty="0"/>
              <a:t> when estimating mean/std</a:t>
            </a:r>
          </a:p>
          <a:p>
            <a:pPr lvl="1"/>
            <a:r>
              <a:rPr lang="en-US" b="1" dirty="0"/>
              <a:t>Transform:</a:t>
            </a:r>
            <a:r>
              <a:rPr lang="en-US" dirty="0"/>
              <a:t> </a:t>
            </a:r>
            <a:r>
              <a:rPr lang="en-US" dirty="0" err="1"/>
              <a:t>X_scaled</a:t>
            </a:r>
            <a:r>
              <a:rPr lang="en-US" dirty="0"/>
              <a:t> = (X − mean) / scale</a:t>
            </a:r>
          </a:p>
          <a:p>
            <a:pPr lvl="2"/>
            <a:r>
              <a:rPr lang="en-US" dirty="0"/>
              <a:t>Preserves </a:t>
            </a:r>
            <a:r>
              <a:rPr lang="en-US" dirty="0" err="1"/>
              <a:t>NaNs</a:t>
            </a:r>
            <a:r>
              <a:rPr lang="en-US" dirty="0"/>
              <a:t> (no hidden imputation)</a:t>
            </a:r>
          </a:p>
          <a:p>
            <a:pPr lvl="2"/>
            <a:r>
              <a:rPr lang="en-US" dirty="0"/>
              <a:t>Safe for constant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0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776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Predicting Electronic Band Gaps of Crystalline Materials from Composition and Structure</vt:lpstr>
      <vt:lpstr>Introduction</vt:lpstr>
      <vt:lpstr>Introduction</vt:lpstr>
      <vt:lpstr>Band Gap Distributions</vt:lpstr>
      <vt:lpstr>Metalicity vs. Composition Complexity</vt:lpstr>
      <vt:lpstr>Oxygen Effect</vt:lpstr>
      <vt:lpstr>Summary Statistics</vt:lpstr>
      <vt:lpstr>Featurization</vt:lpstr>
      <vt:lpstr>Preprocessing</vt:lpstr>
      <vt:lpstr>Split Strategy</vt:lpstr>
      <vt:lpstr>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Ivaniashvili, Elene</dc:creator>
  <cp:lastModifiedBy>Ivaniashvili, Elene</cp:lastModifiedBy>
  <cp:revision>5</cp:revision>
  <dcterms:created xsi:type="dcterms:W3CDTF">2025-10-17T19:49:08Z</dcterms:created>
  <dcterms:modified xsi:type="dcterms:W3CDTF">2025-10-23T12:07:24Z</dcterms:modified>
</cp:coreProperties>
</file>