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4" r:id="rId6"/>
    <p:sldId id="256" r:id="rId7"/>
    <p:sldId id="266" r:id="rId8"/>
    <p:sldId id="267" r:id="rId9"/>
    <p:sldId id="268" r:id="rId10"/>
    <p:sldId id="269" r:id="rId11"/>
    <p:sldId id="270" r:id="rId12"/>
    <p:sldId id="271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23C"/>
    <a:srgbClr val="323232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1044" y="15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58CFE7-9788-4FC2-8CA7-4D7EE590323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9EED56D-F903-4D35-84EF-56B4DF676B9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Satisfy the customer through early and continuous delivery of valuable software.</a:t>
          </a:r>
          <a:endParaRPr lang="en-US" dirty="0"/>
        </a:p>
      </dgm:t>
    </dgm:pt>
    <dgm:pt modelId="{F1E8712B-1AD4-45C4-B16D-DBB05E3CDE5C}" type="parTrans" cxnId="{56E3D73F-0131-4C55-849E-BD54C49D4697}">
      <dgm:prSet/>
      <dgm:spPr/>
      <dgm:t>
        <a:bodyPr/>
        <a:lstStyle/>
        <a:p>
          <a:endParaRPr lang="en-US"/>
        </a:p>
      </dgm:t>
    </dgm:pt>
    <dgm:pt modelId="{38DC4C07-9DB0-4E61-A47B-7DED275817B5}" type="sibTrans" cxnId="{56E3D73F-0131-4C55-849E-BD54C49D4697}">
      <dgm:prSet/>
      <dgm:spPr/>
      <dgm:t>
        <a:bodyPr/>
        <a:lstStyle/>
        <a:p>
          <a:endParaRPr lang="en-US"/>
        </a:p>
      </dgm:t>
    </dgm:pt>
    <dgm:pt modelId="{77314ABE-D2F0-4B59-9A25-7B195FD5CFA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Welcome changing requirements even late in development. Agile processes harness change for the customer’s competitive advantage.</a:t>
          </a:r>
          <a:endParaRPr lang="en-US"/>
        </a:p>
      </dgm:t>
    </dgm:pt>
    <dgm:pt modelId="{F8F228C1-F8F4-456B-BF71-C453ECA3BF0D}" type="parTrans" cxnId="{7EB76F77-4978-44FB-9AF8-54948FF5E2DE}">
      <dgm:prSet/>
      <dgm:spPr/>
      <dgm:t>
        <a:bodyPr/>
        <a:lstStyle/>
        <a:p>
          <a:endParaRPr lang="en-US"/>
        </a:p>
      </dgm:t>
    </dgm:pt>
    <dgm:pt modelId="{106BB609-E702-41C6-A6A1-18F6E84A723A}" type="sibTrans" cxnId="{7EB76F77-4978-44FB-9AF8-54948FF5E2DE}">
      <dgm:prSet/>
      <dgm:spPr/>
      <dgm:t>
        <a:bodyPr/>
        <a:lstStyle/>
        <a:p>
          <a:endParaRPr lang="en-US"/>
        </a:p>
      </dgm:t>
    </dgm:pt>
    <dgm:pt modelId="{8B64CEB2-5FAB-4689-A7C4-A9F34ED1EBF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Deliver working software, from a couple of weeks to a couple of months, with a preference to the shorter timescale.</a:t>
          </a:r>
          <a:endParaRPr lang="en-US"/>
        </a:p>
      </dgm:t>
    </dgm:pt>
    <dgm:pt modelId="{72849642-66B5-4312-9FE5-854A71C02B33}" type="parTrans" cxnId="{7CC747BE-6584-4BD6-A3B6-095BEF269CDC}">
      <dgm:prSet/>
      <dgm:spPr/>
      <dgm:t>
        <a:bodyPr/>
        <a:lstStyle/>
        <a:p>
          <a:endParaRPr lang="en-US"/>
        </a:p>
      </dgm:t>
    </dgm:pt>
    <dgm:pt modelId="{18EBABCB-43B3-40EF-92E8-13923A390522}" type="sibTrans" cxnId="{7CC747BE-6584-4BD6-A3B6-095BEF269CDC}">
      <dgm:prSet/>
      <dgm:spPr/>
      <dgm:t>
        <a:bodyPr/>
        <a:lstStyle/>
        <a:p>
          <a:endParaRPr lang="en-US"/>
        </a:p>
      </dgm:t>
    </dgm:pt>
    <dgm:pt modelId="{F5724D8E-72D2-46A9-8DEA-49A3CFC3A816}" type="pres">
      <dgm:prSet presAssocID="{EE58CFE7-9788-4FC2-8CA7-4D7EE5903236}" presName="root" presStyleCnt="0">
        <dgm:presLayoutVars>
          <dgm:dir/>
          <dgm:resizeHandles val="exact"/>
        </dgm:presLayoutVars>
      </dgm:prSet>
      <dgm:spPr/>
    </dgm:pt>
    <dgm:pt modelId="{818AF460-1358-4D08-BBFE-2E30C1640E99}" type="pres">
      <dgm:prSet presAssocID="{09EED56D-F903-4D35-84EF-56B4DF676B90}" presName="compNode" presStyleCnt="0"/>
      <dgm:spPr/>
    </dgm:pt>
    <dgm:pt modelId="{B93B9D8C-CD9A-4A9F-82C9-44FC7AB12650}" type="pres">
      <dgm:prSet presAssocID="{09EED56D-F903-4D35-84EF-56B4DF676B90}" presName="bgRect" presStyleLbl="bgShp" presStyleIdx="0" presStyleCnt="3"/>
      <dgm:spPr/>
    </dgm:pt>
    <dgm:pt modelId="{0389F664-4794-4074-BD3C-FB1F9F479C55}" type="pres">
      <dgm:prSet presAssocID="{09EED56D-F903-4D35-84EF-56B4DF676B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6DA4B131-50CD-4750-AFAD-37FC6B160FAE}" type="pres">
      <dgm:prSet presAssocID="{09EED56D-F903-4D35-84EF-56B4DF676B90}" presName="spaceRect" presStyleCnt="0"/>
      <dgm:spPr/>
    </dgm:pt>
    <dgm:pt modelId="{E6075A5B-5799-444C-8A59-6B77BB9FBBB9}" type="pres">
      <dgm:prSet presAssocID="{09EED56D-F903-4D35-84EF-56B4DF676B90}" presName="parTx" presStyleLbl="revTx" presStyleIdx="0" presStyleCnt="3">
        <dgm:presLayoutVars>
          <dgm:chMax val="0"/>
          <dgm:chPref val="0"/>
        </dgm:presLayoutVars>
      </dgm:prSet>
      <dgm:spPr/>
    </dgm:pt>
    <dgm:pt modelId="{614E252D-27B9-4A9F-AE1F-7B78AE9D7038}" type="pres">
      <dgm:prSet presAssocID="{38DC4C07-9DB0-4E61-A47B-7DED275817B5}" presName="sibTrans" presStyleCnt="0"/>
      <dgm:spPr/>
    </dgm:pt>
    <dgm:pt modelId="{838303BF-5E65-4CB8-B345-01F37FD3D111}" type="pres">
      <dgm:prSet presAssocID="{77314ABE-D2F0-4B59-9A25-7B195FD5CFA5}" presName="compNode" presStyleCnt="0"/>
      <dgm:spPr/>
    </dgm:pt>
    <dgm:pt modelId="{7EA454B8-537B-4EAF-ABB4-F01579CD2955}" type="pres">
      <dgm:prSet presAssocID="{77314ABE-D2F0-4B59-9A25-7B195FD5CFA5}" presName="bgRect" presStyleLbl="bgShp" presStyleIdx="1" presStyleCnt="3"/>
      <dgm:spPr/>
    </dgm:pt>
    <dgm:pt modelId="{C31C391F-878A-433F-880A-91803A68A542}" type="pres">
      <dgm:prSet presAssocID="{77314ABE-D2F0-4B59-9A25-7B195FD5CF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2234775-839A-44BE-8229-675058C61A77}" type="pres">
      <dgm:prSet presAssocID="{77314ABE-D2F0-4B59-9A25-7B195FD5CFA5}" presName="spaceRect" presStyleCnt="0"/>
      <dgm:spPr/>
    </dgm:pt>
    <dgm:pt modelId="{F56A0482-DCA0-4489-8FCF-674AB1C791CF}" type="pres">
      <dgm:prSet presAssocID="{77314ABE-D2F0-4B59-9A25-7B195FD5CFA5}" presName="parTx" presStyleLbl="revTx" presStyleIdx="1" presStyleCnt="3">
        <dgm:presLayoutVars>
          <dgm:chMax val="0"/>
          <dgm:chPref val="0"/>
        </dgm:presLayoutVars>
      </dgm:prSet>
      <dgm:spPr/>
    </dgm:pt>
    <dgm:pt modelId="{4407C4D5-862D-435E-8F51-CF32B978D101}" type="pres">
      <dgm:prSet presAssocID="{106BB609-E702-41C6-A6A1-18F6E84A723A}" presName="sibTrans" presStyleCnt="0"/>
      <dgm:spPr/>
    </dgm:pt>
    <dgm:pt modelId="{451D2E85-FD34-473F-8096-41E757DE5731}" type="pres">
      <dgm:prSet presAssocID="{8B64CEB2-5FAB-4689-A7C4-A9F34ED1EBF7}" presName="compNode" presStyleCnt="0"/>
      <dgm:spPr/>
    </dgm:pt>
    <dgm:pt modelId="{1985EC75-B4E7-4FF4-A7B3-B25B140E562A}" type="pres">
      <dgm:prSet presAssocID="{8B64CEB2-5FAB-4689-A7C4-A9F34ED1EBF7}" presName="bgRect" presStyleLbl="bgShp" presStyleIdx="2" presStyleCnt="3"/>
      <dgm:spPr/>
    </dgm:pt>
    <dgm:pt modelId="{A43846C6-BA61-4400-9414-93BD6458619F}" type="pres">
      <dgm:prSet presAssocID="{8B64CEB2-5FAB-4689-A7C4-A9F34ED1EB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FCE878E3-07CA-48E3-ACB7-3A7E4A3C00B6}" type="pres">
      <dgm:prSet presAssocID="{8B64CEB2-5FAB-4689-A7C4-A9F34ED1EBF7}" presName="spaceRect" presStyleCnt="0"/>
      <dgm:spPr/>
    </dgm:pt>
    <dgm:pt modelId="{9DCE1842-E711-479F-B9A6-3AE2BF99323B}" type="pres">
      <dgm:prSet presAssocID="{8B64CEB2-5FAB-4689-A7C4-A9F34ED1EBF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2282B3E-8F6C-4074-A309-BCD8D2E9C3CA}" type="presOf" srcId="{09EED56D-F903-4D35-84EF-56B4DF676B90}" destId="{E6075A5B-5799-444C-8A59-6B77BB9FBBB9}" srcOrd="0" destOrd="0" presId="urn:microsoft.com/office/officeart/2018/2/layout/IconVerticalSolidList"/>
    <dgm:cxn modelId="{56E3D73F-0131-4C55-849E-BD54C49D4697}" srcId="{EE58CFE7-9788-4FC2-8CA7-4D7EE5903236}" destId="{09EED56D-F903-4D35-84EF-56B4DF676B90}" srcOrd="0" destOrd="0" parTransId="{F1E8712B-1AD4-45C4-B16D-DBB05E3CDE5C}" sibTransId="{38DC4C07-9DB0-4E61-A47B-7DED275817B5}"/>
    <dgm:cxn modelId="{4062B965-73ED-4904-BD03-E292F65C1748}" type="presOf" srcId="{8B64CEB2-5FAB-4689-A7C4-A9F34ED1EBF7}" destId="{9DCE1842-E711-479F-B9A6-3AE2BF99323B}" srcOrd="0" destOrd="0" presId="urn:microsoft.com/office/officeart/2018/2/layout/IconVerticalSolidList"/>
    <dgm:cxn modelId="{E67D046B-B9C8-401E-9994-EFCFF156C094}" type="presOf" srcId="{77314ABE-D2F0-4B59-9A25-7B195FD5CFA5}" destId="{F56A0482-DCA0-4489-8FCF-674AB1C791CF}" srcOrd="0" destOrd="0" presId="urn:microsoft.com/office/officeart/2018/2/layout/IconVerticalSolidList"/>
    <dgm:cxn modelId="{7EB76F77-4978-44FB-9AF8-54948FF5E2DE}" srcId="{EE58CFE7-9788-4FC2-8CA7-4D7EE5903236}" destId="{77314ABE-D2F0-4B59-9A25-7B195FD5CFA5}" srcOrd="1" destOrd="0" parTransId="{F8F228C1-F8F4-456B-BF71-C453ECA3BF0D}" sibTransId="{106BB609-E702-41C6-A6A1-18F6E84A723A}"/>
    <dgm:cxn modelId="{7CC747BE-6584-4BD6-A3B6-095BEF269CDC}" srcId="{EE58CFE7-9788-4FC2-8CA7-4D7EE5903236}" destId="{8B64CEB2-5FAB-4689-A7C4-A9F34ED1EBF7}" srcOrd="2" destOrd="0" parTransId="{72849642-66B5-4312-9FE5-854A71C02B33}" sibTransId="{18EBABCB-43B3-40EF-92E8-13923A390522}"/>
    <dgm:cxn modelId="{5A56FCDF-707C-4437-89FB-6ECC8F51D39E}" type="presOf" srcId="{EE58CFE7-9788-4FC2-8CA7-4D7EE5903236}" destId="{F5724D8E-72D2-46A9-8DEA-49A3CFC3A816}" srcOrd="0" destOrd="0" presId="urn:microsoft.com/office/officeart/2018/2/layout/IconVerticalSolidList"/>
    <dgm:cxn modelId="{6C26C6C4-BDDA-4289-A0F8-B57CCB1DE933}" type="presParOf" srcId="{F5724D8E-72D2-46A9-8DEA-49A3CFC3A816}" destId="{818AF460-1358-4D08-BBFE-2E30C1640E99}" srcOrd="0" destOrd="0" presId="urn:microsoft.com/office/officeart/2018/2/layout/IconVerticalSolidList"/>
    <dgm:cxn modelId="{76D7C043-8423-46C1-86FF-49224F72AF2A}" type="presParOf" srcId="{818AF460-1358-4D08-BBFE-2E30C1640E99}" destId="{B93B9D8C-CD9A-4A9F-82C9-44FC7AB12650}" srcOrd="0" destOrd="0" presId="urn:microsoft.com/office/officeart/2018/2/layout/IconVerticalSolidList"/>
    <dgm:cxn modelId="{5CD3D989-FE6A-4231-B6DF-73978D45FD55}" type="presParOf" srcId="{818AF460-1358-4D08-BBFE-2E30C1640E99}" destId="{0389F664-4794-4074-BD3C-FB1F9F479C55}" srcOrd="1" destOrd="0" presId="urn:microsoft.com/office/officeart/2018/2/layout/IconVerticalSolidList"/>
    <dgm:cxn modelId="{D296FD78-EFFE-4EA7-990B-C7A00C1E4497}" type="presParOf" srcId="{818AF460-1358-4D08-BBFE-2E30C1640E99}" destId="{6DA4B131-50CD-4750-AFAD-37FC6B160FAE}" srcOrd="2" destOrd="0" presId="urn:microsoft.com/office/officeart/2018/2/layout/IconVerticalSolidList"/>
    <dgm:cxn modelId="{49CBF788-735D-4F96-8636-B583C9AB7188}" type="presParOf" srcId="{818AF460-1358-4D08-BBFE-2E30C1640E99}" destId="{E6075A5B-5799-444C-8A59-6B77BB9FBBB9}" srcOrd="3" destOrd="0" presId="urn:microsoft.com/office/officeart/2018/2/layout/IconVerticalSolidList"/>
    <dgm:cxn modelId="{2B71BF6B-F1B7-4A66-96E4-D9C9D5456F55}" type="presParOf" srcId="{F5724D8E-72D2-46A9-8DEA-49A3CFC3A816}" destId="{614E252D-27B9-4A9F-AE1F-7B78AE9D7038}" srcOrd="1" destOrd="0" presId="urn:microsoft.com/office/officeart/2018/2/layout/IconVerticalSolidList"/>
    <dgm:cxn modelId="{973A3FE8-3322-4203-93BC-5474467844F2}" type="presParOf" srcId="{F5724D8E-72D2-46A9-8DEA-49A3CFC3A816}" destId="{838303BF-5E65-4CB8-B345-01F37FD3D111}" srcOrd="2" destOrd="0" presId="urn:microsoft.com/office/officeart/2018/2/layout/IconVerticalSolidList"/>
    <dgm:cxn modelId="{58548B6C-D1C5-4D1B-AEAC-E8928D0E986F}" type="presParOf" srcId="{838303BF-5E65-4CB8-B345-01F37FD3D111}" destId="{7EA454B8-537B-4EAF-ABB4-F01579CD2955}" srcOrd="0" destOrd="0" presId="urn:microsoft.com/office/officeart/2018/2/layout/IconVerticalSolidList"/>
    <dgm:cxn modelId="{A727BEA3-6E01-453E-A888-A1D671661AD0}" type="presParOf" srcId="{838303BF-5E65-4CB8-B345-01F37FD3D111}" destId="{C31C391F-878A-433F-880A-91803A68A542}" srcOrd="1" destOrd="0" presId="urn:microsoft.com/office/officeart/2018/2/layout/IconVerticalSolidList"/>
    <dgm:cxn modelId="{AF834D49-30FC-4E71-BF8E-B758E7E79D64}" type="presParOf" srcId="{838303BF-5E65-4CB8-B345-01F37FD3D111}" destId="{D2234775-839A-44BE-8229-675058C61A77}" srcOrd="2" destOrd="0" presId="urn:microsoft.com/office/officeart/2018/2/layout/IconVerticalSolidList"/>
    <dgm:cxn modelId="{6DB6E491-A83F-4202-938D-A144F09DBD65}" type="presParOf" srcId="{838303BF-5E65-4CB8-B345-01F37FD3D111}" destId="{F56A0482-DCA0-4489-8FCF-674AB1C791CF}" srcOrd="3" destOrd="0" presId="urn:microsoft.com/office/officeart/2018/2/layout/IconVerticalSolidList"/>
    <dgm:cxn modelId="{43CE3112-B58A-4B63-B771-5A0B0CAE835A}" type="presParOf" srcId="{F5724D8E-72D2-46A9-8DEA-49A3CFC3A816}" destId="{4407C4D5-862D-435E-8F51-CF32B978D101}" srcOrd="3" destOrd="0" presId="urn:microsoft.com/office/officeart/2018/2/layout/IconVerticalSolidList"/>
    <dgm:cxn modelId="{0ECA391F-DF7F-4939-B876-F0DAC43C1C24}" type="presParOf" srcId="{F5724D8E-72D2-46A9-8DEA-49A3CFC3A816}" destId="{451D2E85-FD34-473F-8096-41E757DE5731}" srcOrd="4" destOrd="0" presId="urn:microsoft.com/office/officeart/2018/2/layout/IconVerticalSolidList"/>
    <dgm:cxn modelId="{C9BE3D01-138F-49A3-8EDC-F659F1D88AAA}" type="presParOf" srcId="{451D2E85-FD34-473F-8096-41E757DE5731}" destId="{1985EC75-B4E7-4FF4-A7B3-B25B140E562A}" srcOrd="0" destOrd="0" presId="urn:microsoft.com/office/officeart/2018/2/layout/IconVerticalSolidList"/>
    <dgm:cxn modelId="{FCA02340-8C63-48B2-85EF-6F32193F08AF}" type="presParOf" srcId="{451D2E85-FD34-473F-8096-41E757DE5731}" destId="{A43846C6-BA61-4400-9414-93BD6458619F}" srcOrd="1" destOrd="0" presId="urn:microsoft.com/office/officeart/2018/2/layout/IconVerticalSolidList"/>
    <dgm:cxn modelId="{4AABD30E-7261-4D86-9A66-8CF8374DD3FB}" type="presParOf" srcId="{451D2E85-FD34-473F-8096-41E757DE5731}" destId="{FCE878E3-07CA-48E3-ACB7-3A7E4A3C00B6}" srcOrd="2" destOrd="0" presId="urn:microsoft.com/office/officeart/2018/2/layout/IconVerticalSolidList"/>
    <dgm:cxn modelId="{5B114F14-8E3E-48B4-9686-9B2B15559B24}" type="presParOf" srcId="{451D2E85-FD34-473F-8096-41E757DE5731}" destId="{9DCE1842-E711-479F-B9A6-3AE2BF9932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B9D8C-CD9A-4A9F-82C9-44FC7AB1265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9F664-4794-4074-BD3C-FB1F9F479C5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75A5B-5799-444C-8A59-6B77BB9FBBB9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Satisfy the customer through early and continuous delivery of valuable software.</a:t>
          </a:r>
          <a:endParaRPr lang="en-US" sz="2400" kern="1200" dirty="0"/>
        </a:p>
      </dsp:txBody>
      <dsp:txXfrm>
        <a:off x="1435590" y="531"/>
        <a:ext cx="9080009" cy="1242935"/>
      </dsp:txXfrm>
    </dsp:sp>
    <dsp:sp modelId="{7EA454B8-537B-4EAF-ABB4-F01579CD2955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C391F-878A-433F-880A-91803A68A54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A0482-DCA0-4489-8FCF-674AB1C791CF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Welcome changing requirements even late in development. Agile processes harness change for the customer’s competitive advantage.</a:t>
          </a:r>
          <a:endParaRPr lang="en-US" sz="2400" kern="1200"/>
        </a:p>
      </dsp:txBody>
      <dsp:txXfrm>
        <a:off x="1435590" y="1554201"/>
        <a:ext cx="9080009" cy="1242935"/>
      </dsp:txXfrm>
    </dsp:sp>
    <dsp:sp modelId="{1985EC75-B4E7-4FF4-A7B3-B25B140E562A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846C6-BA61-4400-9414-93BD6458619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E1842-E711-479F-B9A6-3AE2BF99323B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Deliver working software, from a couple of weeks to a couple of months, with a preference to the shorter timescale.</a:t>
          </a:r>
          <a:endParaRPr lang="en-US" sz="24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06C3-D3AC-465B-91E8-18D8303E2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9D1C2-BAAB-442C-8F78-5FACBAF3F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47616-5534-4E39-957E-1A8E7510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4EB8-1163-4E90-A17B-AE527C3FD0A1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20BF2-8D16-416D-AF83-8177165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6A548-4E63-406F-B791-B910B079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E507-358B-4FD4-A13A-997CEC7DC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66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A970-DA42-4D6C-ABAB-96AA7145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45F14-E1DD-4D90-83BD-86F28E5DC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63AC0-E57C-404D-9498-C98B4AAC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4EB8-1163-4E90-A17B-AE527C3FD0A1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82225-0502-4ACF-8F3B-1CB776F9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69CC1-EA47-471F-BDD1-21346D8A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E507-358B-4FD4-A13A-997CEC7DC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83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1695C-1E3C-46DE-9558-D02CA170B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35BD9-CBD5-493B-9BF0-63989181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F52AF-FF36-49AA-A6BF-4427E452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4EB8-1163-4E90-A17B-AE527C3FD0A1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D2182-80A1-4110-8842-1C2B587E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38429-1150-44E3-8FD5-6CA8D228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E507-358B-4FD4-A13A-997CEC7DC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53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787F-C4D0-4802-9D8A-A1B7D657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77CE-6EFB-486C-94E3-7D9079BDE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67D-1F36-47CD-BA2B-8C0A783E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4EB8-1163-4E90-A17B-AE527C3FD0A1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A492A-2F00-4A89-9F35-9257586E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F0D8A-E387-4A90-ABF6-9A867B93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E507-358B-4FD4-A13A-997CEC7DC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18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3902-C309-4FD7-A53B-B3BFB675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AE769-DE29-4181-BECB-69495030F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59F3A-34B9-4C25-9F03-2E738E74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4EB8-1163-4E90-A17B-AE527C3FD0A1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D2885-1329-40E6-9CD1-8B747B24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0C076-C5F3-4545-831F-926D0F80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E507-358B-4FD4-A13A-997CEC7DC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97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FD34-2C4A-43AF-94AE-0841BA50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47C0-A38C-44F4-8F29-B86EB709B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5FE4F-577B-4AB3-B88E-6AF451374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A5CA6-AD23-430C-8504-509B7C20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4EB8-1163-4E90-A17B-AE527C3FD0A1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DE125-25AD-4664-B5B4-4485EF01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77124-7739-4FD1-9010-04DB8D94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E507-358B-4FD4-A13A-997CEC7DC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08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A00A-EBD3-478F-A3C5-6C995445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09373-C5FE-4F68-90A4-89B002848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C431F-1D84-4034-ACC4-EE9BFFD1A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E6ADB-346C-43D0-9322-CCB87EC2E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19D78-AA7D-478E-A6B8-5F6AA1F48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BCECD-0054-4A00-8C75-34C598AD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4EB8-1163-4E90-A17B-AE527C3FD0A1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D9C00-0195-4A16-9ED5-B39EA934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6BB69-9B2C-4015-8A93-A0FCA7C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E507-358B-4FD4-A13A-997CEC7DC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80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158B-1C2B-46BB-A954-FC6E69F8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E5030-651F-4F86-B3D3-5875D130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4EB8-1163-4E90-A17B-AE527C3FD0A1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229DD-2D7E-4CF1-B9F7-4B7BD5D1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1E70A-0769-49D3-8711-779ACF0A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E507-358B-4FD4-A13A-997CEC7DC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24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AF231-70B0-404E-ACA3-34B0F4D1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4EB8-1163-4E90-A17B-AE527C3FD0A1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BFC5A-7B3A-42FE-A013-DA43A352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AF6CB-C235-4349-BE66-DEBA2DD0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E507-358B-4FD4-A13A-997CEC7DC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27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3A76-0063-46B7-BDDD-8541503DC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0376A-9834-45D7-99BA-F19EEEEF4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942C7-F3C9-4481-8605-B5F459EFC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31356-26C5-440A-895D-A52B6330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4EB8-1163-4E90-A17B-AE527C3FD0A1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1220D-6F50-49EC-B594-B4DFC8C8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6F945-48F7-44AF-B2B3-1B1C2657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E507-358B-4FD4-A13A-997CEC7DC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00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CAD6-A431-4D3F-9782-6337EED8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12B10-5529-4C21-B026-F7FFA9B03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90899-E11E-4035-AEFC-94D41E695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BBCB-228C-4ABA-8EE4-E3E8AE65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4EB8-1163-4E90-A17B-AE527C3FD0A1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52D78-7CC9-40BA-A80A-6D130B27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1AB56-DD2B-43D5-A130-80B1C47F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E507-358B-4FD4-A13A-997CEC7DC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14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4755E-9AD7-4A97-8AE1-5C1AEAEA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BB0C6-98C8-44E5-A25F-626A1A369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F948B-0BC7-4BB6-90AA-5CF45CDE4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A4EB8-1163-4E90-A17B-AE527C3FD0A1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77F59-4421-4F1B-AE07-E39B9834E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DA1C7-1097-4C41-A18C-28D7B84BC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4E507-358B-4FD4-A13A-997CEC7DC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56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13D1A8A5-47E0-4546-A3F9-FC33D546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A8197-0465-49DF-9F2F-012006D5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79927"/>
            <a:ext cx="4929352" cy="2270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Welcome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36E4654-58CD-422E-884A-D4ED28FCF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4BE227E0-71B4-4555-AFAA-22C04AA6F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72D85191-DF12-4356-904F-664E1D9AF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C7445D04-F9A8-4746-8B90-6A13DEFE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E95FCE8F-A967-4388-9DFA-1A76A35B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05939A2B-5E1B-405C-84E1-788586F8B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FEC27F93-D2D8-496E-A373-8043A75FD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3B576C51-A72E-4F6A-B49F-5A5CBE888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99B65923-6F23-4733-9CF9-F4B935243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9E0623A6-24A9-4816-B863-75B77547A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C20EF281-FA60-4D37-90E6-E5B28BD8C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9069E840-C429-4236-A4DA-891EA1E9A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BF564ADA-3181-40F2-B9C7-45CB4BB1D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8AB1352F-B74F-442B-9A30-922B52BFB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F003180C-C0C2-44E5-9485-47F357C00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32812F6B-EE30-4B15-AF9F-FC1507D2B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E14F058D-0D19-42EC-9D49-21C0117B4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F7299257-9C1E-4F28-B180-47377237E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DD5BEB94-4B65-4017-8F89-E8FE34AB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C809A0CC-3F6B-458C-8F13-A84E953DD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426FCC53-798B-44C6-97C0-1725C0DF2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 descr="Image result for and digital logo">
            <a:extLst>
              <a:ext uri="{FF2B5EF4-FFF2-40B4-BE49-F238E27FC236}">
                <a16:creationId xmlns:a16="http://schemas.microsoft.com/office/drawing/2014/main" id="{87E03FE2-4CF9-4BD9-84AB-675D55960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675" y="4132362"/>
            <a:ext cx="9966573" cy="19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281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8F3C-F597-404C-A683-D39D67154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Golden Shoe</a:t>
            </a:r>
          </a:p>
        </p:txBody>
      </p:sp>
      <p:pic>
        <p:nvPicPr>
          <p:cNvPr id="7" name="Graphic 6" descr="High heels">
            <a:extLst>
              <a:ext uri="{FF2B5EF4-FFF2-40B4-BE49-F238E27FC236}">
                <a16:creationId xmlns:a16="http://schemas.microsoft.com/office/drawing/2014/main" id="{9105542A-C2F8-445A-B235-9C9620087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41A1F8A-2103-4368-9D7A-7C1466AE1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4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FAF4-D49D-408E-893A-5B4A5317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GB"/>
              <a:t>Current solution</a:t>
            </a:r>
            <a:endParaRPr lang="en-GB" dirty="0"/>
          </a:p>
        </p:txBody>
      </p:sp>
      <p:cxnSp>
        <p:nvCxnSpPr>
          <p:cNvPr id="90" name="Straight Arrow Connector 6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7">
            <a:extLst>
              <a:ext uri="{FF2B5EF4-FFF2-40B4-BE49-F238E27FC236}">
                <a16:creationId xmlns:a16="http://schemas.microsoft.com/office/drawing/2014/main" id="{3C1829A1-6313-4E7A-980A-A6FE32DA1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Challenges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Unresponsive/No mobile phone friendly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Items showing as in stock, but actually being out of stock (and the customer is still able to ‘check out’ the item even though it is out of stock)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Discount vouchers only in-store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Queries around delivery dates and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Returns process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241166-D517-417B-AFEE-76D4C92CC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36" r="4583" b="-1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96615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2020-C06D-4A42-88A5-12968997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F6186CE8-B61C-4B71-B022-A6A2DF384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977A0B2-BE5B-418B-8FD2-6E7F7443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09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263B6E3-C18C-4EE5-8A8D-AC8C6B28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Emil Ivanov </a:t>
            </a:r>
          </a:p>
        </p:txBody>
      </p:sp>
      <p:sp>
        <p:nvSpPr>
          <p:cNvPr id="15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Image may contain: Emil Ivanov, outdoor">
            <a:extLst>
              <a:ext uri="{FF2B5EF4-FFF2-40B4-BE49-F238E27FC236}">
                <a16:creationId xmlns:a16="http://schemas.microsoft.com/office/drawing/2014/main" id="{10B25702-677B-4A9C-98F7-6BDE64FE7C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r="3101" b="-3"/>
          <a:stretch/>
        </p:blipFill>
        <p:spPr bwMode="auto"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AF031E-5A9B-4154-9379-3F1803DFF9CA}"/>
              </a:ext>
            </a:extLst>
          </p:cNvPr>
          <p:cNvSpPr txBox="1"/>
          <p:nvPr/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AND Digital Software Developer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Email: emil@eivanovue.com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Mobile: +447932893920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Website: eivanovue.com</a:t>
            </a:r>
          </a:p>
        </p:txBody>
      </p:sp>
    </p:spTree>
    <p:extLst>
      <p:ext uri="{BB962C8B-B14F-4D97-AF65-F5344CB8AC3E}">
        <p14:creationId xmlns:p14="http://schemas.microsoft.com/office/powerpoint/2010/main" val="260644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6110-419E-4F3E-B579-581AB171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54880"/>
            <a:ext cx="10515600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Digital is a new way for digital delivery. We help clients reach their digital aspirations, so they can do much more for their customers!</a:t>
            </a:r>
          </a:p>
        </p:txBody>
      </p:sp>
      <p:pic>
        <p:nvPicPr>
          <p:cNvPr id="4" name="Picture 6" descr="Image result for and digital logo">
            <a:extLst>
              <a:ext uri="{FF2B5EF4-FFF2-40B4-BE49-F238E27FC236}">
                <a16:creationId xmlns:a16="http://schemas.microsoft.com/office/drawing/2014/main" id="{1B11770B-E126-42CF-88A3-99B138D37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456394"/>
            <a:ext cx="10515599" cy="20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33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B744E-0BD3-40EB-8108-A1C3A960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09" y="535028"/>
            <a:ext cx="10594571" cy="7476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Guide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099105"/>
            <a:ext cx="10806546" cy="1755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601609-75CE-4CAA-9520-1CD1076BA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050133"/>
            <a:ext cx="232963" cy="1340860"/>
            <a:chOff x="56167" y="2050133"/>
            <a:chExt cx="232963" cy="1340860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59900C35-2E02-41A0-ABB5-EA0BEB9FD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CBCF5FCB-4FA9-4595-90C2-9D063B5E4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C1AADA6C-3F63-4D4A-AF84-0ED447D0F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D3D59899-4DF2-4DE1-8EE8-1C8E1605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DA4C4CDA-3FC5-4A6A-BAFE-977CB614E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A4016669-38F7-4F7F-AD2F-2BA576D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DA73A589-79D3-4A5A-9094-C3A69CF9E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56EB2622-CE07-49D9-96DA-A27CD4969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2F004B65-48B3-4E04-B12B-A42AE1BA7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5D51F45B-6911-4E9B-8F00-9F9016B8A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2CB57D3C-685E-4CF6-80E7-D6D2E8AA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42B7417D-88BA-4A07-A037-A598CA51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2581F91C-3245-4CC9-AE9C-20713201D5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8449BF09-F04A-412E-8CBA-D81F0F2AF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73FB0607-74E7-40F5-9196-F19E1AB74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263E7E3B-57A7-4E14-BC6E-F5888E6A9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EE6C892E-7464-4649-AFAC-8FCD23E5F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EC3099C-1531-4B73-9DE7-B3B15ABE4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0D768EF6-7AE9-40DE-8CC0-901E573E1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E6153FD2-D44D-43AE-B1F6-EB5737FF2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501384"/>
            <a:ext cx="11371811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951E7-181D-4FB3-9176-D51AB0C6C788}"/>
              </a:ext>
            </a:extLst>
          </p:cNvPr>
          <p:cNvSpPr txBox="1"/>
          <p:nvPr/>
        </p:nvSpPr>
        <p:spPr>
          <a:xfrm>
            <a:off x="537209" y="1811054"/>
            <a:ext cx="9576263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Provide industry specific and commercially focused Digital and product management expertise.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Advise on the right technology needed to underpin the product vision.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Design and implement digital organisation, including ways of working and behavioural changes to achieve agility needed.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37606F-0568-4603-858F-F282D8D7ADF3}"/>
              </a:ext>
            </a:extLst>
          </p:cNvPr>
          <p:cNvSpPr/>
          <p:nvPr/>
        </p:nvSpPr>
        <p:spPr>
          <a:xfrm>
            <a:off x="499109" y="3949600"/>
            <a:ext cx="60843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23232"/>
                </a:solidFill>
                <a:effectLst/>
                <a:latin typeface="brown-pro-regular"/>
              </a:rPr>
              <a:t>We help you create a vision statement that aligns with the overall business goals and objectives We support the full scope of digital transformation - from end to end.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83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B744E-0BD3-40EB-8108-A1C3A960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09" y="535028"/>
            <a:ext cx="10594571" cy="7476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Build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099105"/>
            <a:ext cx="10806546" cy="1755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601609-75CE-4CAA-9520-1CD1076BA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050133"/>
            <a:ext cx="232963" cy="1340860"/>
            <a:chOff x="56167" y="2050133"/>
            <a:chExt cx="232963" cy="1340860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59900C35-2E02-41A0-ABB5-EA0BEB9FD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CBCF5FCB-4FA9-4595-90C2-9D063B5E4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C1AADA6C-3F63-4D4A-AF84-0ED447D0F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D3D59899-4DF2-4DE1-8EE8-1C8E1605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DA4C4CDA-3FC5-4A6A-BAFE-977CB614E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A4016669-38F7-4F7F-AD2F-2BA576D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DA73A589-79D3-4A5A-9094-C3A69CF9E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56EB2622-CE07-49D9-96DA-A27CD4969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2F004B65-48B3-4E04-B12B-A42AE1BA7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5D51F45B-6911-4E9B-8F00-9F9016B8A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2CB57D3C-685E-4CF6-80E7-D6D2E8AA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42B7417D-88BA-4A07-A037-A598CA51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2581F91C-3245-4CC9-AE9C-20713201D5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8449BF09-F04A-412E-8CBA-D81F0F2AF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73FB0607-74E7-40F5-9196-F19E1AB74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263E7E3B-57A7-4E14-BC6E-F5888E6A9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EE6C892E-7464-4649-AFAC-8FCD23E5F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EC3099C-1531-4B73-9DE7-B3B15ABE4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0D768EF6-7AE9-40DE-8CC0-901E573E1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E6153FD2-D44D-43AE-B1F6-EB5737FF2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501384"/>
            <a:ext cx="11371811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951E7-181D-4FB3-9176-D51AB0C6C788}"/>
              </a:ext>
            </a:extLst>
          </p:cNvPr>
          <p:cNvSpPr txBox="1"/>
          <p:nvPr/>
        </p:nvSpPr>
        <p:spPr>
          <a:xfrm>
            <a:off x="8677276" y="1874440"/>
            <a:ext cx="3294906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Agile Product Delivery</a:t>
            </a:r>
          </a:p>
          <a:p>
            <a:pPr>
              <a:lnSpc>
                <a:spcPct val="150000"/>
              </a:lnSpc>
            </a:pPr>
            <a:r>
              <a:rPr lang="en-GB" dirty="0"/>
              <a:t>Agile delivery framework adaptable to existing client environments.</a:t>
            </a:r>
            <a:endParaRPr lang="en-GB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128119-C529-419C-8CAD-5BA6C39C1604}"/>
              </a:ext>
            </a:extLst>
          </p:cNvPr>
          <p:cNvSpPr/>
          <p:nvPr/>
        </p:nvSpPr>
        <p:spPr>
          <a:xfrm>
            <a:off x="552454" y="1865196"/>
            <a:ext cx="3533772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Product analysis</a:t>
            </a:r>
          </a:p>
          <a:p>
            <a:pPr>
              <a:lnSpc>
                <a:spcPct val="150000"/>
              </a:lnSpc>
            </a:pPr>
            <a:r>
              <a:rPr lang="en-GB" dirty="0"/>
              <a:t>Provide crucial link between a Product Manager or Product owner and a Developer to enable smooth delivery of digital products.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E74998-49BB-4086-A36D-1CD93609F1CC}"/>
              </a:ext>
            </a:extLst>
          </p:cNvPr>
          <p:cNvSpPr/>
          <p:nvPr/>
        </p:nvSpPr>
        <p:spPr>
          <a:xfrm>
            <a:off x="4657726" y="1865196"/>
            <a:ext cx="3448050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Product development</a:t>
            </a:r>
          </a:p>
          <a:p>
            <a:pPr>
              <a:lnSpc>
                <a:spcPct val="150000"/>
              </a:lnSpc>
            </a:pPr>
            <a:r>
              <a:rPr lang="en-GB" dirty="0"/>
              <a:t>We bring great coders that are focused on building quality digital products with our clients.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DB85B5-2067-4FAD-987E-1FDBB852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684" y="203929"/>
            <a:ext cx="752475" cy="885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828F91-7A6E-4B91-9D37-8BAF1DCF6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20" y="158372"/>
            <a:ext cx="866775" cy="942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263737-39B8-40B2-B186-35BA80AAA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2445" y="218216"/>
            <a:ext cx="8667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4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B744E-0BD3-40EB-8108-A1C3A960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09" y="535028"/>
            <a:ext cx="10594571" cy="7476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099105"/>
            <a:ext cx="10806546" cy="1755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601609-75CE-4CAA-9520-1CD1076BA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050133"/>
            <a:ext cx="232963" cy="1340860"/>
            <a:chOff x="56167" y="2050133"/>
            <a:chExt cx="232963" cy="1340860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59900C35-2E02-41A0-ABB5-EA0BEB9FD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59">
              <a:extLst>
                <a:ext uri="{FF2B5EF4-FFF2-40B4-BE49-F238E27FC236}">
                  <a16:creationId xmlns:a16="http://schemas.microsoft.com/office/drawing/2014/main" id="{CBCF5FCB-4FA9-4595-90C2-9D063B5E4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C1AADA6C-3F63-4D4A-AF84-0ED447D0F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D3D59899-4DF2-4DE1-8EE8-1C8E1605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DA4C4CDA-3FC5-4A6A-BAFE-977CB614E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A4016669-38F7-4F7F-AD2F-2BA576D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DA73A589-79D3-4A5A-9094-C3A69CF9E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56EB2622-CE07-49D9-96DA-A27CD4969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2F004B65-48B3-4E04-B12B-A42AE1BA7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5D51F45B-6911-4E9B-8F00-9F9016B8A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2CB57D3C-685E-4CF6-80E7-D6D2E8AA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42B7417D-88BA-4A07-A037-A598CA51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2581F91C-3245-4CC9-AE9C-20713201D5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8449BF09-F04A-412E-8CBA-D81F0F2AF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73FB0607-74E7-40F5-9196-F19E1AB74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263E7E3B-57A7-4E14-BC6E-F5888E6A9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EE6C892E-7464-4649-AFAC-8FCD23E5F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EC3099C-1531-4B73-9DE7-B3B15ABE4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0D768EF6-7AE9-40DE-8CC0-901E573E1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E6153FD2-D44D-43AE-B1F6-EB5737FF2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501384"/>
            <a:ext cx="11371811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9ECAE3-41B6-4A8E-8A1A-AE9170232752}"/>
              </a:ext>
            </a:extLst>
          </p:cNvPr>
          <p:cNvSpPr/>
          <p:nvPr/>
        </p:nvSpPr>
        <p:spPr>
          <a:xfrm>
            <a:off x="499109" y="1899997"/>
            <a:ext cx="8025766" cy="3096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brown-pro-regular"/>
              </a:rPr>
              <a:t>We work in two teams who jointly accelerate digital capability and forge high performance teams and leaders. *</a:t>
            </a:r>
            <a:r>
              <a:rPr lang="en-US" dirty="0"/>
              <a:t>We want our people and clients to have the latest and greatest knowledge and capability when it comes to digital, so they can build remarkable digital products.</a:t>
            </a:r>
            <a:endParaRPr lang="en-US" b="0" i="0" dirty="0">
              <a:effectLst/>
              <a:latin typeface="brown-pro-regular"/>
            </a:endParaRPr>
          </a:p>
          <a:p>
            <a:endParaRPr lang="en-US" dirty="0">
              <a:latin typeface="brown-pro-regula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deliver AND Digital’s award-winning academy which onboards people and provides them with a continuous learning experience.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have a team of subject matter experts who coach, mentor, and upskill people in Agile, Tech, Digital, and Professional practices.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16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E12238-8A1A-4508-82E6-8C5E2EC44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1785387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What is Agile?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FA1EB-8778-4B59-92A1-C704B289B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3943350"/>
            <a:ext cx="6105194" cy="813447"/>
          </a:xfrm>
        </p:spPr>
        <p:txBody>
          <a:bodyPr>
            <a:normAutofit/>
          </a:bodyPr>
          <a:lstStyle/>
          <a:p>
            <a:r>
              <a:rPr lang="en-GB" sz="1300">
                <a:solidFill>
                  <a:srgbClr val="FFFFFF"/>
                </a:solidFill>
              </a:rPr>
              <a:t>Agile is a collection of values and principles. Agile’s real utility is giving people a common foundation for making decisions about the best way to develop a software.</a:t>
            </a:r>
            <a:endParaRPr lang="en-GB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1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4B5CF-C94A-4265-BA50-CC713E73C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Values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AFCCF-F465-4400-AAE5-2A57FCE55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345"/>
            <a:ext cx="5097780" cy="39106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Agile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Individuals and interactions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Working software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Customer collaboration</a:t>
            </a:r>
          </a:p>
          <a:p>
            <a:r>
              <a:rPr lang="en-US" sz="2400" dirty="0">
                <a:solidFill>
                  <a:srgbClr val="FFFFFF"/>
                </a:solidFill>
              </a:rPr>
              <a:t>Responding to change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DE5310-1B77-4D3B-AC1F-F129B3869F93}"/>
              </a:ext>
            </a:extLst>
          </p:cNvPr>
          <p:cNvSpPr txBox="1">
            <a:spLocks/>
          </p:cNvSpPr>
          <p:nvPr/>
        </p:nvSpPr>
        <p:spPr>
          <a:xfrm>
            <a:off x="6256020" y="2266345"/>
            <a:ext cx="5097780" cy="3910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Standard processes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Processes and tools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Comprehensive documentation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Contract negotiation</a:t>
            </a:r>
          </a:p>
          <a:p>
            <a:r>
              <a:rPr lang="en-US" sz="2400" dirty="0">
                <a:solidFill>
                  <a:srgbClr val="FFFFFF"/>
                </a:solidFill>
              </a:rPr>
              <a:t>Following a plan</a:t>
            </a:r>
          </a:p>
        </p:txBody>
      </p:sp>
    </p:spTree>
    <p:extLst>
      <p:ext uri="{BB962C8B-B14F-4D97-AF65-F5344CB8AC3E}">
        <p14:creationId xmlns:p14="http://schemas.microsoft.com/office/powerpoint/2010/main" val="1142929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2D68-5834-4887-89BD-791708CC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Priorities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8DE5EF-A4A8-4871-BD2D-CCBE747014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6728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065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6" descr="Light Bulb and Gear">
            <a:extLst>
              <a:ext uri="{FF2B5EF4-FFF2-40B4-BE49-F238E27FC236}">
                <a16:creationId xmlns:a16="http://schemas.microsoft.com/office/drawing/2014/main" id="{F21FEE65-E6A3-4FC9-A711-756806B93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FD73-66F0-40AA-97FF-BBD97753B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224" y="1609355"/>
            <a:ext cx="5139402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3200">
                <a:solidFill>
                  <a:srgbClr val="000000"/>
                </a:solidFill>
              </a:rPr>
              <a:t>Agile does not give us decisions but a foundation and values for making them.</a:t>
            </a:r>
            <a:endParaRPr lang="en-GB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6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457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brown-pro-regular</vt:lpstr>
      <vt:lpstr>Calibri</vt:lpstr>
      <vt:lpstr>Calibri Light</vt:lpstr>
      <vt:lpstr>Wingdings</vt:lpstr>
      <vt:lpstr>Office Theme</vt:lpstr>
      <vt:lpstr>Welcome</vt:lpstr>
      <vt:lpstr>AND Digital is a new way for digital delivery. We help clients reach their digital aspirations, so they can do much more for their customers!</vt:lpstr>
      <vt:lpstr>Guide</vt:lpstr>
      <vt:lpstr>Build</vt:lpstr>
      <vt:lpstr>Teach</vt:lpstr>
      <vt:lpstr>What is Agile?</vt:lpstr>
      <vt:lpstr>Values</vt:lpstr>
      <vt:lpstr>Priorities</vt:lpstr>
      <vt:lpstr>PowerPoint Presentation</vt:lpstr>
      <vt:lpstr>Golden Shoe</vt:lpstr>
      <vt:lpstr>Current solution</vt:lpstr>
      <vt:lpstr>Demo</vt:lpstr>
      <vt:lpstr>Emil Ivanov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emil@eivanovue.com</dc:creator>
  <cp:lastModifiedBy>emil@eivanovue.com</cp:lastModifiedBy>
  <cp:revision>2</cp:revision>
  <dcterms:created xsi:type="dcterms:W3CDTF">2020-02-17T14:05:08Z</dcterms:created>
  <dcterms:modified xsi:type="dcterms:W3CDTF">2020-02-17T14:27:15Z</dcterms:modified>
</cp:coreProperties>
</file>