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 snapToObjects="1">
      <p:cViewPr varScale="1">
        <p:scale>
          <a:sx n="94" d="100"/>
          <a:sy n="94" d="100"/>
        </p:scale>
        <p:origin x="2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rstudio.co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mailto:info@rstudio.com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hyperlink" Target="https://creativecommons.org/licenses/by-sa/4.0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://ggplot2.tidyvers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53516" y="55887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ectangle"/>
          <p:cNvSpPr/>
          <p:nvPr/>
        </p:nvSpPr>
        <p:spPr>
          <a:xfrm>
            <a:off x="198459" y="1210284"/>
            <a:ext cx="3328451" cy="6727689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dirty="0"/>
              <a:t>Data </a:t>
            </a:r>
            <a:r>
              <a:rPr lang="en-US" dirty="0"/>
              <a:t>v</a:t>
            </a:r>
            <a:r>
              <a:rPr dirty="0"/>
              <a:t>isualization with 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26085" y="52114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ote Bubble"/>
          <p:cNvSpPr/>
          <p:nvPr/>
        </p:nvSpPr>
        <p:spPr>
          <a:xfrm>
            <a:off x="1676418" y="5588779"/>
            <a:ext cx="736601" cy="148882"/>
          </a:xfrm>
          <a:prstGeom prst="wedgeEllipseCallout">
            <a:avLst>
              <a:gd name="adj1" fmla="val 2076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Quote Bubble"/>
          <p:cNvSpPr/>
          <p:nvPr/>
        </p:nvSpPr>
        <p:spPr>
          <a:xfrm>
            <a:off x="2379152" y="54001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Quote Bubble"/>
          <p:cNvSpPr/>
          <p:nvPr/>
        </p:nvSpPr>
        <p:spPr>
          <a:xfrm>
            <a:off x="317518" y="5401935"/>
            <a:ext cx="1197574" cy="148882"/>
          </a:xfrm>
          <a:prstGeom prst="wedgeEllipseCallout">
            <a:avLst>
              <a:gd name="adj1" fmla="val 3202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Quote Bubble"/>
          <p:cNvSpPr/>
          <p:nvPr/>
        </p:nvSpPr>
        <p:spPr>
          <a:xfrm>
            <a:off x="317518" y="5777451"/>
            <a:ext cx="1601364" cy="148882"/>
          </a:xfrm>
          <a:prstGeom prst="wedgeEllipseCallout">
            <a:avLst>
              <a:gd name="adj1" fmla="val 36554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Quote Bubble"/>
          <p:cNvSpPr/>
          <p:nvPr/>
        </p:nvSpPr>
        <p:spPr>
          <a:xfrm>
            <a:off x="317518" y="59661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Quote Bubble"/>
          <p:cNvSpPr/>
          <p:nvPr/>
        </p:nvSpPr>
        <p:spPr>
          <a:xfrm>
            <a:off x="317518" y="61547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Quote Bubble"/>
          <p:cNvSpPr/>
          <p:nvPr/>
        </p:nvSpPr>
        <p:spPr>
          <a:xfrm>
            <a:off x="317518" y="6343466"/>
            <a:ext cx="1257396" cy="148882"/>
          </a:xfrm>
          <a:prstGeom prst="wedgeEllipseCallout">
            <a:avLst>
              <a:gd name="adj1" fmla="val 32875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2" name="Rectangle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3" name="Rectangle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10208" y="15928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ggplot2</a:t>
            </a:r>
            <a:r>
              <a:rPr dirty="0"/>
              <a:t> is based on the 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grammar of graphics</a:t>
            </a:r>
            <a:r>
              <a:rPr dirty="0"/>
              <a:t>, the idea that you can build every graph from the same components: a 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data</a:t>
            </a:r>
            <a:r>
              <a:rPr dirty="0"/>
              <a:t> set, a 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coordinate system</a:t>
            </a:r>
            <a:r>
              <a:rPr dirty="0"/>
              <a:t>, and 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geoms</a:t>
            </a:r>
            <a:r>
              <a:rPr dirty="0"/>
              <a:t>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220487"/>
            <a:ext cx="85440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nb-NO" dirty="0" err="1"/>
              <a:t>Install</a:t>
            </a:r>
            <a:endParaRPr dirty="0"/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GRAPHICAL PRIMITIVES</a:t>
            </a:r>
          </a:p>
        </p:txBody>
      </p:sp>
      <p:sp>
        <p:nvSpPr>
          <p:cNvPr id="139" name="a + geom_blank() and a + expand_limits() Ensure limits include values across all plots.…"/>
          <p:cNvSpPr txBox="1"/>
          <p:nvPr/>
        </p:nvSpPr>
        <p:spPr>
          <a:xfrm>
            <a:off x="4187827" y="22490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geom_blank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and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expand_limits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br>
              <a:rPr dirty="0"/>
            </a:br>
            <a:r>
              <a:rPr dirty="0"/>
              <a:t>Ensure limits include values across all plots.</a:t>
            </a:r>
            <a:endParaRPr dirty="0">
              <a:solidFill>
                <a:schemeClr val="accent5"/>
              </a:solidFill>
            </a:endParaRP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b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geom_curve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yend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 + 1, </a:t>
            </a:r>
            <a:br>
              <a:rPr dirty="0"/>
            </a:br>
            <a:r>
              <a:rPr dirty="0" err="1"/>
              <a:t>xend</a:t>
            </a:r>
            <a:r>
              <a:rPr dirty="0"/>
              <a:t> = long + 1), curvature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- x, </a:t>
            </a:r>
            <a:r>
              <a:rPr dirty="0" err="1"/>
              <a:t>xend</a:t>
            </a:r>
            <a:r>
              <a:rPr dirty="0"/>
              <a:t>, y, </a:t>
            </a:r>
            <a:r>
              <a:rPr dirty="0" err="1"/>
              <a:t>yend</a:t>
            </a:r>
            <a:r>
              <a:rPr dirty="0"/>
              <a:t>, alpha, angle, color, curvature,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geom_path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lineend</a:t>
            </a:r>
            <a:r>
              <a:rPr dirty="0"/>
              <a:t> = "butt", </a:t>
            </a:r>
            <a:br>
              <a:rPr dirty="0"/>
            </a:br>
            <a:r>
              <a:rPr dirty="0" err="1"/>
              <a:t>linejoin</a:t>
            </a:r>
            <a:r>
              <a:rPr dirty="0"/>
              <a:t> = "round", </a:t>
            </a:r>
            <a:r>
              <a:rPr dirty="0" err="1"/>
              <a:t>linemitre</a:t>
            </a:r>
            <a:r>
              <a:rPr dirty="0"/>
              <a:t> = 1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x, y,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geom_polygon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(alpha = 50)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x, y, alpha, color, fill, group, subgroup,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b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geom_rect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xmin</a:t>
            </a:r>
            <a:r>
              <a:rPr dirty="0"/>
              <a:t> = long, </a:t>
            </a:r>
            <a:r>
              <a:rPr dirty="0" err="1"/>
              <a:t>ymin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, </a:t>
            </a:r>
            <a:br>
              <a:rPr dirty="0"/>
            </a:br>
            <a:r>
              <a:rPr dirty="0" err="1"/>
              <a:t>xmax</a:t>
            </a:r>
            <a:r>
              <a:rPr dirty="0"/>
              <a:t> = long + 1, </a:t>
            </a:r>
            <a:r>
              <a:rPr dirty="0" err="1"/>
              <a:t>ymax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 + 1)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- </a:t>
            </a:r>
            <a:r>
              <a:rPr dirty="0" err="1"/>
              <a:t>xmax</a:t>
            </a:r>
            <a:r>
              <a:rPr dirty="0"/>
              <a:t>, </a:t>
            </a:r>
            <a:r>
              <a:rPr dirty="0" err="1"/>
              <a:t>xmin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 +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geom_ribbon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ymin</a:t>
            </a:r>
            <a:r>
              <a:rPr dirty="0"/>
              <a:t> = </a:t>
            </a:r>
            <a:r>
              <a:rPr dirty="0" err="1"/>
              <a:t>unemploy</a:t>
            </a:r>
            <a:r>
              <a:rPr dirty="0"/>
              <a:t> - 900, </a:t>
            </a:r>
            <a:r>
              <a:rPr dirty="0" err="1"/>
              <a:t>ymax</a:t>
            </a:r>
            <a:r>
              <a:rPr dirty="0"/>
              <a:t> = </a:t>
            </a:r>
            <a:r>
              <a:rPr dirty="0" err="1"/>
              <a:t>unemploy</a:t>
            </a:r>
            <a:r>
              <a:rPr dirty="0"/>
              <a:t> + 900)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- x,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</a:t>
            </a:r>
            <a:br>
              <a:rPr dirty="0"/>
            </a:br>
            <a:r>
              <a:rPr dirty="0"/>
              <a:t>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398378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10208" y="31977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display values, map variables in the data to visual properties of the geom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aesthetics</a:t>
            </a:r>
            <a:r>
              <a:t>)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size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color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398378"/>
            <a:ext cx="431800" cy="431800"/>
            <a:chOff x="25400" y="25400"/>
            <a:chExt cx="431800" cy="43180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3796395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3796395"/>
            <a:ext cx="431800" cy="431800"/>
            <a:chOff x="25400" y="25400"/>
            <a:chExt cx="431800" cy="43180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28333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28333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28333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28333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2290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2290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2290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2290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10208" y="49497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83236" y="4802293"/>
            <a:ext cx="3133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69" name="required"/>
          <p:cNvSpPr txBox="1"/>
          <p:nvPr/>
        </p:nvSpPr>
        <p:spPr>
          <a:xfrm>
            <a:off x="2995860" y="51372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16919" y="6594663"/>
            <a:ext cx="3054155" cy="127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data = mpg,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aes(</a:t>
            </a:r>
            <a:r>
              <a:t>x = cty, y = hwy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 </a:t>
            </a:r>
            <a:r>
              <a:t>Begins a plot that you finish by adding layers to. Add one geom function per layer.    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last_plot() </a:t>
            </a:r>
            <a:r>
              <a:t>Returns the last plot.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ggsave(</a:t>
            </a:r>
            <a:r>
              <a:t>"plot.png", width = 5, height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Saves last plot as 5’ x 5’ file named "plot.png" in working directory. Matches file type to file extension.</a:t>
            </a:r>
          </a:p>
        </p:txBody>
      </p:sp>
      <p:graphicFrame>
        <p:nvGraphicFramePr>
          <p:cNvPr id="171" name="Table"/>
          <p:cNvGraphicFramePr/>
          <p:nvPr/>
        </p:nvGraphicFramePr>
        <p:xfrm>
          <a:off x="332849" y="2328330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Circle"/>
          <p:cNvSpPr/>
          <p:nvPr/>
        </p:nvSpPr>
        <p:spPr>
          <a:xfrm>
            <a:off x="711435" y="245484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3" name="Circle"/>
          <p:cNvSpPr/>
          <p:nvPr/>
        </p:nvSpPr>
        <p:spPr>
          <a:xfrm>
            <a:off x="711435" y="258867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4" name="Circle"/>
          <p:cNvSpPr/>
          <p:nvPr/>
        </p:nvSpPr>
        <p:spPr>
          <a:xfrm>
            <a:off x="711435" y="2722502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5" name="Circle"/>
          <p:cNvSpPr/>
          <p:nvPr/>
        </p:nvSpPr>
        <p:spPr>
          <a:xfrm>
            <a:off x="711435" y="252175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6" name="Circle"/>
          <p:cNvSpPr/>
          <p:nvPr/>
        </p:nvSpPr>
        <p:spPr>
          <a:xfrm>
            <a:off x="711435" y="265558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7" name="Circle"/>
          <p:cNvSpPr/>
          <p:nvPr/>
        </p:nvSpPr>
        <p:spPr>
          <a:xfrm>
            <a:off x="711435" y="2789417"/>
            <a:ext cx="56987" cy="5698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>
            <a:off x="328721" y="251567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328721" y="2579505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328721" y="264333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328721" y="2707162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>
            <a:off x="328721" y="2770991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346808" y="247757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346808" y="261018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346808" y="2742788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346808" y="254387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>
            <a:off x="346808" y="2676485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46808" y="2809091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89" name="Table"/>
          <p:cNvGraphicFramePr/>
          <p:nvPr/>
        </p:nvGraphicFramePr>
        <p:xfrm>
          <a:off x="332849" y="3721782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328721" y="3909129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>
            <a:off x="328721" y="3972957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328721" y="4036786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328721" y="4100614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328721" y="4164443"/>
            <a:ext cx="3528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346808" y="38710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346808" y="40036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46808" y="41362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346808" y="39373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346808" y="40699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346808" y="42025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4" y="3857318"/>
            <a:ext cx="80389" cy="37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INE SEGMENTS…"/>
          <p:cNvSpPr txBox="1"/>
          <p:nvPr/>
        </p:nvSpPr>
        <p:spPr>
          <a:xfrm>
            <a:off x="3731523" y="5056857"/>
            <a:ext cx="2720468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70000"/>
              </a:lnSpc>
            </a:pPr>
            <a:r>
              <a:t>LINE SEGMENTS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aesthetics: x, y, alpha, color, linetype, size</a:t>
            </a:r>
          </a:p>
        </p:txBody>
      </p:sp>
      <p:sp>
        <p:nvSpPr>
          <p:cNvPr id="203" name="b + geom_abline(aes(intercept = 0, slope = 1))…"/>
          <p:cNvSpPr txBox="1"/>
          <p:nvPr/>
        </p:nvSpPr>
        <p:spPr>
          <a:xfrm>
            <a:off x="4187827" y="54374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geom_abline(</a:t>
            </a:r>
            <a:r>
              <a:t>aes(intercept = 0, slope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geom_hline(</a:t>
            </a:r>
            <a:r>
              <a:t>aes(yintercept = lat)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geom_vline(</a:t>
            </a:r>
            <a:r>
              <a:t>aes(xintercept = long)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09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geom_segment(</a:t>
            </a:r>
            <a:r>
              <a:t>aes(yend = lat + 1, xend = long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geom_spoke(</a:t>
            </a:r>
            <a:r>
              <a:t>aes(angle = 1:1155, radius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210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ggplot</a:t>
            </a:r>
            <a:r>
              <a:rPr dirty="0"/>
              <a:t>(economics, </a:t>
            </a:r>
            <a:r>
              <a:rPr dirty="0" err="1"/>
              <a:t>aes</a:t>
            </a:r>
            <a:r>
              <a:rPr dirty="0"/>
              <a:t>(date, </a:t>
            </a:r>
            <a:r>
              <a:rPr dirty="0" err="1"/>
              <a:t>unemploy</a:t>
            </a:r>
            <a:r>
              <a:rPr dirty="0"/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b </a:t>
            </a:r>
            <a:r>
              <a:rPr sz="900" dirty="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dirty="0"/>
              <a:t> </a:t>
            </a:r>
            <a:r>
              <a:rPr dirty="0" err="1"/>
              <a:t>ggplot</a:t>
            </a:r>
            <a:r>
              <a:rPr dirty="0"/>
              <a:t>(seals, </a:t>
            </a:r>
            <a:r>
              <a:rPr dirty="0" err="1"/>
              <a:t>aes</a:t>
            </a:r>
            <a:r>
              <a:rPr dirty="0"/>
              <a:t>(x = long, y = </a:t>
            </a:r>
            <a:r>
              <a:rPr dirty="0" err="1"/>
              <a:t>lat</a:t>
            </a:r>
            <a:r>
              <a:rPr dirty="0"/>
              <a:t>))</a:t>
            </a:r>
          </a:p>
        </p:txBody>
      </p:sp>
      <p:sp>
        <p:nvSpPr>
          <p:cNvPr id="211" name="ONE VARIABLE    continuous"/>
          <p:cNvSpPr txBox="1"/>
          <p:nvPr/>
        </p:nvSpPr>
        <p:spPr>
          <a:xfrm>
            <a:off x="3731523" y="65397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12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aes(hwy)); c2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ggplot(mpg)</a:t>
            </a:r>
          </a:p>
        </p:txBody>
      </p:sp>
      <p:sp>
        <p:nvSpPr>
          <p:cNvPr id="213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geom_area(</a:t>
            </a:r>
            <a:r>
              <a:t>stat = "bin"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geom_density(</a:t>
            </a:r>
            <a:r>
              <a:t>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geom_freqpoly()</a:t>
            </a:r>
            <a:r>
              <a:t> 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geom_histogram(</a:t>
            </a:r>
            <a:r>
              <a:t>binwidth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c2 + geom_qq(</a:t>
            </a:r>
            <a:r>
              <a:t>aes(sample = hwy)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</p:txBody>
      </p:sp>
      <p:sp>
        <p:nvSpPr>
          <p:cNvPr id="214" name="discrete d &lt;- ggplot(mpg, aes(fl))"/>
          <p:cNvSpPr txBox="1"/>
          <p:nvPr/>
        </p:nvSpPr>
        <p:spPr>
          <a:xfrm>
            <a:off x="3731523" y="9484352"/>
            <a:ext cx="13374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</a:pPr>
            <a:r>
              <a:t>discrete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 </a:t>
            </a:r>
            <a:r>
              <a:rPr sz="900" b="1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ggplot(mpg, aes(fl))</a:t>
            </a:r>
          </a:p>
        </p:txBody>
      </p:sp>
      <p:sp>
        <p:nvSpPr>
          <p:cNvPr id="215" name="d + geom_bar()  x, alpha, color, fill, linetype, size, weight"/>
          <p:cNvSpPr txBox="1"/>
          <p:nvPr/>
        </p:nvSpPr>
        <p:spPr>
          <a:xfrm>
            <a:off x="4187827" y="987066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16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490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y, label, alpha, angle, color, family, fontface, hjust, lineheight, size, vjust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geom_quantile()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geom_rug(</a:t>
            </a:r>
            <a:r>
              <a:t>sides = “bl"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geom_smooth(</a:t>
            </a:r>
            <a:r>
              <a:t>method = lm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geom_text(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label, alpha, angle, color, family, fontface, hjust, lineheight, size, vjust</a:t>
            </a:r>
          </a:p>
        </p:txBody>
      </p:sp>
      <p:sp>
        <p:nvSpPr>
          <p:cNvPr id="217" name="one discrete, one continuous…"/>
          <p:cNvSpPr txBox="1"/>
          <p:nvPr/>
        </p:nvSpPr>
        <p:spPr>
          <a:xfrm>
            <a:off x="7134363" y="5270360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one discrete, one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aes(class, hwy))</a:t>
            </a:r>
          </a:p>
        </p:txBody>
      </p:sp>
      <p:sp>
        <p:nvSpPr>
          <p:cNvPr id="218" name="f + geom_col()  x, y, alpha, color, fill, group, linetype, size…"/>
          <p:cNvSpPr txBox="1"/>
          <p:nvPr/>
        </p:nvSpPr>
        <p:spPr>
          <a:xfrm>
            <a:off x="7592003" y="582947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geom_col()</a:t>
            </a:r>
            <a:r>
              <a:t> </a:t>
            </a:r>
            <a:br/>
            <a:r>
              <a:t>x, y,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geom_boxplot()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lower, middle, upper, ymax, ymin, alpha, </a:t>
            </a:r>
            <a:br/>
            <a:r>
              <a:t>color, fill, group, linetype,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geom_dotplot(</a:t>
            </a:r>
            <a:r>
              <a:t>binaxis = "y", stackdir = “center"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x, y, alpha, color, fill, group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geom_violin(</a:t>
            </a:r>
            <a:r>
              <a:t>scale = “area"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</p:txBody>
      </p:sp>
      <p:sp>
        <p:nvSpPr>
          <p:cNvPr id="219" name="both discrete…"/>
          <p:cNvSpPr txBox="1"/>
          <p:nvPr/>
        </p:nvSpPr>
        <p:spPr>
          <a:xfrm>
            <a:off x="7134363" y="7667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discrete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aes(cut, color))</a:t>
            </a:r>
          </a:p>
        </p:txBody>
      </p:sp>
      <p:sp>
        <p:nvSpPr>
          <p:cNvPr id="220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 + geom_count()</a:t>
            </a:r>
            <a:r>
              <a:t> </a:t>
            </a:r>
            <a:br/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geom_jitter(</a:t>
            </a:r>
            <a:r>
              <a:t>height = 2, width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</a:t>
            </a:r>
          </a:p>
        </p:txBody>
      </p:sp>
      <p:sp>
        <p:nvSpPr>
          <p:cNvPr id="221" name="THREE VARIABLES…"/>
          <p:cNvSpPr txBox="1"/>
          <p:nvPr/>
        </p:nvSpPr>
        <p:spPr>
          <a:xfrm>
            <a:off x="7134363" y="9012669"/>
            <a:ext cx="620714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seals$z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with(seals, sqrt(delta_long^2 + delta_lat^2)); l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aes(long, lat))</a:t>
            </a:r>
          </a:p>
        </p:txBody>
      </p:sp>
      <p:sp>
        <p:nvSpPr>
          <p:cNvPr id="222" name="l + geom_raster(aes(fill = z), hjust = 0.5,  vjust = 0.5, interpolate = FALSE) x, y, alpha, fill…"/>
          <p:cNvSpPr txBox="1"/>
          <p:nvPr/>
        </p:nvSpPr>
        <p:spPr>
          <a:xfrm>
            <a:off x="10985161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geom_raster(</a:t>
            </a:r>
            <a:r>
              <a:t>aes(fill = z), hjust = 0.5, </a:t>
            </a:r>
            <a:br/>
            <a:r>
              <a:t>vjust = 0.5, interpolate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geom_tile(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width</a:t>
            </a:r>
          </a:p>
        </p:txBody>
      </p:sp>
      <p:sp>
        <p:nvSpPr>
          <p:cNvPr id="22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geom_bin2d(</a:t>
            </a:r>
            <a:r>
              <a:t>binwidth = c(0.25, 500)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geom_density_2d()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geom_hex()</a:t>
            </a:r>
            <a:br/>
            <a:r>
              <a:t>x, y, alpha, color, fill, size</a:t>
            </a:r>
          </a:p>
        </p:txBody>
      </p:sp>
      <p:sp>
        <p:nvSpPr>
          <p:cNvPr id="224" name="continuous function…"/>
          <p:cNvSpPr txBox="1"/>
          <p:nvPr/>
        </p:nvSpPr>
        <p:spPr>
          <a:xfrm>
            <a:off x="10533790" y="35526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</p:txBody>
      </p:sp>
      <p:sp>
        <p:nvSpPr>
          <p:cNvPr id="225" name="visualizing error…"/>
          <p:cNvSpPr txBox="1"/>
          <p:nvPr/>
        </p:nvSpPr>
        <p:spPr>
          <a:xfrm>
            <a:off x="10533790" y="5270360"/>
            <a:ext cx="3363320" cy="4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j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ggplot(df, aes(grp, fit, ymin = fit - se, ymax = fit + se))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2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oup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3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1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282" name="Group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6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11" name="Group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8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8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18" name="Group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1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37" name="Group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1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6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0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343" name="Group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3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2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39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0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1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77" name="Group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4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0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45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6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7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8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0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1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2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3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4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5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6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7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376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61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2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381" name="Group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9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80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7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8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8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0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394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0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1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2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395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7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8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29" name="Group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0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8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03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4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5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6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7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8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09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0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1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2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3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4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5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6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7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19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0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2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40" name="Group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9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33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31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2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34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438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36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7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447" name="Group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4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6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42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4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445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497" name="Group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4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4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1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5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6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7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8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59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0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1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5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6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2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79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6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8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3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498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499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0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1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2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3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4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5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6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7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8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09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0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1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2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3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4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5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6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7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8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19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0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1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2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3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4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5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6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7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8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29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0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1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2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3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4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5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6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7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8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39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0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1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2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3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4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5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46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4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2" name="Group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49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0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51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570" name="Group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54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5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6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7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8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59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0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1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2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3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4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5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6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7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8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569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7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5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72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73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574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579" name="Group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7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82" name="Group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1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85" name="Group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8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4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8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3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87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88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0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2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04" name="Group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3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596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7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8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9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0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2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0" name="Group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0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9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06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7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08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9" name="Group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8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12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3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4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15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7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grpSp>
        <p:nvGrpSpPr>
          <p:cNvPr id="622" name="Group"/>
          <p:cNvGrpSpPr/>
          <p:nvPr/>
        </p:nvGrpSpPr>
        <p:grpSpPr>
          <a:xfrm>
            <a:off x="10556383" y="8455247"/>
            <a:ext cx="357938" cy="358033"/>
            <a:chOff x="0" y="0"/>
            <a:chExt cx="357936" cy="358032"/>
          </a:xfrm>
        </p:grpSpPr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1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3" name="maps…"/>
          <p:cNvSpPr txBox="1"/>
          <p:nvPr/>
        </p:nvSpPr>
        <p:spPr>
          <a:xfrm>
            <a:off x="10533790" y="7667054"/>
            <a:ext cx="33633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data.frame(murder = USArrests$Murder,</a:t>
            </a:r>
            <a:br/>
            <a:r>
              <a:t>               state = tolower(rownames(USArrests)))</a:t>
            </a:r>
            <a:br/>
            <a:r>
              <a:t>map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map_data("state")</a:t>
            </a:r>
            <a:br/>
            <a:r>
              <a:t>k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ggplot(data, aes(fill = murder))</a:t>
            </a:r>
          </a:p>
        </p:txBody>
      </p:sp>
      <p:sp>
        <p:nvSpPr>
          <p:cNvPr id="624" name="k + geom_map(aes(map_id = state), map = map)…"/>
          <p:cNvSpPr txBox="1"/>
          <p:nvPr/>
        </p:nvSpPr>
        <p:spPr>
          <a:xfrm>
            <a:off x="10985161" y="84244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 + geom_map(</a:t>
            </a:r>
            <a:r>
              <a:t>aes(map_id = state), map = map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+ expand_limits(</a:t>
            </a:r>
            <a:r>
              <a:t>x = map$long, y = map$lat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map_id, alpha, color, fill, linetype, size</a:t>
            </a:r>
          </a:p>
        </p:txBody>
      </p:sp>
      <p:sp>
        <p:nvSpPr>
          <p:cNvPr id="625" name="Line"/>
          <p:cNvSpPr/>
          <p:nvPr/>
        </p:nvSpPr>
        <p:spPr>
          <a:xfrm>
            <a:off x="2904976" y="51791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>
            <a:off x="2904976" y="55718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27" name="Not  required, sensible defaults supplied"/>
          <p:cNvSpPr txBox="1"/>
          <p:nvPr/>
        </p:nvSpPr>
        <p:spPr>
          <a:xfrm>
            <a:off x="3011313" y="5616652"/>
            <a:ext cx="506689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 b="1">
                <a:solidFill>
                  <a:srgbClr val="3DA642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30" name="Group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3" name="Group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4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Geoms</a:t>
            </a:r>
          </a:p>
        </p:txBody>
      </p:sp>
      <p:sp>
        <p:nvSpPr>
          <p:cNvPr id="635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0961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36" name="Line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7" name="Line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8" name="Line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39" name="Line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0" name="Line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1" name="Line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644" name="TWO VARIABLES…"/>
          <p:cNvSpPr txBox="1"/>
          <p:nvPr/>
        </p:nvSpPr>
        <p:spPr>
          <a:xfrm>
            <a:off x="7134363" y="1672222"/>
            <a:ext cx="3363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aes(cty, hwy))</a:t>
            </a:r>
          </a:p>
        </p:txBody>
      </p:sp>
      <p:sp>
        <p:nvSpPr>
          <p:cNvPr id="645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aes(carat, price))</a:t>
            </a:r>
          </a:p>
        </p:txBody>
      </p:sp>
      <p:sp>
        <p:nvSpPr>
          <p:cNvPr id="646" name="RStudio® is a trademark of RStudio, PBC  •  CC BY SA  RStudio  •  info@rstudio.com  •  844-448-1212  •  rstudio.com  •  Learn more at ggplot2.tidyverse.org  •  ggplot2  3.3.5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11"/>
              </a:rPr>
              <a:t>CC BY SA</a:t>
            </a:r>
            <a:r>
              <a:t>  RStudio  •  </a:t>
            </a:r>
            <a:r>
              <a:rPr>
                <a:hlinkClick r:id="rId12"/>
              </a:rPr>
              <a:t>info@rstudio.com</a:t>
            </a:r>
            <a:r>
              <a:t>  •  844-448-1212  •  </a:t>
            </a:r>
            <a:r>
              <a:rPr>
                <a:hlinkClick r:id="rId13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14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2021-08</a:t>
            </a:r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ggplot (data =  &lt;DATA&gt; ) +…"/>
          <p:cNvSpPr txBox="1"/>
          <p:nvPr/>
        </p:nvSpPr>
        <p:spPr>
          <a:xfrm>
            <a:off x="310208" y="51700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stat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&lt;STAT&gt;</a:t>
            </a:r>
            <a:r>
              <a:t> , position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&lt;COORDINATE_FUNCTION&gt;</a:t>
            </a:r>
            <a:r>
              <a:t> 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650" name="l + geom_contour(aes(z = z)) x, y, z, alpha, color, group, linetype, size, weight…"/>
          <p:cNvSpPr txBox="1"/>
          <p:nvPr/>
        </p:nvSpPr>
        <p:spPr>
          <a:xfrm>
            <a:off x="7600860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z, alpha, color, group, linetype, size, weight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geom_contour_filled(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group, linetype, size, subgroup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51" name="Square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652" name="Shape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3" name="Shape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654" name="Shape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90" name="Group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5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9" name="Group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57" name="Circle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58" name="Circle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59" name="Circle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0" name="Circle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1" name="Circle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6" name="Circle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7" name="Circle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69" name="Circle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0" name="Circle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2" name="Circle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3" name="Circle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4" name="Circle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5" name="Circle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8" name="Circle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79" name="Circle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3" name="Circle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4" name="Circle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5" name="Circle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6" name="Circle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8" name="Circle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691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fill,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geom_step(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direction = "hv"</a:t>
            </a:r>
            <a:r>
              <a:t>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</a:p>
        </p:txBody>
      </p:sp>
      <p:sp>
        <p:nvSpPr>
          <p:cNvPr id="692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geom_crossbar(</a:t>
            </a:r>
            <a:r>
              <a:t>fatten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ymax, </a:t>
            </a:r>
            <a:br/>
            <a:r>
              <a:t>ymin,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geom_errorbar() - </a:t>
            </a:r>
            <a:r>
              <a:t>x, ymax, ymin, </a:t>
            </a:r>
            <a:br/>
            <a:r>
              <a:t>alpha, color, group, linetype, size, width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geom_errorbarh()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geom_pointrange() - </a:t>
            </a:r>
            <a:r>
              <a:t>x, y, ymin, ymax, </a:t>
            </a:r>
            <a:br/>
            <a:r>
              <a:t>alpha, color, fill, group, linetype, shape, size</a:t>
            </a:r>
          </a:p>
        </p:txBody>
      </p:sp>
      <p:sp>
        <p:nvSpPr>
          <p:cNvPr id="693" name="Aes"/>
          <p:cNvSpPr txBox="1"/>
          <p:nvPr/>
        </p:nvSpPr>
        <p:spPr>
          <a:xfrm>
            <a:off x="282688" y="7986004"/>
            <a:ext cx="5013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Aes</a:t>
            </a:r>
          </a:p>
        </p:txBody>
      </p:sp>
      <p:sp>
        <p:nvSpPr>
          <p:cNvPr id="694" name="color and fill - string (&quot;red&quot;, &quot;#RRGGBB&quot;)…"/>
          <p:cNvSpPr txBox="1"/>
          <p:nvPr/>
        </p:nvSpPr>
        <p:spPr>
          <a:xfrm>
            <a:off x="316919" y="8362681"/>
            <a:ext cx="3079555" cy="16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color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fill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("red", "#RRGGBB")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linetype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or string (0 = "blank", 1 = "solid",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2 = "dashed", 3 = "dotted", 4 = "dotdash", 5 = "longdash",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6 = "twodash")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lineend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("round", "butt", or "square")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linejoin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("round", "mitre", or "bevel")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size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(line width in mm)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shape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integer/shape name or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             a single character ("a")</a:t>
            </a:r>
          </a:p>
        </p:txBody>
      </p:sp>
      <p:sp>
        <p:nvSpPr>
          <p:cNvPr id="695" name="Common aesthetic values."/>
          <p:cNvSpPr txBox="1"/>
          <p:nvPr/>
        </p:nvSpPr>
        <p:spPr>
          <a:xfrm>
            <a:off x="849902" y="8170394"/>
            <a:ext cx="218797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 values.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16"/>
          <a:srcRect r="50311"/>
          <a:stretch>
            <a:fillRect/>
          </a:stretch>
        </p:blipFill>
        <p:spPr>
          <a:xfrm>
            <a:off x="2084502" y="9434202"/>
            <a:ext cx="1290409" cy="207612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Line"/>
          <p:cNvSpPr/>
          <p:nvPr/>
        </p:nvSpPr>
        <p:spPr>
          <a:xfrm>
            <a:off x="282688" y="8021642"/>
            <a:ext cx="324222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698" name="Image" descr="Image"/>
          <p:cNvPicPr>
            <a:picLocks noChangeAspect="1"/>
          </p:cNvPicPr>
          <p:nvPr/>
        </p:nvPicPr>
        <p:blipFill>
          <a:blip r:embed="rId16"/>
          <a:srcRect l="49514"/>
          <a:stretch>
            <a:fillRect/>
          </a:stretch>
        </p:blipFill>
        <p:spPr>
          <a:xfrm>
            <a:off x="2076759" y="9680906"/>
            <a:ext cx="1311104" cy="207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1980</Words>
  <Application>Microsoft Macintosh PowerPoint</Application>
  <PresentationFormat>Egendefinert</PresentationFormat>
  <Paragraphs>123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9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11" baseType="lpstr">
      <vt:lpstr>Avenir</vt:lpstr>
      <vt:lpstr>Gill Sans</vt:lpstr>
      <vt:lpstr>Helvetica Light</vt:lpstr>
      <vt:lpstr>Source Code Pro</vt:lpstr>
      <vt:lpstr>Source Sans Pro Black</vt:lpstr>
      <vt:lpstr>Source Sans Pro Bold</vt:lpstr>
      <vt:lpstr>Source Sans Pro Light</vt:lpstr>
      <vt:lpstr>Source Sans Pro Regular</vt:lpstr>
      <vt:lpstr>SourceSansPro-SemiBold</vt:lpstr>
      <vt:lpstr>White</vt:lpstr>
      <vt:lpstr>Data visualization with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 SHEET </dc:title>
  <cp:lastModifiedBy>Eivind Kaspersen</cp:lastModifiedBy>
  <cp:revision>2</cp:revision>
  <dcterms:modified xsi:type="dcterms:W3CDTF">2023-05-09T07:22:30Z</dcterms:modified>
</cp:coreProperties>
</file>