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/>
    <p:restoredTop sz="94719"/>
  </p:normalViewPr>
  <p:slideViewPr>
    <p:cSldViewPr snapToGrid="0" snapToObjects="1">
      <p:cViewPr>
        <p:scale>
          <a:sx n="125" d="100"/>
          <a:sy n="125" d="100"/>
        </p:scale>
        <p:origin x="12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258154" y="1198412"/>
            <a:ext cx="3328451" cy="3218628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6276783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1"/>
            <a:ext cx="3094072" cy="237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devtools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install_git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("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dataPrep.git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", force = TRUE)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Load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3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library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to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GitHub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repository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tree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main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nb-NO" dirty="0"/>
          </a:p>
        </p:txBody>
      </p:sp>
      <p:sp>
        <p:nvSpPr>
          <p:cNvPr id="135" name="Basics"/>
          <p:cNvSpPr txBox="1"/>
          <p:nvPr/>
        </p:nvSpPr>
        <p:spPr>
          <a:xfrm>
            <a:off x="282688" y="1220487"/>
            <a:ext cx="15164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err="1"/>
              <a:t>Get</a:t>
            </a:r>
            <a:r>
              <a:rPr lang="nb-NO"/>
              <a:t> </a:t>
            </a:r>
            <a:r>
              <a:rPr lang="nb-NO" err="1"/>
              <a:t>started</a:t>
            </a:r>
            <a:endParaRPr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8" y="1211871"/>
            <a:ext cx="9960605" cy="53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5015"/>
            <a:ext cx="56265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/>
              <a:t>jatos2r()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310208" y="4604865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3711761" y="1262439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Data import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449485" y="138803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importing and preparing data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68CF-A9D5-0DFD-676C-1D011AE896C6}"/>
              </a:ext>
            </a:extLst>
          </p:cNvPr>
          <p:cNvSpPr txBox="1"/>
          <p:nvPr/>
        </p:nvSpPr>
        <p:spPr>
          <a:xfrm>
            <a:off x="6269666" y="2098633"/>
            <a:ext cx="3094984" cy="684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Export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results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from JATOS.</a:t>
            </a:r>
            <a:r>
              <a:rPr lang="nb-NO" sz="1000" dirty="0"/>
              <a:t> 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Save as .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file.</a:t>
            </a:r>
            <a:br>
              <a:rPr kumimoji="0" lang="nb-NO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727A97F-0331-ADF7-142B-C4F36A110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9" y="2135070"/>
            <a:ext cx="2515294" cy="2222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6269666" y="2512008"/>
            <a:ext cx="3717058" cy="2392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 err="1"/>
              <a:t>d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=     jatos2r(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data =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datafile.txt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filename.rds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from_col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trial_type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list(c('all'), 'survey-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likert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col_name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allow_duplicates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time_elapsed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response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delete_trial_index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c(8,10,12),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output_raw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FALSE,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output_clean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362033-1893-65AB-C227-1693C49F1DE8}"/>
              </a:ext>
            </a:extLst>
          </p:cNvPr>
          <p:cNvSpPr txBox="1"/>
          <p:nvPr/>
        </p:nvSpPr>
        <p:spPr>
          <a:xfrm>
            <a:off x="3678801" y="2503861"/>
            <a:ext cx="2669318" cy="596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# import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 :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json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in .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format 	(e.g., </a:t>
            </a:r>
            <a:r>
              <a:rPr lang="nb-NO" sz="900" dirty="0"/>
              <a:t>data </a:t>
            </a:r>
            <a:r>
              <a:rPr lang="nb-NO" sz="900" dirty="0" err="1"/>
              <a:t>exported</a:t>
            </a:r>
            <a:r>
              <a:rPr lang="nb-NO" sz="900" dirty="0"/>
              <a:t> from JATOS).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filename</a:t>
            </a:r>
            <a:r>
              <a:rPr lang="nb-NO" sz="900" dirty="0"/>
              <a:t> :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filename</a:t>
            </a:r>
            <a:r>
              <a:rPr lang="nb-NO" sz="900" dirty="0"/>
              <a:t> in .</a:t>
            </a:r>
            <a:r>
              <a:rPr lang="nb-NO" sz="900" dirty="0" err="1"/>
              <a:t>rds</a:t>
            </a:r>
            <a:r>
              <a:rPr lang="nb-NO" sz="900" dirty="0"/>
              <a:t> format of output file.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</a:t>
            </a:r>
            <a:r>
              <a:rPr lang="nb-NO" sz="900" i="1" dirty="0" err="1"/>
              <a:t>clean</a:t>
            </a:r>
            <a:r>
              <a:rPr lang="nb-NO" sz="900" i="1" dirty="0"/>
              <a:t> data</a:t>
            </a:r>
            <a:br>
              <a:rPr lang="nb-NO" sz="900" dirty="0"/>
            </a:br>
            <a:r>
              <a:rPr lang="nb-NO" sz="900" dirty="0" err="1"/>
              <a:t>from_col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select</a:t>
            </a:r>
            <a:r>
              <a:rPr lang="nb-NO" sz="900" dirty="0"/>
              <a:t> a </a:t>
            </a:r>
            <a:r>
              <a:rPr lang="nb-NO" sz="900" dirty="0" err="1"/>
              <a:t>column</a:t>
            </a:r>
            <a:r>
              <a:rPr lang="nb-NO" sz="900" dirty="0"/>
              <a:t>...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t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rial_name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</a:t>
            </a:r>
            <a:r>
              <a:rPr lang="nb-NO" sz="900" dirty="0" err="1"/>
              <a:t>select</a:t>
            </a:r>
            <a:r>
              <a:rPr lang="nb-NO" sz="900" dirty="0"/>
              <a:t> all </a:t>
            </a:r>
            <a:r>
              <a:rPr lang="nb-NO" sz="900" dirty="0" err="1"/>
              <a:t>names</a:t>
            </a:r>
            <a:r>
              <a:rPr lang="nb-NO" sz="900" dirty="0"/>
              <a:t> in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column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shall</a:t>
            </a:r>
            <a:r>
              <a:rPr lang="nb-NO" sz="900" dirty="0"/>
              <a:t> be </a:t>
            </a:r>
            <a:r>
              <a:rPr lang="nb-NO" sz="900" dirty="0" err="1"/>
              <a:t>included</a:t>
            </a:r>
            <a:r>
              <a:rPr lang="nb-NO" sz="900" dirty="0"/>
              <a:t>. All </a:t>
            </a:r>
            <a:r>
              <a:rPr lang="nb-NO" sz="900" dirty="0" err="1"/>
              <a:t>other</a:t>
            </a:r>
            <a:r>
              <a:rPr lang="nb-NO" sz="900" dirty="0"/>
              <a:t> 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rows</a:t>
            </a:r>
            <a:r>
              <a:rPr lang="nb-NO" sz="900" dirty="0"/>
              <a:t> </a:t>
            </a:r>
            <a:r>
              <a:rPr lang="nb-NO" sz="900" dirty="0" err="1"/>
              <a:t>will</a:t>
            </a:r>
            <a:r>
              <a:rPr lang="nb-NO" sz="900" dirty="0"/>
              <a:t> be </a:t>
            </a:r>
            <a:r>
              <a:rPr lang="nb-NO" sz="900" dirty="0" err="1"/>
              <a:t>deleted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If ‘all’: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every</a:t>
            </a:r>
            <a:r>
              <a:rPr lang="nb-NO" sz="900" dirty="0"/>
              <a:t> non-NA </a:t>
            </a:r>
            <a:r>
              <a:rPr lang="nb-NO" sz="900" dirty="0" err="1"/>
              <a:t>row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col_name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the</a:t>
            </a:r>
            <a:r>
              <a:rPr lang="nb-NO" sz="900" dirty="0"/>
              <a:t> </a:t>
            </a:r>
            <a:r>
              <a:rPr lang="nb-NO" sz="900" dirty="0" err="1"/>
              <a:t>columns</a:t>
            </a:r>
            <a:r>
              <a:rPr lang="nb-NO" sz="900" dirty="0"/>
              <a:t> to be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        </a:t>
            </a:r>
            <a:r>
              <a:rPr lang="nb-NO" sz="900" dirty="0" err="1"/>
              <a:t>included</a:t>
            </a:r>
            <a:r>
              <a:rPr lang="nb-NO" sz="900" dirty="0"/>
              <a:t> in </a:t>
            </a:r>
            <a:r>
              <a:rPr lang="nb-NO" sz="900" dirty="0" err="1"/>
              <a:t>the</a:t>
            </a:r>
            <a:r>
              <a:rPr lang="nb-NO" sz="900" dirty="0"/>
              <a:t> final data </a:t>
            </a:r>
            <a:r>
              <a:rPr lang="nb-NO" sz="900" dirty="0" err="1"/>
              <a:t>set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 err="1"/>
              <a:t>allow_duplicates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Some</a:t>
            </a:r>
            <a:r>
              <a:rPr lang="nb-NO" sz="900" dirty="0"/>
              <a:t> parameters </a:t>
            </a:r>
            <a:r>
              <a:rPr lang="nb-NO" sz="900" dirty="0" err="1"/>
              <a:t>appear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for </a:t>
            </a:r>
            <a:r>
              <a:rPr lang="nb-NO" sz="900" dirty="0" err="1"/>
              <a:t>several</a:t>
            </a:r>
            <a:r>
              <a:rPr lang="nb-NO" sz="900" dirty="0"/>
              <a:t> trials (e.g., RT </a:t>
            </a:r>
            <a:r>
              <a:rPr lang="nb-NO" sz="900" dirty="0" err="1"/>
              <a:t>appears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typically</a:t>
            </a:r>
            <a:r>
              <a:rPr lang="nb-NO" sz="900" dirty="0"/>
              <a:t> </a:t>
            </a:r>
            <a:r>
              <a:rPr lang="nb-NO" sz="900" dirty="0" err="1"/>
              <a:t>several</a:t>
            </a:r>
            <a:r>
              <a:rPr lang="nb-NO" sz="900" dirty="0"/>
              <a:t> times). List </a:t>
            </a:r>
            <a:r>
              <a:rPr lang="nb-NO" sz="900" dirty="0" err="1"/>
              <a:t>those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parameters </a:t>
            </a:r>
            <a:r>
              <a:rPr lang="nb-NO" sz="900" dirty="0" err="1"/>
              <a:t>here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delete_trial_index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Delete</a:t>
            </a:r>
            <a:r>
              <a:rPr lang="nb-NO" sz="900" dirty="0"/>
              <a:t> all data from trial </a:t>
            </a:r>
            <a:r>
              <a:rPr lang="nb-NO" sz="900" dirty="0" err="1"/>
              <a:t>indeces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listed</a:t>
            </a:r>
            <a:r>
              <a:rPr lang="nb-NO" sz="900" dirty="0"/>
              <a:t> in </a:t>
            </a:r>
            <a:r>
              <a:rPr lang="nb-NO" sz="900" dirty="0" err="1"/>
              <a:t>this</a:t>
            </a:r>
            <a:r>
              <a:rPr lang="nb-NO" sz="900" dirty="0"/>
              <a:t> </a:t>
            </a:r>
            <a:r>
              <a:rPr lang="nb-NO" sz="900" dirty="0" err="1"/>
              <a:t>vector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Output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output_raw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before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output_clean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after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DF466AC-A0B2-CEA3-0578-CAC087AB8E24}"/>
              </a:ext>
            </a:extLst>
          </p:cNvPr>
          <p:cNvSpPr txBox="1"/>
          <p:nvPr/>
        </p:nvSpPr>
        <p:spPr>
          <a:xfrm>
            <a:off x="6343167" y="5341176"/>
            <a:ext cx="3717058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Explanation</a:t>
            </a:r>
            <a:endParaRPr lang="nb-NO" sz="1000" b="1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From </a:t>
            </a:r>
            <a:r>
              <a:rPr lang="nb-NO" sz="1000" dirty="0" err="1"/>
              <a:t>column</a:t>
            </a:r>
            <a:r>
              <a:rPr lang="nb-NO" sz="1000" dirty="0"/>
              <a:t> ‘</a:t>
            </a:r>
            <a:r>
              <a:rPr lang="nb-NO" sz="1000" dirty="0" err="1"/>
              <a:t>trialName</a:t>
            </a:r>
            <a:r>
              <a:rPr lang="nb-NO" sz="1000" dirty="0"/>
              <a:t>’, </a:t>
            </a:r>
            <a:r>
              <a:rPr lang="nb-NO" sz="1000" dirty="0" err="1"/>
              <a:t>find</a:t>
            </a:r>
            <a:r>
              <a:rPr lang="nb-NO" sz="1000" dirty="0"/>
              <a:t> ‘all’ trials (e.g., ‘</a:t>
            </a:r>
            <a:r>
              <a:rPr lang="nb-NO" sz="1000" dirty="0" err="1"/>
              <a:t>browserCheck</a:t>
            </a:r>
            <a:r>
              <a:rPr lang="nb-NO" sz="1000" dirty="0"/>
              <a:t>,</a:t>
            </a:r>
            <a:br>
              <a:rPr lang="nb-NO" sz="1000" dirty="0"/>
            </a:br>
            <a:r>
              <a:rPr lang="nb-NO" sz="1000" dirty="0" err="1"/>
              <a:t>screenCalibration</a:t>
            </a:r>
            <a:r>
              <a:rPr lang="nb-NO" sz="1000" dirty="0"/>
              <a:t>, </a:t>
            </a:r>
            <a:r>
              <a:rPr lang="nb-NO" sz="1000" dirty="0" err="1"/>
              <a:t>dotMaskTrial</a:t>
            </a:r>
            <a:r>
              <a:rPr lang="nb-NO" sz="1000" dirty="0"/>
              <a:t>, </a:t>
            </a:r>
            <a:r>
              <a:rPr lang="nb-NO" sz="1000" dirty="0" err="1"/>
              <a:t>strategyMC</a:t>
            </a:r>
            <a:r>
              <a:rPr lang="nb-NO" sz="1000" dirty="0"/>
              <a:t>). </a:t>
            </a:r>
            <a:r>
              <a:rPr lang="nb-NO" sz="1000" dirty="0" err="1"/>
              <a:t>Collect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from all </a:t>
            </a:r>
            <a:r>
              <a:rPr lang="nb-NO" sz="1000" dirty="0" err="1"/>
              <a:t>these</a:t>
            </a:r>
            <a:r>
              <a:rPr lang="nb-NO" sz="1000" dirty="0"/>
              <a:t> trials.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In </a:t>
            </a:r>
            <a:r>
              <a:rPr lang="nb-NO" sz="1000" dirty="0" err="1"/>
              <a:t>addition</a:t>
            </a:r>
            <a:r>
              <a:rPr lang="nb-NO" sz="1000" dirty="0"/>
              <a:t>, </a:t>
            </a:r>
            <a:r>
              <a:rPr lang="nb-NO" sz="1000" dirty="0" err="1"/>
              <a:t>collect</a:t>
            </a:r>
            <a:r>
              <a:rPr lang="nb-NO" sz="1000" dirty="0"/>
              <a:t> data from all </a:t>
            </a:r>
            <a:r>
              <a:rPr lang="nb-NO" sz="1000" dirty="0" err="1"/>
              <a:t>rows</a:t>
            </a:r>
            <a:r>
              <a:rPr lang="nb-NO" sz="1000" dirty="0"/>
              <a:t> </a:t>
            </a:r>
            <a:r>
              <a:rPr lang="nb-NO" sz="1000" dirty="0" err="1"/>
              <a:t>containing</a:t>
            </a:r>
            <a:r>
              <a:rPr lang="nb-NO" sz="1000" dirty="0"/>
              <a:t> ‘survey-</a:t>
            </a:r>
            <a:r>
              <a:rPr lang="nb-NO" sz="1000" dirty="0" err="1"/>
              <a:t>likert</a:t>
            </a:r>
            <a:r>
              <a:rPr lang="nb-NO" sz="1000" dirty="0"/>
              <a:t>’</a:t>
            </a:r>
            <a:br>
              <a:rPr lang="nb-NO" sz="1000" dirty="0"/>
            </a:br>
            <a:r>
              <a:rPr lang="nb-NO" sz="1000" dirty="0"/>
              <a:t>in </a:t>
            </a:r>
            <a:r>
              <a:rPr lang="nb-NO" sz="1000" dirty="0" err="1"/>
              <a:t>the</a:t>
            </a:r>
            <a:r>
              <a:rPr lang="nb-NO" sz="1000" dirty="0"/>
              <a:t> ‘</a:t>
            </a:r>
            <a:r>
              <a:rPr lang="nb-NO" sz="1000" dirty="0" err="1"/>
              <a:t>trial_type</a:t>
            </a:r>
            <a:r>
              <a:rPr lang="nb-NO" sz="1000" dirty="0"/>
              <a:t>’ – </a:t>
            </a:r>
            <a:r>
              <a:rPr lang="nb-NO" sz="1000" dirty="0" err="1"/>
              <a:t>column</a:t>
            </a:r>
            <a:r>
              <a:rPr lang="nb-NO" sz="1000" dirty="0"/>
              <a:t>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Trial </a:t>
            </a:r>
            <a:r>
              <a:rPr lang="nb-NO" sz="1000" dirty="0" err="1"/>
              <a:t>index</a:t>
            </a:r>
            <a:r>
              <a:rPr lang="nb-NO" sz="1000" dirty="0"/>
              <a:t> 8,10,12 </a:t>
            </a:r>
            <a:r>
              <a:rPr lang="nb-NO" sz="1000" dirty="0" err="1"/>
              <a:t>were</a:t>
            </a:r>
            <a:r>
              <a:rPr lang="nb-NO" sz="1000" dirty="0"/>
              <a:t> training-trials. </a:t>
            </a:r>
            <a:r>
              <a:rPr lang="nb-NO" sz="1000" dirty="0" err="1"/>
              <a:t>We</a:t>
            </a:r>
            <a:r>
              <a:rPr lang="nb-NO" sz="1000" dirty="0"/>
              <a:t> </a:t>
            </a:r>
            <a:r>
              <a:rPr lang="nb-NO" sz="900" dirty="0"/>
              <a:t>do</a:t>
            </a:r>
            <a:r>
              <a:rPr lang="nb-NO" sz="1000" dirty="0"/>
              <a:t> not </a:t>
            </a:r>
            <a:r>
              <a:rPr lang="nb-NO" sz="1000" dirty="0" err="1"/>
              <a:t>need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data from </a:t>
            </a:r>
            <a:r>
              <a:rPr lang="nb-NO" sz="1000" dirty="0" err="1"/>
              <a:t>these</a:t>
            </a:r>
            <a:r>
              <a:rPr lang="nb-NO" sz="1000" dirty="0"/>
              <a:t>. </a:t>
            </a:r>
            <a:r>
              <a:rPr lang="nb-NO" sz="1000" dirty="0" err="1"/>
              <a:t>Remove</a:t>
            </a:r>
            <a:r>
              <a:rPr lang="nb-NO" sz="1000" dirty="0"/>
              <a:t> </a:t>
            </a:r>
            <a:r>
              <a:rPr lang="nb-NO" sz="1000" dirty="0" err="1"/>
              <a:t>those</a:t>
            </a:r>
            <a:r>
              <a:rPr lang="nb-NO" sz="1000" dirty="0"/>
              <a:t> </a:t>
            </a:r>
            <a:r>
              <a:rPr lang="nb-NO" sz="1000" dirty="0" err="1"/>
              <a:t>rows</a:t>
            </a:r>
            <a:r>
              <a:rPr lang="nb-NO" sz="1000" dirty="0"/>
              <a:t>. 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B7D1961-4F6A-1109-283D-EBBF199E50D7}"/>
              </a:ext>
            </a:extLst>
          </p:cNvPr>
          <p:cNvSpPr/>
          <p:nvPr/>
        </p:nvSpPr>
        <p:spPr>
          <a:xfrm flipH="1" flipV="1">
            <a:off x="10009520" y="1632083"/>
            <a:ext cx="80725" cy="7588912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" name="Geoms">
            <a:extLst>
              <a:ext uri="{FF2B5EF4-FFF2-40B4-BE49-F238E27FC236}">
                <a16:creationId xmlns:a16="http://schemas.microsoft.com/office/drawing/2014/main" id="{A8EB31FF-86F7-C4D6-C651-995DBF3248C8}"/>
              </a:ext>
            </a:extLst>
          </p:cNvPr>
          <p:cNvSpPr txBox="1"/>
          <p:nvPr/>
        </p:nvSpPr>
        <p:spPr>
          <a:xfrm>
            <a:off x="10163846" y="1276190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Outliers</a:t>
            </a:r>
            <a:endParaRPr dirty="0"/>
          </a:p>
        </p:txBody>
      </p:sp>
      <p:sp>
        <p:nvSpPr>
          <p:cNvPr id="15" name="Use a geom function to represent data points, use the geom’s aesthetic properties to represent variables.  Each function returns a layer.">
            <a:extLst>
              <a:ext uri="{FF2B5EF4-FFF2-40B4-BE49-F238E27FC236}">
                <a16:creationId xmlns:a16="http://schemas.microsoft.com/office/drawing/2014/main" id="{BCFB1305-C1A6-EA45-4051-CA05B8B25408}"/>
              </a:ext>
            </a:extLst>
          </p:cNvPr>
          <p:cNvSpPr txBox="1"/>
          <p:nvPr/>
        </p:nvSpPr>
        <p:spPr>
          <a:xfrm>
            <a:off x="11379986" y="139535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246B12EE-B38B-39E1-CC5D-EF020D36E245}"/>
              </a:ext>
            </a:extLst>
          </p:cNvPr>
          <p:cNvSpPr/>
          <p:nvPr/>
        </p:nvSpPr>
        <p:spPr>
          <a:xfrm>
            <a:off x="10143513" y="1641331"/>
            <a:ext cx="3560737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endParaRPr lang="nb-NO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96438F1-4813-53BB-CF9D-F31DBB4D5598}"/>
              </a:ext>
            </a:extLst>
          </p:cNvPr>
          <p:cNvSpPr txBox="1"/>
          <p:nvPr/>
        </p:nvSpPr>
        <p:spPr>
          <a:xfrm>
            <a:off x="10143515" y="2023259"/>
            <a:ext cx="2301511" cy="2880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newDf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=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printSummary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plotOutliers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positionOutliers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)</a:t>
            </a:r>
          </a:p>
        </p:txBody>
      </p:sp>
      <p:sp>
        <p:nvSpPr>
          <p:cNvPr id="21" name="GRAPHICAL PRIMITIVES">
            <a:extLst>
              <a:ext uri="{FF2B5EF4-FFF2-40B4-BE49-F238E27FC236}">
                <a16:creationId xmlns:a16="http://schemas.microsoft.com/office/drawing/2014/main" id="{BBFD72C5-3ADE-A046-75A5-1329925BBFDD}"/>
              </a:ext>
            </a:extLst>
          </p:cNvPr>
          <p:cNvSpPr txBox="1"/>
          <p:nvPr/>
        </p:nvSpPr>
        <p:spPr>
          <a:xfrm>
            <a:off x="10262692" y="1700313"/>
            <a:ext cx="11172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removeOutliers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4789458-ACE0-82E7-EB15-32B219F241B8}"/>
              </a:ext>
            </a:extLst>
          </p:cNvPr>
          <p:cNvSpPr txBox="1"/>
          <p:nvPr/>
        </p:nvSpPr>
        <p:spPr>
          <a:xfrm>
            <a:off x="10224239" y="4939965"/>
            <a:ext cx="3717058" cy="29520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response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rt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time.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workerID</a:t>
            </a:r>
            <a:r>
              <a:rPr lang="nb-NO" sz="900" dirty="0"/>
              <a:t>:	        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workerID</a:t>
            </a:r>
            <a:r>
              <a:rPr lang="nb-NO" sz="900" dirty="0"/>
              <a:t>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minRT</a:t>
            </a:r>
            <a:r>
              <a:rPr lang="nb-NO" sz="900" dirty="0"/>
              <a:t>:	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less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maxRT</a:t>
            </a:r>
            <a:r>
              <a:rPr lang="nb-NO" sz="900" dirty="0"/>
              <a:t>:	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more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maxRT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minCor</a:t>
            </a:r>
            <a:r>
              <a:rPr lang="nb-NO" sz="900" dirty="0"/>
              <a:t>:        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persons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-to-			</a:t>
            </a:r>
            <a:r>
              <a:rPr lang="nb-NO" sz="900" dirty="0" err="1"/>
              <a:t>answer</a:t>
            </a:r>
            <a:r>
              <a:rPr lang="nb-NO" sz="900" dirty="0"/>
              <a:t> </a:t>
            </a:r>
            <a:r>
              <a:rPr lang="nb-NO" sz="900" dirty="0" err="1"/>
              <a:t>correlation</a:t>
            </a:r>
            <a:r>
              <a:rPr lang="nb-NO" sz="900" dirty="0"/>
              <a:t> </a:t>
            </a:r>
            <a:r>
              <a:rPr lang="nb-NO" sz="900" dirty="0" err="1"/>
              <a:t>lower</a:t>
            </a:r>
            <a:r>
              <a:rPr lang="nb-NO" sz="900" dirty="0"/>
              <a:t>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minCor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iqrFactor</a:t>
            </a:r>
            <a:r>
              <a:rPr lang="nb-NO" sz="900" dirty="0"/>
              <a:t>:	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routliers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   	</a:t>
            </a:r>
            <a:r>
              <a:rPr lang="nb-NO" sz="900" dirty="0" err="1"/>
              <a:t>Responses</a:t>
            </a:r>
            <a:r>
              <a:rPr lang="nb-NO" sz="900" dirty="0"/>
              <a:t> &lt;&gt; median +/- </a:t>
            </a:r>
            <a:r>
              <a:rPr lang="nb-NO" sz="900" dirty="0" err="1"/>
              <a:t>iqrFactor</a:t>
            </a:r>
            <a:r>
              <a:rPr lang="nb-NO" sz="900" dirty="0"/>
              <a:t>*</a:t>
            </a:r>
            <a:r>
              <a:rPr lang="nb-NO" sz="900" dirty="0" err="1"/>
              <a:t>iqr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printSummary</a:t>
            </a:r>
            <a:r>
              <a:rPr lang="nb-NO" sz="900" dirty="0"/>
              <a:t>:    	</a:t>
            </a:r>
            <a:r>
              <a:rPr lang="nb-NO" sz="900" dirty="0" err="1"/>
              <a:t>Logical</a:t>
            </a:r>
            <a:r>
              <a:rPr lang="nb-NO" sz="900" dirty="0"/>
              <a:t>: If TRUE, </a:t>
            </a:r>
            <a:r>
              <a:rPr lang="nb-NO" sz="900" dirty="0" err="1"/>
              <a:t>print</a:t>
            </a:r>
            <a:r>
              <a:rPr lang="nb-NO" sz="900" dirty="0"/>
              <a:t> </a:t>
            </a:r>
            <a:r>
              <a:rPr lang="nb-NO" sz="900" dirty="0" err="1"/>
              <a:t>summary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plotOutliers</a:t>
            </a:r>
            <a:r>
              <a:rPr lang="nb-NO" sz="900" dirty="0"/>
              <a:t>:          	</a:t>
            </a:r>
            <a:r>
              <a:rPr lang="nb-NO" sz="900" dirty="0" err="1"/>
              <a:t>Logical</a:t>
            </a:r>
            <a:r>
              <a:rPr lang="nb-NO" sz="900" dirty="0"/>
              <a:t>: If TRUE, plot </a:t>
            </a:r>
            <a:r>
              <a:rPr lang="nb-NO" sz="900" dirty="0" err="1"/>
              <a:t>outliers</a:t>
            </a:r>
            <a:r>
              <a:rPr lang="nb-NO" sz="900" dirty="0"/>
              <a:t> (persons </a:t>
            </a:r>
            <a:r>
              <a:rPr lang="nb-NO" sz="900" dirty="0" err="1"/>
              <a:t>only</a:t>
            </a:r>
            <a:r>
              <a:rPr lang="nb-NO" sz="900" dirty="0"/>
              <a:t>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positionOutliers</a:t>
            </a:r>
            <a:r>
              <a:rPr lang="nb-NO" sz="900" dirty="0"/>
              <a:t>: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put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 </a:t>
            </a:r>
            <a:r>
              <a:rPr lang="nb-NO" sz="900" dirty="0" err="1"/>
              <a:t>on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top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or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bottom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of original 	           	data </a:t>
            </a:r>
            <a:r>
              <a:rPr lang="nb-NO" sz="900" dirty="0" err="1"/>
              <a:t>frame</a:t>
            </a:r>
            <a:r>
              <a:rPr lang="nb-NO" sz="900" dirty="0"/>
              <a:t>. If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remove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AD04F629-2408-0C9E-3772-C7702E346112}"/>
              </a:ext>
            </a:extLst>
          </p:cNvPr>
          <p:cNvSpPr txBox="1"/>
          <p:nvPr/>
        </p:nvSpPr>
        <p:spPr>
          <a:xfrm>
            <a:off x="10224239" y="7800991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b="1" dirty="0" err="1"/>
              <a:t>Default</a:t>
            </a:r>
            <a:r>
              <a:rPr lang="nb-NO" sz="900" b="1" dirty="0"/>
              <a:t> Settings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b-NO" sz="9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255118" y="1702940"/>
            <a:ext cx="4062882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238824" y="1207455"/>
            <a:ext cx="13444020" cy="9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275721" y="1700313"/>
            <a:ext cx="10643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weberMeasure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255118" y="1292054"/>
            <a:ext cx="27725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Weber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1319456" y="1316840"/>
            <a:ext cx="1616784" cy="299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calculating</a:t>
            </a:r>
            <a:r>
              <a:rPr lang="nb-NO" dirty="0"/>
              <a:t> </a:t>
            </a:r>
            <a:r>
              <a:rPr lang="nb-NO" dirty="0" err="1"/>
              <a:t>Weber’s</a:t>
            </a:r>
            <a:r>
              <a:rPr lang="nb-NO" dirty="0"/>
              <a:t> </a:t>
            </a:r>
            <a:r>
              <a:rPr lang="nb-NO" dirty="0" err="1"/>
              <a:t>fraction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238823" y="2697080"/>
            <a:ext cx="3717058" cy="1726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weber	      =    	</a:t>
            </a:r>
            <a:r>
              <a:rPr lang="nb-NO" sz="1000" dirty="0" err="1"/>
              <a:t>weberMeasure</a:t>
            </a:r>
            <a:r>
              <a:rPr lang="nb-NO" sz="1000" dirty="0"/>
              <a:t>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</a:t>
            </a:r>
            <a:r>
              <a:rPr lang="nb-NO" sz="1000" dirty="0" err="1"/>
              <a:t>df</a:t>
            </a:r>
            <a:r>
              <a:rPr lang="nb-NO" sz="1000" dirty="0"/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numerosity</a:t>
            </a:r>
            <a:r>
              <a:rPr lang="nb-NO" sz="1000" dirty="0"/>
              <a:t> = "</a:t>
            </a:r>
            <a:r>
              <a:rPr lang="nb-NO" sz="1000" dirty="0" err="1"/>
              <a:t>dots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answer</a:t>
            </a:r>
            <a:r>
              <a:rPr lang="nb-NO" sz="1000" dirty="0"/>
              <a:t> = "</a:t>
            </a:r>
            <a:r>
              <a:rPr lang="nb-NO" sz="1000" dirty="0" err="1"/>
              <a:t>answer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central</a:t>
            </a:r>
            <a:r>
              <a:rPr lang="nb-NO" sz="1000" dirty="0"/>
              <a:t> = "median",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plot = TRUE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)</a:t>
            </a:r>
            <a:endParaRPr kumimoji="0" lang="nb-NO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A7E8123-3BBA-E115-5E64-9889FE41CA25}"/>
              </a:ext>
            </a:extLst>
          </p:cNvPr>
          <p:cNvSpPr txBox="1"/>
          <p:nvPr/>
        </p:nvSpPr>
        <p:spPr>
          <a:xfrm>
            <a:off x="238823" y="2230175"/>
            <a:ext cx="2580434" cy="602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CV : 	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SD /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ac</a:t>
            </a:r>
            <a:r>
              <a:rPr lang="nb-NO" sz="900" dirty="0" err="1"/>
              <a:t>tual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Weber’s</a:t>
            </a:r>
            <a:r>
              <a:rPr lang="nb-NO" sz="900" dirty="0"/>
              <a:t> </a:t>
            </a:r>
            <a:r>
              <a:rPr lang="nb-NO" sz="900" dirty="0" err="1"/>
              <a:t>Fraction</a:t>
            </a:r>
            <a:r>
              <a:rPr lang="nb-NO" sz="900" dirty="0"/>
              <a:t> :   	SD / </a:t>
            </a:r>
            <a:r>
              <a:rPr lang="nb-NO" sz="900" dirty="0" err="1"/>
              <a:t>perceived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890FFD-27B7-118F-AE2A-016F2D922DB2}"/>
              </a:ext>
            </a:extLst>
          </p:cNvPr>
          <p:cNvSpPr txBox="1"/>
          <p:nvPr/>
        </p:nvSpPr>
        <p:spPr>
          <a:xfrm>
            <a:off x="238823" y="4490256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answer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central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"median" or "</a:t>
            </a:r>
            <a:r>
              <a:rPr lang="nb-NO" sz="900" dirty="0" err="1"/>
              <a:t>mean</a:t>
            </a:r>
            <a:r>
              <a:rPr lang="nb-NO" sz="900" dirty="0"/>
              <a:t>».</a:t>
            </a:r>
          </a:p>
          <a:p>
            <a:r>
              <a:rPr lang="nb-NO" sz="900" dirty="0"/>
              <a:t>plot:		</a:t>
            </a:r>
            <a:r>
              <a:rPr lang="nb-NO" sz="900" dirty="0" err="1"/>
              <a:t>Logical</a:t>
            </a:r>
            <a:r>
              <a:rPr lang="nb-NO" sz="900" dirty="0"/>
              <a:t>: If TRUE, plot CV </a:t>
            </a:r>
            <a:r>
              <a:rPr lang="nb-NO" sz="900" dirty="0" err="1"/>
              <a:t>curves</a:t>
            </a:r>
            <a:r>
              <a:rPr lang="nb-NO" sz="900" dirty="0"/>
              <a:t>. 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24954503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912</Words>
  <Application>Microsoft Macintosh PowerPoint</Application>
  <PresentationFormat>Egendefinert</PresentationFormat>
  <Paragraphs>103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Avenir</vt:lpstr>
      <vt:lpstr>Helvetica Light</vt:lpstr>
      <vt:lpstr>Source Sans Pro Bold</vt:lpstr>
      <vt:lpstr>Source Sans Pro Light</vt:lpstr>
      <vt:lpstr>Source Sans Pro Regular</vt:lpstr>
      <vt:lpstr>SourceSansPro-SemiBold</vt:lpstr>
      <vt:lpstr>White</vt:lpstr>
      <vt:lpstr>Data import and visualization with dataPrep: : CHEAT SHEET </vt:lpstr>
      <vt:lpstr>Data import and visualization with dataPrep: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Eivind Kaspersen</cp:lastModifiedBy>
  <cp:revision>3</cp:revision>
  <dcterms:modified xsi:type="dcterms:W3CDTF">2023-05-09T13:28:27Z</dcterms:modified>
</cp:coreProperties>
</file>