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53"/>
    <p:restoredTop sz="94673"/>
  </p:normalViewPr>
  <p:slideViewPr>
    <p:cSldViewPr snapToGrid="0" snapToObjects="1">
      <p:cViewPr>
        <p:scale>
          <a:sx n="100" d="100"/>
          <a:sy n="100" d="100"/>
        </p:scale>
        <p:origin x="592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21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22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21"/>
          </p:nvPr>
        </p:nvSpPr>
        <p:spPr>
          <a:xfrm>
            <a:off x="-873125" y="158750"/>
            <a:ext cx="1570806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21"/>
          </p:nvPr>
        </p:nvSpPr>
        <p:spPr>
          <a:xfrm>
            <a:off x="1725786" y="840878"/>
            <a:ext cx="10504786" cy="70068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21"/>
          </p:nvPr>
        </p:nvSpPr>
        <p:spPr>
          <a:xfrm>
            <a:off x="2919511" y="840878"/>
            <a:ext cx="13274230" cy="88494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 b="1"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21"/>
          </p:nvPr>
        </p:nvSpPr>
        <p:spPr>
          <a:xfrm>
            <a:off x="4870400" y="2955478"/>
            <a:ext cx="10129615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sz="1200"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  <a:lvl2pPr marL="489857" indent="-146957">
              <a:defRPr sz="1200">
                <a:latin typeface="Source Sans Pro Bold"/>
                <a:ea typeface="Source Sans Pro Bold"/>
                <a:cs typeface="Source Sans Pro Bold"/>
                <a:sym typeface="Source Sans Pro Bold"/>
              </a:defRPr>
            </a:lvl2pPr>
            <a:lvl3pPr marL="832757" indent="-146957">
              <a:defRPr sz="1200">
                <a:latin typeface="Source Sans Pro Bold"/>
                <a:ea typeface="Source Sans Pro Bold"/>
                <a:cs typeface="Source Sans Pro Bold"/>
                <a:sym typeface="Source Sans Pro Bold"/>
              </a:defRPr>
            </a:lvl3pPr>
            <a:lvl4pPr marL="1175657" indent="-146957">
              <a:defRPr sz="1200">
                <a:latin typeface="Source Sans Pro Bold"/>
                <a:ea typeface="Source Sans Pro Bold"/>
                <a:cs typeface="Source Sans Pro Bold"/>
                <a:sym typeface="Source Sans Pro Bold"/>
              </a:defRPr>
            </a:lvl4pPr>
            <a:lvl5pPr marL="1518557" indent="-146957">
              <a:defRPr sz="1200">
                <a:latin typeface="Source Sans Pro Bold"/>
                <a:ea typeface="Source Sans Pro Bold"/>
                <a:cs typeface="Source Sans Pro Bold"/>
                <a:sym typeface="Source Sans Pro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idx="21"/>
          </p:nvPr>
        </p:nvSpPr>
        <p:spPr>
          <a:xfrm>
            <a:off x="-2551163" y="1113730"/>
            <a:ext cx="12864953" cy="85766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22"/>
          </p:nvPr>
        </p:nvSpPr>
        <p:spPr>
          <a:xfrm>
            <a:off x="7175996" y="5558791"/>
            <a:ext cx="6507511" cy="4340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23"/>
          </p:nvPr>
        </p:nvSpPr>
        <p:spPr>
          <a:xfrm>
            <a:off x="6985000" y="1111310"/>
            <a:ext cx="6302872" cy="420191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23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1pPr>
      <a:lvl2pPr marL="567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2pPr>
      <a:lvl3pPr marL="1012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3pPr>
      <a:lvl4pPr marL="1456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4pPr>
      <a:lvl5pPr marL="1901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5pPr>
      <a:lvl6pPr marL="2345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6pPr>
      <a:lvl7pPr marL="2790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7pPr>
      <a:lvl8pPr marL="3234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8pPr>
      <a:lvl9pPr marL="3679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"/>
          <p:cNvSpPr/>
          <p:nvPr/>
        </p:nvSpPr>
        <p:spPr>
          <a:xfrm>
            <a:off x="258154" y="1198412"/>
            <a:ext cx="3328451" cy="3218628"/>
          </a:xfrm>
          <a:prstGeom prst="rect">
            <a:avLst/>
          </a:prstGeom>
          <a:solidFill>
            <a:srgbClr val="75D142">
              <a:alpha val="1979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 dirty="0"/>
          </a:p>
        </p:txBody>
      </p:sp>
      <p:pic>
        <p:nvPicPr>
          <p:cNvPr id="121" name="Screen Shot 2019-02-08 at 4.44.20 PM.png" descr="Screen Shot 2019-02-08 at 4.44.20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444" y="-11453"/>
            <a:ext cx="5613847" cy="2361044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Data Visualization with ggplot2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3550007" cy="803346"/>
          </a:xfrm>
          <a:prstGeom prst="rect">
            <a:avLst/>
          </a:prstGeom>
        </p:spPr>
        <p:txBody>
          <a:bodyPr lIns="0" tIns="0" rIns="0" bIns="0" anchor="t">
            <a:normAutofit fontScale="90000"/>
          </a:bodyPr>
          <a:lstStyle/>
          <a:p>
            <a:r>
              <a:rPr dirty="0"/>
              <a:t>Data</a:t>
            </a:r>
            <a:r>
              <a:rPr lang="nb-NO" dirty="0"/>
              <a:t> import and</a:t>
            </a:r>
            <a:r>
              <a:rPr dirty="0"/>
              <a:t> </a:t>
            </a:r>
            <a:r>
              <a:rPr lang="en-US" dirty="0"/>
              <a:t>v</a:t>
            </a:r>
            <a:r>
              <a:rPr dirty="0"/>
              <a:t>isualization with </a:t>
            </a:r>
            <a:r>
              <a:rPr lang="nb-NO" dirty="0" err="1"/>
              <a:t>dataPrep</a:t>
            </a:r>
            <a:r>
              <a:rPr dirty="0"/>
              <a:t>: : </a:t>
            </a:r>
            <a:r>
              <a:rPr sz="3300" b="1" dirty="0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131" name="Rectangle"/>
          <p:cNvSpPr/>
          <p:nvPr/>
        </p:nvSpPr>
        <p:spPr>
          <a:xfrm>
            <a:off x="3629217" y="1632083"/>
            <a:ext cx="6276783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75D142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34" name="ggplot2 is based on the grammar of graphics, the idea that you can build every graph from the same components: a data set, a coordinate system, and geoms—visual marks that represent data points."/>
          <p:cNvSpPr txBox="1"/>
          <p:nvPr/>
        </p:nvSpPr>
        <p:spPr>
          <a:xfrm>
            <a:off x="308334" y="1745691"/>
            <a:ext cx="3094072" cy="2379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nb-NO" sz="1300" b="1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Install</a:t>
            </a:r>
            <a:r>
              <a:rPr lang="nb-NO" sz="1300" b="1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:</a:t>
            </a:r>
            <a:br>
              <a:rPr lang="nb-NO" sz="1300" b="1" dirty="0"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b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 lang="nb-NO" sz="1300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devtools</a:t>
            </a:r>
            <a: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::</a:t>
            </a:r>
            <a:r>
              <a:rPr lang="nb-NO" sz="1300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install_git</a:t>
            </a:r>
            <a: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("</a:t>
            </a:r>
            <a:r>
              <a:rPr lang="nb-NO" sz="1300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https</a:t>
            </a:r>
            <a: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://</a:t>
            </a:r>
            <a:r>
              <a:rPr lang="nb-NO" sz="1300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github.com</a:t>
            </a:r>
            <a: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/</a:t>
            </a:r>
            <a:r>
              <a:rPr lang="nb-NO" sz="1300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eivinkas</a:t>
            </a:r>
            <a: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/</a:t>
            </a:r>
            <a:r>
              <a:rPr lang="nb-NO" sz="1300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dataPrep.git</a:t>
            </a:r>
            <a: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", force = TRUE)</a:t>
            </a:r>
            <a:b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b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 lang="nb-NO" sz="1300" b="1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Load</a:t>
            </a:r>
            <a:r>
              <a:rPr lang="nb-NO" sz="1300" b="1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:</a:t>
            </a:r>
            <a:b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endParaRPr lang="nb-NO" sz="1300" dirty="0"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nb-NO" sz="1300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library</a:t>
            </a:r>
            <a: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lang="nb-NO" sz="1300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dataPrep</a:t>
            </a:r>
            <a: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b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 lang="nb-NO" sz="1300" b="1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Add</a:t>
            </a:r>
            <a:r>
              <a:rPr lang="nb-NO" sz="1300" b="1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rPr lang="nb-NO" sz="1300" b="1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new</a:t>
            </a:r>
            <a:r>
              <a:rPr lang="nb-NO" sz="1300" b="1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rPr lang="nb-NO" sz="1300" b="1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functions</a:t>
            </a:r>
            <a:r>
              <a:rPr lang="nb-NO" sz="1300" b="1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:</a:t>
            </a:r>
            <a:b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b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 lang="nb-NO" sz="1300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Add</a:t>
            </a:r>
            <a: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rPr lang="nb-NO" sz="1300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new</a:t>
            </a:r>
            <a: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rPr lang="nb-NO" sz="1300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functions</a:t>
            </a:r>
            <a: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 to </a:t>
            </a:r>
            <a:r>
              <a:rPr lang="nb-NO" sz="1300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the</a:t>
            </a:r>
            <a: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 GitHub </a:t>
            </a:r>
            <a:r>
              <a:rPr lang="nb-NO" sz="1300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repository</a:t>
            </a:r>
            <a: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:</a:t>
            </a:r>
            <a:b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b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 lang="nb-NO" sz="1300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https</a:t>
            </a:r>
            <a: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://</a:t>
            </a:r>
            <a:r>
              <a:rPr lang="nb-NO" sz="1300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github.com</a:t>
            </a:r>
            <a: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/</a:t>
            </a:r>
            <a:r>
              <a:rPr lang="nb-NO" sz="1300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eivinkas</a:t>
            </a:r>
            <a: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/</a:t>
            </a:r>
            <a:r>
              <a:rPr lang="nb-NO" sz="1300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dataPrep</a:t>
            </a:r>
            <a: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/</a:t>
            </a:r>
            <a:r>
              <a:rPr lang="nb-NO" sz="1300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tree</a:t>
            </a:r>
            <a: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/</a:t>
            </a:r>
            <a:r>
              <a:rPr lang="nb-NO" sz="1300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main</a:t>
            </a:r>
            <a:r>
              <a:rPr lang="nb-NO" sz="13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/R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 lang="nb-NO" dirty="0"/>
          </a:p>
        </p:txBody>
      </p:sp>
      <p:sp>
        <p:nvSpPr>
          <p:cNvPr id="135" name="Basics"/>
          <p:cNvSpPr txBox="1"/>
          <p:nvPr/>
        </p:nvSpPr>
        <p:spPr>
          <a:xfrm>
            <a:off x="282688" y="1220487"/>
            <a:ext cx="151644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nb-NO" err="1"/>
              <a:t>Get</a:t>
            </a:r>
            <a:r>
              <a:rPr lang="nb-NO"/>
              <a:t> </a:t>
            </a:r>
            <a:r>
              <a:rPr lang="nb-NO" err="1"/>
              <a:t>started</a:t>
            </a:r>
            <a:endParaRPr/>
          </a:p>
        </p:txBody>
      </p:sp>
      <p:sp>
        <p:nvSpPr>
          <p:cNvPr id="136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37" name="Line"/>
          <p:cNvSpPr/>
          <p:nvPr/>
        </p:nvSpPr>
        <p:spPr>
          <a:xfrm>
            <a:off x="3722238" y="1211871"/>
            <a:ext cx="9960605" cy="5337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38" name="GRAPHICAL PRIMITIVES"/>
          <p:cNvSpPr txBox="1"/>
          <p:nvPr/>
        </p:nvSpPr>
        <p:spPr>
          <a:xfrm>
            <a:off x="3731523" y="1675015"/>
            <a:ext cx="562655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nb-NO" dirty="0"/>
              <a:t>jatos2r()</a:t>
            </a:r>
            <a:endParaRPr dirty="0"/>
          </a:p>
        </p:txBody>
      </p:sp>
      <p:sp>
        <p:nvSpPr>
          <p:cNvPr id="140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68" name="Line"/>
          <p:cNvSpPr/>
          <p:nvPr/>
        </p:nvSpPr>
        <p:spPr>
          <a:xfrm>
            <a:off x="310208" y="4604865"/>
            <a:ext cx="31330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634" name="Geoms"/>
          <p:cNvSpPr txBox="1"/>
          <p:nvPr/>
        </p:nvSpPr>
        <p:spPr>
          <a:xfrm>
            <a:off x="3711761" y="1262439"/>
            <a:ext cx="1886169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nb-NO" dirty="0"/>
              <a:t>Data import</a:t>
            </a:r>
            <a:endParaRPr dirty="0"/>
          </a:p>
        </p:txBody>
      </p:sp>
      <p:sp>
        <p:nvSpPr>
          <p:cNvPr id="635" name="Use a geom function to represent data points, use the geom’s aesthetic properties to represent variables.  Each function returns a layer."/>
          <p:cNvSpPr txBox="1"/>
          <p:nvPr/>
        </p:nvSpPr>
        <p:spPr>
          <a:xfrm>
            <a:off x="5449485" y="1388032"/>
            <a:ext cx="6872080" cy="1639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11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nb-NO" dirty="0" err="1"/>
              <a:t>Function</a:t>
            </a:r>
            <a:r>
              <a:rPr lang="nb-NO" dirty="0"/>
              <a:t> for importing and preparing data</a:t>
            </a:r>
            <a:endParaRPr dirty="0"/>
          </a:p>
        </p:txBody>
      </p:sp>
      <p:pic>
        <p:nvPicPr>
          <p:cNvPr id="647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kstSylinder 2">
            <a:extLst>
              <a:ext uri="{FF2B5EF4-FFF2-40B4-BE49-F238E27FC236}">
                <a16:creationId xmlns:a16="http://schemas.microsoft.com/office/drawing/2014/main" id="{152E68CF-A9D5-0DFD-676C-1D011AE896C6}"/>
              </a:ext>
            </a:extLst>
          </p:cNvPr>
          <p:cNvSpPr txBox="1"/>
          <p:nvPr/>
        </p:nvSpPr>
        <p:spPr>
          <a:xfrm>
            <a:off x="6269666" y="2098633"/>
            <a:ext cx="3094984" cy="6847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Export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results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from JATOS.</a:t>
            </a:r>
            <a:r>
              <a:rPr lang="nb-NO" sz="1000" dirty="0"/>
              <a:t> 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Save as .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txt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file.</a:t>
            </a:r>
            <a:br>
              <a:rPr kumimoji="0" lang="nb-NO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endParaRPr kumimoji="0" lang="nb-NO" sz="12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 marL="228600" marR="0" indent="-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kumimoji="0" lang="nb-NO" sz="12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 Bold"/>
              <a:ea typeface="Source Sans Pro Bold"/>
              <a:cs typeface="Source Sans Pro Bold"/>
              <a:sym typeface="Source Sans Pro Bold"/>
            </a:endParaRP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7727A97F-0331-ADF7-142B-C4F36A1104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279" y="2135070"/>
            <a:ext cx="2515294" cy="222216"/>
          </a:xfrm>
          <a:prstGeom prst="rect">
            <a:avLst/>
          </a:prstGeom>
        </p:spPr>
      </p:pic>
      <p:sp>
        <p:nvSpPr>
          <p:cNvPr id="6" name="TekstSylinder 5">
            <a:extLst>
              <a:ext uri="{FF2B5EF4-FFF2-40B4-BE49-F238E27FC236}">
                <a16:creationId xmlns:a16="http://schemas.microsoft.com/office/drawing/2014/main" id="{0DD80361-19A1-F7C7-F27E-0B33A0878255}"/>
              </a:ext>
            </a:extLst>
          </p:cNvPr>
          <p:cNvSpPr txBox="1"/>
          <p:nvPr/>
        </p:nvSpPr>
        <p:spPr>
          <a:xfrm>
            <a:off x="6269666" y="2512008"/>
            <a:ext cx="3717058" cy="23928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1000" b="1" dirty="0" err="1"/>
              <a:t>Example</a:t>
            </a:r>
            <a:endParaRPr lang="nb-NO" sz="1000" b="1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nb-NO" sz="1000" b="1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1000" dirty="0" err="1"/>
              <a:t>d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f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   =     jatos2r(</a:t>
            </a:r>
            <a:b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              data = 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datafile.txt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,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              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filename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= "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filename.rds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",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              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from_col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= c('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trialName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', '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trial_type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'),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              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trial_name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= list(c('all'), 'survey-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likert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'),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              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col_name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= list(c('all')),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              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allow_duplicates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= c('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rt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', '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time_elapsed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', '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response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'),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              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delete_trial_index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= c(8,10,12),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              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output_raw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= FALSE,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              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output_clean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= TRUE</a:t>
            </a:r>
            <a:b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              )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04362033-1893-65AB-C227-1693C49F1DE8}"/>
              </a:ext>
            </a:extLst>
          </p:cNvPr>
          <p:cNvSpPr txBox="1"/>
          <p:nvPr/>
        </p:nvSpPr>
        <p:spPr>
          <a:xfrm>
            <a:off x="3678801" y="2503861"/>
            <a:ext cx="2669318" cy="5968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b-NO" sz="9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Parameters</a:t>
            </a:r>
            <a:br>
              <a:rPr kumimoji="0" lang="nb-NO" sz="9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br>
              <a:rPr kumimoji="0" lang="nb-NO" sz="9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 kumimoji="0" lang="nb-NO" sz="900" b="0" i="1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# import</a:t>
            </a:r>
            <a:br>
              <a:rPr kumimoji="0" lang="nb-NO" sz="9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 kumimoji="0" lang="nb-NO" sz="9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data : 	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/>
              <a:t>	</a:t>
            </a:r>
            <a:r>
              <a:rPr kumimoji="0" lang="nb-NO" sz="9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json</a:t>
            </a:r>
            <a:r>
              <a:rPr kumimoji="0" lang="nb-NO" sz="9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rPr kumimoji="0" lang="nb-NO" sz="9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datafile</a:t>
            </a:r>
            <a:r>
              <a:rPr kumimoji="0" lang="nb-NO" sz="9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in .</a:t>
            </a:r>
            <a:r>
              <a:rPr kumimoji="0" lang="nb-NO" sz="9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txt</a:t>
            </a:r>
            <a:r>
              <a:rPr kumimoji="0" lang="nb-NO" sz="9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format 	(e.g., </a:t>
            </a:r>
            <a:r>
              <a:rPr lang="nb-NO" sz="900" dirty="0"/>
              <a:t>data </a:t>
            </a:r>
            <a:r>
              <a:rPr lang="nb-NO" sz="900" dirty="0" err="1"/>
              <a:t>exported</a:t>
            </a:r>
            <a:r>
              <a:rPr lang="nb-NO" sz="900" dirty="0"/>
              <a:t> from JATOS).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 err="1"/>
              <a:t>filename</a:t>
            </a:r>
            <a:r>
              <a:rPr lang="nb-NO" sz="900" dirty="0"/>
              <a:t> : 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/>
              <a:t>	 </a:t>
            </a:r>
            <a:r>
              <a:rPr lang="nb-NO" sz="900" dirty="0" err="1"/>
              <a:t>filename</a:t>
            </a:r>
            <a:r>
              <a:rPr lang="nb-NO" sz="900" dirty="0"/>
              <a:t> in .</a:t>
            </a:r>
            <a:r>
              <a:rPr lang="nb-NO" sz="900" dirty="0" err="1"/>
              <a:t>rds</a:t>
            </a:r>
            <a:r>
              <a:rPr lang="nb-NO" sz="900" dirty="0"/>
              <a:t> format of output file.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nb-NO" sz="900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i="1" dirty="0"/>
              <a:t># </a:t>
            </a:r>
            <a:r>
              <a:rPr lang="nb-NO" sz="900" i="1" dirty="0" err="1"/>
              <a:t>clean</a:t>
            </a:r>
            <a:r>
              <a:rPr lang="nb-NO" sz="900" i="1" dirty="0"/>
              <a:t> data</a:t>
            </a:r>
            <a:br>
              <a:rPr lang="nb-NO" sz="900" dirty="0"/>
            </a:br>
            <a:r>
              <a:rPr lang="nb-NO" sz="900" dirty="0" err="1"/>
              <a:t>from_col</a:t>
            </a:r>
            <a:r>
              <a:rPr lang="nb-NO" sz="900" dirty="0"/>
              <a:t>:	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/>
              <a:t>	</a:t>
            </a:r>
            <a:r>
              <a:rPr lang="nb-NO" sz="900" dirty="0" err="1"/>
              <a:t>select</a:t>
            </a:r>
            <a:r>
              <a:rPr lang="nb-NO" sz="900" dirty="0"/>
              <a:t> a </a:t>
            </a:r>
            <a:r>
              <a:rPr lang="nb-NO" sz="900" dirty="0" err="1"/>
              <a:t>column</a:t>
            </a:r>
            <a:r>
              <a:rPr lang="nb-NO" sz="900" dirty="0"/>
              <a:t>...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 err="1"/>
              <a:t>t</a:t>
            </a:r>
            <a:r>
              <a:rPr kumimoji="0" lang="nb-NO" sz="9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rial_name</a:t>
            </a:r>
            <a:r>
              <a:rPr lang="nb-NO" sz="900" dirty="0"/>
              <a:t>: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/>
              <a:t>	... </a:t>
            </a:r>
            <a:r>
              <a:rPr lang="nb-NO" sz="900" dirty="0" err="1"/>
              <a:t>select</a:t>
            </a:r>
            <a:r>
              <a:rPr lang="nb-NO" sz="900" dirty="0"/>
              <a:t> all </a:t>
            </a:r>
            <a:r>
              <a:rPr lang="nb-NO" sz="900" dirty="0" err="1"/>
              <a:t>names</a:t>
            </a:r>
            <a:r>
              <a:rPr lang="nb-NO" sz="900" dirty="0"/>
              <a:t> in </a:t>
            </a:r>
            <a:r>
              <a:rPr lang="nb-NO" sz="900" dirty="0" err="1"/>
              <a:t>that</a:t>
            </a:r>
            <a:r>
              <a:rPr lang="nb-NO" sz="900" dirty="0"/>
              <a:t> </a:t>
            </a:r>
            <a:r>
              <a:rPr lang="nb-NO" sz="900" dirty="0" err="1"/>
              <a:t>column</a:t>
            </a:r>
            <a:br>
              <a:rPr lang="nb-NO" sz="900" dirty="0"/>
            </a:br>
            <a:r>
              <a:rPr lang="nb-NO" sz="900" dirty="0"/>
              <a:t>	       </a:t>
            </a:r>
            <a:r>
              <a:rPr lang="nb-NO" sz="900" dirty="0" err="1"/>
              <a:t>that</a:t>
            </a:r>
            <a:r>
              <a:rPr lang="nb-NO" sz="900" dirty="0"/>
              <a:t> </a:t>
            </a:r>
            <a:r>
              <a:rPr lang="nb-NO" sz="900" dirty="0" err="1"/>
              <a:t>shall</a:t>
            </a:r>
            <a:r>
              <a:rPr lang="nb-NO" sz="900" dirty="0"/>
              <a:t> be </a:t>
            </a:r>
            <a:r>
              <a:rPr lang="nb-NO" sz="900" dirty="0" err="1"/>
              <a:t>included</a:t>
            </a:r>
            <a:r>
              <a:rPr lang="nb-NO" sz="900" dirty="0"/>
              <a:t>. All </a:t>
            </a:r>
            <a:r>
              <a:rPr lang="nb-NO" sz="900" dirty="0" err="1"/>
              <a:t>other</a:t>
            </a:r>
            <a:r>
              <a:rPr lang="nb-NO" sz="900" dirty="0"/>
              <a:t> </a:t>
            </a:r>
            <a:br>
              <a:rPr lang="nb-NO" sz="900" dirty="0"/>
            </a:br>
            <a:r>
              <a:rPr lang="nb-NO" sz="900" dirty="0"/>
              <a:t>	       </a:t>
            </a:r>
            <a:r>
              <a:rPr lang="nb-NO" sz="900" dirty="0" err="1"/>
              <a:t>rows</a:t>
            </a:r>
            <a:r>
              <a:rPr lang="nb-NO" sz="900" dirty="0"/>
              <a:t> </a:t>
            </a:r>
            <a:r>
              <a:rPr lang="nb-NO" sz="900" dirty="0" err="1"/>
              <a:t>will</a:t>
            </a:r>
            <a:r>
              <a:rPr lang="nb-NO" sz="900" dirty="0"/>
              <a:t> be </a:t>
            </a:r>
            <a:r>
              <a:rPr lang="nb-NO" sz="900" dirty="0" err="1"/>
              <a:t>deleted</a:t>
            </a:r>
            <a:r>
              <a:rPr lang="nb-NO" sz="900" dirty="0"/>
              <a:t>.</a:t>
            </a:r>
            <a:br>
              <a:rPr lang="nb-NO" sz="900" dirty="0"/>
            </a:br>
            <a:r>
              <a:rPr lang="nb-NO" sz="900" dirty="0"/>
              <a:t>	       If ‘all’: </a:t>
            </a:r>
            <a:r>
              <a:rPr lang="nb-NO" sz="900" dirty="0" err="1"/>
              <a:t>select</a:t>
            </a:r>
            <a:r>
              <a:rPr lang="nb-NO" sz="900" dirty="0"/>
              <a:t> </a:t>
            </a:r>
            <a:r>
              <a:rPr lang="nb-NO" sz="900" dirty="0" err="1"/>
              <a:t>every</a:t>
            </a:r>
            <a:r>
              <a:rPr lang="nb-NO" sz="900" dirty="0"/>
              <a:t> non-NA </a:t>
            </a:r>
            <a:r>
              <a:rPr lang="nb-NO" sz="900" dirty="0" err="1"/>
              <a:t>row</a:t>
            </a:r>
            <a:r>
              <a:rPr lang="nb-NO" sz="900" dirty="0"/>
              <a:t>.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 err="1"/>
              <a:t>col_name</a:t>
            </a:r>
            <a:r>
              <a:rPr lang="nb-NO" sz="900" dirty="0"/>
              <a:t>:	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/>
              <a:t>	...  </a:t>
            </a:r>
            <a:r>
              <a:rPr lang="nb-NO" sz="900" dirty="0" err="1"/>
              <a:t>select</a:t>
            </a:r>
            <a:r>
              <a:rPr lang="nb-NO" sz="900" dirty="0"/>
              <a:t> </a:t>
            </a:r>
            <a:r>
              <a:rPr lang="nb-NO" sz="900" dirty="0" err="1"/>
              <a:t>the</a:t>
            </a:r>
            <a:r>
              <a:rPr lang="nb-NO" sz="900" dirty="0"/>
              <a:t> </a:t>
            </a:r>
            <a:r>
              <a:rPr lang="nb-NO" sz="900" dirty="0" err="1"/>
              <a:t>columns</a:t>
            </a:r>
            <a:r>
              <a:rPr lang="nb-NO" sz="900" dirty="0"/>
              <a:t> to be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/>
              <a:t>	         </a:t>
            </a:r>
            <a:r>
              <a:rPr lang="nb-NO" sz="900" dirty="0" err="1"/>
              <a:t>included</a:t>
            </a:r>
            <a:r>
              <a:rPr lang="nb-NO" sz="900" dirty="0"/>
              <a:t> in </a:t>
            </a:r>
            <a:r>
              <a:rPr lang="nb-NO" sz="900" dirty="0" err="1"/>
              <a:t>the</a:t>
            </a:r>
            <a:r>
              <a:rPr lang="nb-NO" sz="900" dirty="0"/>
              <a:t> final data </a:t>
            </a:r>
            <a:r>
              <a:rPr lang="nb-NO" sz="900" dirty="0" err="1"/>
              <a:t>set</a:t>
            </a:r>
            <a:r>
              <a:rPr lang="nb-NO" sz="900" dirty="0"/>
              <a:t>.</a:t>
            </a:r>
            <a:br>
              <a:rPr lang="nb-NO" sz="900" dirty="0"/>
            </a:br>
            <a:r>
              <a:rPr lang="nb-NO" sz="900" dirty="0" err="1"/>
              <a:t>allow_duplicates</a:t>
            </a:r>
            <a:r>
              <a:rPr lang="nb-NO" sz="900" dirty="0"/>
              <a:t>: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/>
              <a:t>	 </a:t>
            </a:r>
            <a:r>
              <a:rPr lang="nb-NO" sz="900" dirty="0" err="1"/>
              <a:t>Some</a:t>
            </a:r>
            <a:r>
              <a:rPr lang="nb-NO" sz="900" dirty="0"/>
              <a:t> parameters </a:t>
            </a:r>
            <a:r>
              <a:rPr lang="nb-NO" sz="900" dirty="0" err="1"/>
              <a:t>appear</a:t>
            </a:r>
            <a:endParaRPr lang="nb-NO" sz="900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/>
              <a:t>	 for </a:t>
            </a:r>
            <a:r>
              <a:rPr lang="nb-NO" sz="900" dirty="0" err="1"/>
              <a:t>several</a:t>
            </a:r>
            <a:r>
              <a:rPr lang="nb-NO" sz="900" dirty="0"/>
              <a:t> trials (e.g., RT </a:t>
            </a:r>
            <a:r>
              <a:rPr lang="nb-NO" sz="900" dirty="0" err="1"/>
              <a:t>appears</a:t>
            </a:r>
            <a:r>
              <a:rPr lang="nb-NO" sz="900" dirty="0"/>
              <a:t>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/>
              <a:t>	 </a:t>
            </a:r>
            <a:r>
              <a:rPr lang="nb-NO" sz="900" dirty="0" err="1"/>
              <a:t>typically</a:t>
            </a:r>
            <a:r>
              <a:rPr lang="nb-NO" sz="900" dirty="0"/>
              <a:t> </a:t>
            </a:r>
            <a:r>
              <a:rPr lang="nb-NO" sz="900" dirty="0" err="1"/>
              <a:t>several</a:t>
            </a:r>
            <a:r>
              <a:rPr lang="nb-NO" sz="900" dirty="0"/>
              <a:t> times). List </a:t>
            </a:r>
            <a:r>
              <a:rPr lang="nb-NO" sz="900" dirty="0" err="1"/>
              <a:t>those</a:t>
            </a:r>
            <a:endParaRPr lang="nb-NO" sz="900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/>
              <a:t>	 parameters </a:t>
            </a:r>
            <a:r>
              <a:rPr lang="nb-NO" sz="900" dirty="0" err="1"/>
              <a:t>here</a:t>
            </a:r>
            <a:r>
              <a:rPr lang="nb-NO" sz="900" dirty="0"/>
              <a:t>.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 err="1"/>
              <a:t>delete_trial_index</a:t>
            </a:r>
            <a:r>
              <a:rPr lang="nb-NO" sz="900" dirty="0"/>
              <a:t>: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/>
              <a:t>	</a:t>
            </a:r>
            <a:r>
              <a:rPr lang="nb-NO" sz="900" dirty="0" err="1"/>
              <a:t>Delete</a:t>
            </a:r>
            <a:r>
              <a:rPr lang="nb-NO" sz="900" dirty="0"/>
              <a:t> all data from trial </a:t>
            </a:r>
            <a:r>
              <a:rPr lang="nb-NO" sz="900" dirty="0" err="1"/>
              <a:t>indeces</a:t>
            </a:r>
            <a:r>
              <a:rPr lang="nb-NO" sz="900" dirty="0"/>
              <a:t>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/>
              <a:t>	</a:t>
            </a:r>
            <a:r>
              <a:rPr lang="nb-NO" sz="900" dirty="0" err="1"/>
              <a:t>listed</a:t>
            </a:r>
            <a:r>
              <a:rPr lang="nb-NO" sz="900" dirty="0"/>
              <a:t> in </a:t>
            </a:r>
            <a:r>
              <a:rPr lang="nb-NO" sz="900" dirty="0" err="1"/>
              <a:t>this</a:t>
            </a:r>
            <a:r>
              <a:rPr lang="nb-NO" sz="900" dirty="0"/>
              <a:t> </a:t>
            </a:r>
            <a:r>
              <a:rPr lang="nb-NO" sz="900" dirty="0" err="1"/>
              <a:t>vector</a:t>
            </a:r>
            <a:r>
              <a:rPr lang="nb-NO" sz="900" dirty="0"/>
              <a:t>.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nb-NO" sz="900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i="1" dirty="0"/>
              <a:t># Output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 err="1"/>
              <a:t>output_raw</a:t>
            </a:r>
            <a:r>
              <a:rPr lang="nb-NO" sz="900" dirty="0"/>
              <a:t>: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/>
              <a:t>	If TRUE, </a:t>
            </a:r>
            <a:r>
              <a:rPr lang="nb-NO" sz="900" dirty="0" err="1"/>
              <a:t>construct</a:t>
            </a:r>
            <a:r>
              <a:rPr lang="nb-NO" sz="900" dirty="0"/>
              <a:t> .</a:t>
            </a:r>
            <a:r>
              <a:rPr lang="nb-NO" sz="900" dirty="0" err="1"/>
              <a:t>rds</a:t>
            </a:r>
            <a:r>
              <a:rPr lang="nb-NO" sz="900" dirty="0"/>
              <a:t> file of data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/>
              <a:t>	</a:t>
            </a:r>
            <a:r>
              <a:rPr lang="nb-NO" sz="900" dirty="0" err="1"/>
              <a:t>before</a:t>
            </a:r>
            <a:r>
              <a:rPr lang="nb-NO" sz="900" dirty="0"/>
              <a:t> </a:t>
            </a:r>
            <a:r>
              <a:rPr lang="nb-NO" sz="900" dirty="0" err="1"/>
              <a:t>cleaning</a:t>
            </a:r>
            <a:r>
              <a:rPr lang="nb-NO" sz="900" dirty="0"/>
              <a:t>.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 err="1"/>
              <a:t>output_clean</a:t>
            </a:r>
            <a:r>
              <a:rPr lang="nb-NO" sz="900" dirty="0"/>
              <a:t>: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/>
              <a:t>	If TRUE, </a:t>
            </a:r>
            <a:r>
              <a:rPr lang="nb-NO" sz="900" dirty="0" err="1"/>
              <a:t>construct</a:t>
            </a:r>
            <a:r>
              <a:rPr lang="nb-NO" sz="900" dirty="0"/>
              <a:t> .</a:t>
            </a:r>
            <a:r>
              <a:rPr lang="nb-NO" sz="900" dirty="0" err="1"/>
              <a:t>rds</a:t>
            </a:r>
            <a:r>
              <a:rPr lang="nb-NO" sz="900" dirty="0"/>
              <a:t> file of data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/>
              <a:t>	</a:t>
            </a:r>
            <a:r>
              <a:rPr lang="nb-NO" sz="900" dirty="0" err="1"/>
              <a:t>after</a:t>
            </a:r>
            <a:r>
              <a:rPr lang="nb-NO" sz="900" dirty="0"/>
              <a:t> </a:t>
            </a:r>
            <a:r>
              <a:rPr lang="nb-NO" sz="900" dirty="0" err="1"/>
              <a:t>cleaning</a:t>
            </a:r>
            <a:r>
              <a:rPr lang="nb-NO" sz="900" dirty="0"/>
              <a:t>.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nb-NO" sz="1000" dirty="0"/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1DF466AC-A0B2-CEA3-0578-CAC087AB8E24}"/>
              </a:ext>
            </a:extLst>
          </p:cNvPr>
          <p:cNvSpPr txBox="1"/>
          <p:nvPr/>
        </p:nvSpPr>
        <p:spPr>
          <a:xfrm>
            <a:off x="6343167" y="5341176"/>
            <a:ext cx="3717058" cy="14439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1000" b="1" dirty="0" err="1"/>
              <a:t>Explanation</a:t>
            </a:r>
            <a:endParaRPr lang="nb-NO" sz="1000" b="1" dirty="0"/>
          </a:p>
          <a:p>
            <a:pPr marL="228600" marR="0" indent="-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nb-NO" sz="1000" dirty="0"/>
              <a:t>From </a:t>
            </a:r>
            <a:r>
              <a:rPr lang="nb-NO" sz="1000" dirty="0" err="1"/>
              <a:t>column</a:t>
            </a:r>
            <a:r>
              <a:rPr lang="nb-NO" sz="1000" dirty="0"/>
              <a:t> ‘</a:t>
            </a:r>
            <a:r>
              <a:rPr lang="nb-NO" sz="1000" dirty="0" err="1"/>
              <a:t>trialName</a:t>
            </a:r>
            <a:r>
              <a:rPr lang="nb-NO" sz="1000" dirty="0"/>
              <a:t>’, </a:t>
            </a:r>
            <a:r>
              <a:rPr lang="nb-NO" sz="1000" dirty="0" err="1"/>
              <a:t>find</a:t>
            </a:r>
            <a:r>
              <a:rPr lang="nb-NO" sz="1000" dirty="0"/>
              <a:t> ‘all’ trials (e.g., ‘</a:t>
            </a:r>
            <a:r>
              <a:rPr lang="nb-NO" sz="1000" dirty="0" err="1"/>
              <a:t>browserCheck</a:t>
            </a:r>
            <a:r>
              <a:rPr lang="nb-NO" sz="1000" dirty="0"/>
              <a:t>,</a:t>
            </a:r>
            <a:br>
              <a:rPr lang="nb-NO" sz="1000" dirty="0"/>
            </a:br>
            <a:r>
              <a:rPr lang="nb-NO" sz="1000" dirty="0" err="1"/>
              <a:t>screenCalibration</a:t>
            </a:r>
            <a:r>
              <a:rPr lang="nb-NO" sz="1000" dirty="0"/>
              <a:t>, </a:t>
            </a:r>
            <a:r>
              <a:rPr lang="nb-NO" sz="1000" dirty="0" err="1"/>
              <a:t>dotMaskTrial</a:t>
            </a:r>
            <a:r>
              <a:rPr lang="nb-NO" sz="1000" dirty="0"/>
              <a:t>, </a:t>
            </a:r>
            <a:r>
              <a:rPr lang="nb-NO" sz="1000" dirty="0" err="1"/>
              <a:t>strategyMC</a:t>
            </a:r>
            <a:r>
              <a:rPr lang="nb-NO" sz="1000" dirty="0"/>
              <a:t>). </a:t>
            </a:r>
            <a:r>
              <a:rPr lang="nb-NO" sz="1000" dirty="0" err="1"/>
              <a:t>Collect</a:t>
            </a:r>
            <a:r>
              <a:rPr lang="nb-NO" sz="1000" dirty="0"/>
              <a:t> data</a:t>
            </a:r>
            <a:br>
              <a:rPr lang="nb-NO" sz="1000" dirty="0"/>
            </a:br>
            <a:r>
              <a:rPr lang="nb-NO" sz="1000" dirty="0"/>
              <a:t>from all </a:t>
            </a:r>
            <a:r>
              <a:rPr lang="nb-NO" sz="1000" dirty="0" err="1"/>
              <a:t>these</a:t>
            </a:r>
            <a:r>
              <a:rPr lang="nb-NO" sz="1000" dirty="0"/>
              <a:t> trials.</a:t>
            </a:r>
          </a:p>
          <a:p>
            <a:pPr marL="228600" marR="0" indent="-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nb-NO" sz="1000" dirty="0"/>
              <a:t>In </a:t>
            </a:r>
            <a:r>
              <a:rPr lang="nb-NO" sz="1000" dirty="0" err="1"/>
              <a:t>addition</a:t>
            </a:r>
            <a:r>
              <a:rPr lang="nb-NO" sz="1000" dirty="0"/>
              <a:t>, </a:t>
            </a:r>
            <a:r>
              <a:rPr lang="nb-NO" sz="1000" dirty="0" err="1"/>
              <a:t>collect</a:t>
            </a:r>
            <a:r>
              <a:rPr lang="nb-NO" sz="1000" dirty="0"/>
              <a:t> data from all </a:t>
            </a:r>
            <a:r>
              <a:rPr lang="nb-NO" sz="1000" dirty="0" err="1"/>
              <a:t>rows</a:t>
            </a:r>
            <a:r>
              <a:rPr lang="nb-NO" sz="1000" dirty="0"/>
              <a:t> </a:t>
            </a:r>
            <a:r>
              <a:rPr lang="nb-NO" sz="1000" dirty="0" err="1"/>
              <a:t>containing</a:t>
            </a:r>
            <a:r>
              <a:rPr lang="nb-NO" sz="1000" dirty="0"/>
              <a:t> ‘survey-</a:t>
            </a:r>
            <a:r>
              <a:rPr lang="nb-NO" sz="1000" dirty="0" err="1"/>
              <a:t>likert</a:t>
            </a:r>
            <a:r>
              <a:rPr lang="nb-NO" sz="1000" dirty="0"/>
              <a:t>’</a:t>
            </a:r>
            <a:br>
              <a:rPr lang="nb-NO" sz="1000" dirty="0"/>
            </a:br>
            <a:r>
              <a:rPr lang="nb-NO" sz="1000" dirty="0"/>
              <a:t>in </a:t>
            </a:r>
            <a:r>
              <a:rPr lang="nb-NO" sz="1000" dirty="0" err="1"/>
              <a:t>the</a:t>
            </a:r>
            <a:r>
              <a:rPr lang="nb-NO" sz="1000" dirty="0"/>
              <a:t> ‘</a:t>
            </a:r>
            <a:r>
              <a:rPr lang="nb-NO" sz="1000" dirty="0" err="1"/>
              <a:t>trial_type</a:t>
            </a:r>
            <a:r>
              <a:rPr lang="nb-NO" sz="1000" dirty="0"/>
              <a:t>’ – </a:t>
            </a:r>
            <a:r>
              <a:rPr lang="nb-NO" sz="1000" dirty="0" err="1"/>
              <a:t>column</a:t>
            </a:r>
            <a:r>
              <a:rPr lang="nb-NO" sz="1000" dirty="0"/>
              <a:t>.</a:t>
            </a:r>
          </a:p>
          <a:p>
            <a:pPr marL="228600" marR="0" indent="-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nb-NO" sz="1000" dirty="0"/>
              <a:t>Trial </a:t>
            </a:r>
            <a:r>
              <a:rPr lang="nb-NO" sz="1000" dirty="0" err="1"/>
              <a:t>index</a:t>
            </a:r>
            <a:r>
              <a:rPr lang="nb-NO" sz="1000" dirty="0"/>
              <a:t> 8,10,12 </a:t>
            </a:r>
            <a:r>
              <a:rPr lang="nb-NO" sz="1000" dirty="0" err="1"/>
              <a:t>were</a:t>
            </a:r>
            <a:r>
              <a:rPr lang="nb-NO" sz="1000" dirty="0"/>
              <a:t> training-trials. </a:t>
            </a:r>
            <a:r>
              <a:rPr lang="nb-NO" sz="1000" dirty="0" err="1"/>
              <a:t>We</a:t>
            </a:r>
            <a:r>
              <a:rPr lang="nb-NO" sz="1000" dirty="0"/>
              <a:t> </a:t>
            </a:r>
            <a:r>
              <a:rPr lang="nb-NO" sz="900" dirty="0"/>
              <a:t>do</a:t>
            </a:r>
            <a:r>
              <a:rPr lang="nb-NO" sz="1000" dirty="0"/>
              <a:t> not </a:t>
            </a:r>
            <a:r>
              <a:rPr lang="nb-NO" sz="1000" dirty="0" err="1"/>
              <a:t>need</a:t>
            </a:r>
            <a:r>
              <a:rPr lang="nb-NO" sz="1000" dirty="0"/>
              <a:t> </a:t>
            </a:r>
            <a:r>
              <a:rPr lang="nb-NO" sz="1000" dirty="0" err="1"/>
              <a:t>the</a:t>
            </a:r>
            <a:r>
              <a:rPr lang="nb-NO" sz="1000" dirty="0"/>
              <a:t> data from </a:t>
            </a:r>
            <a:r>
              <a:rPr lang="nb-NO" sz="1000" dirty="0" err="1"/>
              <a:t>these</a:t>
            </a:r>
            <a:r>
              <a:rPr lang="nb-NO" sz="1000" dirty="0"/>
              <a:t>. </a:t>
            </a:r>
            <a:r>
              <a:rPr lang="nb-NO" sz="1000" dirty="0" err="1"/>
              <a:t>Remove</a:t>
            </a:r>
            <a:r>
              <a:rPr lang="nb-NO" sz="1000" dirty="0"/>
              <a:t> </a:t>
            </a:r>
            <a:r>
              <a:rPr lang="nb-NO" sz="1000" dirty="0" err="1"/>
              <a:t>those</a:t>
            </a:r>
            <a:r>
              <a:rPr lang="nb-NO" sz="1000" dirty="0"/>
              <a:t> </a:t>
            </a:r>
            <a:r>
              <a:rPr lang="nb-NO" sz="1000" dirty="0" err="1"/>
              <a:t>rows</a:t>
            </a:r>
            <a:r>
              <a:rPr lang="nb-NO" sz="1000" dirty="0"/>
              <a:t>. </a:t>
            </a:r>
          </a:p>
        </p:txBody>
      </p:sp>
      <p:sp>
        <p:nvSpPr>
          <p:cNvPr id="13" name="Line">
            <a:extLst>
              <a:ext uri="{FF2B5EF4-FFF2-40B4-BE49-F238E27FC236}">
                <a16:creationId xmlns:a16="http://schemas.microsoft.com/office/drawing/2014/main" id="{AB7D1961-4F6A-1109-283D-EBBF199E50D7}"/>
              </a:ext>
            </a:extLst>
          </p:cNvPr>
          <p:cNvSpPr/>
          <p:nvPr/>
        </p:nvSpPr>
        <p:spPr>
          <a:xfrm flipH="1" flipV="1">
            <a:off x="9984394" y="1388032"/>
            <a:ext cx="80725" cy="7588912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4" name="Geoms">
            <a:extLst>
              <a:ext uri="{FF2B5EF4-FFF2-40B4-BE49-F238E27FC236}">
                <a16:creationId xmlns:a16="http://schemas.microsoft.com/office/drawing/2014/main" id="{A8EB31FF-86F7-C4D6-C651-995DBF3248C8}"/>
              </a:ext>
            </a:extLst>
          </p:cNvPr>
          <p:cNvSpPr txBox="1"/>
          <p:nvPr/>
        </p:nvSpPr>
        <p:spPr>
          <a:xfrm>
            <a:off x="10163846" y="1276190"/>
            <a:ext cx="1886169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nb-NO" dirty="0" err="1"/>
              <a:t>Outliers</a:t>
            </a:r>
            <a:endParaRPr dirty="0"/>
          </a:p>
        </p:txBody>
      </p:sp>
      <p:sp>
        <p:nvSpPr>
          <p:cNvPr id="15" name="Use a geom function to represent data points, use the geom’s aesthetic properties to represent variables.  Each function returns a layer.">
            <a:extLst>
              <a:ext uri="{FF2B5EF4-FFF2-40B4-BE49-F238E27FC236}">
                <a16:creationId xmlns:a16="http://schemas.microsoft.com/office/drawing/2014/main" id="{BCFB1305-C1A6-EA45-4051-CA05B8B25408}"/>
              </a:ext>
            </a:extLst>
          </p:cNvPr>
          <p:cNvSpPr txBox="1"/>
          <p:nvPr/>
        </p:nvSpPr>
        <p:spPr>
          <a:xfrm>
            <a:off x="11379986" y="1395352"/>
            <a:ext cx="6872080" cy="1639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11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nb-NO" dirty="0" err="1"/>
              <a:t>Function</a:t>
            </a:r>
            <a:r>
              <a:rPr lang="nb-NO" dirty="0"/>
              <a:t> for </a:t>
            </a:r>
            <a:r>
              <a:rPr lang="nb-NO" dirty="0" err="1"/>
              <a:t>removing</a:t>
            </a:r>
            <a:r>
              <a:rPr lang="nb-NO" dirty="0"/>
              <a:t> </a:t>
            </a:r>
            <a:r>
              <a:rPr lang="nb-NO" dirty="0" err="1"/>
              <a:t>outliers</a:t>
            </a:r>
            <a:endParaRPr dirty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246B12EE-B38B-39E1-CC5D-EF020D36E245}"/>
              </a:ext>
            </a:extLst>
          </p:cNvPr>
          <p:cNvSpPr/>
          <p:nvPr/>
        </p:nvSpPr>
        <p:spPr>
          <a:xfrm>
            <a:off x="10143513" y="1641331"/>
            <a:ext cx="3560737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75D142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 lvl="1" indent="0"/>
            <a:endParaRPr lang="nb-NO" dirty="0"/>
          </a:p>
        </p:txBody>
      </p:sp>
      <p:sp>
        <p:nvSpPr>
          <p:cNvPr id="19" name="TekstSylinder 18">
            <a:extLst>
              <a:ext uri="{FF2B5EF4-FFF2-40B4-BE49-F238E27FC236}">
                <a16:creationId xmlns:a16="http://schemas.microsoft.com/office/drawing/2014/main" id="{896438F1-4813-53BB-CF9D-F31DBB4D5598}"/>
              </a:ext>
            </a:extLst>
          </p:cNvPr>
          <p:cNvSpPr txBox="1"/>
          <p:nvPr/>
        </p:nvSpPr>
        <p:spPr>
          <a:xfrm>
            <a:off x="10143515" y="2023259"/>
            <a:ext cx="2301511" cy="28801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1000" b="1" dirty="0" err="1"/>
              <a:t>Example</a:t>
            </a:r>
            <a:b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b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newDf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    =      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removeOutliers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b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                         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df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,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                         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numerosity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= "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numerosity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",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                         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answer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= "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answer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",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                         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rt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= "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rt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",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                         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workerID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= "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workerID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",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                         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minRT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= 500,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                         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maxRT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= Inf,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                         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minCor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= 0.3,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                         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iqrFactor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= 4,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                         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printSummary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= TRUE,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                         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plotOutliers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= TRUE,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                         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positionOutliers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= "</a:t>
            </a:r>
            <a:r>
              <a:rPr kumimoji="0" lang="nb-NO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remove</a:t>
            </a: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"</a:t>
            </a:r>
            <a:b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 kumimoji="0" lang="nb-NO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                         )</a:t>
            </a:r>
          </a:p>
        </p:txBody>
      </p:sp>
      <p:sp>
        <p:nvSpPr>
          <p:cNvPr id="21" name="GRAPHICAL PRIMITIVES">
            <a:extLst>
              <a:ext uri="{FF2B5EF4-FFF2-40B4-BE49-F238E27FC236}">
                <a16:creationId xmlns:a16="http://schemas.microsoft.com/office/drawing/2014/main" id="{BBFD72C5-3ADE-A046-75A5-1329925BBFDD}"/>
              </a:ext>
            </a:extLst>
          </p:cNvPr>
          <p:cNvSpPr txBox="1"/>
          <p:nvPr/>
        </p:nvSpPr>
        <p:spPr>
          <a:xfrm>
            <a:off x="10262692" y="1700313"/>
            <a:ext cx="111729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nb-NO" dirty="0" err="1"/>
              <a:t>removeOutliers</a:t>
            </a:r>
            <a:r>
              <a:rPr lang="nb-NO" dirty="0"/>
              <a:t>()</a:t>
            </a:r>
            <a:endParaRPr dirty="0"/>
          </a:p>
        </p:txBody>
      </p:sp>
      <p:sp>
        <p:nvSpPr>
          <p:cNvPr id="22" name="TekstSylinder 21">
            <a:extLst>
              <a:ext uri="{FF2B5EF4-FFF2-40B4-BE49-F238E27FC236}">
                <a16:creationId xmlns:a16="http://schemas.microsoft.com/office/drawing/2014/main" id="{74789458-ACE0-82E7-EB15-32B219F241B8}"/>
              </a:ext>
            </a:extLst>
          </p:cNvPr>
          <p:cNvSpPr txBox="1"/>
          <p:nvPr/>
        </p:nvSpPr>
        <p:spPr>
          <a:xfrm>
            <a:off x="10224239" y="4939965"/>
            <a:ext cx="3717058" cy="29520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b-NO" sz="9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Parameters</a:t>
            </a:r>
            <a:br>
              <a:rPr kumimoji="0" lang="nb-NO" sz="9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br>
              <a:rPr kumimoji="0" lang="nb-NO" sz="9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 kumimoji="0" lang="nb-NO" sz="9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df</a:t>
            </a:r>
            <a:r>
              <a:rPr kumimoji="0" lang="nb-NO" sz="9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: 		Data </a:t>
            </a:r>
            <a:r>
              <a:rPr kumimoji="0" lang="nb-NO" sz="9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frame</a:t>
            </a:r>
            <a:r>
              <a:rPr kumimoji="0" lang="nb-NO" sz="9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: </a:t>
            </a:r>
            <a:r>
              <a:rPr lang="nb-NO" sz="900" dirty="0"/>
              <a:t>input data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 err="1"/>
              <a:t>numerosity</a:t>
            </a:r>
            <a:r>
              <a:rPr lang="nb-NO" sz="900" dirty="0"/>
              <a:t>:		</a:t>
            </a:r>
            <a:r>
              <a:rPr lang="nb-NO" sz="900" dirty="0" err="1"/>
              <a:t>String</a:t>
            </a:r>
            <a:r>
              <a:rPr lang="nb-NO" sz="900" dirty="0"/>
              <a:t>: </a:t>
            </a:r>
            <a:r>
              <a:rPr lang="nb-NO" sz="900" dirty="0" err="1"/>
              <a:t>column</a:t>
            </a:r>
            <a:r>
              <a:rPr lang="nb-NO" sz="900" dirty="0"/>
              <a:t> </a:t>
            </a:r>
            <a:r>
              <a:rPr lang="nb-NO" sz="900" dirty="0" err="1"/>
              <a:t>with</a:t>
            </a:r>
            <a:r>
              <a:rPr lang="nb-NO" sz="900" dirty="0"/>
              <a:t> </a:t>
            </a:r>
            <a:r>
              <a:rPr lang="nb-NO" sz="900" dirty="0" err="1"/>
              <a:t>numerosity</a:t>
            </a:r>
            <a:r>
              <a:rPr lang="nb-NO" sz="900" dirty="0"/>
              <a:t> data.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 err="1"/>
              <a:t>response</a:t>
            </a:r>
            <a:r>
              <a:rPr lang="nb-NO" sz="900" dirty="0"/>
              <a:t>:		</a:t>
            </a:r>
            <a:r>
              <a:rPr lang="nb-NO" sz="900" dirty="0" err="1"/>
              <a:t>String</a:t>
            </a:r>
            <a:r>
              <a:rPr lang="nb-NO" sz="900" dirty="0"/>
              <a:t>: </a:t>
            </a:r>
            <a:r>
              <a:rPr lang="nb-NO" sz="900" dirty="0" err="1"/>
              <a:t>column</a:t>
            </a:r>
            <a:r>
              <a:rPr lang="nb-NO" sz="900" dirty="0"/>
              <a:t> </a:t>
            </a:r>
            <a:r>
              <a:rPr lang="nb-NO" sz="900" dirty="0" err="1"/>
              <a:t>with</a:t>
            </a:r>
            <a:r>
              <a:rPr lang="nb-NO" sz="900" dirty="0"/>
              <a:t> </a:t>
            </a:r>
            <a:r>
              <a:rPr lang="nb-NO" sz="900" dirty="0" err="1"/>
              <a:t>participant</a:t>
            </a:r>
            <a:r>
              <a:rPr lang="nb-NO" sz="900" dirty="0"/>
              <a:t> </a:t>
            </a:r>
            <a:r>
              <a:rPr lang="nb-NO" sz="900" dirty="0" err="1"/>
              <a:t>response</a:t>
            </a:r>
            <a:r>
              <a:rPr lang="nb-NO" sz="900" dirty="0"/>
              <a:t> data.</a:t>
            </a:r>
          </a:p>
          <a:p>
            <a:r>
              <a:rPr lang="nb-NO" sz="900" dirty="0" err="1"/>
              <a:t>rt</a:t>
            </a:r>
            <a:r>
              <a:rPr lang="nb-NO" sz="900" dirty="0"/>
              <a:t>:		</a:t>
            </a:r>
            <a:r>
              <a:rPr lang="nb-NO" sz="900" dirty="0" err="1"/>
              <a:t>String</a:t>
            </a:r>
            <a:r>
              <a:rPr lang="nb-NO" sz="900" dirty="0"/>
              <a:t>: </a:t>
            </a:r>
            <a:r>
              <a:rPr lang="nb-NO" sz="900" dirty="0" err="1"/>
              <a:t>column</a:t>
            </a:r>
            <a:r>
              <a:rPr lang="nb-NO" sz="900" dirty="0"/>
              <a:t> </a:t>
            </a:r>
            <a:r>
              <a:rPr lang="nb-NO" sz="900" dirty="0" err="1"/>
              <a:t>with</a:t>
            </a:r>
            <a:r>
              <a:rPr lang="nb-NO" sz="900" dirty="0"/>
              <a:t> </a:t>
            </a:r>
            <a:r>
              <a:rPr lang="nb-NO" sz="900" dirty="0" err="1"/>
              <a:t>response</a:t>
            </a:r>
            <a:r>
              <a:rPr lang="nb-NO" sz="900" dirty="0"/>
              <a:t> time.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 err="1"/>
              <a:t>workerID</a:t>
            </a:r>
            <a:r>
              <a:rPr lang="nb-NO" sz="900" dirty="0"/>
              <a:t>:	         	</a:t>
            </a:r>
            <a:r>
              <a:rPr lang="nb-NO" sz="900" dirty="0" err="1"/>
              <a:t>String</a:t>
            </a:r>
            <a:r>
              <a:rPr lang="nb-NO" sz="900" dirty="0"/>
              <a:t>: </a:t>
            </a:r>
            <a:r>
              <a:rPr lang="nb-NO" sz="900" dirty="0" err="1"/>
              <a:t>column</a:t>
            </a:r>
            <a:r>
              <a:rPr lang="nb-NO" sz="900" dirty="0"/>
              <a:t> </a:t>
            </a:r>
            <a:r>
              <a:rPr lang="nb-NO" sz="900" dirty="0" err="1"/>
              <a:t>with</a:t>
            </a:r>
            <a:r>
              <a:rPr lang="nb-NO" sz="900" dirty="0"/>
              <a:t> </a:t>
            </a:r>
            <a:r>
              <a:rPr lang="nb-NO" sz="900" dirty="0" err="1"/>
              <a:t>workerID</a:t>
            </a:r>
            <a:r>
              <a:rPr lang="nb-NO" sz="900" dirty="0"/>
              <a:t>.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 err="1"/>
              <a:t>minRT</a:t>
            </a:r>
            <a:r>
              <a:rPr lang="nb-NO" sz="900" dirty="0"/>
              <a:t>:	         	</a:t>
            </a:r>
            <a:r>
              <a:rPr lang="nb-NO" sz="900" dirty="0" err="1"/>
              <a:t>Numeric</a:t>
            </a:r>
            <a:r>
              <a:rPr lang="nb-NO" sz="900" dirty="0"/>
              <a:t>: </a:t>
            </a:r>
            <a:r>
              <a:rPr lang="nb-NO" sz="900" dirty="0" err="1"/>
              <a:t>Remove</a:t>
            </a:r>
            <a:r>
              <a:rPr lang="nb-NO" sz="900" dirty="0"/>
              <a:t> </a:t>
            </a:r>
            <a:r>
              <a:rPr lang="nb-NO" sz="900" dirty="0" err="1"/>
              <a:t>outliers</a:t>
            </a:r>
            <a:r>
              <a:rPr lang="nb-NO" sz="900" dirty="0"/>
              <a:t>: RTs less </a:t>
            </a:r>
            <a:r>
              <a:rPr lang="nb-NO" sz="900" dirty="0" err="1"/>
              <a:t>than</a:t>
            </a:r>
            <a:r>
              <a:rPr lang="nb-NO" sz="900" dirty="0"/>
              <a:t> </a:t>
            </a:r>
            <a:r>
              <a:rPr lang="nb-NO" sz="900" dirty="0" err="1"/>
              <a:t>minRT</a:t>
            </a:r>
            <a:r>
              <a:rPr lang="nb-NO" sz="900" dirty="0"/>
              <a:t>.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 err="1"/>
              <a:t>maxRT</a:t>
            </a:r>
            <a:r>
              <a:rPr lang="nb-NO" sz="900" dirty="0"/>
              <a:t>:	        	</a:t>
            </a:r>
            <a:r>
              <a:rPr lang="nb-NO" sz="900" dirty="0" err="1"/>
              <a:t>Numeric</a:t>
            </a:r>
            <a:r>
              <a:rPr lang="nb-NO" sz="900" dirty="0"/>
              <a:t>: </a:t>
            </a:r>
            <a:r>
              <a:rPr lang="nb-NO" sz="900" dirty="0" err="1"/>
              <a:t>Remove</a:t>
            </a:r>
            <a:r>
              <a:rPr lang="nb-NO" sz="900" dirty="0"/>
              <a:t> </a:t>
            </a:r>
            <a:r>
              <a:rPr lang="nb-NO" sz="900" dirty="0" err="1"/>
              <a:t>outliers</a:t>
            </a:r>
            <a:r>
              <a:rPr lang="nb-NO" sz="900" dirty="0"/>
              <a:t>: RTs more </a:t>
            </a:r>
            <a:r>
              <a:rPr lang="nb-NO" sz="900" dirty="0" err="1"/>
              <a:t>than</a:t>
            </a:r>
            <a:r>
              <a:rPr lang="nb-NO" sz="900" dirty="0"/>
              <a:t> </a:t>
            </a:r>
            <a:r>
              <a:rPr lang="nb-NO" sz="900" dirty="0" err="1"/>
              <a:t>maxRT</a:t>
            </a:r>
            <a:r>
              <a:rPr lang="nb-NO" sz="900" dirty="0"/>
              <a:t>.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 err="1"/>
              <a:t>minCor</a:t>
            </a:r>
            <a:r>
              <a:rPr lang="nb-NO" sz="900" dirty="0"/>
              <a:t>:                  	</a:t>
            </a:r>
            <a:r>
              <a:rPr lang="nb-NO" sz="900" dirty="0" err="1"/>
              <a:t>Numeric</a:t>
            </a:r>
            <a:r>
              <a:rPr lang="nb-NO" sz="900" dirty="0"/>
              <a:t>: </a:t>
            </a:r>
            <a:r>
              <a:rPr lang="nb-NO" sz="900" dirty="0" err="1"/>
              <a:t>Remove</a:t>
            </a:r>
            <a:r>
              <a:rPr lang="nb-NO" sz="900" dirty="0"/>
              <a:t> persons </a:t>
            </a:r>
            <a:r>
              <a:rPr lang="nb-NO" sz="900" dirty="0" err="1"/>
              <a:t>with</a:t>
            </a:r>
            <a:r>
              <a:rPr lang="nb-NO" sz="900" dirty="0"/>
              <a:t> </a:t>
            </a:r>
            <a:r>
              <a:rPr lang="nb-NO" sz="900" dirty="0" err="1"/>
              <a:t>numerosity</a:t>
            </a:r>
            <a:r>
              <a:rPr lang="nb-NO" sz="900" dirty="0"/>
              <a:t>-to-			</a:t>
            </a:r>
            <a:r>
              <a:rPr lang="nb-NO" sz="900" dirty="0" err="1"/>
              <a:t>answer</a:t>
            </a:r>
            <a:r>
              <a:rPr lang="nb-NO" sz="900" dirty="0"/>
              <a:t> </a:t>
            </a:r>
            <a:r>
              <a:rPr lang="nb-NO" sz="900" dirty="0" err="1"/>
              <a:t>correlation</a:t>
            </a:r>
            <a:r>
              <a:rPr lang="nb-NO" sz="900" dirty="0"/>
              <a:t> </a:t>
            </a:r>
            <a:r>
              <a:rPr lang="nb-NO" sz="900" dirty="0" err="1"/>
              <a:t>lower</a:t>
            </a:r>
            <a:r>
              <a:rPr lang="nb-NO" sz="900" dirty="0"/>
              <a:t> </a:t>
            </a:r>
            <a:r>
              <a:rPr lang="nb-NO" sz="900" dirty="0" err="1"/>
              <a:t>than</a:t>
            </a:r>
            <a:r>
              <a:rPr lang="nb-NO" sz="900" dirty="0"/>
              <a:t> </a:t>
            </a:r>
            <a:r>
              <a:rPr lang="nb-NO" sz="900" dirty="0" err="1"/>
              <a:t>minCor</a:t>
            </a:r>
            <a:r>
              <a:rPr lang="nb-NO" sz="900" dirty="0"/>
              <a:t>.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 err="1"/>
              <a:t>iqrFactor</a:t>
            </a:r>
            <a:r>
              <a:rPr lang="nb-NO" sz="900" dirty="0"/>
              <a:t>:	          	</a:t>
            </a:r>
            <a:r>
              <a:rPr lang="nb-NO" sz="900" dirty="0" err="1"/>
              <a:t>Numeric</a:t>
            </a:r>
            <a:r>
              <a:rPr lang="nb-NO" sz="900" dirty="0"/>
              <a:t>: </a:t>
            </a:r>
            <a:r>
              <a:rPr lang="nb-NO" sz="900" dirty="0" err="1"/>
              <a:t>Remove</a:t>
            </a:r>
            <a:r>
              <a:rPr lang="nb-NO" sz="900" dirty="0"/>
              <a:t> </a:t>
            </a:r>
            <a:r>
              <a:rPr lang="nb-NO" sz="900" dirty="0" err="1"/>
              <a:t>routliers</a:t>
            </a:r>
            <a:r>
              <a:rPr lang="nb-NO" sz="900" dirty="0"/>
              <a:t>.</a:t>
            </a:r>
            <a:br>
              <a:rPr lang="nb-NO" sz="900" dirty="0"/>
            </a:br>
            <a:r>
              <a:rPr lang="nb-NO" sz="900" dirty="0"/>
              <a:t>	          	</a:t>
            </a:r>
            <a:r>
              <a:rPr lang="nb-NO" sz="900" dirty="0" err="1"/>
              <a:t>Responses</a:t>
            </a:r>
            <a:r>
              <a:rPr lang="nb-NO" sz="900" dirty="0"/>
              <a:t> &lt;&gt; median +/- </a:t>
            </a:r>
            <a:r>
              <a:rPr lang="nb-NO" sz="900" dirty="0" err="1"/>
              <a:t>iqrFactor</a:t>
            </a:r>
            <a:r>
              <a:rPr lang="nb-NO" sz="900" dirty="0"/>
              <a:t>*</a:t>
            </a:r>
            <a:r>
              <a:rPr lang="nb-NO" sz="900" dirty="0" err="1"/>
              <a:t>iqr</a:t>
            </a:r>
            <a:endParaRPr lang="nb-NO" sz="900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 err="1"/>
              <a:t>printSummary</a:t>
            </a:r>
            <a:r>
              <a:rPr lang="nb-NO" sz="900" dirty="0"/>
              <a:t>:    	</a:t>
            </a:r>
            <a:r>
              <a:rPr lang="nb-NO" sz="900" dirty="0" err="1"/>
              <a:t>Logical</a:t>
            </a:r>
            <a:r>
              <a:rPr lang="nb-NO" sz="900" dirty="0"/>
              <a:t>: If TRUE, </a:t>
            </a:r>
            <a:r>
              <a:rPr lang="nb-NO" sz="900" dirty="0" err="1"/>
              <a:t>print</a:t>
            </a:r>
            <a:r>
              <a:rPr lang="nb-NO" sz="900" dirty="0"/>
              <a:t> </a:t>
            </a:r>
            <a:r>
              <a:rPr lang="nb-NO" sz="900" dirty="0" err="1"/>
              <a:t>summary</a:t>
            </a:r>
            <a:r>
              <a:rPr lang="nb-NO" sz="900" dirty="0"/>
              <a:t> data.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 err="1"/>
              <a:t>plotOutliers</a:t>
            </a:r>
            <a:r>
              <a:rPr lang="nb-NO" sz="900" dirty="0"/>
              <a:t>:          	</a:t>
            </a:r>
            <a:r>
              <a:rPr lang="nb-NO" sz="900" dirty="0" err="1"/>
              <a:t>Logical</a:t>
            </a:r>
            <a:r>
              <a:rPr lang="nb-NO" sz="900" dirty="0"/>
              <a:t>: If TRUE, plot </a:t>
            </a:r>
            <a:r>
              <a:rPr lang="nb-NO" sz="900" dirty="0" err="1"/>
              <a:t>outliers</a:t>
            </a:r>
            <a:r>
              <a:rPr lang="nb-NO" sz="900" dirty="0"/>
              <a:t> (persons </a:t>
            </a:r>
            <a:r>
              <a:rPr lang="nb-NO" sz="900" dirty="0" err="1"/>
              <a:t>only</a:t>
            </a:r>
            <a:r>
              <a:rPr lang="nb-NO" sz="900" dirty="0"/>
              <a:t>).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 err="1"/>
              <a:t>positionOutliers</a:t>
            </a:r>
            <a:r>
              <a:rPr lang="nb-NO" sz="900" dirty="0"/>
              <a:t>: 	</a:t>
            </a:r>
            <a:r>
              <a:rPr lang="nb-NO" sz="900" dirty="0" err="1"/>
              <a:t>String</a:t>
            </a:r>
            <a:r>
              <a:rPr lang="nb-NO" sz="900" dirty="0"/>
              <a:t>: </a:t>
            </a:r>
            <a:r>
              <a:rPr lang="nb-NO" sz="900" dirty="0" err="1"/>
              <a:t>put</a:t>
            </a:r>
            <a:r>
              <a:rPr lang="nb-NO" sz="900" dirty="0"/>
              <a:t> </a:t>
            </a:r>
            <a:r>
              <a:rPr lang="nb-NO" sz="900" dirty="0" err="1"/>
              <a:t>outliers</a:t>
            </a:r>
            <a:r>
              <a:rPr lang="nb-NO" sz="900" dirty="0"/>
              <a:t> </a:t>
            </a:r>
            <a:r>
              <a:rPr lang="nb-NO" sz="900" dirty="0" err="1"/>
              <a:t>on</a:t>
            </a:r>
            <a:r>
              <a:rPr lang="nb-NO" sz="900" dirty="0"/>
              <a:t> </a:t>
            </a:r>
            <a:r>
              <a:rPr kumimoji="0" lang="nb-NO" sz="9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"</a:t>
            </a:r>
            <a:r>
              <a:rPr lang="nb-NO" sz="900" dirty="0" err="1"/>
              <a:t>top</a:t>
            </a:r>
            <a:r>
              <a:rPr kumimoji="0" lang="nb-NO" sz="9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"</a:t>
            </a:r>
            <a:r>
              <a:rPr lang="nb-NO" sz="900" dirty="0"/>
              <a:t> or </a:t>
            </a:r>
            <a:r>
              <a:rPr kumimoji="0" lang="nb-NO" sz="9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"</a:t>
            </a:r>
            <a:r>
              <a:rPr lang="nb-NO" sz="900" dirty="0" err="1"/>
              <a:t>bottom</a:t>
            </a:r>
            <a:r>
              <a:rPr kumimoji="0" lang="nb-NO" sz="9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"</a:t>
            </a:r>
            <a:r>
              <a:rPr lang="nb-NO" sz="900" dirty="0"/>
              <a:t> of original 	           	data </a:t>
            </a:r>
            <a:r>
              <a:rPr lang="nb-NO" sz="900" dirty="0" err="1"/>
              <a:t>frame</a:t>
            </a:r>
            <a:r>
              <a:rPr lang="nb-NO" sz="900" dirty="0"/>
              <a:t>. If </a:t>
            </a:r>
            <a:r>
              <a:rPr kumimoji="0" lang="nb-NO" sz="9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"</a:t>
            </a:r>
            <a:r>
              <a:rPr lang="nb-NO" sz="900" dirty="0" err="1"/>
              <a:t>remove</a:t>
            </a:r>
            <a:r>
              <a:rPr kumimoji="0" lang="nb-NO" sz="9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"</a:t>
            </a:r>
            <a:r>
              <a:rPr lang="nb-NO" sz="900" dirty="0"/>
              <a:t>: </a:t>
            </a:r>
            <a:r>
              <a:rPr lang="nb-NO" sz="900" dirty="0" err="1"/>
              <a:t>remove</a:t>
            </a:r>
            <a:r>
              <a:rPr lang="nb-NO" sz="900" dirty="0"/>
              <a:t> </a:t>
            </a:r>
            <a:r>
              <a:rPr lang="nb-NO" sz="900" dirty="0" err="1"/>
              <a:t>outliers</a:t>
            </a:r>
            <a:r>
              <a:rPr lang="nb-NO" sz="900" dirty="0"/>
              <a:t>.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nb-NO" sz="1000" dirty="0"/>
          </a:p>
        </p:txBody>
      </p:sp>
      <p:sp>
        <p:nvSpPr>
          <p:cNvPr id="23" name="TekstSylinder 22">
            <a:extLst>
              <a:ext uri="{FF2B5EF4-FFF2-40B4-BE49-F238E27FC236}">
                <a16:creationId xmlns:a16="http://schemas.microsoft.com/office/drawing/2014/main" id="{AD04F629-2408-0C9E-3772-C7702E346112}"/>
              </a:ext>
            </a:extLst>
          </p:cNvPr>
          <p:cNvSpPr txBox="1"/>
          <p:nvPr/>
        </p:nvSpPr>
        <p:spPr>
          <a:xfrm>
            <a:off x="10224239" y="7800991"/>
            <a:ext cx="3717058" cy="1387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b="1" dirty="0" err="1"/>
              <a:t>Default</a:t>
            </a:r>
            <a:r>
              <a:rPr lang="nb-NO" sz="900" b="1" dirty="0"/>
              <a:t> Settings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nb-NO" sz="9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b-NO" sz="9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minRT</a:t>
            </a:r>
            <a:r>
              <a:rPr kumimoji="0" lang="nb-NO" sz="9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= 500,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b-NO" sz="9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maxRT</a:t>
            </a:r>
            <a:r>
              <a:rPr kumimoji="0" lang="nb-NO" sz="9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= Inf,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b-NO" sz="9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minCor</a:t>
            </a:r>
            <a:r>
              <a:rPr kumimoji="0" lang="nb-NO" sz="9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= 0.3,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b-NO" sz="9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iqrFactor</a:t>
            </a:r>
            <a:r>
              <a:rPr kumimoji="0" lang="nb-NO" sz="9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= 4,</a:t>
            </a:r>
            <a:br>
              <a:rPr kumimoji="0" lang="nb-NO" sz="9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br>
              <a:rPr kumimoji="0" lang="nb-NO" sz="9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endParaRPr lang="nb-NO" sz="10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Data Visualization with ggplot2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3550007" cy="803346"/>
          </a:xfrm>
          <a:prstGeom prst="rect">
            <a:avLst/>
          </a:prstGeom>
        </p:spPr>
        <p:txBody>
          <a:bodyPr lIns="0" tIns="0" rIns="0" bIns="0" anchor="t">
            <a:normAutofit fontScale="90000"/>
          </a:bodyPr>
          <a:lstStyle/>
          <a:p>
            <a:r>
              <a:rPr dirty="0"/>
              <a:t>Data</a:t>
            </a:r>
            <a:r>
              <a:rPr lang="nb-NO" dirty="0"/>
              <a:t> import and</a:t>
            </a:r>
            <a:r>
              <a:rPr dirty="0"/>
              <a:t> </a:t>
            </a:r>
            <a:r>
              <a:rPr lang="en-US" dirty="0"/>
              <a:t>v</a:t>
            </a:r>
            <a:r>
              <a:rPr dirty="0"/>
              <a:t>isualization with </a:t>
            </a:r>
            <a:r>
              <a:rPr lang="nb-NO" dirty="0" err="1"/>
              <a:t>dataPrep</a:t>
            </a:r>
            <a:r>
              <a:rPr dirty="0"/>
              <a:t>: : </a:t>
            </a:r>
            <a:r>
              <a:rPr sz="3300" b="1" dirty="0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131" name="Rectangle"/>
          <p:cNvSpPr/>
          <p:nvPr/>
        </p:nvSpPr>
        <p:spPr>
          <a:xfrm>
            <a:off x="255118" y="1702940"/>
            <a:ext cx="4062882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75D142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37" name="Line"/>
          <p:cNvSpPr/>
          <p:nvPr/>
        </p:nvSpPr>
        <p:spPr>
          <a:xfrm>
            <a:off x="238824" y="1207455"/>
            <a:ext cx="13444020" cy="9753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38" name="GRAPHICAL PRIMITIVES"/>
          <p:cNvSpPr txBox="1"/>
          <p:nvPr/>
        </p:nvSpPr>
        <p:spPr>
          <a:xfrm>
            <a:off x="275721" y="1700313"/>
            <a:ext cx="106439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nb-NO" dirty="0" err="1"/>
              <a:t>weberMeasure</a:t>
            </a:r>
            <a:r>
              <a:rPr lang="nb-NO" dirty="0"/>
              <a:t>()</a:t>
            </a:r>
            <a:endParaRPr dirty="0"/>
          </a:p>
        </p:txBody>
      </p:sp>
      <p:sp>
        <p:nvSpPr>
          <p:cNvPr id="140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634" name="Geoms"/>
          <p:cNvSpPr txBox="1"/>
          <p:nvPr/>
        </p:nvSpPr>
        <p:spPr>
          <a:xfrm>
            <a:off x="255118" y="1292054"/>
            <a:ext cx="2772562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nb-NO" dirty="0"/>
              <a:t>Weber</a:t>
            </a:r>
            <a:endParaRPr dirty="0"/>
          </a:p>
        </p:txBody>
      </p:sp>
      <p:sp>
        <p:nvSpPr>
          <p:cNvPr id="635" name="Use a geom function to represent data points, use the geom’s aesthetic properties to represent variables.  Each function returns a layer."/>
          <p:cNvSpPr txBox="1"/>
          <p:nvPr/>
        </p:nvSpPr>
        <p:spPr>
          <a:xfrm>
            <a:off x="1319456" y="1316840"/>
            <a:ext cx="1616784" cy="299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11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nb-NO" dirty="0" err="1"/>
              <a:t>Function</a:t>
            </a:r>
            <a:r>
              <a:rPr lang="nb-NO" dirty="0"/>
              <a:t> for </a:t>
            </a:r>
            <a:r>
              <a:rPr lang="nb-NO" dirty="0" err="1"/>
              <a:t>calculating</a:t>
            </a:r>
            <a:r>
              <a:rPr lang="nb-NO" dirty="0"/>
              <a:t> CV and </a:t>
            </a:r>
            <a:r>
              <a:rPr lang="nb-NO" dirty="0" err="1"/>
              <a:t>Weber’s</a:t>
            </a:r>
            <a:r>
              <a:rPr lang="nb-NO" dirty="0"/>
              <a:t> </a:t>
            </a:r>
            <a:r>
              <a:rPr lang="nb-NO" dirty="0" err="1"/>
              <a:t>fraction</a:t>
            </a:r>
            <a:endParaRPr dirty="0"/>
          </a:p>
        </p:txBody>
      </p:sp>
      <p:pic>
        <p:nvPicPr>
          <p:cNvPr id="64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ekstSylinder 5">
            <a:extLst>
              <a:ext uri="{FF2B5EF4-FFF2-40B4-BE49-F238E27FC236}">
                <a16:creationId xmlns:a16="http://schemas.microsoft.com/office/drawing/2014/main" id="{0DD80361-19A1-F7C7-F27E-0B33A0878255}"/>
              </a:ext>
            </a:extLst>
          </p:cNvPr>
          <p:cNvSpPr txBox="1"/>
          <p:nvPr/>
        </p:nvSpPr>
        <p:spPr>
          <a:xfrm>
            <a:off x="238823" y="2697080"/>
            <a:ext cx="3717058" cy="17260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1000" b="1" dirty="0" err="1"/>
              <a:t>Example</a:t>
            </a:r>
            <a:endParaRPr lang="nb-NO" sz="1000" b="1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nb-NO" sz="1000" b="1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1000" dirty="0"/>
              <a:t>weber	      =    	</a:t>
            </a:r>
            <a:r>
              <a:rPr lang="nb-NO" sz="1000" dirty="0" err="1"/>
              <a:t>weberMeasure</a:t>
            </a:r>
            <a:r>
              <a:rPr lang="nb-NO" sz="1000" dirty="0"/>
              <a:t>(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1000" dirty="0"/>
              <a:t>		</a:t>
            </a:r>
            <a:r>
              <a:rPr lang="nb-NO" sz="1000" dirty="0" err="1"/>
              <a:t>df</a:t>
            </a:r>
            <a:r>
              <a:rPr lang="nb-NO" sz="1000" dirty="0"/>
              <a:t>,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1000" dirty="0"/>
              <a:t>                            	</a:t>
            </a:r>
            <a:r>
              <a:rPr lang="nb-NO" sz="1000" dirty="0" err="1"/>
              <a:t>numerosity</a:t>
            </a:r>
            <a:r>
              <a:rPr lang="nb-NO" sz="1000" dirty="0"/>
              <a:t> = "</a:t>
            </a:r>
            <a:r>
              <a:rPr lang="nb-NO" sz="1000" dirty="0" err="1"/>
              <a:t>dots</a:t>
            </a:r>
            <a:r>
              <a:rPr lang="nb-NO" sz="1000" dirty="0"/>
              <a:t>",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1000" dirty="0"/>
              <a:t>                            	</a:t>
            </a:r>
            <a:r>
              <a:rPr lang="nb-NO" sz="1000" dirty="0" err="1"/>
              <a:t>answer</a:t>
            </a:r>
            <a:r>
              <a:rPr lang="nb-NO" sz="1000" dirty="0"/>
              <a:t> = "</a:t>
            </a:r>
            <a:r>
              <a:rPr lang="nb-NO" sz="1000" dirty="0" err="1"/>
              <a:t>answer</a:t>
            </a:r>
            <a:r>
              <a:rPr lang="nb-NO" sz="1000" dirty="0"/>
              <a:t>",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1000" dirty="0"/>
              <a:t>                            	</a:t>
            </a:r>
            <a:r>
              <a:rPr lang="nb-NO" sz="1000" dirty="0" err="1"/>
              <a:t>central</a:t>
            </a:r>
            <a:r>
              <a:rPr lang="nb-NO" sz="1000" dirty="0"/>
              <a:t> = "median",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1000" dirty="0"/>
              <a:t>                            	plot = TRUE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1000" dirty="0"/>
              <a:t>		)</a:t>
            </a:r>
            <a:endParaRPr kumimoji="0" lang="nb-NO" sz="10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 Bold"/>
              <a:ea typeface="Source Sans Pro Bold"/>
              <a:cs typeface="Source Sans Pro Bold"/>
              <a:sym typeface="Source Sans Pro Bold"/>
            </a:endParaRPr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1A7E8123-3BBA-E115-5E64-9889FE41CA25}"/>
              </a:ext>
            </a:extLst>
          </p:cNvPr>
          <p:cNvSpPr txBox="1"/>
          <p:nvPr/>
        </p:nvSpPr>
        <p:spPr>
          <a:xfrm>
            <a:off x="238823" y="2230175"/>
            <a:ext cx="2580434" cy="6026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b-NO" sz="9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CV : 	</a:t>
            </a:r>
            <a:r>
              <a:rPr lang="nb-NO" sz="900" dirty="0"/>
              <a:t>	</a:t>
            </a:r>
            <a:r>
              <a:rPr kumimoji="0" lang="nb-NO" sz="9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SD / </a:t>
            </a:r>
            <a:r>
              <a:rPr kumimoji="0" lang="nb-NO" sz="9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ac</a:t>
            </a:r>
            <a:r>
              <a:rPr lang="nb-NO" sz="900" dirty="0" err="1"/>
              <a:t>tual</a:t>
            </a:r>
            <a:r>
              <a:rPr lang="nb-NO" sz="900" dirty="0"/>
              <a:t> </a:t>
            </a:r>
            <a:r>
              <a:rPr kumimoji="0" lang="nb-NO" sz="9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numerosity</a:t>
            </a:r>
            <a:endParaRPr kumimoji="0" lang="nb-NO" sz="9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 err="1"/>
              <a:t>Weber’s</a:t>
            </a:r>
            <a:r>
              <a:rPr lang="nb-NO" sz="900" dirty="0"/>
              <a:t> </a:t>
            </a:r>
            <a:r>
              <a:rPr lang="nb-NO" sz="900" dirty="0" err="1"/>
              <a:t>Fraction</a:t>
            </a:r>
            <a:r>
              <a:rPr lang="nb-NO" sz="900" dirty="0"/>
              <a:t> :   	SD / </a:t>
            </a:r>
            <a:r>
              <a:rPr lang="nb-NO" sz="900" dirty="0" err="1"/>
              <a:t>perceived</a:t>
            </a:r>
            <a:r>
              <a:rPr lang="nb-NO" sz="900" dirty="0"/>
              <a:t> </a:t>
            </a:r>
            <a:r>
              <a:rPr lang="nb-NO" sz="900" dirty="0" err="1"/>
              <a:t>numerosity</a:t>
            </a:r>
            <a:endParaRPr kumimoji="0" lang="nb-NO" sz="9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nb-NO" sz="900" dirty="0"/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AE890FFD-27B7-118F-AE2A-016F2D922DB2}"/>
              </a:ext>
            </a:extLst>
          </p:cNvPr>
          <p:cNvSpPr txBox="1"/>
          <p:nvPr/>
        </p:nvSpPr>
        <p:spPr>
          <a:xfrm>
            <a:off x="238823" y="4490256"/>
            <a:ext cx="3717058" cy="1387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b-NO" sz="9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Parameters</a:t>
            </a:r>
            <a:br>
              <a:rPr kumimoji="0" lang="nb-NO" sz="9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br>
              <a:rPr kumimoji="0" lang="nb-NO" sz="9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 kumimoji="0" lang="nb-NO" sz="9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df</a:t>
            </a:r>
            <a:r>
              <a:rPr kumimoji="0" lang="nb-NO" sz="9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: 		Data </a:t>
            </a:r>
            <a:r>
              <a:rPr kumimoji="0" lang="nb-NO" sz="9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frame</a:t>
            </a:r>
            <a:r>
              <a:rPr lang="nb-NO" sz="900" dirty="0"/>
              <a:t>	</a:t>
            </a:r>
            <a:r>
              <a:rPr kumimoji="0" lang="nb-NO" sz="9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: </a:t>
            </a:r>
            <a:r>
              <a:rPr lang="nb-NO" sz="900" dirty="0"/>
              <a:t>input data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 err="1"/>
              <a:t>numerosity</a:t>
            </a:r>
            <a:r>
              <a:rPr lang="nb-NO" sz="900" dirty="0"/>
              <a:t>:		</a:t>
            </a:r>
            <a:r>
              <a:rPr lang="nb-NO" sz="900" dirty="0" err="1"/>
              <a:t>String</a:t>
            </a:r>
            <a:r>
              <a:rPr lang="nb-NO" sz="900" dirty="0"/>
              <a:t>: </a:t>
            </a:r>
            <a:r>
              <a:rPr lang="nb-NO" sz="900" dirty="0" err="1"/>
              <a:t>column</a:t>
            </a:r>
            <a:r>
              <a:rPr lang="nb-NO" sz="900" dirty="0"/>
              <a:t> </a:t>
            </a:r>
            <a:r>
              <a:rPr lang="nb-NO" sz="900" dirty="0" err="1"/>
              <a:t>with</a:t>
            </a:r>
            <a:r>
              <a:rPr lang="nb-NO" sz="900" dirty="0"/>
              <a:t> </a:t>
            </a:r>
            <a:r>
              <a:rPr lang="nb-NO" sz="900" dirty="0" err="1"/>
              <a:t>numerosity</a:t>
            </a:r>
            <a:r>
              <a:rPr lang="nb-NO" sz="900" dirty="0"/>
              <a:t> data.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sz="900" dirty="0" err="1"/>
              <a:t>answer</a:t>
            </a:r>
            <a:r>
              <a:rPr lang="nb-NO" sz="900" dirty="0"/>
              <a:t>:		</a:t>
            </a:r>
            <a:r>
              <a:rPr lang="nb-NO" sz="900" dirty="0" err="1"/>
              <a:t>String</a:t>
            </a:r>
            <a:r>
              <a:rPr lang="nb-NO" sz="900" dirty="0"/>
              <a:t>: </a:t>
            </a:r>
            <a:r>
              <a:rPr lang="nb-NO" sz="900" dirty="0" err="1"/>
              <a:t>column</a:t>
            </a:r>
            <a:r>
              <a:rPr lang="nb-NO" sz="900" dirty="0"/>
              <a:t> </a:t>
            </a:r>
            <a:r>
              <a:rPr lang="nb-NO" sz="900" dirty="0" err="1"/>
              <a:t>with</a:t>
            </a:r>
            <a:r>
              <a:rPr lang="nb-NO" sz="900" dirty="0"/>
              <a:t> </a:t>
            </a:r>
            <a:r>
              <a:rPr lang="nb-NO" sz="900" dirty="0" err="1"/>
              <a:t>participant</a:t>
            </a:r>
            <a:r>
              <a:rPr lang="nb-NO" sz="900" dirty="0"/>
              <a:t> </a:t>
            </a:r>
            <a:r>
              <a:rPr lang="nb-NO" sz="900" dirty="0" err="1"/>
              <a:t>response</a:t>
            </a:r>
            <a:r>
              <a:rPr lang="nb-NO" sz="900" dirty="0"/>
              <a:t> data.</a:t>
            </a:r>
          </a:p>
          <a:p>
            <a:r>
              <a:rPr lang="nb-NO" sz="900" dirty="0" err="1"/>
              <a:t>central</a:t>
            </a:r>
            <a:r>
              <a:rPr lang="nb-NO" sz="900" dirty="0"/>
              <a:t>:		</a:t>
            </a:r>
            <a:r>
              <a:rPr lang="nb-NO" sz="900" dirty="0" err="1"/>
              <a:t>String</a:t>
            </a:r>
            <a:r>
              <a:rPr lang="nb-NO" sz="900" dirty="0"/>
              <a:t>: "median" or "</a:t>
            </a:r>
            <a:r>
              <a:rPr lang="nb-NO" sz="900" dirty="0" err="1"/>
              <a:t>mean</a:t>
            </a:r>
            <a:r>
              <a:rPr lang="nb-NO" sz="900" dirty="0"/>
              <a:t>».</a:t>
            </a:r>
          </a:p>
          <a:p>
            <a:r>
              <a:rPr lang="nb-NO" sz="900" dirty="0"/>
              <a:t>plot:		</a:t>
            </a:r>
            <a:r>
              <a:rPr lang="nb-NO" sz="900" dirty="0" err="1"/>
              <a:t>Logical</a:t>
            </a:r>
            <a:r>
              <a:rPr lang="nb-NO" sz="900" dirty="0"/>
              <a:t>: If TRUE, plot CV </a:t>
            </a:r>
            <a:r>
              <a:rPr lang="nb-NO" sz="900" dirty="0" err="1"/>
              <a:t>curves</a:t>
            </a:r>
            <a:r>
              <a:rPr lang="nb-NO" sz="900" dirty="0"/>
              <a:t>.  	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nb-NO" sz="1000" dirty="0"/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6831755D-642F-632F-5CE8-70F10CEFC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3122280"/>
            <a:ext cx="1629652" cy="136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50313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 Regular"/>
            <a:ea typeface="Source Sans Pro Regular"/>
            <a:cs typeface="Source Sans Pro Regular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 Bold"/>
            <a:ea typeface="Source Sans Pro Bold"/>
            <a:cs typeface="Source Sans Pro Bold"/>
            <a:sym typeface="Source Sans Pr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 Regular"/>
            <a:ea typeface="Source Sans Pro Regular"/>
            <a:cs typeface="Source Sans Pro Regular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 Bold"/>
            <a:ea typeface="Source Sans Pro Bold"/>
            <a:cs typeface="Source Sans Pro Bold"/>
            <a:sym typeface="Source Sans Pr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914</Words>
  <Application>Microsoft Macintosh PowerPoint</Application>
  <PresentationFormat>Egendefinert</PresentationFormat>
  <Paragraphs>103</Paragraphs>
  <Slides>2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6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</vt:i4>
      </vt:variant>
    </vt:vector>
  </HeadingPairs>
  <TitlesOfParts>
    <vt:vector size="9" baseType="lpstr">
      <vt:lpstr>Avenir</vt:lpstr>
      <vt:lpstr>Helvetica Light</vt:lpstr>
      <vt:lpstr>Source Sans Pro Bold</vt:lpstr>
      <vt:lpstr>Source Sans Pro Light</vt:lpstr>
      <vt:lpstr>Source Sans Pro Regular</vt:lpstr>
      <vt:lpstr>SourceSansPro-SemiBold</vt:lpstr>
      <vt:lpstr>White</vt:lpstr>
      <vt:lpstr>Data import and visualization with dataPrep: : CHEAT SHEET </vt:lpstr>
      <vt:lpstr>Data import and visualization with dataPrep: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with ggplot2 : : CHEAT SHEET </dc:title>
  <cp:lastModifiedBy>Eivind Kaspersen</cp:lastModifiedBy>
  <cp:revision>4</cp:revision>
  <dcterms:modified xsi:type="dcterms:W3CDTF">2023-05-10T06:53:29Z</dcterms:modified>
</cp:coreProperties>
</file>