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257" r:id="rId5"/>
    <p:sldId id="256" r:id="rId6"/>
    <p:sldId id="258" r:id="rId7"/>
    <p:sldId id="260" r:id="rId8"/>
    <p:sldId id="259" r:id="rId9"/>
    <p:sldId id="261"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70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40E33D-F80A-4AFA-8857-628C21B77DE2}" v="842" dt="2024-11-24T21:12:16.1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p:scale>
          <a:sx n="50" d="100"/>
          <a:sy n="50" d="100"/>
        </p:scale>
        <p:origin x="1284" y="32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9E89B8-7D93-4AF3-90C0-68351ECBB7BA}" type="datetimeFigureOut">
              <a:rPr lang="en-US" smtClean="0"/>
              <a:t>11/23/2024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C9DB06-3DB2-46A1-9067-EC09DBD3DD07}" type="slidenum">
              <a:rPr lang="en-US" smtClean="0"/>
              <a:t>‹#›</a:t>
            </a:fld>
            <a:endParaRPr lang="en-US"/>
          </a:p>
        </p:txBody>
      </p:sp>
    </p:spTree>
    <p:extLst>
      <p:ext uri="{BB962C8B-B14F-4D97-AF65-F5344CB8AC3E}">
        <p14:creationId xmlns:p14="http://schemas.microsoft.com/office/powerpoint/2010/main" val="1443978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C9DB06-3DB2-46A1-9067-EC09DBD3DD07}" type="slidenum">
              <a:rPr lang="en-US" smtClean="0"/>
              <a:t>2</a:t>
            </a:fld>
            <a:endParaRPr lang="en-US"/>
          </a:p>
        </p:txBody>
      </p:sp>
    </p:spTree>
    <p:extLst>
      <p:ext uri="{BB962C8B-B14F-4D97-AF65-F5344CB8AC3E}">
        <p14:creationId xmlns:p14="http://schemas.microsoft.com/office/powerpoint/2010/main" val="3163498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C9DB06-3DB2-46A1-9067-EC09DBD3DD07}" type="slidenum">
              <a:rPr lang="en-US" smtClean="0"/>
              <a:t>3</a:t>
            </a:fld>
            <a:endParaRPr lang="en-US"/>
          </a:p>
        </p:txBody>
      </p:sp>
    </p:spTree>
    <p:extLst>
      <p:ext uri="{BB962C8B-B14F-4D97-AF65-F5344CB8AC3E}">
        <p14:creationId xmlns:p14="http://schemas.microsoft.com/office/powerpoint/2010/main" val="855379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C9DB06-3DB2-46A1-9067-EC09DBD3DD07}" type="slidenum">
              <a:rPr lang="en-US" smtClean="0"/>
              <a:t>4</a:t>
            </a:fld>
            <a:endParaRPr lang="en-US"/>
          </a:p>
        </p:txBody>
      </p:sp>
    </p:spTree>
    <p:extLst>
      <p:ext uri="{BB962C8B-B14F-4D97-AF65-F5344CB8AC3E}">
        <p14:creationId xmlns:p14="http://schemas.microsoft.com/office/powerpoint/2010/main" val="882401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9CC41-9E60-D483-BB42-EC62066552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18AC8F-5218-461E-57CC-5BBACC4910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65B797-FF3C-7226-6809-A27ED3F77D08}"/>
              </a:ext>
            </a:extLst>
          </p:cNvPr>
          <p:cNvSpPr>
            <a:spLocks noGrp="1"/>
          </p:cNvSpPr>
          <p:nvPr>
            <p:ph type="dt" sz="half" idx="10"/>
          </p:nvPr>
        </p:nvSpPr>
        <p:spPr/>
        <p:txBody>
          <a:bodyPr/>
          <a:lstStyle/>
          <a:p>
            <a:fld id="{04B7B488-908B-4DFB-A9B2-5E7446AF186D}" type="datetimeFigureOut">
              <a:rPr lang="en-US" smtClean="0"/>
              <a:t>11/23/2024</a:t>
            </a:fld>
            <a:endParaRPr lang="en-US"/>
          </a:p>
        </p:txBody>
      </p:sp>
      <p:sp>
        <p:nvSpPr>
          <p:cNvPr id="5" name="Footer Placeholder 4">
            <a:extLst>
              <a:ext uri="{FF2B5EF4-FFF2-40B4-BE49-F238E27FC236}">
                <a16:creationId xmlns:a16="http://schemas.microsoft.com/office/drawing/2014/main" id="{ACF29F11-8955-109A-D57F-8A2B281D91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172EE3-FA14-4C60-C041-45E105A03764}"/>
              </a:ext>
            </a:extLst>
          </p:cNvPr>
          <p:cNvSpPr>
            <a:spLocks noGrp="1"/>
          </p:cNvSpPr>
          <p:nvPr>
            <p:ph type="sldNum" sz="quarter" idx="12"/>
          </p:nvPr>
        </p:nvSpPr>
        <p:spPr/>
        <p:txBody>
          <a:bodyPr/>
          <a:lstStyle/>
          <a:p>
            <a:fld id="{7BD15E04-57BC-4608-A352-F5B6F62017E3}" type="slidenum">
              <a:rPr lang="en-US" smtClean="0"/>
              <a:t>‹#›</a:t>
            </a:fld>
            <a:endParaRPr lang="en-US"/>
          </a:p>
        </p:txBody>
      </p:sp>
    </p:spTree>
    <p:extLst>
      <p:ext uri="{BB962C8B-B14F-4D97-AF65-F5344CB8AC3E}">
        <p14:creationId xmlns:p14="http://schemas.microsoft.com/office/powerpoint/2010/main" val="1990788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88620-8357-2CA6-70FB-47CFDB3C16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9AD833-15BD-A1CF-D82A-6ACA6FA1A7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6DAD57-28B9-F6C5-CF29-E22F966BA617}"/>
              </a:ext>
            </a:extLst>
          </p:cNvPr>
          <p:cNvSpPr>
            <a:spLocks noGrp="1"/>
          </p:cNvSpPr>
          <p:nvPr>
            <p:ph type="dt" sz="half" idx="10"/>
          </p:nvPr>
        </p:nvSpPr>
        <p:spPr/>
        <p:txBody>
          <a:bodyPr/>
          <a:lstStyle/>
          <a:p>
            <a:fld id="{04B7B488-908B-4DFB-A9B2-5E7446AF186D}" type="datetimeFigureOut">
              <a:rPr lang="en-US" smtClean="0"/>
              <a:t>11/23/2024</a:t>
            </a:fld>
            <a:endParaRPr lang="en-US"/>
          </a:p>
        </p:txBody>
      </p:sp>
      <p:sp>
        <p:nvSpPr>
          <p:cNvPr id="5" name="Footer Placeholder 4">
            <a:extLst>
              <a:ext uri="{FF2B5EF4-FFF2-40B4-BE49-F238E27FC236}">
                <a16:creationId xmlns:a16="http://schemas.microsoft.com/office/drawing/2014/main" id="{E822BEA7-34AE-59F6-6518-527D8D6047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CBB04-5AAD-4B0A-EDB7-CE2C74A3BAA3}"/>
              </a:ext>
            </a:extLst>
          </p:cNvPr>
          <p:cNvSpPr>
            <a:spLocks noGrp="1"/>
          </p:cNvSpPr>
          <p:nvPr>
            <p:ph type="sldNum" sz="quarter" idx="12"/>
          </p:nvPr>
        </p:nvSpPr>
        <p:spPr/>
        <p:txBody>
          <a:bodyPr/>
          <a:lstStyle/>
          <a:p>
            <a:fld id="{7BD15E04-57BC-4608-A352-F5B6F62017E3}" type="slidenum">
              <a:rPr lang="en-US" smtClean="0"/>
              <a:t>‹#›</a:t>
            </a:fld>
            <a:endParaRPr lang="en-US"/>
          </a:p>
        </p:txBody>
      </p:sp>
    </p:spTree>
    <p:extLst>
      <p:ext uri="{BB962C8B-B14F-4D97-AF65-F5344CB8AC3E}">
        <p14:creationId xmlns:p14="http://schemas.microsoft.com/office/powerpoint/2010/main" val="2691872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BFF82D-A86F-303B-2EEC-F317FE71BF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AEC7B6-13B2-7DE0-CEBD-05691F1000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BB140E-3FBC-38BD-E414-BC65CCB8CADD}"/>
              </a:ext>
            </a:extLst>
          </p:cNvPr>
          <p:cNvSpPr>
            <a:spLocks noGrp="1"/>
          </p:cNvSpPr>
          <p:nvPr>
            <p:ph type="dt" sz="half" idx="10"/>
          </p:nvPr>
        </p:nvSpPr>
        <p:spPr/>
        <p:txBody>
          <a:bodyPr/>
          <a:lstStyle/>
          <a:p>
            <a:fld id="{04B7B488-908B-4DFB-A9B2-5E7446AF186D}" type="datetimeFigureOut">
              <a:rPr lang="en-US" smtClean="0"/>
              <a:t>11/23/2024</a:t>
            </a:fld>
            <a:endParaRPr lang="en-US"/>
          </a:p>
        </p:txBody>
      </p:sp>
      <p:sp>
        <p:nvSpPr>
          <p:cNvPr id="5" name="Footer Placeholder 4">
            <a:extLst>
              <a:ext uri="{FF2B5EF4-FFF2-40B4-BE49-F238E27FC236}">
                <a16:creationId xmlns:a16="http://schemas.microsoft.com/office/drawing/2014/main" id="{AADAE44C-0B28-1DF6-C2EC-A93F341A1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93FF4-B87F-9173-64A4-B9B226E6BE29}"/>
              </a:ext>
            </a:extLst>
          </p:cNvPr>
          <p:cNvSpPr>
            <a:spLocks noGrp="1"/>
          </p:cNvSpPr>
          <p:nvPr>
            <p:ph type="sldNum" sz="quarter" idx="12"/>
          </p:nvPr>
        </p:nvSpPr>
        <p:spPr/>
        <p:txBody>
          <a:bodyPr/>
          <a:lstStyle/>
          <a:p>
            <a:fld id="{7BD15E04-57BC-4608-A352-F5B6F62017E3}" type="slidenum">
              <a:rPr lang="en-US" smtClean="0"/>
              <a:t>‹#›</a:t>
            </a:fld>
            <a:endParaRPr lang="en-US"/>
          </a:p>
        </p:txBody>
      </p:sp>
    </p:spTree>
    <p:extLst>
      <p:ext uri="{BB962C8B-B14F-4D97-AF65-F5344CB8AC3E}">
        <p14:creationId xmlns:p14="http://schemas.microsoft.com/office/powerpoint/2010/main" val="3127828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379BF-702D-C9A2-A71C-B15ADDC768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714D5F-1F07-3FA3-475B-F040BBA05E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861FE0-17B4-781B-5001-05318B731400}"/>
              </a:ext>
            </a:extLst>
          </p:cNvPr>
          <p:cNvSpPr>
            <a:spLocks noGrp="1"/>
          </p:cNvSpPr>
          <p:nvPr>
            <p:ph type="dt" sz="half" idx="10"/>
          </p:nvPr>
        </p:nvSpPr>
        <p:spPr/>
        <p:txBody>
          <a:bodyPr/>
          <a:lstStyle/>
          <a:p>
            <a:fld id="{04B7B488-908B-4DFB-A9B2-5E7446AF186D}" type="datetimeFigureOut">
              <a:rPr lang="en-US" smtClean="0"/>
              <a:t>11/23/2024</a:t>
            </a:fld>
            <a:endParaRPr lang="en-US"/>
          </a:p>
        </p:txBody>
      </p:sp>
      <p:sp>
        <p:nvSpPr>
          <p:cNvPr id="5" name="Footer Placeholder 4">
            <a:extLst>
              <a:ext uri="{FF2B5EF4-FFF2-40B4-BE49-F238E27FC236}">
                <a16:creationId xmlns:a16="http://schemas.microsoft.com/office/drawing/2014/main" id="{F6DB6764-E016-787E-4FC2-5B229B7F67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E580BE-1983-1E59-A31E-F5C8B3EC65F3}"/>
              </a:ext>
            </a:extLst>
          </p:cNvPr>
          <p:cNvSpPr>
            <a:spLocks noGrp="1"/>
          </p:cNvSpPr>
          <p:nvPr>
            <p:ph type="sldNum" sz="quarter" idx="12"/>
          </p:nvPr>
        </p:nvSpPr>
        <p:spPr/>
        <p:txBody>
          <a:bodyPr/>
          <a:lstStyle/>
          <a:p>
            <a:fld id="{7BD15E04-57BC-4608-A352-F5B6F62017E3}" type="slidenum">
              <a:rPr lang="en-US" smtClean="0"/>
              <a:t>‹#›</a:t>
            </a:fld>
            <a:endParaRPr lang="en-US"/>
          </a:p>
        </p:txBody>
      </p:sp>
    </p:spTree>
    <p:extLst>
      <p:ext uri="{BB962C8B-B14F-4D97-AF65-F5344CB8AC3E}">
        <p14:creationId xmlns:p14="http://schemas.microsoft.com/office/powerpoint/2010/main" val="3642397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D952A-9250-11E0-9C05-1AF605CA45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878A22-E31D-843B-C922-6EA2AF0441A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EB759A-D77C-2203-924C-295DEA2001BA}"/>
              </a:ext>
            </a:extLst>
          </p:cNvPr>
          <p:cNvSpPr>
            <a:spLocks noGrp="1"/>
          </p:cNvSpPr>
          <p:nvPr>
            <p:ph type="dt" sz="half" idx="10"/>
          </p:nvPr>
        </p:nvSpPr>
        <p:spPr/>
        <p:txBody>
          <a:bodyPr/>
          <a:lstStyle/>
          <a:p>
            <a:fld id="{04B7B488-908B-4DFB-A9B2-5E7446AF186D}" type="datetimeFigureOut">
              <a:rPr lang="en-US" smtClean="0"/>
              <a:t>11/23/2024</a:t>
            </a:fld>
            <a:endParaRPr lang="en-US"/>
          </a:p>
        </p:txBody>
      </p:sp>
      <p:sp>
        <p:nvSpPr>
          <p:cNvPr id="5" name="Footer Placeholder 4">
            <a:extLst>
              <a:ext uri="{FF2B5EF4-FFF2-40B4-BE49-F238E27FC236}">
                <a16:creationId xmlns:a16="http://schemas.microsoft.com/office/drawing/2014/main" id="{9A9D9FFF-9714-E184-015A-6110818767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AC35D3-F9C0-9C9E-D258-12C78AA1A364}"/>
              </a:ext>
            </a:extLst>
          </p:cNvPr>
          <p:cNvSpPr>
            <a:spLocks noGrp="1"/>
          </p:cNvSpPr>
          <p:nvPr>
            <p:ph type="sldNum" sz="quarter" idx="12"/>
          </p:nvPr>
        </p:nvSpPr>
        <p:spPr/>
        <p:txBody>
          <a:bodyPr/>
          <a:lstStyle/>
          <a:p>
            <a:fld id="{7BD15E04-57BC-4608-A352-F5B6F62017E3}" type="slidenum">
              <a:rPr lang="en-US" smtClean="0"/>
              <a:t>‹#›</a:t>
            </a:fld>
            <a:endParaRPr lang="en-US"/>
          </a:p>
        </p:txBody>
      </p:sp>
    </p:spTree>
    <p:extLst>
      <p:ext uri="{BB962C8B-B14F-4D97-AF65-F5344CB8AC3E}">
        <p14:creationId xmlns:p14="http://schemas.microsoft.com/office/powerpoint/2010/main" val="4109645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20A47-B04C-6A72-0A02-B436B4367F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7640DE-C0BB-C3AD-16EF-8B02E02668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1BE8B5-F8B7-8CD9-9237-0B2C7BC536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8213D3-CF9C-F70A-5EF4-B8DF433D4726}"/>
              </a:ext>
            </a:extLst>
          </p:cNvPr>
          <p:cNvSpPr>
            <a:spLocks noGrp="1"/>
          </p:cNvSpPr>
          <p:nvPr>
            <p:ph type="dt" sz="half" idx="10"/>
          </p:nvPr>
        </p:nvSpPr>
        <p:spPr/>
        <p:txBody>
          <a:bodyPr/>
          <a:lstStyle/>
          <a:p>
            <a:fld id="{04B7B488-908B-4DFB-A9B2-5E7446AF186D}" type="datetimeFigureOut">
              <a:rPr lang="en-US" smtClean="0"/>
              <a:t>11/23/2024</a:t>
            </a:fld>
            <a:endParaRPr lang="en-US"/>
          </a:p>
        </p:txBody>
      </p:sp>
      <p:sp>
        <p:nvSpPr>
          <p:cNvPr id="6" name="Footer Placeholder 5">
            <a:extLst>
              <a:ext uri="{FF2B5EF4-FFF2-40B4-BE49-F238E27FC236}">
                <a16:creationId xmlns:a16="http://schemas.microsoft.com/office/drawing/2014/main" id="{1396E9F3-B01D-B5F4-E004-6690B3B03D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F0DA1B-98C5-29F8-BED9-15176081DE78}"/>
              </a:ext>
            </a:extLst>
          </p:cNvPr>
          <p:cNvSpPr>
            <a:spLocks noGrp="1"/>
          </p:cNvSpPr>
          <p:nvPr>
            <p:ph type="sldNum" sz="quarter" idx="12"/>
          </p:nvPr>
        </p:nvSpPr>
        <p:spPr/>
        <p:txBody>
          <a:bodyPr/>
          <a:lstStyle/>
          <a:p>
            <a:fld id="{7BD15E04-57BC-4608-A352-F5B6F62017E3}" type="slidenum">
              <a:rPr lang="en-US" smtClean="0"/>
              <a:t>‹#›</a:t>
            </a:fld>
            <a:endParaRPr lang="en-US"/>
          </a:p>
        </p:txBody>
      </p:sp>
    </p:spTree>
    <p:extLst>
      <p:ext uri="{BB962C8B-B14F-4D97-AF65-F5344CB8AC3E}">
        <p14:creationId xmlns:p14="http://schemas.microsoft.com/office/powerpoint/2010/main" val="1588240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81F70-C60E-F515-0E79-69A41D202E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0D6406-139E-6AC1-5EDB-F45EF5D52E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6C4304-7AB7-D0EF-2440-6F5DBB3421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92D843-4F62-24E5-F47E-B2CB00F455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D97590-B4CD-BC29-E4AF-4C5ACC1AC7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C8264C-E024-D80C-D8CF-24A01C2FA6DA}"/>
              </a:ext>
            </a:extLst>
          </p:cNvPr>
          <p:cNvSpPr>
            <a:spLocks noGrp="1"/>
          </p:cNvSpPr>
          <p:nvPr>
            <p:ph type="dt" sz="half" idx="10"/>
          </p:nvPr>
        </p:nvSpPr>
        <p:spPr/>
        <p:txBody>
          <a:bodyPr/>
          <a:lstStyle/>
          <a:p>
            <a:fld id="{04B7B488-908B-4DFB-A9B2-5E7446AF186D}" type="datetimeFigureOut">
              <a:rPr lang="en-US" smtClean="0"/>
              <a:t>11/23/2024</a:t>
            </a:fld>
            <a:endParaRPr lang="en-US"/>
          </a:p>
        </p:txBody>
      </p:sp>
      <p:sp>
        <p:nvSpPr>
          <p:cNvPr id="8" name="Footer Placeholder 7">
            <a:extLst>
              <a:ext uri="{FF2B5EF4-FFF2-40B4-BE49-F238E27FC236}">
                <a16:creationId xmlns:a16="http://schemas.microsoft.com/office/drawing/2014/main" id="{A9532203-52E1-0C7B-8D7F-E0AE171F15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C48196-74BB-5822-5F20-75BCE013FB1E}"/>
              </a:ext>
            </a:extLst>
          </p:cNvPr>
          <p:cNvSpPr>
            <a:spLocks noGrp="1"/>
          </p:cNvSpPr>
          <p:nvPr>
            <p:ph type="sldNum" sz="quarter" idx="12"/>
          </p:nvPr>
        </p:nvSpPr>
        <p:spPr/>
        <p:txBody>
          <a:bodyPr/>
          <a:lstStyle/>
          <a:p>
            <a:fld id="{7BD15E04-57BC-4608-A352-F5B6F62017E3}" type="slidenum">
              <a:rPr lang="en-US" smtClean="0"/>
              <a:t>‹#›</a:t>
            </a:fld>
            <a:endParaRPr lang="en-US"/>
          </a:p>
        </p:txBody>
      </p:sp>
    </p:spTree>
    <p:extLst>
      <p:ext uri="{BB962C8B-B14F-4D97-AF65-F5344CB8AC3E}">
        <p14:creationId xmlns:p14="http://schemas.microsoft.com/office/powerpoint/2010/main" val="82462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5926-AC03-B618-95CA-4EB402AABB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D3B65A-F465-1607-F361-D3C8798BB038}"/>
              </a:ext>
            </a:extLst>
          </p:cNvPr>
          <p:cNvSpPr>
            <a:spLocks noGrp="1"/>
          </p:cNvSpPr>
          <p:nvPr>
            <p:ph type="dt" sz="half" idx="10"/>
          </p:nvPr>
        </p:nvSpPr>
        <p:spPr/>
        <p:txBody>
          <a:bodyPr/>
          <a:lstStyle/>
          <a:p>
            <a:fld id="{04B7B488-908B-4DFB-A9B2-5E7446AF186D}" type="datetimeFigureOut">
              <a:rPr lang="en-US" smtClean="0"/>
              <a:t>11/23/2024</a:t>
            </a:fld>
            <a:endParaRPr lang="en-US"/>
          </a:p>
        </p:txBody>
      </p:sp>
      <p:sp>
        <p:nvSpPr>
          <p:cNvPr id="4" name="Footer Placeholder 3">
            <a:extLst>
              <a:ext uri="{FF2B5EF4-FFF2-40B4-BE49-F238E27FC236}">
                <a16:creationId xmlns:a16="http://schemas.microsoft.com/office/drawing/2014/main" id="{0EC65ABB-AFDF-66CB-C9C7-D791505251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DF524B-B411-4D53-A5A8-D9E3F67B64C1}"/>
              </a:ext>
            </a:extLst>
          </p:cNvPr>
          <p:cNvSpPr>
            <a:spLocks noGrp="1"/>
          </p:cNvSpPr>
          <p:nvPr>
            <p:ph type="sldNum" sz="quarter" idx="12"/>
          </p:nvPr>
        </p:nvSpPr>
        <p:spPr/>
        <p:txBody>
          <a:bodyPr/>
          <a:lstStyle/>
          <a:p>
            <a:fld id="{7BD15E04-57BC-4608-A352-F5B6F62017E3}" type="slidenum">
              <a:rPr lang="en-US" smtClean="0"/>
              <a:t>‹#›</a:t>
            </a:fld>
            <a:endParaRPr lang="en-US"/>
          </a:p>
        </p:txBody>
      </p:sp>
    </p:spTree>
    <p:extLst>
      <p:ext uri="{BB962C8B-B14F-4D97-AF65-F5344CB8AC3E}">
        <p14:creationId xmlns:p14="http://schemas.microsoft.com/office/powerpoint/2010/main" val="2096335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02C6B2-4ACD-91C8-32E5-6B3C43B14971}"/>
              </a:ext>
            </a:extLst>
          </p:cNvPr>
          <p:cNvSpPr>
            <a:spLocks noGrp="1"/>
          </p:cNvSpPr>
          <p:nvPr>
            <p:ph type="dt" sz="half" idx="10"/>
          </p:nvPr>
        </p:nvSpPr>
        <p:spPr/>
        <p:txBody>
          <a:bodyPr/>
          <a:lstStyle/>
          <a:p>
            <a:fld id="{04B7B488-908B-4DFB-A9B2-5E7446AF186D}" type="datetimeFigureOut">
              <a:rPr lang="en-US" smtClean="0"/>
              <a:t>11/23/2024</a:t>
            </a:fld>
            <a:endParaRPr lang="en-US"/>
          </a:p>
        </p:txBody>
      </p:sp>
      <p:sp>
        <p:nvSpPr>
          <p:cNvPr id="3" name="Footer Placeholder 2">
            <a:extLst>
              <a:ext uri="{FF2B5EF4-FFF2-40B4-BE49-F238E27FC236}">
                <a16:creationId xmlns:a16="http://schemas.microsoft.com/office/drawing/2014/main" id="{6EE97DD1-6DD0-4FEB-BF9C-932E0D3F94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91337-F6D6-B96E-6BAB-4D04965C5957}"/>
              </a:ext>
            </a:extLst>
          </p:cNvPr>
          <p:cNvSpPr>
            <a:spLocks noGrp="1"/>
          </p:cNvSpPr>
          <p:nvPr>
            <p:ph type="sldNum" sz="quarter" idx="12"/>
          </p:nvPr>
        </p:nvSpPr>
        <p:spPr/>
        <p:txBody>
          <a:bodyPr/>
          <a:lstStyle/>
          <a:p>
            <a:fld id="{7BD15E04-57BC-4608-A352-F5B6F62017E3}" type="slidenum">
              <a:rPr lang="en-US" smtClean="0"/>
              <a:t>‹#›</a:t>
            </a:fld>
            <a:endParaRPr lang="en-US"/>
          </a:p>
        </p:txBody>
      </p:sp>
    </p:spTree>
    <p:extLst>
      <p:ext uri="{BB962C8B-B14F-4D97-AF65-F5344CB8AC3E}">
        <p14:creationId xmlns:p14="http://schemas.microsoft.com/office/powerpoint/2010/main" val="3372169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E7153-44C3-76D2-0125-5BB8687A54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C6C48B-60A3-6C17-90BE-E0417FEFF0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B4CC6F-C77B-86D4-1C7E-34AA005065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AB96C6-7A0C-2E5F-649E-449C7B400957}"/>
              </a:ext>
            </a:extLst>
          </p:cNvPr>
          <p:cNvSpPr>
            <a:spLocks noGrp="1"/>
          </p:cNvSpPr>
          <p:nvPr>
            <p:ph type="dt" sz="half" idx="10"/>
          </p:nvPr>
        </p:nvSpPr>
        <p:spPr/>
        <p:txBody>
          <a:bodyPr/>
          <a:lstStyle/>
          <a:p>
            <a:fld id="{04B7B488-908B-4DFB-A9B2-5E7446AF186D}" type="datetimeFigureOut">
              <a:rPr lang="en-US" smtClean="0"/>
              <a:t>11/23/2024</a:t>
            </a:fld>
            <a:endParaRPr lang="en-US"/>
          </a:p>
        </p:txBody>
      </p:sp>
      <p:sp>
        <p:nvSpPr>
          <p:cNvPr id="6" name="Footer Placeholder 5">
            <a:extLst>
              <a:ext uri="{FF2B5EF4-FFF2-40B4-BE49-F238E27FC236}">
                <a16:creationId xmlns:a16="http://schemas.microsoft.com/office/drawing/2014/main" id="{AD6FD139-9B1C-2A22-C298-25C3902453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C91DEC-6966-B031-99C1-8512042803EF}"/>
              </a:ext>
            </a:extLst>
          </p:cNvPr>
          <p:cNvSpPr>
            <a:spLocks noGrp="1"/>
          </p:cNvSpPr>
          <p:nvPr>
            <p:ph type="sldNum" sz="quarter" idx="12"/>
          </p:nvPr>
        </p:nvSpPr>
        <p:spPr/>
        <p:txBody>
          <a:bodyPr/>
          <a:lstStyle/>
          <a:p>
            <a:fld id="{7BD15E04-57BC-4608-A352-F5B6F62017E3}" type="slidenum">
              <a:rPr lang="en-US" smtClean="0"/>
              <a:t>‹#›</a:t>
            </a:fld>
            <a:endParaRPr lang="en-US"/>
          </a:p>
        </p:txBody>
      </p:sp>
    </p:spTree>
    <p:extLst>
      <p:ext uri="{BB962C8B-B14F-4D97-AF65-F5344CB8AC3E}">
        <p14:creationId xmlns:p14="http://schemas.microsoft.com/office/powerpoint/2010/main" val="3526042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9C8D8-578C-1DA8-5215-6A673A59C3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DFB02B-7093-0024-92C0-F842AA1213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FA5163-0CF8-1D0A-3CFD-E057A25BAB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8E918F-1B70-D613-6FE8-E0912DB6D638}"/>
              </a:ext>
            </a:extLst>
          </p:cNvPr>
          <p:cNvSpPr>
            <a:spLocks noGrp="1"/>
          </p:cNvSpPr>
          <p:nvPr>
            <p:ph type="dt" sz="half" idx="10"/>
          </p:nvPr>
        </p:nvSpPr>
        <p:spPr/>
        <p:txBody>
          <a:bodyPr/>
          <a:lstStyle/>
          <a:p>
            <a:fld id="{04B7B488-908B-4DFB-A9B2-5E7446AF186D}" type="datetimeFigureOut">
              <a:rPr lang="en-US" smtClean="0"/>
              <a:t>11/23/2024</a:t>
            </a:fld>
            <a:endParaRPr lang="en-US"/>
          </a:p>
        </p:txBody>
      </p:sp>
      <p:sp>
        <p:nvSpPr>
          <p:cNvPr id="6" name="Footer Placeholder 5">
            <a:extLst>
              <a:ext uri="{FF2B5EF4-FFF2-40B4-BE49-F238E27FC236}">
                <a16:creationId xmlns:a16="http://schemas.microsoft.com/office/drawing/2014/main" id="{E4A66CB2-F44A-75F0-DD33-4D1E0F3A48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B8AED0-EAB6-BBCE-254C-C9006E27186D}"/>
              </a:ext>
            </a:extLst>
          </p:cNvPr>
          <p:cNvSpPr>
            <a:spLocks noGrp="1"/>
          </p:cNvSpPr>
          <p:nvPr>
            <p:ph type="sldNum" sz="quarter" idx="12"/>
          </p:nvPr>
        </p:nvSpPr>
        <p:spPr/>
        <p:txBody>
          <a:bodyPr/>
          <a:lstStyle/>
          <a:p>
            <a:fld id="{7BD15E04-57BC-4608-A352-F5B6F62017E3}" type="slidenum">
              <a:rPr lang="en-US" smtClean="0"/>
              <a:t>‹#›</a:t>
            </a:fld>
            <a:endParaRPr lang="en-US"/>
          </a:p>
        </p:txBody>
      </p:sp>
    </p:spTree>
    <p:extLst>
      <p:ext uri="{BB962C8B-B14F-4D97-AF65-F5344CB8AC3E}">
        <p14:creationId xmlns:p14="http://schemas.microsoft.com/office/powerpoint/2010/main" val="314373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20EA4D-75EA-3800-F6F7-76B29CC2FD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8CAD69-C11B-98A7-FC5E-FA88203357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3B6312-062E-ABD1-4F6F-54621411D7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4B7B488-908B-4DFB-A9B2-5E7446AF186D}" type="datetimeFigureOut">
              <a:rPr lang="en-US" smtClean="0"/>
              <a:t>11/23/2024</a:t>
            </a:fld>
            <a:endParaRPr lang="en-US"/>
          </a:p>
        </p:txBody>
      </p:sp>
      <p:sp>
        <p:nvSpPr>
          <p:cNvPr id="5" name="Footer Placeholder 4">
            <a:extLst>
              <a:ext uri="{FF2B5EF4-FFF2-40B4-BE49-F238E27FC236}">
                <a16:creationId xmlns:a16="http://schemas.microsoft.com/office/drawing/2014/main" id="{7283C337-BD30-D37D-99BD-39A0368885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D96474C-9866-6870-5283-33442A1CFB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BD15E04-57BC-4608-A352-F5B6F62017E3}" type="slidenum">
              <a:rPr lang="en-US" smtClean="0"/>
              <a:t>‹#›</a:t>
            </a:fld>
            <a:endParaRPr lang="en-US"/>
          </a:p>
        </p:txBody>
      </p:sp>
    </p:spTree>
    <p:extLst>
      <p:ext uri="{BB962C8B-B14F-4D97-AF65-F5344CB8AC3E}">
        <p14:creationId xmlns:p14="http://schemas.microsoft.com/office/powerpoint/2010/main" val="617831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t1211167@iitd.ac.in"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3.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9E4727-272D-259A-5794-81D3A2551EC2}"/>
              </a:ext>
            </a:extLst>
          </p:cNvPr>
          <p:cNvSpPr/>
          <p:nvPr/>
        </p:nvSpPr>
        <p:spPr>
          <a:xfrm>
            <a:off x="0" y="0"/>
            <a:ext cx="12192000" cy="6858000"/>
          </a:xfrm>
          <a:prstGeom prst="rect">
            <a:avLst/>
          </a:prstGeom>
          <a:solidFill>
            <a:srgbClr val="F8706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Tata 1mg">
            <a:extLst>
              <a:ext uri="{FF2B5EF4-FFF2-40B4-BE49-F238E27FC236}">
                <a16:creationId xmlns:a16="http://schemas.microsoft.com/office/drawing/2014/main" id="{EB323C77-D2DD-7D90-2358-872A3A0A17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2352" y="789592"/>
            <a:ext cx="3407293" cy="3407293"/>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A5A803BB-5591-D05A-CBA9-FDD05DE22DB4}"/>
              </a:ext>
            </a:extLst>
          </p:cNvPr>
          <p:cNvCxnSpPr>
            <a:cxnSpLocks/>
          </p:cNvCxnSpPr>
          <p:nvPr/>
        </p:nvCxnSpPr>
        <p:spPr>
          <a:xfrm>
            <a:off x="384311" y="4823791"/>
            <a:ext cx="11423374"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BE031CF3-5975-DA1C-24DE-D8FB87BDAF94}"/>
              </a:ext>
            </a:extLst>
          </p:cNvPr>
          <p:cNvSpPr txBox="1"/>
          <p:nvPr/>
        </p:nvSpPr>
        <p:spPr>
          <a:xfrm>
            <a:off x="4797286" y="5238811"/>
            <a:ext cx="2597426" cy="1323439"/>
          </a:xfrm>
          <a:prstGeom prst="rect">
            <a:avLst/>
          </a:prstGeom>
          <a:noFill/>
        </p:spPr>
        <p:txBody>
          <a:bodyPr wrap="square" rtlCol="0">
            <a:spAutoFit/>
          </a:bodyPr>
          <a:lstStyle/>
          <a:p>
            <a:pPr algn="ctr"/>
            <a:r>
              <a:rPr lang="en-US" sz="2000" b="1" dirty="0"/>
              <a:t>UTKARSH KUMAR</a:t>
            </a:r>
          </a:p>
          <a:p>
            <a:pPr algn="ctr"/>
            <a:r>
              <a:rPr lang="en-US" sz="2000" b="1" dirty="0"/>
              <a:t>2021TT11167</a:t>
            </a:r>
          </a:p>
          <a:p>
            <a:pPr algn="ctr"/>
            <a:r>
              <a:rPr lang="en-US" sz="2000" b="1" dirty="0">
                <a:hlinkClick r:id="rId3"/>
              </a:rPr>
              <a:t>tt1211167@iitd.ac.in</a:t>
            </a:r>
            <a:endParaRPr lang="en-US" sz="2000" b="1" dirty="0"/>
          </a:p>
          <a:p>
            <a:pPr algn="ctr"/>
            <a:r>
              <a:rPr lang="en-US" sz="2000" b="1" dirty="0"/>
              <a:t>+919771226219</a:t>
            </a:r>
          </a:p>
        </p:txBody>
      </p:sp>
    </p:spTree>
    <p:extLst>
      <p:ext uri="{BB962C8B-B14F-4D97-AF65-F5344CB8AC3E}">
        <p14:creationId xmlns:p14="http://schemas.microsoft.com/office/powerpoint/2010/main" val="1905136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F9C22DF-2EAB-3F48-DE0A-4DD8BE7DC33B}"/>
              </a:ext>
            </a:extLst>
          </p:cNvPr>
          <p:cNvSpPr/>
          <p:nvPr/>
        </p:nvSpPr>
        <p:spPr>
          <a:xfrm>
            <a:off x="0" y="-1"/>
            <a:ext cx="12192000" cy="693841"/>
          </a:xfrm>
          <a:prstGeom prst="rect">
            <a:avLst/>
          </a:prstGeom>
          <a:solidFill>
            <a:srgbClr val="F870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
            <a:extLst>
              <a:ext uri="{FF2B5EF4-FFF2-40B4-BE49-F238E27FC236}">
                <a16:creationId xmlns:a16="http://schemas.microsoft.com/office/drawing/2014/main" id="{A457B260-183E-D5CC-48A0-C05B5C4FF5E2}"/>
              </a:ext>
            </a:extLst>
          </p:cNvPr>
          <p:cNvSpPr>
            <a:spLocks noChangeArrowheads="1"/>
          </p:cNvSpPr>
          <p:nvPr/>
        </p:nvSpPr>
        <p:spPr bwMode="auto">
          <a:xfrm>
            <a:off x="440496" y="66584"/>
            <a:ext cx="11365250" cy="578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580" b="1" i="0" u="none" strike="noStrike" cap="none" normalizeH="0" baseline="0" dirty="0">
                <a:ln>
                  <a:noFill/>
                </a:ln>
                <a:solidFill>
                  <a:schemeClr val="tx1"/>
                </a:solidFill>
                <a:effectLst/>
                <a:latin typeface="Montserrat" panose="00000500000000000000" pitchFamily="2" charset="0"/>
              </a:rPr>
              <a:t>PROBLEM : </a:t>
            </a:r>
            <a:r>
              <a:rPr lang="en-US" sz="1580" i="0" dirty="0">
                <a:solidFill>
                  <a:srgbClr val="0D0D0D"/>
                </a:solidFill>
                <a:effectLst/>
                <a:latin typeface="Montserrat" panose="00000500000000000000" pitchFamily="2" charset="0"/>
              </a:rPr>
              <a:t>Shopping</a:t>
            </a:r>
            <a:r>
              <a:rPr lang="en-US" sz="1580" b="0" i="0" dirty="0">
                <a:solidFill>
                  <a:srgbClr val="0D0D0D"/>
                </a:solidFill>
                <a:effectLst/>
                <a:latin typeface="Montserrat" panose="00000500000000000000" pitchFamily="2" charset="0"/>
              </a:rPr>
              <a:t> for clothes online is </a:t>
            </a:r>
            <a:r>
              <a:rPr lang="en-US" sz="1580" b="1" i="0" dirty="0">
                <a:solidFill>
                  <a:srgbClr val="0D0D0D"/>
                </a:solidFill>
                <a:effectLst/>
                <a:latin typeface="Montserrat" panose="00000500000000000000" pitchFamily="2" charset="0"/>
              </a:rPr>
              <a:t>time-consuming</a:t>
            </a:r>
            <a:r>
              <a:rPr lang="en-US" sz="1580" b="0" i="0" dirty="0">
                <a:solidFill>
                  <a:srgbClr val="0D0D0D"/>
                </a:solidFill>
                <a:effectLst/>
                <a:latin typeface="Montserrat" panose="00000500000000000000" pitchFamily="2" charset="0"/>
              </a:rPr>
              <a:t> compared to offline. Poor fit, lack of visualization, and </a:t>
            </a:r>
            <a:r>
              <a:rPr lang="en-US" sz="1580" b="1" i="0" dirty="0">
                <a:solidFill>
                  <a:srgbClr val="0D0D0D"/>
                </a:solidFill>
                <a:effectLst/>
                <a:latin typeface="Montserrat" panose="00000500000000000000" pitchFamily="2" charset="0"/>
              </a:rPr>
              <a:t>decision fatigue</a:t>
            </a:r>
            <a:r>
              <a:rPr lang="en-US" sz="1580" b="0" i="0" dirty="0">
                <a:solidFill>
                  <a:srgbClr val="0D0D0D"/>
                </a:solidFill>
                <a:effectLst/>
                <a:latin typeface="Montserrat" panose="00000500000000000000" pitchFamily="2" charset="0"/>
              </a:rPr>
              <a:t> lead to frequent returns, causing dissatisfaction for customers and losses for sellers.</a:t>
            </a:r>
            <a:endParaRPr lang="en-US" sz="1580" dirty="0">
              <a:latin typeface="Montserrat" panose="00000500000000000000" pitchFamily="2" charset="0"/>
            </a:endParaRPr>
          </a:p>
        </p:txBody>
      </p:sp>
      <p:sp>
        <p:nvSpPr>
          <p:cNvPr id="15" name="Rectangle 2">
            <a:extLst>
              <a:ext uri="{FF2B5EF4-FFF2-40B4-BE49-F238E27FC236}">
                <a16:creationId xmlns:a16="http://schemas.microsoft.com/office/drawing/2014/main" id="{3873BAAE-CDB8-261B-8C91-8796E1BF7473}"/>
              </a:ext>
            </a:extLst>
          </p:cNvPr>
          <p:cNvSpPr>
            <a:spLocks noChangeArrowheads="1"/>
          </p:cNvSpPr>
          <p:nvPr/>
        </p:nvSpPr>
        <p:spPr bwMode="auto">
          <a:xfrm>
            <a:off x="239300" y="893119"/>
            <a:ext cx="11767641" cy="1123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1" u="none" strike="noStrike" cap="none" normalizeH="0" baseline="0" dirty="0">
                <a:ln>
                  <a:noFill/>
                </a:ln>
                <a:solidFill>
                  <a:schemeClr val="tx1"/>
                </a:solidFill>
                <a:effectLst/>
                <a:latin typeface="+mj-lt"/>
              </a:rPr>
              <a:t>"</a:t>
            </a:r>
            <a:r>
              <a:rPr lang="en-US" sz="1600" b="0" i="1" dirty="0">
                <a:solidFill>
                  <a:srgbClr val="0D0D0D"/>
                </a:solidFill>
                <a:effectLst/>
                <a:latin typeface="+mj-lt"/>
              </a:rPr>
              <a:t>Shopping for clothes online often feels overwhelming—not just for me, but for many of my friends as well. Browsing through multiple stores, comparing prices across platforms, and figuring out which clothes will actually fit or look good can be exhausting. The process is especially isolating when shopping alone, and I often hesitate to place an order because I’m unsure about the fit or how the clothes will look in real life. </a:t>
            </a:r>
            <a:r>
              <a:rPr kumimoji="0" lang="en-US" altLang="en-US" sz="1600" b="1" i="1" u="none" strike="noStrike" cap="none" normalizeH="0" baseline="0" dirty="0">
                <a:ln>
                  <a:noFill/>
                </a:ln>
                <a:solidFill>
                  <a:schemeClr val="tx1"/>
                </a:solidFill>
                <a:effectLst/>
                <a:latin typeface="+mj-lt"/>
                <a:cs typeface="Aldhabi" panose="020F0502020204030204" pitchFamily="2" charset="-78"/>
              </a:rPr>
              <a:t>Finding a solution to this problem would make a big difference for me.“</a:t>
            </a:r>
          </a:p>
        </p:txBody>
      </p:sp>
      <p:sp>
        <p:nvSpPr>
          <p:cNvPr id="35" name="TextBox 34">
            <a:extLst>
              <a:ext uri="{FF2B5EF4-FFF2-40B4-BE49-F238E27FC236}">
                <a16:creationId xmlns:a16="http://schemas.microsoft.com/office/drawing/2014/main" id="{FF291827-19A2-884B-4366-BCC2633799BC}"/>
              </a:ext>
            </a:extLst>
          </p:cNvPr>
          <p:cNvSpPr txBox="1"/>
          <p:nvPr/>
        </p:nvSpPr>
        <p:spPr>
          <a:xfrm>
            <a:off x="263107" y="2235582"/>
            <a:ext cx="5832893" cy="369332"/>
          </a:xfrm>
          <a:prstGeom prst="rect">
            <a:avLst/>
          </a:prstGeom>
          <a:noFill/>
        </p:spPr>
        <p:txBody>
          <a:bodyPr wrap="square">
            <a:spAutoFit/>
          </a:bodyPr>
          <a:lstStyle/>
          <a:p>
            <a:pPr algn="l"/>
            <a:r>
              <a:rPr lang="en-US" b="1" i="0" dirty="0">
                <a:solidFill>
                  <a:srgbClr val="0D0D0D"/>
                </a:solidFill>
                <a:effectLst/>
                <a:latin typeface="Montserrat" panose="00000500000000000000" pitchFamily="2" charset="0"/>
              </a:rPr>
              <a:t>Why Solving this Problem is Critical ? </a:t>
            </a:r>
          </a:p>
        </p:txBody>
      </p:sp>
      <p:sp>
        <p:nvSpPr>
          <p:cNvPr id="22" name="TextBox 21">
            <a:extLst>
              <a:ext uri="{FF2B5EF4-FFF2-40B4-BE49-F238E27FC236}">
                <a16:creationId xmlns:a16="http://schemas.microsoft.com/office/drawing/2014/main" id="{E1EB76C2-8B0B-A753-1B32-9FECE2C20A05}"/>
              </a:ext>
            </a:extLst>
          </p:cNvPr>
          <p:cNvSpPr txBox="1"/>
          <p:nvPr/>
        </p:nvSpPr>
        <p:spPr>
          <a:xfrm>
            <a:off x="158694" y="4091212"/>
            <a:ext cx="4022440" cy="369332"/>
          </a:xfrm>
          <a:prstGeom prst="rect">
            <a:avLst/>
          </a:prstGeom>
          <a:noFill/>
        </p:spPr>
        <p:txBody>
          <a:bodyPr wrap="square">
            <a:spAutoFit/>
          </a:bodyPr>
          <a:lstStyle/>
          <a:p>
            <a:pPr algn="ctr"/>
            <a:r>
              <a:rPr lang="en-US" b="1" dirty="0">
                <a:latin typeface="Montserrat" panose="00000500000000000000" pitchFamily="2" charset="0"/>
              </a:rPr>
              <a:t>Potential Impact upon solving</a:t>
            </a:r>
          </a:p>
        </p:txBody>
      </p:sp>
      <p:sp>
        <p:nvSpPr>
          <p:cNvPr id="23" name="TextBox 22">
            <a:extLst>
              <a:ext uri="{FF2B5EF4-FFF2-40B4-BE49-F238E27FC236}">
                <a16:creationId xmlns:a16="http://schemas.microsoft.com/office/drawing/2014/main" id="{29660C49-1A35-0337-437B-A4FA0BB58EAC}"/>
              </a:ext>
            </a:extLst>
          </p:cNvPr>
          <p:cNvSpPr txBox="1"/>
          <p:nvPr/>
        </p:nvSpPr>
        <p:spPr>
          <a:xfrm flipV="1">
            <a:off x="-475153" y="8192969"/>
            <a:ext cx="3792703" cy="369332"/>
          </a:xfrm>
          <a:prstGeom prst="rect">
            <a:avLst/>
          </a:prstGeom>
          <a:noFill/>
        </p:spPr>
        <p:txBody>
          <a:bodyPr wrap="square" rtlCol="0">
            <a:spAutoFit/>
          </a:bodyPr>
          <a:lstStyle/>
          <a:p>
            <a:r>
              <a:rPr lang="en-US" dirty="0"/>
              <a:t>.</a:t>
            </a:r>
          </a:p>
        </p:txBody>
      </p:sp>
      <p:grpSp>
        <p:nvGrpSpPr>
          <p:cNvPr id="36" name="Group 35">
            <a:extLst>
              <a:ext uri="{FF2B5EF4-FFF2-40B4-BE49-F238E27FC236}">
                <a16:creationId xmlns:a16="http://schemas.microsoft.com/office/drawing/2014/main" id="{3DF1A83D-DF0C-44C3-190C-F6D63415E711}"/>
              </a:ext>
            </a:extLst>
          </p:cNvPr>
          <p:cNvGrpSpPr/>
          <p:nvPr/>
        </p:nvGrpSpPr>
        <p:grpSpPr>
          <a:xfrm>
            <a:off x="6765728" y="2265310"/>
            <a:ext cx="4769007" cy="1559751"/>
            <a:chOff x="7156048" y="2570922"/>
            <a:chExt cx="4769007" cy="1559751"/>
          </a:xfrm>
        </p:grpSpPr>
        <p:sp>
          <p:nvSpPr>
            <p:cNvPr id="28" name="Rectangle: Rounded Corners 27">
              <a:extLst>
                <a:ext uri="{FF2B5EF4-FFF2-40B4-BE49-F238E27FC236}">
                  <a16:creationId xmlns:a16="http://schemas.microsoft.com/office/drawing/2014/main" id="{8628DE3D-6691-B283-6003-6252CF0FA9DA}"/>
                </a:ext>
              </a:extLst>
            </p:cNvPr>
            <p:cNvSpPr/>
            <p:nvPr/>
          </p:nvSpPr>
          <p:spPr>
            <a:xfrm>
              <a:off x="7156048" y="2570922"/>
              <a:ext cx="4701072" cy="1559751"/>
            </a:xfrm>
            <a:prstGeom prst="roundRect">
              <a:avLst/>
            </a:prstGeom>
            <a:solidFill>
              <a:srgbClr val="F870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1DCA54B9-802A-5908-75A7-E050FB123654}"/>
                </a:ext>
              </a:extLst>
            </p:cNvPr>
            <p:cNvSpPr txBox="1"/>
            <p:nvPr/>
          </p:nvSpPr>
          <p:spPr>
            <a:xfrm>
              <a:off x="7286320" y="2702972"/>
              <a:ext cx="4638735" cy="1200329"/>
            </a:xfrm>
            <a:prstGeom prst="rect">
              <a:avLst/>
            </a:prstGeom>
            <a:noFill/>
          </p:spPr>
          <p:txBody>
            <a:bodyPr wrap="square" rtlCol="0">
              <a:spAutoFit/>
            </a:bodyPr>
            <a:lstStyle/>
            <a:p>
              <a:r>
                <a:rPr lang="en-US" sz="1200" dirty="0"/>
                <a:t>High return rates are a major challenge. Around 20-30% of apparel orders are returned, costing us ₹100-₹300 per return in logistics and handling. A ₹1,000 product return can wipe out most of our margin, especially if the item can't be resold as new. Practices like bracketing, where customers order multiple sizes to try and return the rest, add to this issue, straining profitability. </a:t>
              </a:r>
            </a:p>
          </p:txBody>
        </p:sp>
        <p:pic>
          <p:nvPicPr>
            <p:cNvPr id="30" name="Picture 29" descr="A black background with a quote&#10;&#10;Description automatically generated">
              <a:extLst>
                <a:ext uri="{FF2B5EF4-FFF2-40B4-BE49-F238E27FC236}">
                  <a16:creationId xmlns:a16="http://schemas.microsoft.com/office/drawing/2014/main" id="{25128171-318D-6CFD-5D7A-9135BBD308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0552" y="2663056"/>
              <a:ext cx="215393" cy="215393"/>
            </a:xfrm>
            <a:prstGeom prst="rect">
              <a:avLst/>
            </a:prstGeom>
          </p:spPr>
        </p:pic>
        <p:pic>
          <p:nvPicPr>
            <p:cNvPr id="32" name="Picture 31" descr="A black background with a quote&#10;&#10;Description automatically generated">
              <a:extLst>
                <a:ext uri="{FF2B5EF4-FFF2-40B4-BE49-F238E27FC236}">
                  <a16:creationId xmlns:a16="http://schemas.microsoft.com/office/drawing/2014/main" id="{25CCD919-AF4E-3C23-3824-EF2B73615C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flipV="1">
              <a:off x="10465144" y="3676754"/>
              <a:ext cx="215393" cy="215393"/>
            </a:xfrm>
            <a:prstGeom prst="rect">
              <a:avLst/>
            </a:prstGeom>
          </p:spPr>
        </p:pic>
        <p:sp>
          <p:nvSpPr>
            <p:cNvPr id="33" name="TextBox 32">
              <a:extLst>
                <a:ext uri="{FF2B5EF4-FFF2-40B4-BE49-F238E27FC236}">
                  <a16:creationId xmlns:a16="http://schemas.microsoft.com/office/drawing/2014/main" id="{1E9723F4-1BFC-546C-2E98-CE45326A3A35}"/>
                </a:ext>
              </a:extLst>
            </p:cNvPr>
            <p:cNvSpPr txBox="1"/>
            <p:nvPr/>
          </p:nvSpPr>
          <p:spPr>
            <a:xfrm>
              <a:off x="9827416" y="3823117"/>
              <a:ext cx="1978330" cy="269304"/>
            </a:xfrm>
            <a:prstGeom prst="rect">
              <a:avLst/>
            </a:prstGeom>
            <a:noFill/>
          </p:spPr>
          <p:txBody>
            <a:bodyPr wrap="square" rtlCol="0">
              <a:spAutoFit/>
            </a:bodyPr>
            <a:lstStyle/>
            <a:p>
              <a:r>
                <a:rPr lang="en-US" sz="1150" dirty="0"/>
                <a:t>- Ashok Gupta, Online seller</a:t>
              </a:r>
            </a:p>
          </p:txBody>
        </p:sp>
      </p:grpSp>
      <p:grpSp>
        <p:nvGrpSpPr>
          <p:cNvPr id="1042" name="Group 1041">
            <a:extLst>
              <a:ext uri="{FF2B5EF4-FFF2-40B4-BE49-F238E27FC236}">
                <a16:creationId xmlns:a16="http://schemas.microsoft.com/office/drawing/2014/main" id="{5AB25579-E0F8-5E53-2C54-FFC15B4A850F}"/>
              </a:ext>
            </a:extLst>
          </p:cNvPr>
          <p:cNvGrpSpPr/>
          <p:nvPr/>
        </p:nvGrpSpPr>
        <p:grpSpPr>
          <a:xfrm>
            <a:off x="180227" y="2760730"/>
            <a:ext cx="6200732" cy="1294307"/>
            <a:chOff x="124774" y="2847831"/>
            <a:chExt cx="6200732" cy="1294307"/>
          </a:xfrm>
        </p:grpSpPr>
        <p:grpSp>
          <p:nvGrpSpPr>
            <p:cNvPr id="53" name="Group 52">
              <a:extLst>
                <a:ext uri="{FF2B5EF4-FFF2-40B4-BE49-F238E27FC236}">
                  <a16:creationId xmlns:a16="http://schemas.microsoft.com/office/drawing/2014/main" id="{3DBFB04E-C95C-FBE3-B056-AE1FFBC7D5CF}"/>
                </a:ext>
              </a:extLst>
            </p:cNvPr>
            <p:cNvGrpSpPr/>
            <p:nvPr/>
          </p:nvGrpSpPr>
          <p:grpSpPr>
            <a:xfrm>
              <a:off x="4787018" y="2847831"/>
              <a:ext cx="1538488" cy="1275550"/>
              <a:chOff x="4603042" y="2847831"/>
              <a:chExt cx="1538488" cy="1275550"/>
            </a:xfrm>
          </p:grpSpPr>
          <p:sp>
            <p:nvSpPr>
              <p:cNvPr id="17" name="TextBox 16">
                <a:extLst>
                  <a:ext uri="{FF2B5EF4-FFF2-40B4-BE49-F238E27FC236}">
                    <a16:creationId xmlns:a16="http://schemas.microsoft.com/office/drawing/2014/main" id="{816D3946-B54A-A205-5EF5-BCECC168E4B9}"/>
                  </a:ext>
                </a:extLst>
              </p:cNvPr>
              <p:cNvSpPr txBox="1"/>
              <p:nvPr/>
            </p:nvSpPr>
            <p:spPr>
              <a:xfrm>
                <a:off x="4603042" y="3523217"/>
                <a:ext cx="1538488" cy="600164"/>
              </a:xfrm>
              <a:prstGeom prst="rect">
                <a:avLst/>
              </a:prstGeom>
              <a:noFill/>
            </p:spPr>
            <p:txBody>
              <a:bodyPr wrap="square">
                <a:spAutoFit/>
              </a:bodyPr>
              <a:lstStyle/>
              <a:p>
                <a:pPr algn="ctr"/>
                <a:r>
                  <a:rPr lang="en-US" sz="1100" b="1" i="0" dirty="0">
                    <a:solidFill>
                      <a:srgbClr val="0D0D0D"/>
                    </a:solidFill>
                    <a:effectLst/>
                  </a:rPr>
                  <a:t>$150 - $200 Billion</a:t>
                </a:r>
                <a:r>
                  <a:rPr lang="en-US" sz="1100" b="0" i="0" dirty="0">
                    <a:solidFill>
                      <a:srgbClr val="0D0D0D"/>
                    </a:solidFill>
                    <a:effectLst/>
                  </a:rPr>
                  <a:t> </a:t>
                </a:r>
              </a:p>
              <a:p>
                <a:pPr algn="ctr"/>
                <a:r>
                  <a:rPr lang="en-US" sz="1100" b="0" i="0" dirty="0">
                    <a:solidFill>
                      <a:srgbClr val="0D0D0D"/>
                    </a:solidFill>
                    <a:effectLst/>
                  </a:rPr>
                  <a:t>lost annually due to high return. </a:t>
                </a:r>
              </a:p>
            </p:txBody>
          </p:sp>
          <p:grpSp>
            <p:nvGrpSpPr>
              <p:cNvPr id="48" name="Group 47">
                <a:extLst>
                  <a:ext uri="{FF2B5EF4-FFF2-40B4-BE49-F238E27FC236}">
                    <a16:creationId xmlns:a16="http://schemas.microsoft.com/office/drawing/2014/main" id="{509C3F00-E7B1-A04C-22CE-D331D822F303}"/>
                  </a:ext>
                </a:extLst>
              </p:cNvPr>
              <p:cNvGrpSpPr/>
              <p:nvPr/>
            </p:nvGrpSpPr>
            <p:grpSpPr>
              <a:xfrm>
                <a:off x="5097966" y="2847831"/>
                <a:ext cx="548640" cy="548640"/>
                <a:chOff x="5318794" y="2870287"/>
                <a:chExt cx="548640" cy="548640"/>
              </a:xfrm>
            </p:grpSpPr>
            <p:sp>
              <p:nvSpPr>
                <p:cNvPr id="16" name="Oval 15">
                  <a:extLst>
                    <a:ext uri="{FF2B5EF4-FFF2-40B4-BE49-F238E27FC236}">
                      <a16:creationId xmlns:a16="http://schemas.microsoft.com/office/drawing/2014/main" id="{1C145D9E-E1BE-5CEF-3F1A-C305C17C0440}"/>
                    </a:ext>
                  </a:extLst>
                </p:cNvPr>
                <p:cNvSpPr/>
                <p:nvPr/>
              </p:nvSpPr>
              <p:spPr>
                <a:xfrm>
                  <a:off x="5318794" y="2870287"/>
                  <a:ext cx="548640" cy="548640"/>
                </a:xfrm>
                <a:prstGeom prst="ellipse">
                  <a:avLst/>
                </a:prstGeom>
                <a:solidFill>
                  <a:srgbClr val="F870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descr="A black background with a black square&#10;&#10;Description automatically generated with medium confidence">
                  <a:extLst>
                    <a:ext uri="{FF2B5EF4-FFF2-40B4-BE49-F238E27FC236}">
                      <a16:creationId xmlns:a16="http://schemas.microsoft.com/office/drawing/2014/main" id="{DEBB6845-CBC2-5E1E-B358-48CA3AF868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7671" y="2929164"/>
                  <a:ext cx="430887" cy="430887"/>
                </a:xfrm>
                <a:prstGeom prst="rect">
                  <a:avLst/>
                </a:prstGeom>
              </p:spPr>
            </p:pic>
          </p:grpSp>
        </p:grpSp>
        <p:grpSp>
          <p:nvGrpSpPr>
            <p:cNvPr id="54" name="Group 53">
              <a:extLst>
                <a:ext uri="{FF2B5EF4-FFF2-40B4-BE49-F238E27FC236}">
                  <a16:creationId xmlns:a16="http://schemas.microsoft.com/office/drawing/2014/main" id="{709D0C59-942C-7AE4-C81D-29E346991678}"/>
                </a:ext>
              </a:extLst>
            </p:cNvPr>
            <p:cNvGrpSpPr/>
            <p:nvPr/>
          </p:nvGrpSpPr>
          <p:grpSpPr>
            <a:xfrm>
              <a:off x="3248530" y="2847831"/>
              <a:ext cx="1538488" cy="1168456"/>
              <a:chOff x="3139297" y="2870287"/>
              <a:chExt cx="1538488" cy="1168456"/>
            </a:xfrm>
          </p:grpSpPr>
          <p:sp>
            <p:nvSpPr>
              <p:cNvPr id="14" name="TextBox 13">
                <a:extLst>
                  <a:ext uri="{FF2B5EF4-FFF2-40B4-BE49-F238E27FC236}">
                    <a16:creationId xmlns:a16="http://schemas.microsoft.com/office/drawing/2014/main" id="{706709D3-CD77-9B22-2544-357E233899D8}"/>
                  </a:ext>
                </a:extLst>
              </p:cNvPr>
              <p:cNvSpPr txBox="1"/>
              <p:nvPr/>
            </p:nvSpPr>
            <p:spPr>
              <a:xfrm>
                <a:off x="3139297" y="3607856"/>
                <a:ext cx="1538488" cy="430887"/>
              </a:xfrm>
              <a:prstGeom prst="rect">
                <a:avLst/>
              </a:prstGeom>
              <a:noFill/>
            </p:spPr>
            <p:txBody>
              <a:bodyPr wrap="square">
                <a:spAutoFit/>
              </a:bodyPr>
              <a:lstStyle/>
              <a:p>
                <a:pPr algn="ctr"/>
                <a:r>
                  <a:rPr lang="en-US" sz="1100" b="1" i="0" dirty="0">
                    <a:solidFill>
                      <a:srgbClr val="0D0D0D"/>
                    </a:solidFill>
                    <a:effectLst/>
                  </a:rPr>
                  <a:t>35% return rate</a:t>
                </a:r>
                <a:r>
                  <a:rPr lang="en-US" sz="1100" b="0" i="0" dirty="0">
                    <a:solidFill>
                      <a:srgbClr val="0D0D0D"/>
                    </a:solidFill>
                    <a:effectLst/>
                  </a:rPr>
                  <a:t> in online apparel</a:t>
                </a:r>
              </a:p>
            </p:txBody>
          </p:sp>
          <p:grpSp>
            <p:nvGrpSpPr>
              <p:cNvPr id="47" name="Group 46">
                <a:extLst>
                  <a:ext uri="{FF2B5EF4-FFF2-40B4-BE49-F238E27FC236}">
                    <a16:creationId xmlns:a16="http://schemas.microsoft.com/office/drawing/2014/main" id="{C49F8CCB-BBFE-994E-0675-E486A87B8873}"/>
                  </a:ext>
                </a:extLst>
              </p:cNvPr>
              <p:cNvGrpSpPr/>
              <p:nvPr/>
            </p:nvGrpSpPr>
            <p:grpSpPr>
              <a:xfrm>
                <a:off x="3634221" y="2870287"/>
                <a:ext cx="548640" cy="548640"/>
                <a:chOff x="3950502" y="2870287"/>
                <a:chExt cx="548640" cy="548640"/>
              </a:xfrm>
            </p:grpSpPr>
            <p:sp>
              <p:nvSpPr>
                <p:cNvPr id="12" name="Oval 11">
                  <a:extLst>
                    <a:ext uri="{FF2B5EF4-FFF2-40B4-BE49-F238E27FC236}">
                      <a16:creationId xmlns:a16="http://schemas.microsoft.com/office/drawing/2014/main" id="{5954E521-805D-29E5-CE5E-CB28E2836A70}"/>
                    </a:ext>
                  </a:extLst>
                </p:cNvPr>
                <p:cNvSpPr/>
                <p:nvPr/>
              </p:nvSpPr>
              <p:spPr>
                <a:xfrm>
                  <a:off x="3950502" y="2870287"/>
                  <a:ext cx="548640" cy="548640"/>
                </a:xfrm>
                <a:prstGeom prst="ellipse">
                  <a:avLst/>
                </a:prstGeom>
                <a:solidFill>
                  <a:srgbClr val="F870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descr="A black background with a black square&#10;&#10;Description automatically generated with medium confidence">
                  <a:extLst>
                    <a:ext uri="{FF2B5EF4-FFF2-40B4-BE49-F238E27FC236}">
                      <a16:creationId xmlns:a16="http://schemas.microsoft.com/office/drawing/2014/main" id="{8536A0A6-BC49-588D-59D9-07C831D139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26342" y="2925416"/>
                  <a:ext cx="427989" cy="427989"/>
                </a:xfrm>
                <a:prstGeom prst="rect">
                  <a:avLst/>
                </a:prstGeom>
              </p:spPr>
            </p:pic>
          </p:grpSp>
        </p:grpSp>
        <p:grpSp>
          <p:nvGrpSpPr>
            <p:cNvPr id="52" name="Group 51">
              <a:extLst>
                <a:ext uri="{FF2B5EF4-FFF2-40B4-BE49-F238E27FC236}">
                  <a16:creationId xmlns:a16="http://schemas.microsoft.com/office/drawing/2014/main" id="{D31866BE-66E8-B35C-406C-E87D2FD26AEB}"/>
                </a:ext>
              </a:extLst>
            </p:cNvPr>
            <p:cNvGrpSpPr/>
            <p:nvPr/>
          </p:nvGrpSpPr>
          <p:grpSpPr>
            <a:xfrm>
              <a:off x="1748863" y="2847831"/>
              <a:ext cx="1538488" cy="1276178"/>
              <a:chOff x="1675552" y="2870287"/>
              <a:chExt cx="1538488" cy="1276178"/>
            </a:xfrm>
          </p:grpSpPr>
          <p:sp>
            <p:nvSpPr>
              <p:cNvPr id="11" name="TextBox 10">
                <a:extLst>
                  <a:ext uri="{FF2B5EF4-FFF2-40B4-BE49-F238E27FC236}">
                    <a16:creationId xmlns:a16="http://schemas.microsoft.com/office/drawing/2014/main" id="{268F5D98-EF89-541D-ABFB-FE76F258A0CB}"/>
                  </a:ext>
                </a:extLst>
              </p:cNvPr>
              <p:cNvSpPr txBox="1"/>
              <p:nvPr/>
            </p:nvSpPr>
            <p:spPr>
              <a:xfrm>
                <a:off x="1675552" y="3500134"/>
                <a:ext cx="1538488" cy="646331"/>
              </a:xfrm>
              <a:prstGeom prst="rect">
                <a:avLst/>
              </a:prstGeom>
              <a:noFill/>
            </p:spPr>
            <p:txBody>
              <a:bodyPr wrap="square">
                <a:spAutoFit/>
              </a:bodyPr>
              <a:lstStyle/>
              <a:p>
                <a:pPr algn="ctr"/>
                <a:r>
                  <a:rPr lang="en-US" sz="1200" b="0" i="0" dirty="0">
                    <a:solidFill>
                      <a:srgbClr val="0D0D0D"/>
                    </a:solidFill>
                    <a:effectLst/>
                    <a:latin typeface="ui-sans-serif"/>
                  </a:rPr>
                  <a:t>Low conversion rate: </a:t>
                </a:r>
                <a:r>
                  <a:rPr lang="en-US" sz="1200" b="1" i="0" dirty="0">
                    <a:solidFill>
                      <a:srgbClr val="0D0D0D"/>
                    </a:solidFill>
                    <a:effectLst/>
                    <a:latin typeface="ui-sans-serif"/>
                  </a:rPr>
                  <a:t>2%</a:t>
                </a:r>
                <a:r>
                  <a:rPr lang="en-US" sz="1200" b="0" i="0" dirty="0">
                    <a:solidFill>
                      <a:srgbClr val="0D0D0D"/>
                    </a:solidFill>
                    <a:effectLst/>
                    <a:latin typeface="ui-sans-serif"/>
                  </a:rPr>
                  <a:t> (vs. </a:t>
                </a:r>
                <a:r>
                  <a:rPr lang="en-US" sz="1200" b="1" i="0" dirty="0">
                    <a:solidFill>
                      <a:srgbClr val="0D0D0D"/>
                    </a:solidFill>
                    <a:effectLst/>
                    <a:latin typeface="ui-sans-serif"/>
                  </a:rPr>
                  <a:t>30%</a:t>
                </a:r>
                <a:r>
                  <a:rPr lang="en-US" sz="1200" b="0" i="0" dirty="0">
                    <a:solidFill>
                      <a:srgbClr val="0D0D0D"/>
                    </a:solidFill>
                    <a:effectLst/>
                    <a:latin typeface="ui-sans-serif"/>
                  </a:rPr>
                  <a:t> in offline retail)</a:t>
                </a:r>
              </a:p>
            </p:txBody>
          </p:sp>
          <p:grpSp>
            <p:nvGrpSpPr>
              <p:cNvPr id="46" name="Group 45">
                <a:extLst>
                  <a:ext uri="{FF2B5EF4-FFF2-40B4-BE49-F238E27FC236}">
                    <a16:creationId xmlns:a16="http://schemas.microsoft.com/office/drawing/2014/main" id="{5E58CC72-EC08-E0CC-8825-D3EAAB115257}"/>
                  </a:ext>
                </a:extLst>
              </p:cNvPr>
              <p:cNvGrpSpPr/>
              <p:nvPr/>
            </p:nvGrpSpPr>
            <p:grpSpPr>
              <a:xfrm>
                <a:off x="2170476" y="2870287"/>
                <a:ext cx="548640" cy="548640"/>
                <a:chOff x="2225688" y="2870287"/>
                <a:chExt cx="548640" cy="548640"/>
              </a:xfrm>
            </p:grpSpPr>
            <p:sp>
              <p:nvSpPr>
                <p:cNvPr id="10" name="Oval 9">
                  <a:extLst>
                    <a:ext uri="{FF2B5EF4-FFF2-40B4-BE49-F238E27FC236}">
                      <a16:creationId xmlns:a16="http://schemas.microsoft.com/office/drawing/2014/main" id="{8009BB45-2DE9-3A5C-F66D-09DDDE252C77}"/>
                    </a:ext>
                  </a:extLst>
                </p:cNvPr>
                <p:cNvSpPr/>
                <p:nvPr/>
              </p:nvSpPr>
              <p:spPr>
                <a:xfrm>
                  <a:off x="2225688" y="2870287"/>
                  <a:ext cx="548640" cy="548640"/>
                </a:xfrm>
                <a:prstGeom prst="ellipse">
                  <a:avLst/>
                </a:prstGeom>
                <a:solidFill>
                  <a:srgbClr val="F870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descr="A black background with a black square&#10;&#10;Description automatically generated with medium confidence">
                  <a:extLst>
                    <a:ext uri="{FF2B5EF4-FFF2-40B4-BE49-F238E27FC236}">
                      <a16:creationId xmlns:a16="http://schemas.microsoft.com/office/drawing/2014/main" id="{E206530A-9FB6-0547-C5C0-AEADF2A1279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22950" y="2967549"/>
                  <a:ext cx="354117" cy="354117"/>
                </a:xfrm>
                <a:prstGeom prst="rect">
                  <a:avLst/>
                </a:prstGeom>
              </p:spPr>
            </p:pic>
          </p:grpSp>
        </p:grpSp>
        <p:grpSp>
          <p:nvGrpSpPr>
            <p:cNvPr id="51" name="Group 50">
              <a:extLst>
                <a:ext uri="{FF2B5EF4-FFF2-40B4-BE49-F238E27FC236}">
                  <a16:creationId xmlns:a16="http://schemas.microsoft.com/office/drawing/2014/main" id="{1765D635-D393-C14B-C4F7-548736F7BDCB}"/>
                </a:ext>
              </a:extLst>
            </p:cNvPr>
            <p:cNvGrpSpPr/>
            <p:nvPr/>
          </p:nvGrpSpPr>
          <p:grpSpPr>
            <a:xfrm>
              <a:off x="124774" y="2847831"/>
              <a:ext cx="1757568" cy="1294307"/>
              <a:chOff x="-7273" y="2852158"/>
              <a:chExt cx="1757568" cy="1294307"/>
            </a:xfrm>
          </p:grpSpPr>
          <p:sp>
            <p:nvSpPr>
              <p:cNvPr id="9" name="TextBox 8">
                <a:extLst>
                  <a:ext uri="{FF2B5EF4-FFF2-40B4-BE49-F238E27FC236}">
                    <a16:creationId xmlns:a16="http://schemas.microsoft.com/office/drawing/2014/main" id="{236D834E-03A6-74AA-DF0A-BEDC15C15A98}"/>
                  </a:ext>
                </a:extLst>
              </p:cNvPr>
              <p:cNvSpPr txBox="1"/>
              <p:nvPr/>
            </p:nvSpPr>
            <p:spPr>
              <a:xfrm>
                <a:off x="-7273" y="3500134"/>
                <a:ext cx="1757568" cy="646331"/>
              </a:xfrm>
              <a:prstGeom prst="rect">
                <a:avLst/>
              </a:prstGeom>
              <a:noFill/>
            </p:spPr>
            <p:txBody>
              <a:bodyPr wrap="square">
                <a:spAutoFit/>
              </a:bodyPr>
              <a:lstStyle/>
              <a:p>
                <a:pPr algn="ctr"/>
                <a:r>
                  <a:rPr lang="en-US" sz="1200" b="1" i="0" dirty="0">
                    <a:solidFill>
                      <a:srgbClr val="0D0D0D"/>
                    </a:solidFill>
                    <a:effectLst/>
                  </a:rPr>
                  <a:t>$1.7 Trillion</a:t>
                </a:r>
                <a:r>
                  <a:rPr lang="en-US" sz="1200" b="0" i="0" dirty="0">
                    <a:solidFill>
                      <a:srgbClr val="0D0D0D"/>
                    </a:solidFill>
                    <a:effectLst/>
                  </a:rPr>
                  <a:t> global online apparel market (2024)</a:t>
                </a:r>
              </a:p>
            </p:txBody>
          </p:sp>
          <p:grpSp>
            <p:nvGrpSpPr>
              <p:cNvPr id="45" name="Group 44">
                <a:extLst>
                  <a:ext uri="{FF2B5EF4-FFF2-40B4-BE49-F238E27FC236}">
                    <a16:creationId xmlns:a16="http://schemas.microsoft.com/office/drawing/2014/main" id="{A5C7F0B0-D540-F1C0-2521-BEBB0833CEC4}"/>
                  </a:ext>
                </a:extLst>
              </p:cNvPr>
              <p:cNvGrpSpPr/>
              <p:nvPr/>
            </p:nvGrpSpPr>
            <p:grpSpPr>
              <a:xfrm>
                <a:off x="597191" y="2852158"/>
                <a:ext cx="548640" cy="548640"/>
                <a:chOff x="594138" y="2852158"/>
                <a:chExt cx="548640" cy="548640"/>
              </a:xfrm>
            </p:grpSpPr>
            <p:sp>
              <p:nvSpPr>
                <p:cNvPr id="7" name="Oval 6">
                  <a:extLst>
                    <a:ext uri="{FF2B5EF4-FFF2-40B4-BE49-F238E27FC236}">
                      <a16:creationId xmlns:a16="http://schemas.microsoft.com/office/drawing/2014/main" id="{5B813830-58D8-8BE5-F6DF-0C0A63ADDF78}"/>
                    </a:ext>
                  </a:extLst>
                </p:cNvPr>
                <p:cNvSpPr/>
                <p:nvPr/>
              </p:nvSpPr>
              <p:spPr>
                <a:xfrm>
                  <a:off x="594138" y="2852158"/>
                  <a:ext cx="548640" cy="548640"/>
                </a:xfrm>
                <a:prstGeom prst="ellipse">
                  <a:avLst/>
                </a:prstGeom>
                <a:solidFill>
                  <a:srgbClr val="F870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4" name="Picture 43" descr="A calendar with a bag of money&#10;&#10;Description automatically generated">
                  <a:extLst>
                    <a:ext uri="{FF2B5EF4-FFF2-40B4-BE49-F238E27FC236}">
                      <a16:creationId xmlns:a16="http://schemas.microsoft.com/office/drawing/2014/main" id="{4FB28694-4F24-503D-A09E-3199325CA7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3792" y="2941812"/>
                  <a:ext cx="369332" cy="369332"/>
                </a:xfrm>
                <a:prstGeom prst="rect">
                  <a:avLst/>
                </a:prstGeom>
              </p:spPr>
            </p:pic>
          </p:grpSp>
        </p:grpSp>
      </p:grpSp>
      <p:grpSp>
        <p:nvGrpSpPr>
          <p:cNvPr id="1072" name="Group 1071">
            <a:extLst>
              <a:ext uri="{FF2B5EF4-FFF2-40B4-BE49-F238E27FC236}">
                <a16:creationId xmlns:a16="http://schemas.microsoft.com/office/drawing/2014/main" id="{87C500E2-E607-6334-79A1-D0215C416D86}"/>
              </a:ext>
            </a:extLst>
          </p:cNvPr>
          <p:cNvGrpSpPr/>
          <p:nvPr/>
        </p:nvGrpSpPr>
        <p:grpSpPr>
          <a:xfrm>
            <a:off x="626663" y="4547853"/>
            <a:ext cx="7125390" cy="2186981"/>
            <a:chOff x="626663" y="4547853"/>
            <a:chExt cx="7125390" cy="2186981"/>
          </a:xfrm>
        </p:grpSpPr>
        <p:grpSp>
          <p:nvGrpSpPr>
            <p:cNvPr id="1068" name="Group 1067">
              <a:extLst>
                <a:ext uri="{FF2B5EF4-FFF2-40B4-BE49-F238E27FC236}">
                  <a16:creationId xmlns:a16="http://schemas.microsoft.com/office/drawing/2014/main" id="{1D43BDED-E5F6-2F3B-B23A-134507C5CEC4}"/>
                </a:ext>
              </a:extLst>
            </p:cNvPr>
            <p:cNvGrpSpPr/>
            <p:nvPr/>
          </p:nvGrpSpPr>
          <p:grpSpPr>
            <a:xfrm>
              <a:off x="626663" y="4547853"/>
              <a:ext cx="5903203" cy="458343"/>
              <a:chOff x="528692" y="4697722"/>
              <a:chExt cx="5903203" cy="458343"/>
            </a:xfrm>
          </p:grpSpPr>
          <p:grpSp>
            <p:nvGrpSpPr>
              <p:cNvPr id="1064" name="Group 1063">
                <a:extLst>
                  <a:ext uri="{FF2B5EF4-FFF2-40B4-BE49-F238E27FC236}">
                    <a16:creationId xmlns:a16="http://schemas.microsoft.com/office/drawing/2014/main" id="{ACE4FF30-605A-834F-D73A-431A186BDE49}"/>
                  </a:ext>
                </a:extLst>
              </p:cNvPr>
              <p:cNvGrpSpPr/>
              <p:nvPr/>
            </p:nvGrpSpPr>
            <p:grpSpPr>
              <a:xfrm>
                <a:off x="528692" y="4697722"/>
                <a:ext cx="5368156" cy="458343"/>
                <a:chOff x="549329" y="4697722"/>
                <a:chExt cx="5336706" cy="458343"/>
              </a:xfrm>
            </p:grpSpPr>
            <p:sp>
              <p:nvSpPr>
                <p:cNvPr id="1043" name="Rectangle 1042">
                  <a:extLst>
                    <a:ext uri="{FF2B5EF4-FFF2-40B4-BE49-F238E27FC236}">
                      <a16:creationId xmlns:a16="http://schemas.microsoft.com/office/drawing/2014/main" id="{E1CEBC00-E715-52B2-87CF-08D627D6FC1A}"/>
                    </a:ext>
                  </a:extLst>
                </p:cNvPr>
                <p:cNvSpPr/>
                <p:nvPr/>
              </p:nvSpPr>
              <p:spPr>
                <a:xfrm>
                  <a:off x="756192" y="4698293"/>
                  <a:ext cx="5129843" cy="457200"/>
                </a:xfrm>
                <a:prstGeom prst="rect">
                  <a:avLst/>
                </a:prstGeom>
                <a:solidFill>
                  <a:srgbClr val="F870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29" name="Group 1028">
                  <a:extLst>
                    <a:ext uri="{FF2B5EF4-FFF2-40B4-BE49-F238E27FC236}">
                      <a16:creationId xmlns:a16="http://schemas.microsoft.com/office/drawing/2014/main" id="{9A908845-DEDD-0CDD-3AF7-BFA7A33BEB17}"/>
                    </a:ext>
                  </a:extLst>
                </p:cNvPr>
                <p:cNvGrpSpPr/>
                <p:nvPr/>
              </p:nvGrpSpPr>
              <p:grpSpPr>
                <a:xfrm>
                  <a:off x="549329" y="4697722"/>
                  <a:ext cx="457200" cy="458343"/>
                  <a:chOff x="377001" y="4785478"/>
                  <a:chExt cx="548640" cy="548640"/>
                </a:xfrm>
              </p:grpSpPr>
              <p:sp>
                <p:nvSpPr>
                  <p:cNvPr id="1027" name="Oval 1026">
                    <a:extLst>
                      <a:ext uri="{FF2B5EF4-FFF2-40B4-BE49-F238E27FC236}">
                        <a16:creationId xmlns:a16="http://schemas.microsoft.com/office/drawing/2014/main" id="{9B22A52D-B9D7-DD4F-9915-603C2587ACA2}"/>
                      </a:ext>
                    </a:extLst>
                  </p:cNvPr>
                  <p:cNvSpPr/>
                  <p:nvPr/>
                </p:nvSpPr>
                <p:spPr>
                  <a:xfrm>
                    <a:off x="377001" y="4785478"/>
                    <a:ext cx="548640" cy="548640"/>
                  </a:xfrm>
                  <a:prstGeom prst="ellipse">
                    <a:avLst/>
                  </a:prstGeom>
                  <a:solidFill>
                    <a:srgbClr val="F870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5" name="Picture 1024" descr="A black background with a black square&#10;&#10;Description automatically generated with medium confidence">
                    <a:extLst>
                      <a:ext uri="{FF2B5EF4-FFF2-40B4-BE49-F238E27FC236}">
                        <a16:creationId xmlns:a16="http://schemas.microsoft.com/office/drawing/2014/main" id="{4DBE2E3E-4A3B-615A-628A-F3D79C04DDE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0053" y="4868530"/>
                    <a:ext cx="382536" cy="382536"/>
                  </a:xfrm>
                  <a:prstGeom prst="rect">
                    <a:avLst/>
                  </a:prstGeom>
                </p:spPr>
              </p:pic>
            </p:grpSp>
          </p:grpSp>
          <p:sp>
            <p:nvSpPr>
              <p:cNvPr id="56" name="Rectangle 2">
                <a:extLst>
                  <a:ext uri="{FF2B5EF4-FFF2-40B4-BE49-F238E27FC236}">
                    <a16:creationId xmlns:a16="http://schemas.microsoft.com/office/drawing/2014/main" id="{FFEAF5B7-C968-7EDA-DCDA-7D4C214DF4E1}"/>
                  </a:ext>
                </a:extLst>
              </p:cNvPr>
              <p:cNvSpPr>
                <a:spLocks noChangeArrowheads="1"/>
              </p:cNvSpPr>
              <p:nvPr/>
            </p:nvSpPr>
            <p:spPr bwMode="auto">
              <a:xfrm>
                <a:off x="1050119" y="4776952"/>
                <a:ext cx="53817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400" i="0" u="none" strike="noStrike" cap="none" normalizeH="0" baseline="0" dirty="0">
                    <a:ln>
                      <a:noFill/>
                    </a:ln>
                    <a:solidFill>
                      <a:schemeClr val="tx1"/>
                    </a:solidFill>
                    <a:effectLst/>
                  </a:rPr>
                  <a:t>Reduce returns by </a:t>
                </a:r>
                <a:r>
                  <a:rPr kumimoji="0" lang="en-US" altLang="en-US" sz="1400" b="1" i="0" u="none" strike="noStrike" cap="none" normalizeH="0" baseline="0" dirty="0">
                    <a:ln>
                      <a:noFill/>
                    </a:ln>
                    <a:solidFill>
                      <a:schemeClr val="tx1"/>
                    </a:solidFill>
                    <a:effectLst/>
                  </a:rPr>
                  <a:t>50%–60%, </a:t>
                </a:r>
                <a:r>
                  <a:rPr kumimoji="0" lang="en-US" altLang="en-US" sz="1400" i="0" u="none" strike="noStrike" cap="none" normalizeH="0" baseline="0" dirty="0">
                    <a:ln>
                      <a:noFill/>
                    </a:ln>
                    <a:solidFill>
                      <a:schemeClr val="tx1"/>
                    </a:solidFill>
                    <a:effectLst/>
                  </a:rPr>
                  <a:t>saving around $80–$90 billion.</a:t>
                </a:r>
              </a:p>
            </p:txBody>
          </p:sp>
        </p:grpSp>
        <p:grpSp>
          <p:nvGrpSpPr>
            <p:cNvPr id="1069" name="Group 1068">
              <a:extLst>
                <a:ext uri="{FF2B5EF4-FFF2-40B4-BE49-F238E27FC236}">
                  <a16:creationId xmlns:a16="http://schemas.microsoft.com/office/drawing/2014/main" id="{2943A158-4750-338C-3593-259B1ABC1283}"/>
                </a:ext>
              </a:extLst>
            </p:cNvPr>
            <p:cNvGrpSpPr/>
            <p:nvPr/>
          </p:nvGrpSpPr>
          <p:grpSpPr>
            <a:xfrm>
              <a:off x="626663" y="5085240"/>
              <a:ext cx="5903203" cy="523220"/>
              <a:chOff x="528692" y="5235109"/>
              <a:chExt cx="5903203" cy="523220"/>
            </a:xfrm>
          </p:grpSpPr>
          <p:grpSp>
            <p:nvGrpSpPr>
              <p:cNvPr id="1065" name="Group 1064">
                <a:extLst>
                  <a:ext uri="{FF2B5EF4-FFF2-40B4-BE49-F238E27FC236}">
                    <a16:creationId xmlns:a16="http://schemas.microsoft.com/office/drawing/2014/main" id="{14DFBA22-7C6A-422A-D1C6-17F3010BD57F}"/>
                  </a:ext>
                </a:extLst>
              </p:cNvPr>
              <p:cNvGrpSpPr/>
              <p:nvPr/>
            </p:nvGrpSpPr>
            <p:grpSpPr>
              <a:xfrm>
                <a:off x="528692" y="5263122"/>
                <a:ext cx="5366887" cy="458343"/>
                <a:chOff x="528692" y="5252937"/>
                <a:chExt cx="5356077" cy="458343"/>
              </a:xfrm>
            </p:grpSpPr>
            <p:sp>
              <p:nvSpPr>
                <p:cNvPr id="1048" name="Rectangle 1047">
                  <a:extLst>
                    <a:ext uri="{FF2B5EF4-FFF2-40B4-BE49-F238E27FC236}">
                      <a16:creationId xmlns:a16="http://schemas.microsoft.com/office/drawing/2014/main" id="{A7F96752-77C6-6497-4BA5-A9E11EC277B0}"/>
                    </a:ext>
                  </a:extLst>
                </p:cNvPr>
                <p:cNvSpPr/>
                <p:nvPr/>
              </p:nvSpPr>
              <p:spPr>
                <a:xfrm>
                  <a:off x="756192" y="5253508"/>
                  <a:ext cx="5128577" cy="457200"/>
                </a:xfrm>
                <a:prstGeom prst="rect">
                  <a:avLst/>
                </a:prstGeom>
                <a:solidFill>
                  <a:srgbClr val="F870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41" name="Group 1040">
                  <a:extLst>
                    <a:ext uri="{FF2B5EF4-FFF2-40B4-BE49-F238E27FC236}">
                      <a16:creationId xmlns:a16="http://schemas.microsoft.com/office/drawing/2014/main" id="{9533EFA3-89A0-6193-F815-6C323B4DE365}"/>
                    </a:ext>
                  </a:extLst>
                </p:cNvPr>
                <p:cNvGrpSpPr/>
                <p:nvPr/>
              </p:nvGrpSpPr>
              <p:grpSpPr>
                <a:xfrm>
                  <a:off x="528692" y="5252937"/>
                  <a:ext cx="457200" cy="458343"/>
                  <a:chOff x="418565" y="5401119"/>
                  <a:chExt cx="457200" cy="458343"/>
                </a:xfrm>
              </p:grpSpPr>
              <p:sp>
                <p:nvSpPr>
                  <p:cNvPr id="1031" name="Oval 1030">
                    <a:extLst>
                      <a:ext uri="{FF2B5EF4-FFF2-40B4-BE49-F238E27FC236}">
                        <a16:creationId xmlns:a16="http://schemas.microsoft.com/office/drawing/2014/main" id="{8ABA08CE-02D7-F287-93C7-F53FF88C026A}"/>
                      </a:ext>
                    </a:extLst>
                  </p:cNvPr>
                  <p:cNvSpPr/>
                  <p:nvPr/>
                </p:nvSpPr>
                <p:spPr>
                  <a:xfrm>
                    <a:off x="418565" y="5401119"/>
                    <a:ext cx="457200" cy="458343"/>
                  </a:xfrm>
                  <a:prstGeom prst="ellipse">
                    <a:avLst/>
                  </a:prstGeom>
                  <a:solidFill>
                    <a:srgbClr val="F870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3" name="Picture 62" descr="A black background with a black square&#10;&#10;Description automatically generated with medium confidence">
                    <a:extLst>
                      <a:ext uri="{FF2B5EF4-FFF2-40B4-BE49-F238E27FC236}">
                        <a16:creationId xmlns:a16="http://schemas.microsoft.com/office/drawing/2014/main" id="{4F2DAC6D-0AC0-4A98-D1C3-D00585CC577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2403" y="5475528"/>
                    <a:ext cx="309525" cy="309525"/>
                  </a:xfrm>
                  <a:prstGeom prst="rect">
                    <a:avLst/>
                  </a:prstGeom>
                </p:spPr>
              </p:pic>
            </p:grpSp>
          </p:grpSp>
          <p:sp>
            <p:nvSpPr>
              <p:cNvPr id="1049" name="Rectangle 2">
                <a:extLst>
                  <a:ext uri="{FF2B5EF4-FFF2-40B4-BE49-F238E27FC236}">
                    <a16:creationId xmlns:a16="http://schemas.microsoft.com/office/drawing/2014/main" id="{05A48B26-CAE2-EFF9-0A51-CE6507A3149C}"/>
                  </a:ext>
                </a:extLst>
              </p:cNvPr>
              <p:cNvSpPr>
                <a:spLocks noChangeArrowheads="1"/>
              </p:cNvSpPr>
              <p:nvPr/>
            </p:nvSpPr>
            <p:spPr bwMode="auto">
              <a:xfrm>
                <a:off x="1050119" y="5235109"/>
                <a:ext cx="53817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rPr>
                  <a:t>Enhance customer engagement </a:t>
                </a:r>
                <a:r>
                  <a:rPr kumimoji="0" lang="en-US" altLang="en-US" sz="1400" i="0" u="none" strike="noStrike" cap="none" normalizeH="0" baseline="0" dirty="0">
                    <a:ln>
                      <a:noFill/>
                    </a:ln>
                    <a:solidFill>
                      <a:schemeClr val="tx1"/>
                    </a:solidFill>
                    <a:effectLst/>
                  </a:rPr>
                  <a:t>by providing a more realistic shopping experience. </a:t>
                </a:r>
              </a:p>
            </p:txBody>
          </p:sp>
        </p:grpSp>
        <p:grpSp>
          <p:nvGrpSpPr>
            <p:cNvPr id="1070" name="Group 1069">
              <a:extLst>
                <a:ext uri="{FF2B5EF4-FFF2-40B4-BE49-F238E27FC236}">
                  <a16:creationId xmlns:a16="http://schemas.microsoft.com/office/drawing/2014/main" id="{4ADD1ADC-DB6D-429D-0811-568EAB36D7C3}"/>
                </a:ext>
              </a:extLst>
            </p:cNvPr>
            <p:cNvGrpSpPr/>
            <p:nvPr/>
          </p:nvGrpSpPr>
          <p:grpSpPr>
            <a:xfrm>
              <a:off x="626663" y="5678653"/>
              <a:ext cx="7125390" cy="458343"/>
              <a:chOff x="528692" y="5828522"/>
              <a:chExt cx="7125390" cy="458343"/>
            </a:xfrm>
          </p:grpSpPr>
          <p:grpSp>
            <p:nvGrpSpPr>
              <p:cNvPr id="1066" name="Group 1065">
                <a:extLst>
                  <a:ext uri="{FF2B5EF4-FFF2-40B4-BE49-F238E27FC236}">
                    <a16:creationId xmlns:a16="http://schemas.microsoft.com/office/drawing/2014/main" id="{95440947-D733-28FD-F146-3A4E3DCED0F8}"/>
                  </a:ext>
                </a:extLst>
              </p:cNvPr>
              <p:cNvGrpSpPr/>
              <p:nvPr/>
            </p:nvGrpSpPr>
            <p:grpSpPr>
              <a:xfrm>
                <a:off x="528692" y="5828522"/>
                <a:ext cx="5368156" cy="458343"/>
                <a:chOff x="530410" y="5835667"/>
                <a:chExt cx="5368156" cy="458343"/>
              </a:xfrm>
            </p:grpSpPr>
            <p:sp>
              <p:nvSpPr>
                <p:cNvPr id="1055" name="Rectangle 1054">
                  <a:extLst>
                    <a:ext uri="{FF2B5EF4-FFF2-40B4-BE49-F238E27FC236}">
                      <a16:creationId xmlns:a16="http://schemas.microsoft.com/office/drawing/2014/main" id="{B7B2CD97-1A9A-126C-3AEF-4EC4F9943681}"/>
                    </a:ext>
                  </a:extLst>
                </p:cNvPr>
                <p:cNvSpPr/>
                <p:nvPr/>
              </p:nvSpPr>
              <p:spPr>
                <a:xfrm>
                  <a:off x="768723" y="5836238"/>
                  <a:ext cx="5129843" cy="457200"/>
                </a:xfrm>
                <a:prstGeom prst="rect">
                  <a:avLst/>
                </a:prstGeom>
                <a:solidFill>
                  <a:srgbClr val="F870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9" name="Group 1038">
                  <a:extLst>
                    <a:ext uri="{FF2B5EF4-FFF2-40B4-BE49-F238E27FC236}">
                      <a16:creationId xmlns:a16="http://schemas.microsoft.com/office/drawing/2014/main" id="{303E6842-EA20-52AE-C73B-93556A4BD4D9}"/>
                    </a:ext>
                  </a:extLst>
                </p:cNvPr>
                <p:cNvGrpSpPr/>
                <p:nvPr/>
              </p:nvGrpSpPr>
              <p:grpSpPr>
                <a:xfrm>
                  <a:off x="530410" y="5835667"/>
                  <a:ext cx="457200" cy="458343"/>
                  <a:chOff x="3715242" y="4252848"/>
                  <a:chExt cx="457200" cy="458343"/>
                </a:xfrm>
              </p:grpSpPr>
              <p:sp>
                <p:nvSpPr>
                  <p:cNvPr id="1034" name="Oval 1033">
                    <a:extLst>
                      <a:ext uri="{FF2B5EF4-FFF2-40B4-BE49-F238E27FC236}">
                        <a16:creationId xmlns:a16="http://schemas.microsoft.com/office/drawing/2014/main" id="{EF45C76F-E110-A8BC-D472-BE24C782CBD3}"/>
                      </a:ext>
                    </a:extLst>
                  </p:cNvPr>
                  <p:cNvSpPr/>
                  <p:nvPr/>
                </p:nvSpPr>
                <p:spPr>
                  <a:xfrm>
                    <a:off x="3715242" y="4252848"/>
                    <a:ext cx="457200" cy="458343"/>
                  </a:xfrm>
                  <a:prstGeom prst="ellipse">
                    <a:avLst/>
                  </a:prstGeom>
                  <a:solidFill>
                    <a:srgbClr val="F870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 name="Picture 60" descr="A black background with a black square&#10;&#10;Description automatically generated with medium confidence">
                    <a:extLst>
                      <a:ext uri="{FF2B5EF4-FFF2-40B4-BE49-F238E27FC236}">
                        <a16:creationId xmlns:a16="http://schemas.microsoft.com/office/drawing/2014/main" id="{AF572ECC-97FC-1FB2-D4B5-8DA71180E7C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89179" y="4327356"/>
                    <a:ext cx="309326" cy="309326"/>
                  </a:xfrm>
                  <a:prstGeom prst="rect">
                    <a:avLst/>
                  </a:prstGeom>
                </p:spPr>
              </p:pic>
            </p:grpSp>
          </p:grpSp>
          <p:sp>
            <p:nvSpPr>
              <p:cNvPr id="1061" name="TextBox 1060">
                <a:extLst>
                  <a:ext uri="{FF2B5EF4-FFF2-40B4-BE49-F238E27FC236}">
                    <a16:creationId xmlns:a16="http://schemas.microsoft.com/office/drawing/2014/main" id="{14AB7D82-DC69-27F0-6BC8-669367AFAD80}"/>
                  </a:ext>
                </a:extLst>
              </p:cNvPr>
              <p:cNvSpPr txBox="1"/>
              <p:nvPr/>
            </p:nvSpPr>
            <p:spPr>
              <a:xfrm>
                <a:off x="1041012" y="5903030"/>
                <a:ext cx="6613070" cy="30777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i="0" u="none" strike="noStrike" cap="none" normalizeH="0" baseline="0" dirty="0">
                    <a:ln>
                      <a:noFill/>
                    </a:ln>
                    <a:solidFill>
                      <a:schemeClr val="tx1"/>
                    </a:solidFill>
                    <a:effectLst/>
                  </a:rPr>
                  <a:t>Encourage </a:t>
                </a:r>
                <a:r>
                  <a:rPr kumimoji="0" lang="en-US" altLang="en-US" sz="1400" b="1" i="0" u="none" strike="noStrike" cap="none" normalizeH="0" baseline="0" dirty="0">
                    <a:ln>
                      <a:noFill/>
                    </a:ln>
                    <a:solidFill>
                      <a:schemeClr val="tx1"/>
                    </a:solidFill>
                    <a:effectLst/>
                  </a:rPr>
                  <a:t>impulsive buying </a:t>
                </a:r>
                <a:r>
                  <a:rPr kumimoji="0" lang="en-US" altLang="en-US" sz="1400" i="0" u="none" strike="noStrike" cap="none" normalizeH="0" baseline="0" dirty="0">
                    <a:ln>
                      <a:noFill/>
                    </a:ln>
                    <a:solidFill>
                      <a:schemeClr val="tx1"/>
                    </a:solidFill>
                    <a:effectLst/>
                  </a:rPr>
                  <a:t>behaviors. </a:t>
                </a:r>
              </a:p>
            </p:txBody>
          </p:sp>
        </p:grpSp>
        <p:grpSp>
          <p:nvGrpSpPr>
            <p:cNvPr id="1071" name="Group 1070">
              <a:extLst>
                <a:ext uri="{FF2B5EF4-FFF2-40B4-BE49-F238E27FC236}">
                  <a16:creationId xmlns:a16="http://schemas.microsoft.com/office/drawing/2014/main" id="{965FE2DC-CCB8-62F9-32F7-B6265F969889}"/>
                </a:ext>
              </a:extLst>
            </p:cNvPr>
            <p:cNvGrpSpPr/>
            <p:nvPr/>
          </p:nvGrpSpPr>
          <p:grpSpPr>
            <a:xfrm>
              <a:off x="626663" y="6211614"/>
              <a:ext cx="5368156" cy="523220"/>
              <a:chOff x="528692" y="6361483"/>
              <a:chExt cx="5368156" cy="523220"/>
            </a:xfrm>
          </p:grpSpPr>
          <p:grpSp>
            <p:nvGrpSpPr>
              <p:cNvPr id="1067" name="Group 1066">
                <a:extLst>
                  <a:ext uri="{FF2B5EF4-FFF2-40B4-BE49-F238E27FC236}">
                    <a16:creationId xmlns:a16="http://schemas.microsoft.com/office/drawing/2014/main" id="{F7D4BC7C-8D8F-215E-0C0E-45DA3189F2D1}"/>
                  </a:ext>
                </a:extLst>
              </p:cNvPr>
              <p:cNvGrpSpPr/>
              <p:nvPr/>
            </p:nvGrpSpPr>
            <p:grpSpPr>
              <a:xfrm>
                <a:off x="528692" y="6393922"/>
                <a:ext cx="5368156" cy="458343"/>
                <a:chOff x="592919" y="6393922"/>
                <a:chExt cx="5357343" cy="458343"/>
              </a:xfrm>
            </p:grpSpPr>
            <p:sp>
              <p:nvSpPr>
                <p:cNvPr id="1062" name="Rectangle 1061">
                  <a:extLst>
                    <a:ext uri="{FF2B5EF4-FFF2-40B4-BE49-F238E27FC236}">
                      <a16:creationId xmlns:a16="http://schemas.microsoft.com/office/drawing/2014/main" id="{B8569B9B-2C0D-1058-AF68-AB4FEE62DC67}"/>
                    </a:ext>
                  </a:extLst>
                </p:cNvPr>
                <p:cNvSpPr/>
                <p:nvPr/>
              </p:nvSpPr>
              <p:spPr>
                <a:xfrm>
                  <a:off x="777882" y="6394493"/>
                  <a:ext cx="5172380" cy="457200"/>
                </a:xfrm>
                <a:prstGeom prst="rect">
                  <a:avLst/>
                </a:prstGeom>
                <a:solidFill>
                  <a:srgbClr val="F870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40" name="Group 1039">
                  <a:extLst>
                    <a:ext uri="{FF2B5EF4-FFF2-40B4-BE49-F238E27FC236}">
                      <a16:creationId xmlns:a16="http://schemas.microsoft.com/office/drawing/2014/main" id="{24BB4FDE-E9BD-C436-59DA-1063FD5D7AC9}"/>
                    </a:ext>
                  </a:extLst>
                </p:cNvPr>
                <p:cNvGrpSpPr/>
                <p:nvPr/>
              </p:nvGrpSpPr>
              <p:grpSpPr>
                <a:xfrm>
                  <a:off x="592919" y="6393922"/>
                  <a:ext cx="457200" cy="458343"/>
                  <a:chOff x="4947425" y="4201965"/>
                  <a:chExt cx="457200" cy="458343"/>
                </a:xfrm>
              </p:grpSpPr>
              <p:sp>
                <p:nvSpPr>
                  <p:cNvPr id="1037" name="Oval 1036">
                    <a:extLst>
                      <a:ext uri="{FF2B5EF4-FFF2-40B4-BE49-F238E27FC236}">
                        <a16:creationId xmlns:a16="http://schemas.microsoft.com/office/drawing/2014/main" id="{F03C9ED9-12F7-6178-A05B-BF9102E8CAC0}"/>
                      </a:ext>
                    </a:extLst>
                  </p:cNvPr>
                  <p:cNvSpPr/>
                  <p:nvPr/>
                </p:nvSpPr>
                <p:spPr>
                  <a:xfrm>
                    <a:off x="4947425" y="4201965"/>
                    <a:ext cx="457200" cy="458343"/>
                  </a:xfrm>
                  <a:prstGeom prst="ellipse">
                    <a:avLst/>
                  </a:prstGeom>
                  <a:solidFill>
                    <a:srgbClr val="F870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9" name="Picture 58" descr="A black background with a black square&#10;&#10;Description automatically generated with medium confidence">
                    <a:extLst>
                      <a:ext uri="{FF2B5EF4-FFF2-40B4-BE49-F238E27FC236}">
                        <a16:creationId xmlns:a16="http://schemas.microsoft.com/office/drawing/2014/main" id="{B96440B5-83D2-2DFD-2DFE-1F3089090B5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036168" y="4291279"/>
                    <a:ext cx="279714" cy="279714"/>
                  </a:xfrm>
                  <a:prstGeom prst="rect">
                    <a:avLst/>
                  </a:prstGeom>
                </p:spPr>
              </p:pic>
            </p:grpSp>
          </p:grpSp>
          <p:sp>
            <p:nvSpPr>
              <p:cNvPr id="1045" name="TextBox 1044">
                <a:extLst>
                  <a:ext uri="{FF2B5EF4-FFF2-40B4-BE49-F238E27FC236}">
                    <a16:creationId xmlns:a16="http://schemas.microsoft.com/office/drawing/2014/main" id="{76B961B7-45F2-7A27-3D7E-830AB1B02DE7}"/>
                  </a:ext>
                </a:extLst>
              </p:cNvPr>
              <p:cNvSpPr txBox="1"/>
              <p:nvPr/>
            </p:nvSpPr>
            <p:spPr>
              <a:xfrm>
                <a:off x="1050119" y="6361483"/>
                <a:ext cx="4701072" cy="5232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rPr>
                  <a:t>Increase</a:t>
                </a:r>
                <a:r>
                  <a:rPr kumimoji="0" lang="en-US" altLang="en-US" sz="1400" i="0" u="none" strike="noStrike" cap="none" normalizeH="0" baseline="0" dirty="0">
                    <a:ln>
                      <a:noFill/>
                    </a:ln>
                    <a:solidFill>
                      <a:schemeClr val="tx1"/>
                    </a:solidFill>
                    <a:effectLst/>
                  </a:rPr>
                  <a:t> online acceptance rates, driving higher customer revenue. </a:t>
                </a:r>
              </a:p>
            </p:txBody>
          </p:sp>
        </p:grpSp>
      </p:grpSp>
      <p:pic>
        <p:nvPicPr>
          <p:cNvPr id="104" name="Picture 103" descr="A graph of blue and black bars&#10;&#10;Description automatically generated with medium confidence">
            <a:extLst>
              <a:ext uri="{FF2B5EF4-FFF2-40B4-BE49-F238E27FC236}">
                <a16:creationId xmlns:a16="http://schemas.microsoft.com/office/drawing/2014/main" id="{1D0BA893-B1B2-5C8C-E2A5-B4F18E81BA64}"/>
              </a:ext>
            </a:extLst>
          </p:cNvPr>
          <p:cNvPicPr>
            <a:picLocks noChangeAspect="1"/>
          </p:cNvPicPr>
          <p:nvPr/>
        </p:nvPicPr>
        <p:blipFill>
          <a:blip r:embed="rId12">
            <a:extLst>
              <a:ext uri="{28A0092B-C50C-407E-A947-70E740481C1C}">
                <a14:useLocalDpi xmlns:a14="http://schemas.microsoft.com/office/drawing/2010/main" val="0"/>
              </a:ext>
            </a:extLst>
          </a:blip>
          <a:srcRect t="11234"/>
          <a:stretch/>
        </p:blipFill>
        <p:spPr>
          <a:xfrm>
            <a:off x="6267158" y="4436712"/>
            <a:ext cx="5766148" cy="2392375"/>
          </a:xfrm>
          <a:prstGeom prst="rect">
            <a:avLst/>
          </a:prstGeom>
        </p:spPr>
      </p:pic>
      <p:sp>
        <p:nvSpPr>
          <p:cNvPr id="1073" name="Rectangle 4">
            <a:extLst>
              <a:ext uri="{FF2B5EF4-FFF2-40B4-BE49-F238E27FC236}">
                <a16:creationId xmlns:a16="http://schemas.microsoft.com/office/drawing/2014/main" id="{579587E2-BAE8-AA4B-D580-51E29E22E7EA}"/>
              </a:ext>
            </a:extLst>
          </p:cNvPr>
          <p:cNvSpPr>
            <a:spLocks noChangeArrowheads="1"/>
          </p:cNvSpPr>
          <p:nvPr/>
        </p:nvSpPr>
        <p:spPr bwMode="auto">
          <a:xfrm>
            <a:off x="6267158" y="4048279"/>
            <a:ext cx="55385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latin typeface="Montserrat" panose="00000500000000000000" pitchFamily="2" charset="0"/>
              </a:rPr>
              <a:t>Online Sales Skyrocket, Signaling Rapid Growth Amid Offline Apparel Market Dominance.</a:t>
            </a:r>
          </a:p>
        </p:txBody>
      </p:sp>
    </p:spTree>
    <p:extLst>
      <p:ext uri="{BB962C8B-B14F-4D97-AF65-F5344CB8AC3E}">
        <p14:creationId xmlns:p14="http://schemas.microsoft.com/office/powerpoint/2010/main" val="3416076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Rounded Corners 47">
            <a:extLst>
              <a:ext uri="{FF2B5EF4-FFF2-40B4-BE49-F238E27FC236}">
                <a16:creationId xmlns:a16="http://schemas.microsoft.com/office/drawing/2014/main" id="{C3DE2C1E-BC69-B1D6-07D1-056005B256BC}"/>
              </a:ext>
            </a:extLst>
          </p:cNvPr>
          <p:cNvSpPr/>
          <p:nvPr/>
        </p:nvSpPr>
        <p:spPr>
          <a:xfrm>
            <a:off x="6752568" y="4118524"/>
            <a:ext cx="5091607" cy="2547469"/>
          </a:xfrm>
          <a:prstGeom prst="roundRect">
            <a:avLst/>
          </a:prstGeom>
          <a:solidFill>
            <a:srgbClr val="F870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FC4F4E2C-14E8-E152-A7AB-8296682D6BB2}"/>
              </a:ext>
            </a:extLst>
          </p:cNvPr>
          <p:cNvSpPr txBox="1"/>
          <p:nvPr/>
        </p:nvSpPr>
        <p:spPr>
          <a:xfrm>
            <a:off x="6914083" y="4207318"/>
            <a:ext cx="4841509" cy="2369880"/>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ontserrat" panose="00000500000000000000" pitchFamily="2" charset="0"/>
              </a:rPr>
              <a:t>Root causes in Online </a:t>
            </a:r>
            <a:endParaRPr lang="en-US" altLang="en-US" dirty="0">
              <a:latin typeface="Montserrat" panose="00000500000000000000" pitchFamily="2" charset="0"/>
            </a:endParaRPr>
          </a:p>
          <a:p>
            <a:pPr marL="285750" marR="0" lvl="0" indent="-285750" algn="just"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Montserrat" panose="00000500000000000000" pitchFamily="2" charset="0"/>
              </a:rPr>
              <a:t>Lack of personalized advice</a:t>
            </a:r>
            <a:endParaRPr lang="en-US" altLang="en-US" sz="1600" dirty="0">
              <a:latin typeface="Montserrat" panose="00000500000000000000" pitchFamily="2" charset="0"/>
            </a:endParaRPr>
          </a:p>
          <a:p>
            <a:pPr marL="285750" marR="0" lvl="0" indent="-285750" algn="just" defTabSz="914400" rtl="0" eaLnBrk="0" fontAlgn="base" latinLnBrk="0" hangingPunct="0">
              <a:lnSpc>
                <a:spcPct val="100000"/>
              </a:lnSpc>
              <a:spcBef>
                <a:spcPct val="0"/>
              </a:spcBef>
              <a:spcAft>
                <a:spcPct val="0"/>
              </a:spcAft>
              <a:buClrTx/>
              <a:buSzTx/>
              <a:buFontTx/>
              <a:buChar char="-"/>
              <a:tabLst/>
            </a:pPr>
            <a:r>
              <a:rPr lang="en-US" altLang="en-US" sz="1600" dirty="0">
                <a:latin typeface="Montserrat" panose="00000500000000000000" pitchFamily="2" charset="0"/>
              </a:rPr>
              <a:t>N</a:t>
            </a:r>
            <a:r>
              <a:rPr kumimoji="0" lang="en-US" altLang="en-US" sz="1600" i="0" u="none" strike="noStrike" cap="none" normalizeH="0" baseline="0" dirty="0">
                <a:ln>
                  <a:noFill/>
                </a:ln>
                <a:solidFill>
                  <a:schemeClr val="tx1"/>
                </a:solidFill>
                <a:effectLst/>
                <a:latin typeface="Montserrat" panose="00000500000000000000" pitchFamily="2" charset="0"/>
              </a:rPr>
              <a:t>o way to try on clothes. </a:t>
            </a:r>
          </a:p>
          <a:p>
            <a:pPr marL="285750" marR="0" lvl="0" indent="-28575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ontserrat" panose="00000500000000000000" pitchFamily="2" charset="0"/>
              </a:rPr>
              <a:t>Difficulty in understanding personal preferences or making confident choices</a:t>
            </a:r>
          </a:p>
          <a:p>
            <a:pPr marL="285750" marR="0" lvl="0" indent="-285750" algn="just" defTabSz="914400" rtl="0" eaLnBrk="0" fontAlgn="base" latinLnBrk="0" hangingPunct="0">
              <a:lnSpc>
                <a:spcPct val="100000"/>
              </a:lnSpc>
              <a:spcBef>
                <a:spcPct val="0"/>
              </a:spcBef>
              <a:spcAft>
                <a:spcPct val="0"/>
              </a:spcAft>
              <a:buClrTx/>
              <a:buSzTx/>
              <a:buFontTx/>
              <a:buChar char="-"/>
              <a:tabLst/>
            </a:pPr>
            <a:endParaRPr kumimoji="0" lang="en-US" altLang="en-US" sz="1800" i="0" u="none" strike="noStrike" cap="none" normalizeH="0" baseline="0" dirty="0">
              <a:ln>
                <a:noFill/>
              </a:ln>
              <a:solidFill>
                <a:schemeClr val="tx1"/>
              </a:solidFill>
              <a:effectLst/>
              <a:latin typeface="Montserrat" panose="00000500000000000000" pitchFamily="2"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Montserrat" panose="00000500000000000000" pitchFamily="2" charset="0"/>
              </a:rPr>
              <a:t>If we could solve this problem, then choosing clothes becomes fast, and shoppers can make a confident buy, which reduce return.</a:t>
            </a:r>
          </a:p>
        </p:txBody>
      </p:sp>
      <p:sp>
        <p:nvSpPr>
          <p:cNvPr id="37" name="Rectangle 36">
            <a:extLst>
              <a:ext uri="{FF2B5EF4-FFF2-40B4-BE49-F238E27FC236}">
                <a16:creationId xmlns:a16="http://schemas.microsoft.com/office/drawing/2014/main" id="{BAE2A099-C297-10F0-CCCD-29D3FEF1A015}"/>
              </a:ext>
            </a:extLst>
          </p:cNvPr>
          <p:cNvSpPr/>
          <p:nvPr/>
        </p:nvSpPr>
        <p:spPr>
          <a:xfrm>
            <a:off x="0" y="-1"/>
            <a:ext cx="12192000" cy="693841"/>
          </a:xfrm>
          <a:prstGeom prst="rect">
            <a:avLst/>
          </a:prstGeom>
          <a:solidFill>
            <a:srgbClr val="F870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30F71FFA-66C1-DF4D-1C1C-63C5F9FEE079}"/>
              </a:ext>
            </a:extLst>
          </p:cNvPr>
          <p:cNvSpPr txBox="1"/>
          <p:nvPr/>
        </p:nvSpPr>
        <p:spPr>
          <a:xfrm>
            <a:off x="221141" y="1306899"/>
            <a:ext cx="5874859" cy="1631216"/>
          </a:xfrm>
          <a:prstGeom prst="rect">
            <a:avLst/>
          </a:prstGeom>
          <a:noFill/>
        </p:spPr>
        <p:txBody>
          <a:bodyPr wrap="square">
            <a:spAutoFit/>
          </a:bodyPr>
          <a:lstStyle/>
          <a:p>
            <a:r>
              <a:rPr lang="en-US" sz="1500" dirty="0"/>
              <a:t>Ankita  –  Online Shoppers  </a:t>
            </a:r>
          </a:p>
          <a:p>
            <a:r>
              <a:rPr lang="en-US" sz="1500" dirty="0"/>
              <a:t>Age – 25</a:t>
            </a:r>
          </a:p>
          <a:p>
            <a:pPr marL="285750" indent="-285750">
              <a:buFontTx/>
              <a:buChar char="-"/>
            </a:pPr>
            <a:r>
              <a:rPr kumimoji="0" lang="en-US" altLang="en-US" sz="1400" b="1" i="0" u="none" strike="noStrike" cap="none" normalizeH="0" baseline="0" dirty="0">
                <a:ln>
                  <a:noFill/>
                </a:ln>
                <a:solidFill>
                  <a:schemeClr val="tx1"/>
                </a:solidFill>
                <a:effectLst/>
              </a:rPr>
              <a:t>Less clarity </a:t>
            </a:r>
            <a:r>
              <a:rPr kumimoji="0" lang="en-US" altLang="en-US" sz="1400" b="0" i="0" u="none" strike="noStrike" cap="none" normalizeH="0" baseline="0" dirty="0">
                <a:ln>
                  <a:noFill/>
                </a:ln>
                <a:solidFill>
                  <a:schemeClr val="tx1"/>
                </a:solidFill>
                <a:effectLst/>
              </a:rPr>
              <a:t>over what she wants.</a:t>
            </a:r>
          </a:p>
          <a:p>
            <a:pPr marL="285750" indent="-285750">
              <a:buFontTx/>
              <a:buChar char="-"/>
            </a:pPr>
            <a:r>
              <a:rPr kumimoji="0" lang="en-US" altLang="en-US" sz="1400" b="1" i="0" u="none" strike="noStrike" cap="none" normalizeH="0" baseline="0" dirty="0">
                <a:ln>
                  <a:noFill/>
                </a:ln>
                <a:solidFill>
                  <a:schemeClr val="tx1"/>
                </a:solidFill>
                <a:effectLst/>
              </a:rPr>
              <a:t>Hard to visualize clothes </a:t>
            </a:r>
            <a:r>
              <a:rPr kumimoji="0" lang="en-US" altLang="en-US" sz="1400" b="0" i="0" u="none" strike="noStrike" cap="none" normalizeH="0" baseline="0" dirty="0">
                <a:ln>
                  <a:noFill/>
                </a:ln>
                <a:solidFill>
                  <a:schemeClr val="tx1"/>
                </a:solidFill>
                <a:effectLst/>
              </a:rPr>
              <a:t>on the body with the model sometimes.</a:t>
            </a:r>
          </a:p>
          <a:p>
            <a:pPr marL="285750" indent="-285750">
              <a:buFontTx/>
              <a:buChar char="-"/>
            </a:pPr>
            <a:r>
              <a:rPr kumimoji="0" lang="en-US" altLang="en-US" sz="1400" b="0" i="0" u="none" strike="noStrike" cap="none" normalizeH="0" baseline="0" dirty="0">
                <a:ln>
                  <a:noFill/>
                </a:ln>
                <a:solidFill>
                  <a:schemeClr val="tx1"/>
                </a:solidFill>
                <a:effectLst/>
              </a:rPr>
              <a:t>Hard to decide on </a:t>
            </a:r>
            <a:r>
              <a:rPr kumimoji="0" lang="en-US" altLang="en-US" sz="1400" i="0" u="none" strike="noStrike" cap="none" normalizeH="0" baseline="0" dirty="0">
                <a:ln>
                  <a:noFill/>
                </a:ln>
                <a:solidFill>
                  <a:schemeClr val="tx1"/>
                </a:solidFill>
                <a:effectLst/>
              </a:rPr>
              <a:t>size as </a:t>
            </a:r>
            <a:r>
              <a:rPr kumimoji="0" lang="en-US" altLang="en-US" sz="1400" b="1" i="0" u="none" strike="noStrike" cap="none" normalizeH="0" baseline="0" dirty="0">
                <a:ln>
                  <a:noFill/>
                </a:ln>
                <a:solidFill>
                  <a:schemeClr val="tx1"/>
                </a:solidFill>
                <a:effectLst/>
              </a:rPr>
              <a:t>different brands have different size </a:t>
            </a:r>
            <a:r>
              <a:rPr kumimoji="0" lang="en-US" altLang="en-US" sz="1400" b="0" i="0" u="none" strike="noStrike" cap="none" normalizeH="0" baseline="0" dirty="0">
                <a:ln>
                  <a:noFill/>
                </a:ln>
                <a:solidFill>
                  <a:schemeClr val="tx1"/>
                </a:solidFill>
                <a:effectLst/>
              </a:rPr>
              <a:t>measurements.</a:t>
            </a:r>
          </a:p>
          <a:p>
            <a:pPr marL="285750" indent="-285750">
              <a:buFontTx/>
              <a:buChar char="-"/>
            </a:pPr>
            <a:r>
              <a:rPr kumimoji="0" lang="en-US" altLang="en-US" sz="1400" b="0" i="0" u="none" strike="noStrike" cap="none" normalizeH="0" baseline="0" dirty="0">
                <a:ln>
                  <a:noFill/>
                </a:ln>
                <a:solidFill>
                  <a:schemeClr val="tx1"/>
                </a:solidFill>
                <a:effectLst/>
              </a:rPr>
              <a:t>Too many options create decision fatigue compared to offline </a:t>
            </a:r>
            <a:r>
              <a:rPr kumimoji="0" lang="en-US" altLang="en-US" sz="15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endParaRPr>
          </a:p>
        </p:txBody>
      </p:sp>
      <p:sp>
        <p:nvSpPr>
          <p:cNvPr id="24" name="TextBox 23">
            <a:extLst>
              <a:ext uri="{FF2B5EF4-FFF2-40B4-BE49-F238E27FC236}">
                <a16:creationId xmlns:a16="http://schemas.microsoft.com/office/drawing/2014/main" id="{D3D93605-2D96-87C7-61B6-8BC0992AB312}"/>
              </a:ext>
            </a:extLst>
          </p:cNvPr>
          <p:cNvSpPr txBox="1"/>
          <p:nvPr/>
        </p:nvSpPr>
        <p:spPr>
          <a:xfrm>
            <a:off x="184731" y="832338"/>
            <a:ext cx="2794203" cy="369332"/>
          </a:xfrm>
          <a:prstGeom prst="rect">
            <a:avLst/>
          </a:prstGeom>
          <a:noFill/>
        </p:spPr>
        <p:txBody>
          <a:bodyPr wrap="square">
            <a:spAutoFit/>
          </a:bodyPr>
          <a:lstStyle/>
          <a:p>
            <a:r>
              <a:rPr lang="en-US" b="1" i="0" dirty="0">
                <a:solidFill>
                  <a:srgbClr val="0D0D0D"/>
                </a:solidFill>
                <a:effectLst/>
                <a:latin typeface="Montserrat" panose="00000500000000000000" pitchFamily="2" charset="0"/>
              </a:rPr>
              <a:t>Stakeholder Analysis</a:t>
            </a:r>
          </a:p>
        </p:txBody>
      </p:sp>
      <p:sp>
        <p:nvSpPr>
          <p:cNvPr id="27" name="Rectangle 26">
            <a:extLst>
              <a:ext uri="{FF2B5EF4-FFF2-40B4-BE49-F238E27FC236}">
                <a16:creationId xmlns:a16="http://schemas.microsoft.com/office/drawing/2014/main" id="{04B411D3-680F-B80B-FAE8-CE3CD944784A}"/>
              </a:ext>
            </a:extLst>
          </p:cNvPr>
          <p:cNvSpPr/>
          <p:nvPr/>
        </p:nvSpPr>
        <p:spPr>
          <a:xfrm>
            <a:off x="227124" y="1306899"/>
            <a:ext cx="5582787" cy="1708160"/>
          </a:xfrm>
          <a:prstGeom prst="rect">
            <a:avLst/>
          </a:prstGeom>
          <a:noFill/>
          <a:ln w="38100">
            <a:solidFill>
              <a:srgbClr val="F8706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480415B-E4E2-0941-98F4-9B3B6D31D4CF}"/>
              </a:ext>
            </a:extLst>
          </p:cNvPr>
          <p:cNvSpPr txBox="1"/>
          <p:nvPr/>
        </p:nvSpPr>
        <p:spPr>
          <a:xfrm>
            <a:off x="2285645" y="139265"/>
            <a:ext cx="8480326" cy="369332"/>
          </a:xfrm>
          <a:prstGeom prst="rect">
            <a:avLst/>
          </a:prstGeom>
          <a:noFill/>
        </p:spPr>
        <p:txBody>
          <a:bodyPr wrap="square">
            <a:spAutoFit/>
          </a:bodyPr>
          <a:lstStyle/>
          <a:p>
            <a:r>
              <a:rPr lang="en-US" b="1" dirty="0">
                <a:latin typeface="Montserrat" panose="00000500000000000000" pitchFamily="2" charset="0"/>
              </a:rPr>
              <a:t>Problem identification – Why Time consuming / decision fatigue </a:t>
            </a:r>
          </a:p>
        </p:txBody>
      </p:sp>
      <p:graphicFrame>
        <p:nvGraphicFramePr>
          <p:cNvPr id="26" name="Table 25">
            <a:extLst>
              <a:ext uri="{FF2B5EF4-FFF2-40B4-BE49-F238E27FC236}">
                <a16:creationId xmlns:a16="http://schemas.microsoft.com/office/drawing/2014/main" id="{BA2DD9A8-89A3-C0F0-1FF9-84B61FEF8624}"/>
              </a:ext>
            </a:extLst>
          </p:cNvPr>
          <p:cNvGraphicFramePr>
            <a:graphicFrameLocks noGrp="1"/>
          </p:cNvGraphicFramePr>
          <p:nvPr>
            <p:extLst>
              <p:ext uri="{D42A27DB-BD31-4B8C-83A1-F6EECF244321}">
                <p14:modId xmlns:p14="http://schemas.microsoft.com/office/powerpoint/2010/main" val="551591965"/>
              </p:ext>
            </p:extLst>
          </p:nvPr>
        </p:nvGraphicFramePr>
        <p:xfrm>
          <a:off x="458180" y="3235120"/>
          <a:ext cx="5874860" cy="3387329"/>
        </p:xfrm>
        <a:graphic>
          <a:graphicData uri="http://schemas.openxmlformats.org/drawingml/2006/table">
            <a:tbl>
              <a:tblPr firstRow="1" bandRow="1">
                <a:tableStyleId>{5C22544A-7EE6-4342-B048-85BDC9FD1C3A}</a:tableStyleId>
              </a:tblPr>
              <a:tblGrid>
                <a:gridCol w="2948431">
                  <a:extLst>
                    <a:ext uri="{9D8B030D-6E8A-4147-A177-3AD203B41FA5}">
                      <a16:colId xmlns:a16="http://schemas.microsoft.com/office/drawing/2014/main" val="448314167"/>
                    </a:ext>
                  </a:extLst>
                </a:gridCol>
                <a:gridCol w="2926429">
                  <a:extLst>
                    <a:ext uri="{9D8B030D-6E8A-4147-A177-3AD203B41FA5}">
                      <a16:colId xmlns:a16="http://schemas.microsoft.com/office/drawing/2014/main" val="387106644"/>
                    </a:ext>
                  </a:extLst>
                </a:gridCol>
              </a:tblGrid>
              <a:tr h="299404">
                <a:tc gridSpan="2">
                  <a:txBody>
                    <a:bodyPr/>
                    <a:lstStyle/>
                    <a:p>
                      <a:pPr algn="l"/>
                      <a:r>
                        <a:rPr lang="en-US" dirty="0"/>
                        <a:t>Online VS Offline customer Journey </a:t>
                      </a:r>
                    </a:p>
                  </a:txBody>
                  <a:tcPr/>
                </a:tc>
                <a:tc hMerge="1">
                  <a:txBody>
                    <a:bodyPr/>
                    <a:lstStyle/>
                    <a:p>
                      <a:endParaRPr lang="en-US" dirty="0"/>
                    </a:p>
                  </a:txBody>
                  <a:tcPr/>
                </a:tc>
                <a:extLst>
                  <a:ext uri="{0D108BD9-81ED-4DB2-BD59-A6C34878D82A}">
                    <a16:rowId xmlns:a16="http://schemas.microsoft.com/office/drawing/2014/main" val="2581322557"/>
                  </a:ext>
                </a:extLst>
              </a:tr>
              <a:tr h="249503">
                <a:tc>
                  <a:txBody>
                    <a:bodyPr/>
                    <a:lstStyle/>
                    <a:p>
                      <a:pPr algn="ctr"/>
                      <a:r>
                        <a:rPr lang="en-US" sz="1400" dirty="0"/>
                        <a:t>Online</a:t>
                      </a:r>
                    </a:p>
                  </a:txBody>
                  <a:tcPr/>
                </a:tc>
                <a:tc>
                  <a:txBody>
                    <a:bodyPr/>
                    <a:lstStyle/>
                    <a:p>
                      <a:pPr algn="ctr"/>
                      <a:r>
                        <a:rPr lang="en-US" sz="1400" dirty="0"/>
                        <a:t>Offline</a:t>
                      </a:r>
                    </a:p>
                  </a:txBody>
                  <a:tcPr/>
                </a:tc>
                <a:extLst>
                  <a:ext uri="{0D108BD9-81ED-4DB2-BD59-A6C34878D82A}">
                    <a16:rowId xmlns:a16="http://schemas.microsoft.com/office/drawing/2014/main" val="1953020435"/>
                  </a:ext>
                </a:extLst>
              </a:tr>
              <a:tr h="3742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Start browsing on app with unlimited options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Start browsing in store with limited option</a:t>
                      </a:r>
                    </a:p>
                  </a:txBody>
                  <a:tcPr/>
                </a:tc>
                <a:extLst>
                  <a:ext uri="{0D108BD9-81ED-4DB2-BD59-A6C34878D82A}">
                    <a16:rowId xmlns:a16="http://schemas.microsoft.com/office/drawing/2014/main" val="3166296899"/>
                  </a:ext>
                </a:extLst>
              </a:tr>
              <a:tr h="3742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effectLst/>
                        </a:rPr>
                        <a:t>Limited help available from friends via online chats (not feasible).</a:t>
                      </a:r>
                    </a:p>
                  </a:txBody>
                  <a:tcPr>
                    <a:solidFill>
                      <a:srgbClr val="C0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rPr>
                        <a:t>Easily recommendation available by store staff and friends</a:t>
                      </a:r>
                    </a:p>
                  </a:txBody>
                  <a:tcPr>
                    <a:solidFill>
                      <a:schemeClr val="accent6"/>
                    </a:solidFill>
                  </a:tcPr>
                </a:tc>
                <a:extLst>
                  <a:ext uri="{0D108BD9-81ED-4DB2-BD59-A6C34878D82A}">
                    <a16:rowId xmlns:a16="http://schemas.microsoft.com/office/drawing/2014/main" val="2925345460"/>
                  </a:ext>
                </a:extLst>
              </a:tr>
              <a:tr h="5239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bg1"/>
                          </a:solidFill>
                          <a:effectLst/>
                        </a:rPr>
                        <a:t>Cannot try clothes; rely on images, size charts, and reviews, making it hard to assess fit and look.</a:t>
                      </a:r>
                      <a:endParaRPr lang="en-US" sz="1200" b="1" dirty="0">
                        <a:solidFill>
                          <a:schemeClr val="bg1"/>
                        </a:solidFill>
                        <a:effectLst/>
                      </a:endParaRPr>
                    </a:p>
                  </a:txBody>
                  <a:tcPr>
                    <a:solidFill>
                      <a:srgbClr val="C0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effectLst/>
                        </a:rPr>
                        <a:t>Physically try clothes to check fit, comfort, and looks</a:t>
                      </a:r>
                    </a:p>
                  </a:txBody>
                  <a:tcPr>
                    <a:solidFill>
                      <a:schemeClr val="accent6"/>
                    </a:solidFill>
                  </a:tcPr>
                </a:tc>
                <a:extLst>
                  <a:ext uri="{0D108BD9-81ED-4DB2-BD59-A6C34878D82A}">
                    <a16:rowId xmlns:a16="http://schemas.microsoft.com/office/drawing/2014/main" val="2929404578"/>
                  </a:ext>
                </a:extLst>
              </a:tr>
              <a:tr h="598807">
                <a:tc>
                  <a:txBody>
                    <a:bodyPr/>
                    <a:lstStyle/>
                    <a:p>
                      <a:pPr fontAlgn="base"/>
                      <a:r>
                        <a:rPr lang="en-US" sz="1200" dirty="0">
                          <a:effectLst/>
                        </a:rPr>
                        <a:t>Self-decision mostly, but often based on incomplete or insufficient information.</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effectLst/>
                        </a:rPr>
                        <a:t>Additional feedback from friends or self-decision</a:t>
                      </a:r>
                    </a:p>
                  </a:txBody>
                  <a:tcPr/>
                </a:tc>
                <a:extLst>
                  <a:ext uri="{0D108BD9-81ED-4DB2-BD59-A6C34878D82A}">
                    <a16:rowId xmlns:a16="http://schemas.microsoft.com/office/drawing/2014/main" val="2667495989"/>
                  </a:ext>
                </a:extLst>
              </a:tr>
              <a:tr h="2891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Order placed ( </a:t>
                      </a:r>
                      <a:r>
                        <a:rPr lang="en-US" sz="1200" b="1" dirty="0">
                          <a:effectLst/>
                        </a:rPr>
                        <a:t>2% acceptance rate</a:t>
                      </a:r>
                      <a:r>
                        <a:rPr lang="en-US" sz="1200" dirty="0">
                          <a:effectLs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 Final purchase ( </a:t>
                      </a:r>
                      <a:r>
                        <a:rPr lang="en-US" sz="1200" b="1" dirty="0">
                          <a:effectLst/>
                        </a:rPr>
                        <a:t>30 % acceptance rate</a:t>
                      </a:r>
                      <a:r>
                        <a:rPr lang="en-US" sz="1200" dirty="0">
                          <a:effectLst/>
                        </a:rPr>
                        <a:t>)</a:t>
                      </a:r>
                    </a:p>
                  </a:txBody>
                  <a:tcPr/>
                </a:tc>
                <a:extLst>
                  <a:ext uri="{0D108BD9-81ED-4DB2-BD59-A6C34878D82A}">
                    <a16:rowId xmlns:a16="http://schemas.microsoft.com/office/drawing/2014/main" val="3854260765"/>
                  </a:ext>
                </a:extLst>
              </a:tr>
              <a:tr h="224553">
                <a:tc>
                  <a:txBody>
                    <a:bodyPr/>
                    <a:lstStyle/>
                    <a:p>
                      <a:r>
                        <a:rPr lang="en-US" sz="1200" dirty="0"/>
                        <a:t>Return 35 times out 100 order </a:t>
                      </a:r>
                    </a:p>
                  </a:txBody>
                  <a:tcPr/>
                </a:tc>
                <a:tc>
                  <a:txBody>
                    <a:bodyPr/>
                    <a:lstStyle/>
                    <a:p>
                      <a:r>
                        <a:rPr lang="en-US" sz="1200" dirty="0"/>
                        <a:t>Only return 10 times out of 100 </a:t>
                      </a:r>
                    </a:p>
                  </a:txBody>
                  <a:tcPr/>
                </a:tc>
                <a:extLst>
                  <a:ext uri="{0D108BD9-81ED-4DB2-BD59-A6C34878D82A}">
                    <a16:rowId xmlns:a16="http://schemas.microsoft.com/office/drawing/2014/main" val="3193382340"/>
                  </a:ext>
                </a:extLst>
              </a:tr>
            </a:tbl>
          </a:graphicData>
        </a:graphic>
      </p:graphicFrame>
      <p:sp>
        <p:nvSpPr>
          <p:cNvPr id="30" name="Rectangle 1">
            <a:extLst>
              <a:ext uri="{FF2B5EF4-FFF2-40B4-BE49-F238E27FC236}">
                <a16:creationId xmlns:a16="http://schemas.microsoft.com/office/drawing/2014/main" id="{2BA68863-2EDB-5240-5C55-7B8353BC9FED}"/>
              </a:ext>
            </a:extLst>
          </p:cNvPr>
          <p:cNvSpPr>
            <a:spLocks noChangeArrowheads="1"/>
          </p:cNvSpPr>
          <p:nvPr/>
        </p:nvSpPr>
        <p:spPr bwMode="auto">
          <a:xfrm>
            <a:off x="6520765" y="3392345"/>
            <a:ext cx="459191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rPr>
              <a:t>This </a:t>
            </a:r>
            <a:r>
              <a:rPr kumimoji="0" lang="en-US" altLang="en-US" sz="1400" b="1" i="0" u="none" strike="noStrike" cap="none" normalizeH="0" baseline="0" dirty="0">
                <a:ln>
                  <a:noFill/>
                </a:ln>
                <a:solidFill>
                  <a:schemeClr val="tx1"/>
                </a:solidFill>
                <a:effectLst/>
              </a:rPr>
              <a:t>Helps them clarify </a:t>
            </a:r>
            <a:r>
              <a:rPr kumimoji="0" lang="en-US" altLang="en-US" sz="1400" b="0" i="0" u="none" strike="noStrike" cap="none" normalizeH="0" baseline="0" dirty="0">
                <a:ln>
                  <a:noFill/>
                </a:ln>
                <a:solidFill>
                  <a:schemeClr val="tx1"/>
                </a:solidFill>
                <a:effectLst/>
              </a:rPr>
              <a:t>what they want in offline, leading to easier decisions and more efficient purchases.</a:t>
            </a:r>
          </a:p>
        </p:txBody>
      </p:sp>
      <p:pic>
        <p:nvPicPr>
          <p:cNvPr id="2050" name="Picture 2" descr="The True Cost of Apparel Returns: Alarming Return Rates Require  Loss-Minimization Solutions—Survey Insights | Coresight Research">
            <a:extLst>
              <a:ext uri="{FF2B5EF4-FFF2-40B4-BE49-F238E27FC236}">
                <a16:creationId xmlns:a16="http://schemas.microsoft.com/office/drawing/2014/main" id="{E956E806-62A5-4426-E60F-6CF4C4D3E7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4596" y="1002796"/>
            <a:ext cx="4942045" cy="2173083"/>
          </a:xfrm>
          <a:prstGeom prst="rect">
            <a:avLst/>
          </a:prstGeom>
          <a:noFill/>
          <a:extLst>
            <a:ext uri="{909E8E84-426E-40DD-AFC4-6F175D3DCCD1}">
              <a14:hiddenFill xmlns:a14="http://schemas.microsoft.com/office/drawing/2010/main">
                <a:solidFill>
                  <a:srgbClr val="FFFFFF"/>
                </a:solidFill>
              </a14:hiddenFill>
            </a:ext>
          </a:extLst>
        </p:spPr>
      </p:pic>
      <p:sp>
        <p:nvSpPr>
          <p:cNvPr id="45" name="Arrow: Bent-Up 44">
            <a:extLst>
              <a:ext uri="{FF2B5EF4-FFF2-40B4-BE49-F238E27FC236}">
                <a16:creationId xmlns:a16="http://schemas.microsoft.com/office/drawing/2014/main" id="{0F6ACC5E-FF96-F4EC-E30E-6AD7BD17799D}"/>
              </a:ext>
            </a:extLst>
          </p:cNvPr>
          <p:cNvSpPr/>
          <p:nvPr/>
        </p:nvSpPr>
        <p:spPr>
          <a:xfrm rot="5400000">
            <a:off x="-671372" y="3904761"/>
            <a:ext cx="2000809" cy="221408"/>
          </a:xfrm>
          <a:prstGeom prst="bentUpArrow">
            <a:avLst/>
          </a:prstGeom>
          <a:solidFill>
            <a:srgbClr val="F870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EC53BE99-8D78-B786-1994-4F0BB10381AF}"/>
              </a:ext>
            </a:extLst>
          </p:cNvPr>
          <p:cNvSpPr/>
          <p:nvPr/>
        </p:nvSpPr>
        <p:spPr>
          <a:xfrm>
            <a:off x="234990" y="4600761"/>
            <a:ext cx="204747" cy="108399"/>
          </a:xfrm>
          <a:prstGeom prst="rightArrow">
            <a:avLst/>
          </a:prstGeom>
          <a:solidFill>
            <a:srgbClr val="F870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DBE0FE82-8476-63DD-E029-2E119CEFE950}"/>
              </a:ext>
            </a:extLst>
          </p:cNvPr>
          <p:cNvSpPr/>
          <p:nvPr/>
        </p:nvSpPr>
        <p:spPr>
          <a:xfrm>
            <a:off x="6463313" y="3400832"/>
            <a:ext cx="4610513" cy="514733"/>
          </a:xfrm>
          <a:prstGeom prst="rect">
            <a:avLst/>
          </a:prstGeom>
          <a:noFill/>
          <a:ln w="28575">
            <a:solidFill>
              <a:srgbClr val="F8706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Bent-Up 49">
            <a:extLst>
              <a:ext uri="{FF2B5EF4-FFF2-40B4-BE49-F238E27FC236}">
                <a16:creationId xmlns:a16="http://schemas.microsoft.com/office/drawing/2014/main" id="{5798E484-FD6B-2532-D63D-B51465D294AD}"/>
              </a:ext>
            </a:extLst>
          </p:cNvPr>
          <p:cNvSpPr/>
          <p:nvPr/>
        </p:nvSpPr>
        <p:spPr>
          <a:xfrm rot="16200000" flipH="1">
            <a:off x="5855074" y="4384997"/>
            <a:ext cx="1126635" cy="204750"/>
          </a:xfrm>
          <a:prstGeom prst="bentUpArrow">
            <a:avLst/>
          </a:prstGeom>
          <a:solidFill>
            <a:srgbClr val="F870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Right 50">
            <a:extLst>
              <a:ext uri="{FF2B5EF4-FFF2-40B4-BE49-F238E27FC236}">
                <a16:creationId xmlns:a16="http://schemas.microsoft.com/office/drawing/2014/main" id="{11A87DC3-7D68-E8E3-DAA1-54B48E890AE7}"/>
              </a:ext>
            </a:extLst>
          </p:cNvPr>
          <p:cNvSpPr/>
          <p:nvPr/>
        </p:nvSpPr>
        <p:spPr>
          <a:xfrm flipH="1">
            <a:off x="6317444" y="4632325"/>
            <a:ext cx="194075" cy="76835"/>
          </a:xfrm>
          <a:prstGeom prst="rightArrow">
            <a:avLst/>
          </a:prstGeom>
          <a:solidFill>
            <a:srgbClr val="F870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3">
            <a:extLst>
              <a:ext uri="{FF2B5EF4-FFF2-40B4-BE49-F238E27FC236}">
                <a16:creationId xmlns:a16="http://schemas.microsoft.com/office/drawing/2014/main" id="{6812B8A0-B89F-53CD-90E9-B1D3E20C84C7}"/>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4" name="Rectangle 4">
            <a:extLst>
              <a:ext uri="{FF2B5EF4-FFF2-40B4-BE49-F238E27FC236}">
                <a16:creationId xmlns:a16="http://schemas.microsoft.com/office/drawing/2014/main" id="{E4C1E29E-0001-5935-8B3A-850D925A5761}"/>
              </a:ext>
            </a:extLst>
          </p:cNvPr>
          <p:cNvSpPr>
            <a:spLocks noChangeArrowheads="1"/>
          </p:cNvSpPr>
          <p:nvPr/>
        </p:nvSpPr>
        <p:spPr bwMode="auto">
          <a:xfrm>
            <a:off x="0" y="131512"/>
            <a:ext cx="691408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8" name="TextBox 57">
            <a:extLst>
              <a:ext uri="{FF2B5EF4-FFF2-40B4-BE49-F238E27FC236}">
                <a16:creationId xmlns:a16="http://schemas.microsoft.com/office/drawing/2014/main" id="{9A98CE36-2164-FE85-978F-80E4F3E1AAAE}"/>
              </a:ext>
            </a:extLst>
          </p:cNvPr>
          <p:cNvSpPr txBox="1"/>
          <p:nvPr/>
        </p:nvSpPr>
        <p:spPr>
          <a:xfrm>
            <a:off x="-13473" y="3942694"/>
            <a:ext cx="258850" cy="1107996"/>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100" dirty="0">
                <a:latin typeface="Montserrat" panose="00000500000000000000" pitchFamily="2" charset="0"/>
              </a:rPr>
              <a:t>Reason</a:t>
            </a:r>
          </a:p>
        </p:txBody>
      </p:sp>
    </p:spTree>
    <p:extLst>
      <p:ext uri="{BB962C8B-B14F-4D97-AF65-F5344CB8AC3E}">
        <p14:creationId xmlns:p14="http://schemas.microsoft.com/office/powerpoint/2010/main" val="373210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B45A95-0A19-7329-4E56-1831D8F25DA3}"/>
              </a:ext>
            </a:extLst>
          </p:cNvPr>
          <p:cNvSpPr txBox="1"/>
          <p:nvPr/>
        </p:nvSpPr>
        <p:spPr>
          <a:xfrm>
            <a:off x="473289" y="833415"/>
            <a:ext cx="10944011"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i="0" dirty="0">
                <a:solidFill>
                  <a:srgbClr val="0D0D0D"/>
                </a:solidFill>
                <a:effectLst/>
                <a:latin typeface="Montserrat" panose="00000500000000000000" pitchFamily="2" charset="0"/>
              </a:rPr>
              <a:t>Solution: A personalized app integrated with online apparel stores, </a:t>
            </a:r>
            <a:r>
              <a:rPr lang="en-US" b="1" i="0" dirty="0">
                <a:solidFill>
                  <a:srgbClr val="0D0D0D"/>
                </a:solidFill>
                <a:effectLst/>
                <a:latin typeface="Montserrat" panose="00000500000000000000" pitchFamily="2" charset="0"/>
              </a:rPr>
              <a:t>featuring an AI advising system</a:t>
            </a:r>
            <a:r>
              <a:rPr lang="en-US" i="0" dirty="0">
                <a:solidFill>
                  <a:srgbClr val="0D0D0D"/>
                </a:solidFill>
                <a:effectLst/>
                <a:latin typeface="Montserrat" panose="00000500000000000000" pitchFamily="2" charset="0"/>
              </a:rPr>
              <a:t>, a </a:t>
            </a:r>
            <a:r>
              <a:rPr lang="en-US" b="1" i="0" dirty="0">
                <a:solidFill>
                  <a:srgbClr val="0D0D0D"/>
                </a:solidFill>
                <a:effectLst/>
                <a:latin typeface="Montserrat" panose="00000500000000000000" pitchFamily="2" charset="0"/>
              </a:rPr>
              <a:t>one-to-one chat feature</a:t>
            </a:r>
            <a:r>
              <a:rPr lang="en-US" i="0" dirty="0">
                <a:solidFill>
                  <a:srgbClr val="0D0D0D"/>
                </a:solidFill>
                <a:effectLst/>
                <a:latin typeface="Montserrat" panose="00000500000000000000" pitchFamily="2" charset="0"/>
              </a:rPr>
              <a:t> where users can share images and start threads to discuss specific items, and a seamless </a:t>
            </a:r>
            <a:r>
              <a:rPr lang="en-US" b="1" i="0" dirty="0">
                <a:solidFill>
                  <a:srgbClr val="0D0D0D"/>
                </a:solidFill>
                <a:effectLst/>
                <a:latin typeface="Montserrat" panose="00000500000000000000" pitchFamily="2" charset="0"/>
              </a:rPr>
              <a:t>try-on system for visualization </a:t>
            </a:r>
            <a:r>
              <a:rPr lang="en-US" i="0" dirty="0">
                <a:solidFill>
                  <a:srgbClr val="0D0D0D"/>
                </a:solidFill>
                <a:effectLst/>
                <a:latin typeface="Montserrat" panose="00000500000000000000" pitchFamily="2" charset="0"/>
              </a:rPr>
              <a:t>and fit check. </a:t>
            </a:r>
            <a:endParaRPr kumimoji="0" lang="en-US" altLang="en-US" sz="1800" i="0" u="none" strike="noStrike" cap="none" normalizeH="0" baseline="0" dirty="0">
              <a:ln>
                <a:noFill/>
              </a:ln>
              <a:solidFill>
                <a:schemeClr val="tx1"/>
              </a:solidFill>
              <a:effectLst/>
              <a:latin typeface="Montserrat" panose="00000500000000000000" pitchFamily="2" charset="0"/>
            </a:endParaRPr>
          </a:p>
        </p:txBody>
      </p:sp>
      <p:sp>
        <p:nvSpPr>
          <p:cNvPr id="5" name="TextBox 4">
            <a:extLst>
              <a:ext uri="{FF2B5EF4-FFF2-40B4-BE49-F238E27FC236}">
                <a16:creationId xmlns:a16="http://schemas.microsoft.com/office/drawing/2014/main" id="{25377086-BFE0-6253-9BA7-F375DAE844FA}"/>
              </a:ext>
            </a:extLst>
          </p:cNvPr>
          <p:cNvSpPr txBox="1"/>
          <p:nvPr/>
        </p:nvSpPr>
        <p:spPr>
          <a:xfrm>
            <a:off x="9349866" y="4197465"/>
            <a:ext cx="2405787" cy="14773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ontserrat" panose="00000500000000000000" pitchFamily="2" charset="0"/>
              </a:rPr>
              <a:t>Details about user profile what it carry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ontserrat" panose="00000500000000000000" pitchFamily="2" charset="0"/>
              </a:rPr>
              <a:t>- What information we want a little info about that</a:t>
            </a:r>
          </a:p>
        </p:txBody>
      </p:sp>
      <p:sp>
        <p:nvSpPr>
          <p:cNvPr id="123" name="Rectangle 122">
            <a:extLst>
              <a:ext uri="{FF2B5EF4-FFF2-40B4-BE49-F238E27FC236}">
                <a16:creationId xmlns:a16="http://schemas.microsoft.com/office/drawing/2014/main" id="{BCD9FB16-EABD-D5DF-4420-53DDB2D6632C}"/>
              </a:ext>
            </a:extLst>
          </p:cNvPr>
          <p:cNvSpPr/>
          <p:nvPr/>
        </p:nvSpPr>
        <p:spPr>
          <a:xfrm>
            <a:off x="0" y="0"/>
            <a:ext cx="12192000" cy="693841"/>
          </a:xfrm>
          <a:prstGeom prst="rect">
            <a:avLst/>
          </a:prstGeom>
          <a:solidFill>
            <a:srgbClr val="F870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5346A428-CD2E-FA40-E241-9EF5F54DE885}"/>
              </a:ext>
            </a:extLst>
          </p:cNvPr>
          <p:cNvSpPr/>
          <p:nvPr/>
        </p:nvSpPr>
        <p:spPr>
          <a:xfrm>
            <a:off x="412480" y="818395"/>
            <a:ext cx="11385674" cy="950109"/>
          </a:xfrm>
          <a:prstGeom prst="rect">
            <a:avLst/>
          </a:prstGeom>
          <a:noFill/>
          <a:ln w="19050">
            <a:solidFill>
              <a:srgbClr val="F8706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a:extLst>
              <a:ext uri="{FF2B5EF4-FFF2-40B4-BE49-F238E27FC236}">
                <a16:creationId xmlns:a16="http://schemas.microsoft.com/office/drawing/2014/main" id="{5B269505-EB04-964E-688E-815E13F3B0D6}"/>
              </a:ext>
            </a:extLst>
          </p:cNvPr>
          <p:cNvSpPr txBox="1"/>
          <p:nvPr/>
        </p:nvSpPr>
        <p:spPr>
          <a:xfrm>
            <a:off x="3583408" y="143716"/>
            <a:ext cx="4357343" cy="415498"/>
          </a:xfrm>
          <a:prstGeom prst="rect">
            <a:avLst/>
          </a:prstGeom>
          <a:noFill/>
        </p:spPr>
        <p:txBody>
          <a:bodyPr wrap="square">
            <a:spAutoFit/>
          </a:bodyPr>
          <a:lstStyle/>
          <a:p>
            <a:r>
              <a:rPr lang="en-US" sz="2100" b="1" i="0" dirty="0">
                <a:solidFill>
                  <a:srgbClr val="0D0D0D"/>
                </a:solidFill>
                <a:effectLst/>
                <a:latin typeface="Montserrat" panose="00000500000000000000" pitchFamily="2" charset="0"/>
              </a:rPr>
              <a:t>Solution – A personalized app</a:t>
            </a:r>
            <a:endParaRPr lang="en-US" sz="2100" dirty="0"/>
          </a:p>
        </p:txBody>
      </p:sp>
      <p:pic>
        <p:nvPicPr>
          <p:cNvPr id="127" name="Picture 126" descr="A screenshot of a phone&#10;&#10;Description automatically generated">
            <a:extLst>
              <a:ext uri="{FF2B5EF4-FFF2-40B4-BE49-F238E27FC236}">
                <a16:creationId xmlns:a16="http://schemas.microsoft.com/office/drawing/2014/main" id="{4B99E242-AB1E-1630-085C-440EB6DFE0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5345" y="1956565"/>
            <a:ext cx="848559" cy="1726445"/>
          </a:xfrm>
          <a:prstGeom prst="rect">
            <a:avLst/>
          </a:prstGeom>
        </p:spPr>
      </p:pic>
      <p:grpSp>
        <p:nvGrpSpPr>
          <p:cNvPr id="616" name="Group 615">
            <a:extLst>
              <a:ext uri="{FF2B5EF4-FFF2-40B4-BE49-F238E27FC236}">
                <a16:creationId xmlns:a16="http://schemas.microsoft.com/office/drawing/2014/main" id="{30BB5596-45CF-0CCC-FC7B-2837485B7D48}"/>
              </a:ext>
            </a:extLst>
          </p:cNvPr>
          <p:cNvGrpSpPr/>
          <p:nvPr/>
        </p:nvGrpSpPr>
        <p:grpSpPr>
          <a:xfrm>
            <a:off x="412480" y="1987727"/>
            <a:ext cx="8684772" cy="4465698"/>
            <a:chOff x="558212" y="1803167"/>
            <a:chExt cx="8684772" cy="4465698"/>
          </a:xfrm>
        </p:grpSpPr>
        <p:pic>
          <p:nvPicPr>
            <p:cNvPr id="111" name="Picture 110" descr="A screenshot of a cartoon&#10;&#10;Description automatically generated">
              <a:extLst>
                <a:ext uri="{FF2B5EF4-FFF2-40B4-BE49-F238E27FC236}">
                  <a16:creationId xmlns:a16="http://schemas.microsoft.com/office/drawing/2014/main" id="{1FC5C360-9718-C117-B2AD-7BB27067BC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5182" y="1886872"/>
              <a:ext cx="771508" cy="1569681"/>
            </a:xfrm>
            <a:prstGeom prst="rect">
              <a:avLst/>
            </a:prstGeom>
          </p:spPr>
        </p:pic>
        <p:grpSp>
          <p:nvGrpSpPr>
            <p:cNvPr id="615" name="Group 614">
              <a:extLst>
                <a:ext uri="{FF2B5EF4-FFF2-40B4-BE49-F238E27FC236}">
                  <a16:creationId xmlns:a16="http://schemas.microsoft.com/office/drawing/2014/main" id="{3DE1651B-9EA8-D569-BE2D-B8BCB456AC5D}"/>
                </a:ext>
              </a:extLst>
            </p:cNvPr>
            <p:cNvGrpSpPr/>
            <p:nvPr/>
          </p:nvGrpSpPr>
          <p:grpSpPr>
            <a:xfrm>
              <a:off x="558212" y="1803167"/>
              <a:ext cx="8684772" cy="4465698"/>
              <a:chOff x="558212" y="1803167"/>
              <a:chExt cx="8684772" cy="4465698"/>
            </a:xfrm>
          </p:grpSpPr>
          <p:grpSp>
            <p:nvGrpSpPr>
              <p:cNvPr id="614" name="Group 613">
                <a:extLst>
                  <a:ext uri="{FF2B5EF4-FFF2-40B4-BE49-F238E27FC236}">
                    <a16:creationId xmlns:a16="http://schemas.microsoft.com/office/drawing/2014/main" id="{1FF5CD89-4ED1-AB15-A9CB-973094EC5376}"/>
                  </a:ext>
                </a:extLst>
              </p:cNvPr>
              <p:cNvGrpSpPr/>
              <p:nvPr/>
            </p:nvGrpSpPr>
            <p:grpSpPr>
              <a:xfrm>
                <a:off x="558212" y="2036244"/>
                <a:ext cx="8684772" cy="4232621"/>
                <a:chOff x="558212" y="2036244"/>
                <a:chExt cx="8684772" cy="4232621"/>
              </a:xfrm>
            </p:grpSpPr>
            <p:sp>
              <p:nvSpPr>
                <p:cNvPr id="584" name="Google Shape;584;p26"/>
                <p:cNvSpPr txBox="1"/>
                <p:nvPr/>
              </p:nvSpPr>
              <p:spPr>
                <a:xfrm>
                  <a:off x="5504391" y="4805082"/>
                  <a:ext cx="1921826" cy="18995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b="1" dirty="0">
                    <a:latin typeface="Fira Sans Extra Condensed"/>
                    <a:ea typeface="Fira Sans Extra Condensed"/>
                    <a:cs typeface="Fira Sans Extra Condensed"/>
                    <a:sym typeface="Fira Sans Extra Condensed"/>
                  </a:endParaRPr>
                </a:p>
              </p:txBody>
            </p:sp>
            <p:sp>
              <p:nvSpPr>
                <p:cNvPr id="585" name="Google Shape;585;p26"/>
                <p:cNvSpPr txBox="1"/>
                <p:nvPr/>
              </p:nvSpPr>
              <p:spPr>
                <a:xfrm>
                  <a:off x="558212" y="2651120"/>
                  <a:ext cx="993977" cy="18995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a:latin typeface="Fira Sans Extra Condensed"/>
                      <a:ea typeface="Fira Sans Extra Condensed"/>
                      <a:cs typeface="Fira Sans Extra Condensed"/>
                      <a:sym typeface="Fira Sans Extra Condensed"/>
                    </a:rPr>
                    <a:t>User Onboard</a:t>
                  </a:r>
                  <a:endParaRPr sz="1200" b="1" dirty="0">
                    <a:latin typeface="Fira Sans Extra Condensed"/>
                    <a:ea typeface="Fira Sans Extra Condensed"/>
                    <a:cs typeface="Fira Sans Extra Condensed"/>
                    <a:sym typeface="Fira Sans Extra Condensed"/>
                  </a:endParaRPr>
                </a:p>
              </p:txBody>
            </p:sp>
            <p:sp>
              <p:nvSpPr>
                <p:cNvPr id="586" name="Google Shape;586;p26"/>
                <p:cNvSpPr txBox="1"/>
                <p:nvPr/>
              </p:nvSpPr>
              <p:spPr>
                <a:xfrm>
                  <a:off x="3291733" y="5626166"/>
                  <a:ext cx="1301108" cy="20004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a:latin typeface="Fira Sans Extra Condensed"/>
                      <a:ea typeface="Fira Sans Extra Condensed"/>
                      <a:cs typeface="Fira Sans Extra Condensed"/>
                      <a:sym typeface="Fira Sans Extra Condensed"/>
                    </a:rPr>
                    <a:t>AI recommend some clothes</a:t>
                  </a:r>
                  <a:endParaRPr sz="1200" b="1" dirty="0">
                    <a:latin typeface="Fira Sans Extra Condensed"/>
                    <a:ea typeface="Fira Sans Extra Condensed"/>
                    <a:cs typeface="Fira Sans Extra Condensed"/>
                    <a:sym typeface="Fira Sans Extra Condensed"/>
                  </a:endParaRPr>
                </a:p>
              </p:txBody>
            </p:sp>
            <p:sp>
              <p:nvSpPr>
                <p:cNvPr id="587" name="Google Shape;587;p26"/>
                <p:cNvSpPr txBox="1"/>
                <p:nvPr/>
              </p:nvSpPr>
              <p:spPr>
                <a:xfrm>
                  <a:off x="5278100" y="5928845"/>
                  <a:ext cx="1216831" cy="31697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a:latin typeface="Fira Sans Extra Condensed"/>
                      <a:ea typeface="Fira Sans Extra Condensed"/>
                      <a:cs typeface="Fira Sans Extra Condensed"/>
                      <a:sym typeface="Fira Sans Extra Condensed"/>
                    </a:rPr>
                    <a:t>Share with friends for advice</a:t>
                  </a:r>
                  <a:endParaRPr sz="1200" b="1" dirty="0">
                    <a:latin typeface="Fira Sans Extra Condensed"/>
                    <a:ea typeface="Fira Sans Extra Condensed"/>
                    <a:cs typeface="Fira Sans Extra Condensed"/>
                    <a:sym typeface="Fira Sans Extra Condensed"/>
                  </a:endParaRPr>
                </a:p>
              </p:txBody>
            </p:sp>
            <p:sp>
              <p:nvSpPr>
                <p:cNvPr id="588" name="Google Shape;588;p26"/>
                <p:cNvSpPr txBox="1"/>
                <p:nvPr/>
              </p:nvSpPr>
              <p:spPr>
                <a:xfrm>
                  <a:off x="8237028" y="2036244"/>
                  <a:ext cx="1005956" cy="345741"/>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200" b="1" dirty="0">
                      <a:latin typeface="Fira Sans Extra Condensed"/>
                      <a:ea typeface="Fira Sans Extra Condensed"/>
                      <a:cs typeface="Fira Sans Extra Condensed"/>
                      <a:sym typeface="Fira Sans Extra Condensed"/>
                    </a:rPr>
                    <a:t>TRY ON CLOTHES</a:t>
                  </a:r>
                  <a:endParaRPr sz="1200" b="1" dirty="0">
                    <a:latin typeface="Fira Sans Extra Condensed"/>
                    <a:ea typeface="Fira Sans Extra Condensed"/>
                    <a:cs typeface="Fira Sans Extra Condensed"/>
                    <a:sym typeface="Fira Sans Extra Condensed"/>
                  </a:endParaRPr>
                </a:p>
              </p:txBody>
            </p:sp>
            <p:sp>
              <p:nvSpPr>
                <p:cNvPr id="93" name="Google Shape;588;p26">
                  <a:extLst>
                    <a:ext uri="{FF2B5EF4-FFF2-40B4-BE49-F238E27FC236}">
                      <a16:creationId xmlns:a16="http://schemas.microsoft.com/office/drawing/2014/main" id="{D7C2B6F1-1F21-138B-61DC-013E4A2BCBA0}"/>
                    </a:ext>
                  </a:extLst>
                </p:cNvPr>
                <p:cNvSpPr txBox="1"/>
                <p:nvPr/>
              </p:nvSpPr>
              <p:spPr>
                <a:xfrm>
                  <a:off x="5412970" y="3566714"/>
                  <a:ext cx="2265869" cy="28954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a:latin typeface="Fira Sans Extra Condensed"/>
                      <a:ea typeface="Fira Sans Extra Condensed"/>
                      <a:cs typeface="Fira Sans Extra Condensed"/>
                      <a:sym typeface="Fira Sans Extra Condensed"/>
                    </a:rPr>
                    <a:t>Placed Order / Add to Cart / Ditch</a:t>
                  </a:r>
                  <a:endParaRPr sz="1200" b="1" dirty="0">
                    <a:latin typeface="Fira Sans Extra Condensed"/>
                    <a:ea typeface="Fira Sans Extra Condensed"/>
                    <a:cs typeface="Fira Sans Extra Condensed"/>
                    <a:sym typeface="Fira Sans Extra Condensed"/>
                  </a:endParaRPr>
                </a:p>
              </p:txBody>
            </p:sp>
            <p:pic>
              <p:nvPicPr>
                <p:cNvPr id="95" name="Picture 94" descr="A screenshot of a cell phone&#10;&#10;Description automatically generated">
                  <a:extLst>
                    <a:ext uri="{FF2B5EF4-FFF2-40B4-BE49-F238E27FC236}">
                      <a16:creationId xmlns:a16="http://schemas.microsoft.com/office/drawing/2014/main" id="{B58F4039-ABB8-7A21-9A05-2B6CF54F8D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0262" y="3830422"/>
                  <a:ext cx="799008" cy="1625632"/>
                </a:xfrm>
                <a:prstGeom prst="rect">
                  <a:avLst/>
                </a:prstGeom>
              </p:spPr>
            </p:pic>
            <p:pic>
              <p:nvPicPr>
                <p:cNvPr id="97" name="Picture 96" descr="A screenshot of a phone&#10;&#10;Description automatically generated">
                  <a:extLst>
                    <a:ext uri="{FF2B5EF4-FFF2-40B4-BE49-F238E27FC236}">
                      <a16:creationId xmlns:a16="http://schemas.microsoft.com/office/drawing/2014/main" id="{A16CA133-C5D4-38C1-4A0B-CC11B4C9A2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1828" y="4222536"/>
                  <a:ext cx="799006" cy="1625629"/>
                </a:xfrm>
                <a:prstGeom prst="rect">
                  <a:avLst/>
                </a:prstGeom>
              </p:spPr>
            </p:pic>
            <p:pic>
              <p:nvPicPr>
                <p:cNvPr id="105" name="Picture 104" descr="A screenshot of a cell phone&#10;&#10;Description automatically generated">
                  <a:extLst>
                    <a:ext uri="{FF2B5EF4-FFF2-40B4-BE49-F238E27FC236}">
                      <a16:creationId xmlns:a16="http://schemas.microsoft.com/office/drawing/2014/main" id="{D7BC8359-D64E-2B43-E3F2-F6291271DE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00006" y="2965854"/>
                  <a:ext cx="799007" cy="1625630"/>
                </a:xfrm>
                <a:prstGeom prst="rect">
                  <a:avLst/>
                </a:prstGeom>
              </p:spPr>
            </p:pic>
            <p:pic>
              <p:nvPicPr>
                <p:cNvPr id="109" name="Picture 108" descr="A screenshot of a phone&#10;&#10;Description automatically generated">
                  <a:extLst>
                    <a:ext uri="{FF2B5EF4-FFF2-40B4-BE49-F238E27FC236}">
                      <a16:creationId xmlns:a16="http://schemas.microsoft.com/office/drawing/2014/main" id="{06308E70-694C-53C0-BEF1-E0D265EF3CC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5697" y="2965854"/>
                  <a:ext cx="799008" cy="1625632"/>
                </a:xfrm>
                <a:prstGeom prst="rect">
                  <a:avLst/>
                </a:prstGeom>
              </p:spPr>
            </p:pic>
            <p:pic>
              <p:nvPicPr>
                <p:cNvPr id="115" name="Picture 114" descr="A screenshot of a cell phone&#10;&#10;Description automatically generated">
                  <a:extLst>
                    <a:ext uri="{FF2B5EF4-FFF2-40B4-BE49-F238E27FC236}">
                      <a16:creationId xmlns:a16="http://schemas.microsoft.com/office/drawing/2014/main" id="{83F007C6-A97B-AF44-83D7-0207EAA6C8D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87025" y="2044434"/>
                  <a:ext cx="771509" cy="1569682"/>
                </a:xfrm>
                <a:prstGeom prst="rect">
                  <a:avLst/>
                </a:prstGeom>
              </p:spPr>
            </p:pic>
            <p:sp>
              <p:nvSpPr>
                <p:cNvPr id="124" name="Google Shape;585;p26">
                  <a:extLst>
                    <a:ext uri="{FF2B5EF4-FFF2-40B4-BE49-F238E27FC236}">
                      <a16:creationId xmlns:a16="http://schemas.microsoft.com/office/drawing/2014/main" id="{E1927342-33E1-5E20-1609-6A090B15908E}"/>
                    </a:ext>
                  </a:extLst>
                </p:cNvPr>
                <p:cNvSpPr txBox="1"/>
                <p:nvPr/>
              </p:nvSpPr>
              <p:spPr>
                <a:xfrm>
                  <a:off x="2086653" y="4636979"/>
                  <a:ext cx="1073312" cy="21488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a:latin typeface="Fira Sans Extra Condensed"/>
                      <a:ea typeface="Fira Sans Extra Condensed"/>
                      <a:cs typeface="Fira Sans Extra Condensed"/>
                      <a:sym typeface="Fira Sans Extra Condensed"/>
                    </a:rPr>
                    <a:t>Search Outfit</a:t>
                  </a:r>
                  <a:endParaRPr sz="1200" b="1" dirty="0">
                    <a:latin typeface="Fira Sans Extra Condensed"/>
                    <a:ea typeface="Fira Sans Extra Condensed"/>
                    <a:cs typeface="Fira Sans Extra Condensed"/>
                    <a:sym typeface="Fira Sans Extra Condensed"/>
                  </a:endParaRPr>
                </a:p>
              </p:txBody>
            </p:sp>
            <p:pic>
              <p:nvPicPr>
                <p:cNvPr id="125" name="Picture 124" descr="A screenshot of a phone&#10;&#10;Description automatically generated">
                  <a:extLst>
                    <a:ext uri="{FF2B5EF4-FFF2-40B4-BE49-F238E27FC236}">
                      <a16:creationId xmlns:a16="http://schemas.microsoft.com/office/drawing/2014/main" id="{4DC9B6F6-939C-3592-EB25-66CD856A763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99737" y="4219699"/>
                  <a:ext cx="799006" cy="1625629"/>
                </a:xfrm>
                <a:prstGeom prst="rect">
                  <a:avLst/>
                </a:prstGeom>
              </p:spPr>
            </p:pic>
            <p:sp>
              <p:nvSpPr>
                <p:cNvPr id="512" name="Arrow: Right 511">
                  <a:extLst>
                    <a:ext uri="{FF2B5EF4-FFF2-40B4-BE49-F238E27FC236}">
                      <a16:creationId xmlns:a16="http://schemas.microsoft.com/office/drawing/2014/main" id="{63C63FD8-122B-6381-94D9-ECBFC37D1472}"/>
                    </a:ext>
                  </a:extLst>
                </p:cNvPr>
                <p:cNvSpPr/>
                <p:nvPr/>
              </p:nvSpPr>
              <p:spPr>
                <a:xfrm>
                  <a:off x="1462438" y="3695930"/>
                  <a:ext cx="734246" cy="105622"/>
                </a:xfrm>
                <a:prstGeom prst="rightArrow">
                  <a:avLst/>
                </a:prstGeom>
                <a:solidFill>
                  <a:srgbClr val="F870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4" name="Picture 513" descr="A black background with a black square&#10;&#10;Description automatically generated with medium confidence">
                  <a:extLst>
                    <a:ext uri="{FF2B5EF4-FFF2-40B4-BE49-F238E27FC236}">
                      <a16:creationId xmlns:a16="http://schemas.microsoft.com/office/drawing/2014/main" id="{D35AAB77-1961-3CA6-9D99-58B7C91CDAF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23898" y="2156914"/>
                  <a:ext cx="462604" cy="462604"/>
                </a:xfrm>
                <a:prstGeom prst="rect">
                  <a:avLst/>
                </a:prstGeom>
              </p:spPr>
            </p:pic>
            <p:sp>
              <p:nvSpPr>
                <p:cNvPr id="515" name="Callout: Bent Line 514">
                  <a:extLst>
                    <a:ext uri="{FF2B5EF4-FFF2-40B4-BE49-F238E27FC236}">
                      <a16:creationId xmlns:a16="http://schemas.microsoft.com/office/drawing/2014/main" id="{4C7DF73D-3C6F-F438-B2B3-672367742E48}"/>
                    </a:ext>
                  </a:extLst>
                </p:cNvPr>
                <p:cNvSpPr/>
                <p:nvPr/>
              </p:nvSpPr>
              <p:spPr>
                <a:xfrm flipH="1" flipV="1">
                  <a:off x="1552189" y="4327301"/>
                  <a:ext cx="421508" cy="338766"/>
                </a:xfrm>
                <a:prstGeom prst="borderCallout2">
                  <a:avLst>
                    <a:gd name="adj1" fmla="val 18750"/>
                    <a:gd name="adj2" fmla="val -8333"/>
                    <a:gd name="adj3" fmla="val 18750"/>
                    <a:gd name="adj4" fmla="val -16667"/>
                    <a:gd name="adj5" fmla="val 117404"/>
                    <a:gd name="adj6" fmla="val -82491"/>
                  </a:avLst>
                </a:prstGeom>
                <a:solidFill>
                  <a:srgbClr val="F8706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 name="TextBox 515">
                  <a:extLst>
                    <a:ext uri="{FF2B5EF4-FFF2-40B4-BE49-F238E27FC236}">
                      <a16:creationId xmlns:a16="http://schemas.microsoft.com/office/drawing/2014/main" id="{0049513F-A6C1-CB81-A80E-ECC438427D22}"/>
                    </a:ext>
                  </a:extLst>
                </p:cNvPr>
                <p:cNvSpPr txBox="1"/>
                <p:nvPr/>
              </p:nvSpPr>
              <p:spPr>
                <a:xfrm>
                  <a:off x="1495038" y="4305247"/>
                  <a:ext cx="664635" cy="369332"/>
                </a:xfrm>
                <a:prstGeom prst="rect">
                  <a:avLst/>
                </a:prstGeom>
                <a:noFill/>
              </p:spPr>
              <p:txBody>
                <a:bodyPr wrap="square" rtlCol="0">
                  <a:spAutoFit/>
                </a:bodyPr>
                <a:lstStyle/>
                <a:p>
                  <a:r>
                    <a:rPr lang="en-US" sz="900" dirty="0"/>
                    <a:t>AI Advisor</a:t>
                  </a:r>
                </a:p>
              </p:txBody>
            </p:sp>
            <p:sp>
              <p:nvSpPr>
                <p:cNvPr id="517" name="Arrow: Right 516">
                  <a:extLst>
                    <a:ext uri="{FF2B5EF4-FFF2-40B4-BE49-F238E27FC236}">
                      <a16:creationId xmlns:a16="http://schemas.microsoft.com/office/drawing/2014/main" id="{66347453-DB9E-B283-CA0F-06ED548CD351}"/>
                    </a:ext>
                  </a:extLst>
                </p:cNvPr>
                <p:cNvSpPr/>
                <p:nvPr/>
              </p:nvSpPr>
              <p:spPr>
                <a:xfrm rot="19506225">
                  <a:off x="3062813" y="3551143"/>
                  <a:ext cx="504796" cy="80628"/>
                </a:xfrm>
                <a:prstGeom prst="rightArrow">
                  <a:avLst/>
                </a:prstGeom>
                <a:solidFill>
                  <a:srgbClr val="F870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 name="Arrow: Right 517">
                  <a:extLst>
                    <a:ext uri="{FF2B5EF4-FFF2-40B4-BE49-F238E27FC236}">
                      <a16:creationId xmlns:a16="http://schemas.microsoft.com/office/drawing/2014/main" id="{E9F96AEA-FB25-A8EF-FD04-6F7B4F6958E8}"/>
                    </a:ext>
                  </a:extLst>
                </p:cNvPr>
                <p:cNvSpPr/>
                <p:nvPr/>
              </p:nvSpPr>
              <p:spPr>
                <a:xfrm rot="2093775" flipV="1">
                  <a:off x="3062814" y="3844488"/>
                  <a:ext cx="504796" cy="80628"/>
                </a:xfrm>
                <a:prstGeom prst="rightArrow">
                  <a:avLst/>
                </a:prstGeom>
                <a:solidFill>
                  <a:srgbClr val="F870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9" name="Arrow: Right 518">
                  <a:extLst>
                    <a:ext uri="{FF2B5EF4-FFF2-40B4-BE49-F238E27FC236}">
                      <a16:creationId xmlns:a16="http://schemas.microsoft.com/office/drawing/2014/main" id="{D6BB4793-071F-39FA-BF2C-63B05EB15EE8}"/>
                    </a:ext>
                  </a:extLst>
                </p:cNvPr>
                <p:cNvSpPr/>
                <p:nvPr/>
              </p:nvSpPr>
              <p:spPr>
                <a:xfrm>
                  <a:off x="4393642" y="4139070"/>
                  <a:ext cx="504796" cy="80628"/>
                </a:xfrm>
                <a:prstGeom prst="rightArrow">
                  <a:avLst/>
                </a:prstGeom>
                <a:solidFill>
                  <a:srgbClr val="F870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520" name="Arrow: Right 519">
                  <a:extLst>
                    <a:ext uri="{FF2B5EF4-FFF2-40B4-BE49-F238E27FC236}">
                      <a16:creationId xmlns:a16="http://schemas.microsoft.com/office/drawing/2014/main" id="{5D7F366B-2E56-D9DB-780E-C76C1A29B323}"/>
                    </a:ext>
                  </a:extLst>
                </p:cNvPr>
                <p:cNvSpPr/>
                <p:nvPr/>
              </p:nvSpPr>
              <p:spPr>
                <a:xfrm flipV="1">
                  <a:off x="4393642" y="3247550"/>
                  <a:ext cx="504796" cy="80628"/>
                </a:xfrm>
                <a:prstGeom prst="rightArrow">
                  <a:avLst/>
                </a:prstGeom>
                <a:solidFill>
                  <a:srgbClr val="F870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 name="Arrow: Down 522">
                  <a:extLst>
                    <a:ext uri="{FF2B5EF4-FFF2-40B4-BE49-F238E27FC236}">
                      <a16:creationId xmlns:a16="http://schemas.microsoft.com/office/drawing/2014/main" id="{AA292A81-150A-7EC4-F730-6D18F389F38C}"/>
                    </a:ext>
                  </a:extLst>
                </p:cNvPr>
                <p:cNvSpPr/>
                <p:nvPr/>
              </p:nvSpPr>
              <p:spPr>
                <a:xfrm>
                  <a:off x="4830306" y="2459703"/>
                  <a:ext cx="103240" cy="2561528"/>
                </a:xfrm>
                <a:prstGeom prst="downArrow">
                  <a:avLst>
                    <a:gd name="adj1" fmla="val 50000"/>
                    <a:gd name="adj2" fmla="val 0"/>
                  </a:avLst>
                </a:prstGeom>
                <a:solidFill>
                  <a:srgbClr val="F870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4" name="Arrow: Right 523">
                  <a:extLst>
                    <a:ext uri="{FF2B5EF4-FFF2-40B4-BE49-F238E27FC236}">
                      <a16:creationId xmlns:a16="http://schemas.microsoft.com/office/drawing/2014/main" id="{E79CD136-9ED2-30CD-9E8A-9FA2CF5D8F91}"/>
                    </a:ext>
                  </a:extLst>
                </p:cNvPr>
                <p:cNvSpPr/>
                <p:nvPr/>
              </p:nvSpPr>
              <p:spPr>
                <a:xfrm flipV="1">
                  <a:off x="4862892" y="2436658"/>
                  <a:ext cx="2395563" cy="89987"/>
                </a:xfrm>
                <a:prstGeom prst="rightArrow">
                  <a:avLst/>
                </a:prstGeom>
                <a:solidFill>
                  <a:srgbClr val="F870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5" name="Arrow: Right 524">
                  <a:extLst>
                    <a:ext uri="{FF2B5EF4-FFF2-40B4-BE49-F238E27FC236}">
                      <a16:creationId xmlns:a16="http://schemas.microsoft.com/office/drawing/2014/main" id="{FE8E8CB9-7896-8C68-1F31-C8D6A006BFEE}"/>
                    </a:ext>
                  </a:extLst>
                </p:cNvPr>
                <p:cNvSpPr/>
                <p:nvPr/>
              </p:nvSpPr>
              <p:spPr>
                <a:xfrm flipV="1">
                  <a:off x="4896876" y="3688290"/>
                  <a:ext cx="504796" cy="80628"/>
                </a:xfrm>
                <a:prstGeom prst="rightArrow">
                  <a:avLst/>
                </a:prstGeom>
                <a:solidFill>
                  <a:srgbClr val="F870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6" name="Arrow: Right 525">
                  <a:extLst>
                    <a:ext uri="{FF2B5EF4-FFF2-40B4-BE49-F238E27FC236}">
                      <a16:creationId xmlns:a16="http://schemas.microsoft.com/office/drawing/2014/main" id="{84A1A9C8-1389-4AC3-F588-32004A78E634}"/>
                    </a:ext>
                  </a:extLst>
                </p:cNvPr>
                <p:cNvSpPr/>
                <p:nvPr/>
              </p:nvSpPr>
              <p:spPr>
                <a:xfrm flipV="1">
                  <a:off x="4859361" y="4944687"/>
                  <a:ext cx="538780" cy="98911"/>
                </a:xfrm>
                <a:prstGeom prst="rightArrow">
                  <a:avLst/>
                </a:prstGeom>
                <a:solidFill>
                  <a:srgbClr val="F870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7" name="Arrow: Right 526">
                  <a:extLst>
                    <a:ext uri="{FF2B5EF4-FFF2-40B4-BE49-F238E27FC236}">
                      <a16:creationId xmlns:a16="http://schemas.microsoft.com/office/drawing/2014/main" id="{5AD9B498-4136-A29F-091B-62E8F2CD3A06}"/>
                    </a:ext>
                  </a:extLst>
                </p:cNvPr>
                <p:cNvSpPr/>
                <p:nvPr/>
              </p:nvSpPr>
              <p:spPr>
                <a:xfrm flipV="1">
                  <a:off x="6282652" y="5066996"/>
                  <a:ext cx="288728" cy="52073"/>
                </a:xfrm>
                <a:prstGeom prst="rightArrow">
                  <a:avLst/>
                </a:prstGeom>
                <a:solidFill>
                  <a:srgbClr val="F870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8" name="Picture 527" descr="A screenshot of a cell phone&#10;&#10;Description automatically generated">
                  <a:extLst>
                    <a:ext uri="{FF2B5EF4-FFF2-40B4-BE49-F238E27FC236}">
                      <a16:creationId xmlns:a16="http://schemas.microsoft.com/office/drawing/2014/main" id="{741E5624-C974-D916-3F66-5ACED3432ED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187802" y="4643242"/>
                  <a:ext cx="799004" cy="1625623"/>
                </a:xfrm>
                <a:prstGeom prst="rect">
                  <a:avLst/>
                </a:prstGeom>
              </p:spPr>
            </p:pic>
            <p:pic>
              <p:nvPicPr>
                <p:cNvPr id="529" name="Picture 528" descr="A screenshot of a phone&#10;&#10;Description automatically generated">
                  <a:extLst>
                    <a:ext uri="{FF2B5EF4-FFF2-40B4-BE49-F238E27FC236}">
                      <a16:creationId xmlns:a16="http://schemas.microsoft.com/office/drawing/2014/main" id="{80E0F244-D9A2-81C8-8F41-5A095C9A34A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810936" y="4208419"/>
                  <a:ext cx="799005" cy="1625624"/>
                </a:xfrm>
                <a:prstGeom prst="rect">
                  <a:avLst/>
                </a:prstGeom>
              </p:spPr>
            </p:pic>
            <p:sp>
              <p:nvSpPr>
                <p:cNvPr id="530" name="Arrow: Right 529">
                  <a:extLst>
                    <a:ext uri="{FF2B5EF4-FFF2-40B4-BE49-F238E27FC236}">
                      <a16:creationId xmlns:a16="http://schemas.microsoft.com/office/drawing/2014/main" id="{A9A99505-8806-A993-46FC-2828DC01CF05}"/>
                    </a:ext>
                  </a:extLst>
                </p:cNvPr>
                <p:cNvSpPr/>
                <p:nvPr/>
              </p:nvSpPr>
              <p:spPr>
                <a:xfrm flipV="1">
                  <a:off x="7456677" y="5066996"/>
                  <a:ext cx="288728" cy="52073"/>
                </a:xfrm>
                <a:prstGeom prst="rightArrow">
                  <a:avLst/>
                </a:prstGeom>
                <a:solidFill>
                  <a:srgbClr val="F870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2" name="Rectangle 531">
                  <a:extLst>
                    <a:ext uri="{FF2B5EF4-FFF2-40B4-BE49-F238E27FC236}">
                      <a16:creationId xmlns:a16="http://schemas.microsoft.com/office/drawing/2014/main" id="{3F3B3BD3-9277-FFE1-213D-D1603B64D36A}"/>
                    </a:ext>
                  </a:extLst>
                </p:cNvPr>
                <p:cNvSpPr/>
                <p:nvPr/>
              </p:nvSpPr>
              <p:spPr>
                <a:xfrm>
                  <a:off x="5499120" y="3587416"/>
                  <a:ext cx="2063779" cy="253526"/>
                </a:xfrm>
                <a:prstGeom prst="rect">
                  <a:avLst/>
                </a:prstGeom>
                <a:noFill/>
                <a:ln w="28575">
                  <a:solidFill>
                    <a:srgbClr val="F8706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3" name="Arrow: Bent-Up 532">
                  <a:extLst>
                    <a:ext uri="{FF2B5EF4-FFF2-40B4-BE49-F238E27FC236}">
                      <a16:creationId xmlns:a16="http://schemas.microsoft.com/office/drawing/2014/main" id="{469E8F19-323D-3889-E2F8-E4E5A4903A2D}"/>
                    </a:ext>
                  </a:extLst>
                </p:cNvPr>
                <p:cNvSpPr/>
                <p:nvPr/>
              </p:nvSpPr>
              <p:spPr>
                <a:xfrm rot="16200000">
                  <a:off x="7527933" y="3371495"/>
                  <a:ext cx="2068414" cy="288725"/>
                </a:xfrm>
                <a:prstGeom prst="bentUpArrow">
                  <a:avLst>
                    <a:gd name="adj1" fmla="val 25000"/>
                    <a:gd name="adj2" fmla="val 28908"/>
                    <a:gd name="adj3" fmla="val 23315"/>
                  </a:avLst>
                </a:prstGeom>
                <a:solidFill>
                  <a:srgbClr val="F870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4" name="Arrow: Right 533">
                  <a:extLst>
                    <a:ext uri="{FF2B5EF4-FFF2-40B4-BE49-F238E27FC236}">
                      <a16:creationId xmlns:a16="http://schemas.microsoft.com/office/drawing/2014/main" id="{BAA204C7-74DD-8841-B378-7B6B479C7572}"/>
                    </a:ext>
                  </a:extLst>
                </p:cNvPr>
                <p:cNvSpPr/>
                <p:nvPr/>
              </p:nvSpPr>
              <p:spPr>
                <a:xfrm flipH="1" flipV="1">
                  <a:off x="7910080" y="3620460"/>
                  <a:ext cx="771508" cy="135659"/>
                </a:xfrm>
                <a:prstGeom prst="rightArrow">
                  <a:avLst/>
                </a:prstGeom>
                <a:solidFill>
                  <a:srgbClr val="F870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5" name="Arrow: Bent-Up 534">
                  <a:extLst>
                    <a:ext uri="{FF2B5EF4-FFF2-40B4-BE49-F238E27FC236}">
                      <a16:creationId xmlns:a16="http://schemas.microsoft.com/office/drawing/2014/main" id="{8F5C9961-D5A4-1B6A-EEE6-FE74E0F85159}"/>
                    </a:ext>
                  </a:extLst>
                </p:cNvPr>
                <p:cNvSpPr/>
                <p:nvPr/>
              </p:nvSpPr>
              <p:spPr>
                <a:xfrm rot="10800000">
                  <a:off x="6531010" y="3153859"/>
                  <a:ext cx="771510" cy="289542"/>
                </a:xfrm>
                <a:prstGeom prst="bentUpArrow">
                  <a:avLst/>
                </a:prstGeom>
                <a:solidFill>
                  <a:srgbClr val="F870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6" name="Arrow: Bent-Up 535">
                  <a:extLst>
                    <a:ext uri="{FF2B5EF4-FFF2-40B4-BE49-F238E27FC236}">
                      <a16:creationId xmlns:a16="http://schemas.microsoft.com/office/drawing/2014/main" id="{905A8A84-2CF8-B5BA-D2D8-A094FB348D99}"/>
                    </a:ext>
                  </a:extLst>
                </p:cNvPr>
                <p:cNvSpPr/>
                <p:nvPr/>
              </p:nvSpPr>
              <p:spPr>
                <a:xfrm rot="16200000" flipH="1">
                  <a:off x="7026254" y="3917901"/>
                  <a:ext cx="1180426" cy="288725"/>
                </a:xfrm>
                <a:prstGeom prst="bentUpArrow">
                  <a:avLst/>
                </a:prstGeom>
                <a:solidFill>
                  <a:srgbClr val="F870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42" name="Group 541">
                  <a:extLst>
                    <a:ext uri="{FF2B5EF4-FFF2-40B4-BE49-F238E27FC236}">
                      <a16:creationId xmlns:a16="http://schemas.microsoft.com/office/drawing/2014/main" id="{DB68F418-D07E-6FED-AE03-9CD75BE54381}"/>
                    </a:ext>
                  </a:extLst>
                </p:cNvPr>
                <p:cNvGrpSpPr/>
                <p:nvPr/>
              </p:nvGrpSpPr>
              <p:grpSpPr>
                <a:xfrm>
                  <a:off x="4730607" y="5343098"/>
                  <a:ext cx="664635" cy="369332"/>
                  <a:chOff x="1647438" y="4457647"/>
                  <a:chExt cx="664635" cy="369332"/>
                </a:xfrm>
              </p:grpSpPr>
              <p:sp>
                <p:nvSpPr>
                  <p:cNvPr id="540" name="Callout: Bent Line 539">
                    <a:extLst>
                      <a:ext uri="{FF2B5EF4-FFF2-40B4-BE49-F238E27FC236}">
                        <a16:creationId xmlns:a16="http://schemas.microsoft.com/office/drawing/2014/main" id="{35F1B0EC-1460-2619-4436-9F6D40A59422}"/>
                      </a:ext>
                    </a:extLst>
                  </p:cNvPr>
                  <p:cNvSpPr/>
                  <p:nvPr/>
                </p:nvSpPr>
                <p:spPr>
                  <a:xfrm flipH="1" flipV="1">
                    <a:off x="1704589" y="4479701"/>
                    <a:ext cx="421508" cy="338766"/>
                  </a:xfrm>
                  <a:prstGeom prst="borderCallout2">
                    <a:avLst>
                      <a:gd name="adj1" fmla="val 18750"/>
                      <a:gd name="adj2" fmla="val -8333"/>
                      <a:gd name="adj3" fmla="val 18750"/>
                      <a:gd name="adj4" fmla="val -16667"/>
                      <a:gd name="adj5" fmla="val 117404"/>
                      <a:gd name="adj6" fmla="val -82491"/>
                    </a:avLst>
                  </a:prstGeom>
                  <a:solidFill>
                    <a:srgbClr val="F8706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1" name="TextBox 540">
                    <a:extLst>
                      <a:ext uri="{FF2B5EF4-FFF2-40B4-BE49-F238E27FC236}">
                        <a16:creationId xmlns:a16="http://schemas.microsoft.com/office/drawing/2014/main" id="{1B9D6208-D3BB-6A16-D5DC-B572070D2CA4}"/>
                      </a:ext>
                    </a:extLst>
                  </p:cNvPr>
                  <p:cNvSpPr txBox="1"/>
                  <p:nvPr/>
                </p:nvSpPr>
                <p:spPr>
                  <a:xfrm>
                    <a:off x="1647438" y="4457647"/>
                    <a:ext cx="664635" cy="369332"/>
                  </a:xfrm>
                  <a:prstGeom prst="rect">
                    <a:avLst/>
                  </a:prstGeom>
                  <a:noFill/>
                </p:spPr>
                <p:txBody>
                  <a:bodyPr wrap="square" rtlCol="0">
                    <a:spAutoFit/>
                  </a:bodyPr>
                  <a:lstStyle/>
                  <a:p>
                    <a:r>
                      <a:rPr lang="en-US" sz="900" dirty="0"/>
                      <a:t>Chat feature</a:t>
                    </a:r>
                  </a:p>
                </p:txBody>
              </p:sp>
            </p:grpSp>
            <p:grpSp>
              <p:nvGrpSpPr>
                <p:cNvPr id="545" name="Group 544">
                  <a:extLst>
                    <a:ext uri="{FF2B5EF4-FFF2-40B4-BE49-F238E27FC236}">
                      <a16:creationId xmlns:a16="http://schemas.microsoft.com/office/drawing/2014/main" id="{256235F5-E2BB-06D6-4271-CBC9927E63AB}"/>
                    </a:ext>
                  </a:extLst>
                </p:cNvPr>
                <p:cNvGrpSpPr/>
                <p:nvPr/>
              </p:nvGrpSpPr>
              <p:grpSpPr>
                <a:xfrm>
                  <a:off x="2999013" y="2662772"/>
                  <a:ext cx="664635" cy="369332"/>
                  <a:chOff x="3003914" y="2811617"/>
                  <a:chExt cx="664635" cy="369332"/>
                </a:xfrm>
              </p:grpSpPr>
              <p:sp>
                <p:nvSpPr>
                  <p:cNvPr id="543" name="Callout: Bent Line 542">
                    <a:extLst>
                      <a:ext uri="{FF2B5EF4-FFF2-40B4-BE49-F238E27FC236}">
                        <a16:creationId xmlns:a16="http://schemas.microsoft.com/office/drawing/2014/main" id="{95235A40-EF3C-8324-FA7A-36454AC856A1}"/>
                      </a:ext>
                    </a:extLst>
                  </p:cNvPr>
                  <p:cNvSpPr/>
                  <p:nvPr/>
                </p:nvSpPr>
                <p:spPr>
                  <a:xfrm flipH="1" flipV="1">
                    <a:off x="3061065" y="2833671"/>
                    <a:ext cx="421508" cy="338766"/>
                  </a:xfrm>
                  <a:prstGeom prst="borderCallout2">
                    <a:avLst>
                      <a:gd name="adj1" fmla="val 18750"/>
                      <a:gd name="adj2" fmla="val -8333"/>
                      <a:gd name="adj3" fmla="val 18750"/>
                      <a:gd name="adj4" fmla="val -16667"/>
                      <a:gd name="adj5" fmla="val -35551"/>
                      <a:gd name="adj6" fmla="val -75260"/>
                    </a:avLst>
                  </a:prstGeom>
                  <a:solidFill>
                    <a:srgbClr val="F8706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4" name="TextBox 543">
                    <a:extLst>
                      <a:ext uri="{FF2B5EF4-FFF2-40B4-BE49-F238E27FC236}">
                        <a16:creationId xmlns:a16="http://schemas.microsoft.com/office/drawing/2014/main" id="{962B03C6-6E8F-6AA4-3A11-872A7006C66C}"/>
                      </a:ext>
                    </a:extLst>
                  </p:cNvPr>
                  <p:cNvSpPr txBox="1"/>
                  <p:nvPr/>
                </p:nvSpPr>
                <p:spPr>
                  <a:xfrm>
                    <a:off x="3003914" y="2811617"/>
                    <a:ext cx="664635" cy="369332"/>
                  </a:xfrm>
                  <a:prstGeom prst="rect">
                    <a:avLst/>
                  </a:prstGeom>
                  <a:noFill/>
                </p:spPr>
                <p:txBody>
                  <a:bodyPr wrap="square" rtlCol="0">
                    <a:spAutoFit/>
                  </a:bodyPr>
                  <a:lstStyle/>
                  <a:p>
                    <a:r>
                      <a:rPr lang="en-US" sz="900" dirty="0"/>
                      <a:t>Try on room</a:t>
                    </a:r>
                  </a:p>
                </p:txBody>
              </p:sp>
            </p:grpSp>
            <p:sp>
              <p:nvSpPr>
                <p:cNvPr id="547" name="Arrow: Right 546">
                  <a:extLst>
                    <a:ext uri="{FF2B5EF4-FFF2-40B4-BE49-F238E27FC236}">
                      <a16:creationId xmlns:a16="http://schemas.microsoft.com/office/drawing/2014/main" id="{C3923427-038C-1282-FCF2-475C36548C38}"/>
                    </a:ext>
                  </a:extLst>
                </p:cNvPr>
                <p:cNvSpPr/>
                <p:nvPr/>
              </p:nvSpPr>
              <p:spPr>
                <a:xfrm flipV="1">
                  <a:off x="7989044" y="6116457"/>
                  <a:ext cx="247984" cy="49897"/>
                </a:xfrm>
                <a:prstGeom prst="rightArrow">
                  <a:avLst>
                    <a:gd name="adj1" fmla="val 50000"/>
                    <a:gd name="adj2"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9" name="Group 608">
                  <a:extLst>
                    <a:ext uri="{FF2B5EF4-FFF2-40B4-BE49-F238E27FC236}">
                      <a16:creationId xmlns:a16="http://schemas.microsoft.com/office/drawing/2014/main" id="{406B3112-1CE9-C54B-E696-0EC090F08AEB}"/>
                    </a:ext>
                  </a:extLst>
                </p:cNvPr>
                <p:cNvGrpSpPr/>
                <p:nvPr/>
              </p:nvGrpSpPr>
              <p:grpSpPr>
                <a:xfrm>
                  <a:off x="7359827" y="5866788"/>
                  <a:ext cx="609367" cy="369332"/>
                  <a:chOff x="1582083" y="4457647"/>
                  <a:chExt cx="609367" cy="369332"/>
                </a:xfrm>
              </p:grpSpPr>
              <p:sp>
                <p:nvSpPr>
                  <p:cNvPr id="610" name="Callout: Bent Line 609">
                    <a:extLst>
                      <a:ext uri="{FF2B5EF4-FFF2-40B4-BE49-F238E27FC236}">
                        <a16:creationId xmlns:a16="http://schemas.microsoft.com/office/drawing/2014/main" id="{C21655C0-4138-444D-AD04-232A69D54DA6}"/>
                      </a:ext>
                    </a:extLst>
                  </p:cNvPr>
                  <p:cNvSpPr/>
                  <p:nvPr/>
                </p:nvSpPr>
                <p:spPr>
                  <a:xfrm flipH="1" flipV="1">
                    <a:off x="1647437" y="4479701"/>
                    <a:ext cx="478660" cy="338766"/>
                  </a:xfrm>
                  <a:prstGeom prst="borderCallout2">
                    <a:avLst>
                      <a:gd name="adj1" fmla="val 18750"/>
                      <a:gd name="adj2" fmla="val -8333"/>
                      <a:gd name="adj3" fmla="val 18750"/>
                      <a:gd name="adj4" fmla="val -16667"/>
                      <a:gd name="adj5" fmla="val 143646"/>
                      <a:gd name="adj6" fmla="val -80231"/>
                    </a:avLst>
                  </a:prstGeom>
                  <a:solidFill>
                    <a:srgbClr val="F8706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1" name="TextBox 610">
                    <a:extLst>
                      <a:ext uri="{FF2B5EF4-FFF2-40B4-BE49-F238E27FC236}">
                        <a16:creationId xmlns:a16="http://schemas.microsoft.com/office/drawing/2014/main" id="{DA2FEB30-B8B4-9279-303C-0AAC3F4269F6}"/>
                      </a:ext>
                    </a:extLst>
                  </p:cNvPr>
                  <p:cNvSpPr txBox="1"/>
                  <p:nvPr/>
                </p:nvSpPr>
                <p:spPr>
                  <a:xfrm>
                    <a:off x="1582083" y="4457647"/>
                    <a:ext cx="609367" cy="369332"/>
                  </a:xfrm>
                  <a:prstGeom prst="rect">
                    <a:avLst/>
                  </a:prstGeom>
                  <a:noFill/>
                </p:spPr>
                <p:txBody>
                  <a:bodyPr wrap="square" rtlCol="0">
                    <a:spAutoFit/>
                  </a:bodyPr>
                  <a:lstStyle/>
                  <a:p>
                    <a:r>
                      <a:rPr lang="en-US" sz="600" dirty="0"/>
                      <a:t>One – to one chat for each clothes</a:t>
                    </a:r>
                  </a:p>
                </p:txBody>
              </p:sp>
            </p:grpSp>
          </p:grpSp>
          <p:sp>
            <p:nvSpPr>
              <p:cNvPr id="613" name="TextBox 612">
                <a:extLst>
                  <a:ext uri="{FF2B5EF4-FFF2-40B4-BE49-F238E27FC236}">
                    <a16:creationId xmlns:a16="http://schemas.microsoft.com/office/drawing/2014/main" id="{134C09A7-B2D6-A92D-67B4-EB44F05C1CF4}"/>
                  </a:ext>
                </a:extLst>
              </p:cNvPr>
              <p:cNvSpPr txBox="1"/>
              <p:nvPr/>
            </p:nvSpPr>
            <p:spPr>
              <a:xfrm>
                <a:off x="3175148" y="1803167"/>
                <a:ext cx="1628699" cy="276999"/>
              </a:xfrm>
              <a:prstGeom prst="rect">
                <a:avLst/>
              </a:prstGeom>
              <a:noFill/>
            </p:spPr>
            <p:txBody>
              <a:bodyPr wrap="square">
                <a:spAutoFit/>
              </a:bodyPr>
              <a:lstStyle/>
              <a:p>
                <a:pPr marL="0" lvl="0" indent="0" algn="ctr" rtl="0">
                  <a:spcBef>
                    <a:spcPts val="0"/>
                  </a:spcBef>
                  <a:spcAft>
                    <a:spcPts val="0"/>
                  </a:spcAft>
                  <a:buNone/>
                </a:pPr>
                <a:r>
                  <a:rPr lang="en-US" sz="1200" b="1" dirty="0">
                    <a:latin typeface="Fira Sans Extra Condensed"/>
                    <a:ea typeface="Fira Sans Extra Condensed"/>
                    <a:cs typeface="Fira Sans Extra Condensed"/>
                    <a:sym typeface="Fira Sans Extra Condensed"/>
                  </a:rPr>
                  <a:t>Choose Own</a:t>
                </a:r>
              </a:p>
            </p:txBody>
          </p:sp>
        </p:grpSp>
      </p:grpSp>
      <p:sp>
        <p:nvSpPr>
          <p:cNvPr id="618" name="TextBox 617">
            <a:extLst>
              <a:ext uri="{FF2B5EF4-FFF2-40B4-BE49-F238E27FC236}">
                <a16:creationId xmlns:a16="http://schemas.microsoft.com/office/drawing/2014/main" id="{B02EE4F8-992E-464C-AC6A-6967D48C6194}"/>
              </a:ext>
            </a:extLst>
          </p:cNvPr>
          <p:cNvSpPr txBox="1"/>
          <p:nvPr/>
        </p:nvSpPr>
        <p:spPr>
          <a:xfrm>
            <a:off x="473289" y="5810726"/>
            <a:ext cx="2562622" cy="646331"/>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b="1" dirty="0">
                <a:latin typeface="Montserrat" panose="00000500000000000000" pitchFamily="2" charset="0"/>
              </a:rPr>
              <a:t>Wireframe of working of APP</a:t>
            </a:r>
            <a:endParaRPr lang="en-US" altLang="en-US" dirty="0">
              <a:latin typeface="Montserrat" panose="00000500000000000000" pitchFamily="2" charset="0"/>
            </a:endParaRPr>
          </a:p>
        </p:txBody>
      </p:sp>
      <p:grpSp>
        <p:nvGrpSpPr>
          <p:cNvPr id="624" name="Group 623">
            <a:extLst>
              <a:ext uri="{FF2B5EF4-FFF2-40B4-BE49-F238E27FC236}">
                <a16:creationId xmlns:a16="http://schemas.microsoft.com/office/drawing/2014/main" id="{00B62993-230C-BB92-7918-77B0FD734002}"/>
              </a:ext>
            </a:extLst>
          </p:cNvPr>
          <p:cNvGrpSpPr/>
          <p:nvPr/>
        </p:nvGrpSpPr>
        <p:grpSpPr>
          <a:xfrm>
            <a:off x="607341" y="5247678"/>
            <a:ext cx="548640" cy="548640"/>
            <a:chOff x="353090" y="5511940"/>
            <a:chExt cx="548640" cy="548640"/>
          </a:xfrm>
        </p:grpSpPr>
        <p:sp>
          <p:nvSpPr>
            <p:cNvPr id="623" name="Oval 622">
              <a:extLst>
                <a:ext uri="{FF2B5EF4-FFF2-40B4-BE49-F238E27FC236}">
                  <a16:creationId xmlns:a16="http://schemas.microsoft.com/office/drawing/2014/main" id="{90650F3B-BAE9-C837-816E-146C5295927B}"/>
                </a:ext>
              </a:extLst>
            </p:cNvPr>
            <p:cNvSpPr/>
            <p:nvPr/>
          </p:nvSpPr>
          <p:spPr>
            <a:xfrm>
              <a:off x="353090" y="5511940"/>
              <a:ext cx="548640" cy="548640"/>
            </a:xfrm>
            <a:prstGeom prst="ellipse">
              <a:avLst/>
            </a:prstGeom>
            <a:solidFill>
              <a:srgbClr val="F870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20" name="Picture 619" descr="A black background with a black square&#10;&#10;Description automatically generated with medium confidence">
              <a:extLst>
                <a:ext uri="{FF2B5EF4-FFF2-40B4-BE49-F238E27FC236}">
                  <a16:creationId xmlns:a16="http://schemas.microsoft.com/office/drawing/2014/main" id="{8C21D372-8818-3F6B-5701-1F8A1886970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74615" y="5633465"/>
              <a:ext cx="305590" cy="305590"/>
            </a:xfrm>
            <a:prstGeom prst="rect">
              <a:avLst/>
            </a:prstGeom>
          </p:spPr>
        </p:pic>
      </p:grpSp>
      <p:sp>
        <p:nvSpPr>
          <p:cNvPr id="625" name="Rectangle 624">
            <a:extLst>
              <a:ext uri="{FF2B5EF4-FFF2-40B4-BE49-F238E27FC236}">
                <a16:creationId xmlns:a16="http://schemas.microsoft.com/office/drawing/2014/main" id="{68CD1566-7C82-E734-302F-B1A3CC029F2F}"/>
              </a:ext>
            </a:extLst>
          </p:cNvPr>
          <p:cNvSpPr/>
          <p:nvPr/>
        </p:nvSpPr>
        <p:spPr>
          <a:xfrm>
            <a:off x="412480" y="1950116"/>
            <a:ext cx="8644434" cy="4657513"/>
          </a:xfrm>
          <a:prstGeom prst="rect">
            <a:avLst/>
          </a:prstGeom>
          <a:noFill/>
          <a:ln w="19050">
            <a:solidFill>
              <a:srgbClr val="F8706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6" name="TextBox 625">
            <a:extLst>
              <a:ext uri="{FF2B5EF4-FFF2-40B4-BE49-F238E27FC236}">
                <a16:creationId xmlns:a16="http://schemas.microsoft.com/office/drawing/2014/main" id="{87105F17-CB12-6CF6-83DB-BC4AD4F05E45}"/>
              </a:ext>
            </a:extLst>
          </p:cNvPr>
          <p:cNvSpPr txBox="1"/>
          <p:nvPr/>
        </p:nvSpPr>
        <p:spPr>
          <a:xfrm>
            <a:off x="3019194" y="3777734"/>
            <a:ext cx="1628699" cy="276999"/>
          </a:xfrm>
          <a:prstGeom prst="rect">
            <a:avLst/>
          </a:prstGeom>
          <a:noFill/>
        </p:spPr>
        <p:txBody>
          <a:bodyPr wrap="square">
            <a:spAutoFit/>
          </a:bodyPr>
          <a:lstStyle/>
          <a:p>
            <a:pPr marL="0" lvl="0" indent="0" algn="ctr" rtl="0">
              <a:spcBef>
                <a:spcPts val="0"/>
              </a:spcBef>
              <a:spcAft>
                <a:spcPts val="0"/>
              </a:spcAft>
              <a:buNone/>
            </a:pPr>
            <a:r>
              <a:rPr lang="en-US" sz="1200" b="1" dirty="0">
                <a:latin typeface="Fira Sans Extra Condensed"/>
                <a:ea typeface="Fira Sans Extra Condensed"/>
                <a:cs typeface="Fira Sans Extra Condensed"/>
                <a:sym typeface="Fira Sans Extra Condensed"/>
              </a:rPr>
              <a:t>OR</a:t>
            </a:r>
          </a:p>
        </p:txBody>
      </p:sp>
    </p:spTree>
    <p:extLst>
      <p:ext uri="{BB962C8B-B14F-4D97-AF65-F5344CB8AC3E}">
        <p14:creationId xmlns:p14="http://schemas.microsoft.com/office/powerpoint/2010/main" val="3124258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A31D741-A667-FCAE-C6F3-057C6F423CCB}"/>
              </a:ext>
            </a:extLst>
          </p:cNvPr>
          <p:cNvSpPr/>
          <p:nvPr/>
        </p:nvSpPr>
        <p:spPr>
          <a:xfrm>
            <a:off x="0" y="0"/>
            <a:ext cx="12192000" cy="693841"/>
          </a:xfrm>
          <a:prstGeom prst="rect">
            <a:avLst/>
          </a:prstGeom>
          <a:solidFill>
            <a:srgbClr val="F870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A657A95-60F6-C9E3-EC30-EB1D5A0A1D7B}"/>
              </a:ext>
            </a:extLst>
          </p:cNvPr>
          <p:cNvSpPr txBox="1"/>
          <p:nvPr/>
        </p:nvSpPr>
        <p:spPr>
          <a:xfrm>
            <a:off x="3613150" y="87390"/>
            <a:ext cx="4965699" cy="477054"/>
          </a:xfrm>
          <a:prstGeom prst="rect">
            <a:avLst/>
          </a:prstGeom>
          <a:noFill/>
        </p:spPr>
        <p:txBody>
          <a:bodyPr wrap="square">
            <a:spAutoFit/>
          </a:bodyPr>
          <a:lstStyle/>
          <a:p>
            <a:r>
              <a:rPr lang="en-US" sz="2500" b="1" dirty="0">
                <a:latin typeface="Montserrat" panose="00000500000000000000" pitchFamily="2" charset="0"/>
              </a:rPr>
              <a:t>How all features works ?</a:t>
            </a:r>
          </a:p>
        </p:txBody>
      </p:sp>
      <p:sp>
        <p:nvSpPr>
          <p:cNvPr id="6" name="TextBox 5">
            <a:extLst>
              <a:ext uri="{FF2B5EF4-FFF2-40B4-BE49-F238E27FC236}">
                <a16:creationId xmlns:a16="http://schemas.microsoft.com/office/drawing/2014/main" id="{50FC58CF-07B7-DFC4-9024-31E0224A32A7}"/>
              </a:ext>
            </a:extLst>
          </p:cNvPr>
          <p:cNvSpPr txBox="1"/>
          <p:nvPr/>
        </p:nvSpPr>
        <p:spPr>
          <a:xfrm>
            <a:off x="3610845" y="3331904"/>
            <a:ext cx="5323115"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Montserrat" panose="00000500000000000000" pitchFamily="2" charset="0"/>
            </a:endParaRPr>
          </a:p>
        </p:txBody>
      </p:sp>
      <p:sp>
        <p:nvSpPr>
          <p:cNvPr id="8" name="Rectangle 1">
            <a:extLst>
              <a:ext uri="{FF2B5EF4-FFF2-40B4-BE49-F238E27FC236}">
                <a16:creationId xmlns:a16="http://schemas.microsoft.com/office/drawing/2014/main" id="{1D0A6894-7A3B-1B05-FB9B-B795F0E72269}"/>
              </a:ext>
            </a:extLst>
          </p:cNvPr>
          <p:cNvSpPr>
            <a:spLocks noChangeArrowheads="1"/>
          </p:cNvSpPr>
          <p:nvPr/>
        </p:nvSpPr>
        <p:spPr bwMode="auto">
          <a:xfrm>
            <a:off x="2395946" y="1749002"/>
            <a:ext cx="7945290"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Pre-trained with shopper-specific data: </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dirty="0">
                <a:ln>
                  <a:noFill/>
                </a:ln>
                <a:solidFill>
                  <a:schemeClr val="tx1"/>
                </a:solidFill>
                <a:effectLst/>
                <a:latin typeface="Arial" panose="020B0604020202020204" pitchFamily="34" charset="0"/>
              </a:rPr>
              <a:t>Skin tone</a:t>
            </a:r>
            <a:r>
              <a:rPr kumimoji="0" lang="en-US" altLang="en-US" sz="1300" b="0" i="0" u="none" strike="noStrike" cap="none" normalizeH="0" baseline="0" dirty="0">
                <a:ln>
                  <a:noFill/>
                </a:ln>
                <a:solidFill>
                  <a:schemeClr val="tx1"/>
                </a:solidFill>
                <a:effectLst/>
                <a:latin typeface="Arial" panose="020B0604020202020204" pitchFamily="34" charset="0"/>
              </a:rPr>
              <a:t> and </a:t>
            </a:r>
            <a:r>
              <a:rPr kumimoji="0" lang="en-US" altLang="en-US" sz="1300" b="1" i="0" u="none" strike="noStrike" cap="none" normalizeH="0" baseline="0" dirty="0">
                <a:ln>
                  <a:noFill/>
                </a:ln>
                <a:solidFill>
                  <a:schemeClr val="tx1"/>
                </a:solidFill>
                <a:effectLst/>
                <a:latin typeface="Arial" panose="020B0604020202020204" pitchFamily="34" charset="0"/>
              </a:rPr>
              <a:t>facial structure</a:t>
            </a:r>
            <a:r>
              <a:rPr kumimoji="0" lang="en-US" altLang="en-US" sz="1300" b="0" i="0" u="none" strike="noStrike" cap="none" normalizeH="0" baseline="0" dirty="0">
                <a:ln>
                  <a:noFill/>
                </a:ln>
                <a:solidFill>
                  <a:schemeClr val="tx1"/>
                </a:solidFill>
                <a:effectLst/>
                <a:latin typeface="Arial" panose="020B0604020202020204" pitchFamily="34" charset="0"/>
              </a:rPr>
              <a:t> for aesthetic matching. </a:t>
            </a:r>
          </a:p>
          <a:p>
            <a:pPr marL="742950" lvl="1" indent="-285750" eaLnBrk="0" fontAlgn="base" hangingPunct="0">
              <a:spcBef>
                <a:spcPct val="0"/>
              </a:spcBef>
              <a:spcAft>
                <a:spcPct val="0"/>
              </a:spcAft>
              <a:buFont typeface="Arial" panose="020B0604020202020204" pitchFamily="34" charset="0"/>
              <a:buChar char="•"/>
            </a:pPr>
            <a:r>
              <a:rPr kumimoji="0" lang="en-US" altLang="en-US" sz="1300" b="1" i="0" u="none" strike="noStrike" cap="none" normalizeH="0" baseline="0" dirty="0">
                <a:ln>
                  <a:noFill/>
                </a:ln>
                <a:solidFill>
                  <a:schemeClr val="tx1"/>
                </a:solidFill>
                <a:effectLst/>
                <a:latin typeface="Arial" panose="020B0604020202020204" pitchFamily="34" charset="0"/>
              </a:rPr>
              <a:t>Body measurements</a:t>
            </a:r>
            <a:r>
              <a:rPr kumimoji="0" lang="en-US" altLang="en-US" sz="1300" b="0" i="0" u="none" strike="noStrike" cap="none" normalizeH="0" baseline="0" dirty="0">
                <a:ln>
                  <a:noFill/>
                </a:ln>
                <a:solidFill>
                  <a:schemeClr val="tx1"/>
                </a:solidFill>
                <a:effectLst/>
                <a:latin typeface="Arial" panose="020B0604020202020204" pitchFamily="34" charset="0"/>
              </a:rPr>
              <a:t> (size and fit). </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dirty="0">
                <a:ln>
                  <a:noFill/>
                </a:ln>
                <a:solidFill>
                  <a:schemeClr val="tx1"/>
                </a:solidFill>
                <a:effectLst/>
                <a:latin typeface="Arial" panose="020B0604020202020204" pitchFamily="34" charset="0"/>
              </a:rPr>
              <a:t>Past behavior</a:t>
            </a:r>
            <a:r>
              <a:rPr kumimoji="0" lang="en-US" altLang="en-US" sz="1300" b="0" i="0" u="none" strike="noStrike" cap="none" normalizeH="0" baseline="0" dirty="0">
                <a:ln>
                  <a:noFill/>
                </a:ln>
                <a:solidFill>
                  <a:schemeClr val="tx1"/>
                </a:solidFill>
                <a:effectLst/>
                <a:latin typeface="Arial" panose="020B0604020202020204" pitchFamily="34" charset="0"/>
              </a:rPr>
              <a:t> and </a:t>
            </a:r>
            <a:r>
              <a:rPr kumimoji="0" lang="en-US" altLang="en-US" sz="1300" b="1" i="0" u="none" strike="noStrike" cap="none" normalizeH="0" baseline="0" dirty="0">
                <a:ln>
                  <a:noFill/>
                </a:ln>
                <a:solidFill>
                  <a:schemeClr val="tx1"/>
                </a:solidFill>
                <a:effectLst/>
                <a:latin typeface="Arial" panose="020B0604020202020204" pitchFamily="34" charset="0"/>
              </a:rPr>
              <a:t>purchase history</a:t>
            </a:r>
            <a:r>
              <a:rPr kumimoji="0" lang="en-US" altLang="en-US" sz="1300" b="0" i="0" u="none" strike="noStrike" cap="none" normalizeH="0" baseline="0" dirty="0">
                <a:ln>
                  <a:noFill/>
                </a:ln>
                <a:solidFill>
                  <a:schemeClr val="tx1"/>
                </a:solidFill>
                <a:effectLst/>
                <a:latin typeface="Arial" panose="020B0604020202020204" pitchFamily="34" charset="0"/>
              </a:rPr>
              <a:t> for tailored recommendations.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Enhances the shopping experience by reducing time and boosting confidence in purchase decisions. </a:t>
            </a:r>
          </a:p>
        </p:txBody>
      </p:sp>
      <p:sp>
        <p:nvSpPr>
          <p:cNvPr id="9" name="Rectangle 2">
            <a:extLst>
              <a:ext uri="{FF2B5EF4-FFF2-40B4-BE49-F238E27FC236}">
                <a16:creationId xmlns:a16="http://schemas.microsoft.com/office/drawing/2014/main" id="{01D79A2A-E487-A86A-1CF9-37368001D851}"/>
              </a:ext>
            </a:extLst>
          </p:cNvPr>
          <p:cNvSpPr>
            <a:spLocks noChangeArrowheads="1"/>
          </p:cNvSpPr>
          <p:nvPr/>
        </p:nvSpPr>
        <p:spPr bwMode="auto">
          <a:xfrm>
            <a:off x="2112040" y="4586486"/>
            <a:ext cx="885472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Keeps all discussions </a:t>
            </a:r>
            <a:r>
              <a:rPr kumimoji="0" lang="en-US" altLang="en-US" sz="1400" b="0" i="0" u="none" strike="noStrike" cap="none" normalizeH="0" baseline="0" dirty="0">
                <a:ln>
                  <a:noFill/>
                </a:ln>
                <a:solidFill>
                  <a:schemeClr val="tx1"/>
                </a:solidFill>
                <a:effectLst/>
                <a:latin typeface="Arial" panose="020B0604020202020204" pitchFamily="34" charset="0"/>
              </a:rPr>
              <a:t>about an item </a:t>
            </a:r>
            <a:r>
              <a:rPr kumimoji="0" lang="en-US" altLang="en-US" sz="1400" b="1" i="0" u="none" strike="noStrike" cap="none" normalizeH="0" baseline="0" dirty="0">
                <a:ln>
                  <a:noFill/>
                </a:ln>
                <a:solidFill>
                  <a:schemeClr val="tx1"/>
                </a:solidFill>
                <a:effectLst/>
                <a:latin typeface="Arial" panose="020B0604020202020204" pitchFamily="34" charset="0"/>
              </a:rPr>
              <a:t>organized</a:t>
            </a:r>
            <a:r>
              <a:rPr kumimoji="0" lang="en-US" altLang="en-US" sz="1400" b="0" i="0" u="none" strike="noStrike" cap="none" normalizeH="0" baseline="0" dirty="0">
                <a:ln>
                  <a:noFill/>
                </a:ln>
                <a:solidFill>
                  <a:schemeClr val="tx1"/>
                </a:solidFill>
                <a:effectLst/>
                <a:latin typeface="Arial" panose="020B0604020202020204" pitchFamily="34" charset="0"/>
              </a:rPr>
              <a:t> in one place for easy reference. </a:t>
            </a:r>
          </a:p>
          <a:p>
            <a:pPr marL="285750" indent="-285750" eaLnBrk="0" fontAlgn="base" hangingPunct="0">
              <a:spcBef>
                <a:spcPct val="0"/>
              </a:spcBef>
              <a:spcAft>
                <a:spcPct val="0"/>
              </a:spcAft>
              <a:buFont typeface="Arial" panose="020B0604020202020204" pitchFamily="34" charset="0"/>
              <a:buChar char="•"/>
            </a:pPr>
            <a:r>
              <a:rPr kumimoji="0" lang="en-US" altLang="en-US" sz="1400" b="1" i="0" u="none" strike="noStrike" cap="none" normalizeH="0" baseline="0" dirty="0">
                <a:ln>
                  <a:noFill/>
                </a:ln>
                <a:solidFill>
                  <a:schemeClr val="tx1"/>
                </a:solidFill>
                <a:effectLst/>
                <a:latin typeface="+mj-lt"/>
              </a:rPr>
              <a:t>Enhances decision-making </a:t>
            </a:r>
            <a:r>
              <a:rPr kumimoji="0" lang="en-US" altLang="en-US" sz="1400" b="0" i="0" u="none" strike="noStrike" cap="none" normalizeH="0" baseline="0" dirty="0">
                <a:ln>
                  <a:noFill/>
                </a:ln>
                <a:solidFill>
                  <a:schemeClr val="tx1"/>
                </a:solidFill>
                <a:effectLst/>
                <a:latin typeface="+mj-lt"/>
              </a:rPr>
              <a:t>by offering a seamless and </a:t>
            </a:r>
            <a:r>
              <a:rPr kumimoji="0" lang="en-US" altLang="en-US" sz="1400" b="1" i="0" u="none" strike="noStrike" cap="none" normalizeH="0" baseline="0" dirty="0">
                <a:ln>
                  <a:noFill/>
                </a:ln>
                <a:solidFill>
                  <a:schemeClr val="tx1"/>
                </a:solidFill>
                <a:effectLst/>
                <a:latin typeface="+mj-lt"/>
              </a:rPr>
              <a:t>quick feedback </a:t>
            </a:r>
            <a:r>
              <a:rPr kumimoji="0" lang="en-US" altLang="en-US" sz="1400" b="0" i="0" u="none" strike="noStrike" cap="none" normalizeH="0" baseline="0" dirty="0">
                <a:ln>
                  <a:noFill/>
                </a:ln>
                <a:solidFill>
                  <a:schemeClr val="tx1"/>
                </a:solidFill>
                <a:effectLst/>
                <a:latin typeface="+mj-lt"/>
              </a:rPr>
              <a:t>channel with loved ones.</a:t>
            </a:r>
          </a:p>
        </p:txBody>
      </p:sp>
      <p:pic>
        <p:nvPicPr>
          <p:cNvPr id="13" name="Picture 12" descr="A screenshot of a cell phone&#10;&#10;Description automatically generated">
            <a:extLst>
              <a:ext uri="{FF2B5EF4-FFF2-40B4-BE49-F238E27FC236}">
                <a16:creationId xmlns:a16="http://schemas.microsoft.com/office/drawing/2014/main" id="{A9A8D9C7-A82B-4F3D-EE24-335A5E6306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9367" y="1276577"/>
            <a:ext cx="863902" cy="1757663"/>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CCF71008-07D0-7EA4-7C8C-D1CB080B43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675" y="1276578"/>
            <a:ext cx="863901" cy="1757661"/>
          </a:xfrm>
          <a:prstGeom prst="rect">
            <a:avLst/>
          </a:prstGeom>
        </p:spPr>
      </p:pic>
      <p:pic>
        <p:nvPicPr>
          <p:cNvPr id="15" name="Picture 14" descr="A screenshot of a phone&#10;&#10;Description automatically generated">
            <a:extLst>
              <a:ext uri="{FF2B5EF4-FFF2-40B4-BE49-F238E27FC236}">
                <a16:creationId xmlns:a16="http://schemas.microsoft.com/office/drawing/2014/main" id="{F30886DF-9283-B46F-9934-0C52287B6E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408" y="3895208"/>
            <a:ext cx="864499" cy="1758878"/>
          </a:xfrm>
          <a:prstGeom prst="rect">
            <a:avLst/>
          </a:prstGeom>
        </p:spPr>
      </p:pic>
      <p:pic>
        <p:nvPicPr>
          <p:cNvPr id="16" name="Picture 15" descr="A screenshot of a phone&#10;&#10;Description automatically generated">
            <a:extLst>
              <a:ext uri="{FF2B5EF4-FFF2-40B4-BE49-F238E27FC236}">
                <a16:creationId xmlns:a16="http://schemas.microsoft.com/office/drawing/2014/main" id="{266CB9E8-DA63-1296-530B-720F39D1A4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3625" y="3895208"/>
            <a:ext cx="864499" cy="1758878"/>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CE167226-BF22-D87B-EFE5-2A829E52A3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66764" y="4405318"/>
            <a:ext cx="864497" cy="1758872"/>
          </a:xfrm>
          <a:prstGeom prst="rect">
            <a:avLst/>
          </a:prstGeom>
        </p:spPr>
      </p:pic>
      <p:pic>
        <p:nvPicPr>
          <p:cNvPr id="18" name="Picture 17" descr="A screenshot of a phone&#10;&#10;Description automatically generated">
            <a:extLst>
              <a:ext uri="{FF2B5EF4-FFF2-40B4-BE49-F238E27FC236}">
                <a16:creationId xmlns:a16="http://schemas.microsoft.com/office/drawing/2014/main" id="{1F389886-3B5C-822B-339B-FED4236712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38747" y="3895211"/>
            <a:ext cx="864497" cy="1758872"/>
          </a:xfrm>
          <a:prstGeom prst="rect">
            <a:avLst/>
          </a:prstGeom>
        </p:spPr>
      </p:pic>
      <p:grpSp>
        <p:nvGrpSpPr>
          <p:cNvPr id="26" name="Group 25">
            <a:extLst>
              <a:ext uri="{FF2B5EF4-FFF2-40B4-BE49-F238E27FC236}">
                <a16:creationId xmlns:a16="http://schemas.microsoft.com/office/drawing/2014/main" id="{13183790-DD85-97B1-E177-CBA3C310FED1}"/>
              </a:ext>
            </a:extLst>
          </p:cNvPr>
          <p:cNvGrpSpPr/>
          <p:nvPr/>
        </p:nvGrpSpPr>
        <p:grpSpPr>
          <a:xfrm>
            <a:off x="2514746" y="818850"/>
            <a:ext cx="7826489" cy="338554"/>
            <a:chOff x="2433275" y="810829"/>
            <a:chExt cx="7826489" cy="338554"/>
          </a:xfrm>
        </p:grpSpPr>
        <p:sp>
          <p:nvSpPr>
            <p:cNvPr id="4" name="TextBox 3">
              <a:extLst>
                <a:ext uri="{FF2B5EF4-FFF2-40B4-BE49-F238E27FC236}">
                  <a16:creationId xmlns:a16="http://schemas.microsoft.com/office/drawing/2014/main" id="{2848C193-7DB6-5A58-5F4F-899FF0591F37}"/>
                </a:ext>
              </a:extLst>
            </p:cNvPr>
            <p:cNvSpPr txBox="1"/>
            <p:nvPr/>
          </p:nvSpPr>
          <p:spPr>
            <a:xfrm>
              <a:off x="2486053" y="810829"/>
              <a:ext cx="7773711" cy="33855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j-lt"/>
                </a:rPr>
                <a:t>#1 AI Advising System : </a:t>
              </a:r>
              <a:r>
                <a:rPr kumimoji="0" lang="en-US" altLang="en-US" sz="1600" b="0" i="0" u="none" strike="noStrike" cap="none" normalizeH="0" baseline="0" dirty="0">
                  <a:ln>
                    <a:noFill/>
                  </a:ln>
                  <a:solidFill>
                    <a:schemeClr val="tx1"/>
                  </a:solidFill>
                  <a:effectLst/>
                  <a:latin typeface="+mj-lt"/>
                </a:rPr>
                <a:t>Acts as a </a:t>
              </a:r>
              <a:r>
                <a:rPr kumimoji="0" lang="en-US" altLang="en-US" sz="1600" b="1" i="0" u="none" strike="noStrike" cap="none" normalizeH="0" baseline="0" dirty="0">
                  <a:ln>
                    <a:noFill/>
                  </a:ln>
                  <a:solidFill>
                    <a:schemeClr val="tx1"/>
                  </a:solidFill>
                  <a:effectLst/>
                  <a:latin typeface="+mj-lt"/>
                </a:rPr>
                <a:t>virtual fashion advisor</a:t>
              </a:r>
              <a:r>
                <a:rPr kumimoji="0" lang="en-US" altLang="en-US" sz="1600" b="0" i="0" u="none" strike="noStrike" cap="none" normalizeH="0" baseline="0" dirty="0">
                  <a:ln>
                    <a:noFill/>
                  </a:ln>
                  <a:solidFill>
                    <a:schemeClr val="tx1"/>
                  </a:solidFill>
                  <a:effectLst/>
                  <a:latin typeface="+mj-lt"/>
                </a:rPr>
                <a:t>, offering personalized guidance</a:t>
              </a:r>
              <a:endParaRPr kumimoji="0" lang="en-US" altLang="en-US" sz="1600" b="1" i="0" u="none" strike="noStrike" cap="none" normalizeH="0" baseline="0" dirty="0">
                <a:ln>
                  <a:noFill/>
                </a:ln>
                <a:solidFill>
                  <a:schemeClr val="tx1"/>
                </a:solidFill>
                <a:effectLst/>
                <a:latin typeface="+mj-lt"/>
              </a:endParaRPr>
            </a:p>
          </p:txBody>
        </p:sp>
        <p:sp>
          <p:nvSpPr>
            <p:cNvPr id="21" name="Rectangle 20">
              <a:extLst>
                <a:ext uri="{FF2B5EF4-FFF2-40B4-BE49-F238E27FC236}">
                  <a16:creationId xmlns:a16="http://schemas.microsoft.com/office/drawing/2014/main" id="{038869FC-3D92-3D10-BB80-A09A70F8EFA1}"/>
                </a:ext>
              </a:extLst>
            </p:cNvPr>
            <p:cNvSpPr/>
            <p:nvPr/>
          </p:nvSpPr>
          <p:spPr>
            <a:xfrm>
              <a:off x="2433275" y="833033"/>
              <a:ext cx="7543653" cy="316350"/>
            </a:xfrm>
            <a:prstGeom prst="rect">
              <a:avLst/>
            </a:prstGeom>
            <a:noFill/>
            <a:ln w="19050">
              <a:solidFill>
                <a:srgbClr val="F8706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3" name="Straight Arrow Connector 22">
            <a:extLst>
              <a:ext uri="{FF2B5EF4-FFF2-40B4-BE49-F238E27FC236}">
                <a16:creationId xmlns:a16="http://schemas.microsoft.com/office/drawing/2014/main" id="{76D8D0F8-E960-7108-18F2-9457DD07F712}"/>
              </a:ext>
            </a:extLst>
          </p:cNvPr>
          <p:cNvCxnSpPr>
            <a:cxnSpLocks/>
          </p:cNvCxnSpPr>
          <p:nvPr/>
        </p:nvCxnSpPr>
        <p:spPr>
          <a:xfrm>
            <a:off x="1622778" y="1782773"/>
            <a:ext cx="9103791" cy="0"/>
          </a:xfrm>
          <a:prstGeom prst="straightConnector1">
            <a:avLst/>
          </a:prstGeom>
          <a:ln>
            <a:solidFill>
              <a:srgbClr val="F87062"/>
            </a:solidFill>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CAD8FEF9-EF27-D525-D94B-150CD9278960}"/>
              </a:ext>
            </a:extLst>
          </p:cNvPr>
          <p:cNvSpPr txBox="1"/>
          <p:nvPr/>
        </p:nvSpPr>
        <p:spPr>
          <a:xfrm>
            <a:off x="2416622" y="1481268"/>
            <a:ext cx="7945290" cy="355482"/>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500" b="0" i="0" u="none" strike="noStrike" cap="none" normalizeH="0" baseline="0" dirty="0">
                <a:ln>
                  <a:noFill/>
                </a:ln>
                <a:solidFill>
                  <a:schemeClr val="tx1"/>
                </a:solidFill>
                <a:effectLst/>
                <a:latin typeface="+mj-lt"/>
              </a:rPr>
              <a:t>Selects and recommends the </a:t>
            </a:r>
            <a:r>
              <a:rPr kumimoji="0" lang="en-US" altLang="en-US" sz="1500" b="1" i="0" u="none" strike="noStrike" cap="none" normalizeH="0" baseline="0" dirty="0">
                <a:ln>
                  <a:noFill/>
                </a:ln>
                <a:solidFill>
                  <a:schemeClr val="tx1"/>
                </a:solidFill>
                <a:effectLst/>
                <a:latin typeface="+mj-lt"/>
              </a:rPr>
              <a:t>top 10–15 clothing options</a:t>
            </a:r>
            <a:r>
              <a:rPr kumimoji="0" lang="en-US" altLang="en-US" sz="1500" b="0" i="0" u="none" strike="noStrike" cap="none" normalizeH="0" baseline="0" dirty="0">
                <a:ln>
                  <a:noFill/>
                </a:ln>
                <a:solidFill>
                  <a:schemeClr val="tx1"/>
                </a:solidFill>
                <a:effectLst/>
                <a:latin typeface="+mj-lt"/>
              </a:rPr>
              <a:t> from the page for easy decision-making. </a:t>
            </a:r>
          </a:p>
        </p:txBody>
      </p:sp>
      <p:grpSp>
        <p:nvGrpSpPr>
          <p:cNvPr id="27" name="Group 26">
            <a:extLst>
              <a:ext uri="{FF2B5EF4-FFF2-40B4-BE49-F238E27FC236}">
                <a16:creationId xmlns:a16="http://schemas.microsoft.com/office/drawing/2014/main" id="{3F5BC8D2-3429-5DE8-E2DF-BC267078EF77}"/>
              </a:ext>
            </a:extLst>
          </p:cNvPr>
          <p:cNvGrpSpPr/>
          <p:nvPr/>
        </p:nvGrpSpPr>
        <p:grpSpPr>
          <a:xfrm>
            <a:off x="1693991" y="3287618"/>
            <a:ext cx="9347525" cy="584775"/>
            <a:chOff x="35642" y="731771"/>
            <a:chExt cx="14750086" cy="536045"/>
          </a:xfrm>
        </p:grpSpPr>
        <p:sp>
          <p:nvSpPr>
            <p:cNvPr id="28" name="TextBox 27">
              <a:extLst>
                <a:ext uri="{FF2B5EF4-FFF2-40B4-BE49-F238E27FC236}">
                  <a16:creationId xmlns:a16="http://schemas.microsoft.com/office/drawing/2014/main" id="{727B466A-3CB5-2518-A1C2-380EDC5EF8A2}"/>
                </a:ext>
              </a:extLst>
            </p:cNvPr>
            <p:cNvSpPr txBox="1"/>
            <p:nvPr/>
          </p:nvSpPr>
          <p:spPr>
            <a:xfrm>
              <a:off x="35642" y="731771"/>
              <a:ext cx="14750086" cy="536045"/>
            </a:xfrm>
            <a:prstGeom prst="rect">
              <a:avLst/>
            </a:prstGeom>
            <a:noFill/>
          </p:spPr>
          <p:txBody>
            <a:bodyPr wrap="square">
              <a:spAutoFit/>
            </a:bodyPr>
            <a:lstStyle/>
            <a:p>
              <a:pPr algn="ctr" eaLnBrk="0" fontAlgn="base" hangingPunct="0">
                <a:spcBef>
                  <a:spcPct val="0"/>
                </a:spcBef>
                <a:spcAft>
                  <a:spcPct val="0"/>
                </a:spcAft>
              </a:pPr>
              <a:r>
                <a:rPr kumimoji="0" lang="en-US" altLang="en-US" sz="1600" b="1" i="0" u="none" strike="noStrike" cap="none" normalizeH="0" baseline="0" dirty="0">
                  <a:ln>
                    <a:noFill/>
                  </a:ln>
                  <a:solidFill>
                    <a:schemeClr val="tx1"/>
                  </a:solidFill>
                  <a:effectLst/>
                  <a:latin typeface="+mj-lt"/>
                </a:rPr>
                <a:t>#2 One to One Chatting and Sharing Feature </a:t>
              </a:r>
              <a:r>
                <a:rPr kumimoji="0" lang="en-US" altLang="en-US" sz="1600" i="0" u="none" strike="noStrike" cap="none" normalizeH="0" baseline="0" dirty="0">
                  <a:ln>
                    <a:noFill/>
                  </a:ln>
                  <a:solidFill>
                    <a:schemeClr val="tx1"/>
                  </a:solidFill>
                  <a:effectLst/>
                  <a:latin typeface="+mj-lt"/>
                </a:rPr>
                <a:t>: </a:t>
              </a:r>
              <a:r>
                <a:rPr kumimoji="0" lang="en-US" altLang="en-US" sz="1600" b="0" i="0" u="none" strike="noStrike" cap="none" normalizeH="0" baseline="0" dirty="0">
                  <a:ln>
                    <a:noFill/>
                  </a:ln>
                  <a:solidFill>
                    <a:schemeClr val="tx1"/>
                  </a:solidFill>
                  <a:effectLst/>
                  <a:latin typeface="+mj-lt"/>
                </a:rPr>
                <a:t>Allows users to start a </a:t>
              </a:r>
              <a:r>
                <a:rPr kumimoji="0" lang="en-US" altLang="en-US" sz="1600" b="1" i="0" u="none" strike="noStrike" cap="none" normalizeH="0" baseline="0" dirty="0">
                  <a:ln>
                    <a:noFill/>
                  </a:ln>
                  <a:solidFill>
                    <a:schemeClr val="tx1"/>
                  </a:solidFill>
                  <a:effectLst/>
                  <a:latin typeface="+mj-lt"/>
                </a:rPr>
                <a:t>dedicated thread </a:t>
              </a:r>
              <a:r>
                <a:rPr kumimoji="0" lang="en-US" altLang="en-US" sz="1600" b="0" i="0" u="none" strike="noStrike" cap="none" normalizeH="0" baseline="0" dirty="0">
                  <a:ln>
                    <a:noFill/>
                  </a:ln>
                  <a:solidFill>
                    <a:schemeClr val="tx1"/>
                  </a:solidFill>
                  <a:effectLst/>
                  <a:latin typeface="+mj-lt"/>
                </a:rPr>
                <a:t>to discuss and get feedback </a:t>
              </a:r>
              <a:r>
                <a:rPr kumimoji="0" lang="en-US" altLang="en-US" sz="1600" b="1" i="0" u="none" strike="noStrike" cap="none" normalizeH="0" baseline="0" dirty="0">
                  <a:ln>
                    <a:noFill/>
                  </a:ln>
                  <a:solidFill>
                    <a:schemeClr val="tx1"/>
                  </a:solidFill>
                  <a:effectLst/>
                  <a:latin typeface="+mj-lt"/>
                </a:rPr>
                <a:t>on a specific apparel item</a:t>
              </a:r>
              <a:r>
                <a:rPr kumimoji="0" lang="en-US" altLang="en-US" sz="1600" b="0" i="0" u="none" strike="noStrike" cap="none" normalizeH="0" baseline="0" dirty="0">
                  <a:ln>
                    <a:noFill/>
                  </a:ln>
                  <a:solidFill>
                    <a:schemeClr val="tx1"/>
                  </a:solidFill>
                  <a:effectLst/>
                  <a:latin typeface="+mj-lt"/>
                </a:rPr>
                <a:t>. </a:t>
              </a:r>
            </a:p>
          </p:txBody>
        </p:sp>
        <p:sp>
          <p:nvSpPr>
            <p:cNvPr id="29" name="Rectangle 28">
              <a:extLst>
                <a:ext uri="{FF2B5EF4-FFF2-40B4-BE49-F238E27FC236}">
                  <a16:creationId xmlns:a16="http://schemas.microsoft.com/office/drawing/2014/main" id="{D9EF3673-FF32-4C4C-8C19-35377F6E31C3}"/>
                </a:ext>
              </a:extLst>
            </p:cNvPr>
            <p:cNvSpPr/>
            <p:nvPr/>
          </p:nvSpPr>
          <p:spPr>
            <a:xfrm>
              <a:off x="366704" y="745187"/>
              <a:ext cx="14078628" cy="517321"/>
            </a:xfrm>
            <a:prstGeom prst="rect">
              <a:avLst/>
            </a:prstGeom>
            <a:noFill/>
            <a:ln w="19050">
              <a:solidFill>
                <a:srgbClr val="F8706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1" name="Straight Arrow Connector 30">
            <a:extLst>
              <a:ext uri="{FF2B5EF4-FFF2-40B4-BE49-F238E27FC236}">
                <a16:creationId xmlns:a16="http://schemas.microsoft.com/office/drawing/2014/main" id="{A8228F05-F4E7-320E-E348-463BD92B53D5}"/>
              </a:ext>
            </a:extLst>
          </p:cNvPr>
          <p:cNvCxnSpPr>
            <a:cxnSpLocks/>
          </p:cNvCxnSpPr>
          <p:nvPr/>
        </p:nvCxnSpPr>
        <p:spPr>
          <a:xfrm flipV="1">
            <a:off x="2058124" y="4548871"/>
            <a:ext cx="8680623" cy="3"/>
          </a:xfrm>
          <a:prstGeom prst="straightConnector1">
            <a:avLst/>
          </a:prstGeom>
          <a:ln>
            <a:solidFill>
              <a:srgbClr val="F87062"/>
            </a:solidFill>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41D4BE31-DB3C-FD62-9B2A-8E8D43BD4452}"/>
              </a:ext>
            </a:extLst>
          </p:cNvPr>
          <p:cNvSpPr txBox="1"/>
          <p:nvPr/>
        </p:nvSpPr>
        <p:spPr>
          <a:xfrm>
            <a:off x="2907919" y="4002972"/>
            <a:ext cx="6921344" cy="553998"/>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en-US" altLang="en-US" sz="1500" b="0" i="0" u="none" strike="noStrike" cap="none" normalizeH="0" baseline="0" dirty="0">
                <a:ln>
                  <a:noFill/>
                </a:ln>
                <a:solidFill>
                  <a:schemeClr val="tx1"/>
                </a:solidFill>
                <a:effectLst/>
                <a:latin typeface="+mj-lt"/>
              </a:rPr>
              <a:t>Enables focused conversations, </a:t>
            </a:r>
            <a:r>
              <a:rPr kumimoji="0" lang="en-US" altLang="en-US" sz="1500" b="1" i="0" u="none" strike="noStrike" cap="none" normalizeH="0" baseline="0" dirty="0">
                <a:ln>
                  <a:noFill/>
                </a:ln>
                <a:solidFill>
                  <a:schemeClr val="tx1"/>
                </a:solidFill>
                <a:effectLst/>
                <a:latin typeface="+mj-lt"/>
              </a:rPr>
              <a:t>avoiding the confusion </a:t>
            </a:r>
            <a:r>
              <a:rPr kumimoji="0" lang="en-US" altLang="en-US" sz="1500" b="0" i="0" u="none" strike="noStrike" cap="none" normalizeH="0" baseline="0" dirty="0">
                <a:ln>
                  <a:noFill/>
                </a:ln>
                <a:solidFill>
                  <a:schemeClr val="tx1"/>
                </a:solidFill>
                <a:effectLst/>
                <a:latin typeface="+mj-lt"/>
              </a:rPr>
              <a:t>that often arises when using general chat platforms like WhatsApp or Instagram. </a:t>
            </a:r>
          </a:p>
        </p:txBody>
      </p:sp>
      <p:sp>
        <p:nvSpPr>
          <p:cNvPr id="37" name="Rectangle: Rounded Corners 36">
            <a:extLst>
              <a:ext uri="{FF2B5EF4-FFF2-40B4-BE49-F238E27FC236}">
                <a16:creationId xmlns:a16="http://schemas.microsoft.com/office/drawing/2014/main" id="{08CD9309-ED19-303A-58E9-912F2ED695A3}"/>
              </a:ext>
            </a:extLst>
          </p:cNvPr>
          <p:cNvSpPr/>
          <p:nvPr/>
        </p:nvSpPr>
        <p:spPr>
          <a:xfrm>
            <a:off x="271409" y="5776239"/>
            <a:ext cx="10358492" cy="918734"/>
          </a:xfrm>
          <a:prstGeom prst="roundRect">
            <a:avLst/>
          </a:prstGeom>
          <a:solidFill>
            <a:srgbClr val="F870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0AC49208-CE6D-A92B-5FFC-7BDFC637D62C}"/>
              </a:ext>
            </a:extLst>
          </p:cNvPr>
          <p:cNvSpPr txBox="1"/>
          <p:nvPr/>
        </p:nvSpPr>
        <p:spPr>
          <a:xfrm flipH="1">
            <a:off x="360739" y="5913051"/>
            <a:ext cx="1840632" cy="646331"/>
          </a:xfrm>
          <a:prstGeom prst="rect">
            <a:avLst/>
          </a:prstGeom>
          <a:noFill/>
        </p:spPr>
        <p:txBody>
          <a:bodyPr wrap="square" rtlCol="0">
            <a:spAutoFit/>
          </a:bodyPr>
          <a:lstStyle/>
          <a:p>
            <a:r>
              <a:rPr lang="en-US" b="1" dirty="0">
                <a:latin typeface="Montserrat" panose="00000500000000000000" pitchFamily="2" charset="0"/>
              </a:rPr>
              <a:t>Technology </a:t>
            </a:r>
          </a:p>
          <a:p>
            <a:r>
              <a:rPr lang="en-US" b="1" dirty="0">
                <a:latin typeface="Montserrat" panose="00000500000000000000" pitchFamily="2" charset="0"/>
              </a:rPr>
              <a:t>Involved</a:t>
            </a:r>
          </a:p>
        </p:txBody>
      </p:sp>
      <p:sp>
        <p:nvSpPr>
          <p:cNvPr id="11" name="Rectangle 3">
            <a:extLst>
              <a:ext uri="{FF2B5EF4-FFF2-40B4-BE49-F238E27FC236}">
                <a16:creationId xmlns:a16="http://schemas.microsoft.com/office/drawing/2014/main" id="{ACFD84F8-6929-F794-47CC-583B8A4F9C54}"/>
              </a:ext>
            </a:extLst>
          </p:cNvPr>
          <p:cNvSpPr>
            <a:spLocks noChangeArrowheads="1"/>
          </p:cNvSpPr>
          <p:nvPr/>
        </p:nvSpPr>
        <p:spPr bwMode="auto">
          <a:xfrm>
            <a:off x="1838935" y="5788282"/>
            <a:ext cx="8899812"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chemeClr val="tx1"/>
                </a:solidFill>
                <a:effectLst/>
                <a:latin typeface="+mj-lt"/>
              </a:rPr>
              <a:t>The AI system personalizes clothing recommendations using </a:t>
            </a:r>
            <a:r>
              <a:rPr kumimoji="0" lang="en-US" altLang="en-US" sz="1100" b="1" i="0" u="none" strike="noStrike" cap="none" normalizeH="0" baseline="0" dirty="0">
                <a:ln>
                  <a:noFill/>
                </a:ln>
                <a:solidFill>
                  <a:schemeClr val="tx1"/>
                </a:solidFill>
                <a:effectLst/>
                <a:latin typeface="+mj-lt"/>
              </a:rPr>
              <a:t>machine learning algorithms </a:t>
            </a:r>
            <a:r>
              <a:rPr kumimoji="0" lang="en-US" altLang="en-US" sz="1100" b="0" i="0" u="none" strike="noStrike" cap="none" normalizeH="0" baseline="0" dirty="0">
                <a:ln>
                  <a:noFill/>
                </a:ln>
                <a:solidFill>
                  <a:schemeClr val="tx1"/>
                </a:solidFill>
                <a:effectLst/>
                <a:latin typeface="+mj-lt"/>
              </a:rPr>
              <a:t>like </a:t>
            </a:r>
            <a:r>
              <a:rPr kumimoji="0" lang="en-US" altLang="en-US" sz="1100" b="1" i="0" u="none" strike="noStrike" cap="none" normalizeH="0" baseline="0" dirty="0">
                <a:ln>
                  <a:noFill/>
                </a:ln>
                <a:solidFill>
                  <a:schemeClr val="tx1"/>
                </a:solidFill>
                <a:effectLst/>
                <a:latin typeface="+mj-lt"/>
              </a:rPr>
              <a:t>collaborative filtering, content-based filtering</a:t>
            </a:r>
            <a:r>
              <a:rPr kumimoji="0" lang="en-US" altLang="en-US" sz="1100" b="0" i="0" u="none" strike="noStrike" cap="none" normalizeH="0" baseline="0" dirty="0">
                <a:ln>
                  <a:noFill/>
                </a:ln>
                <a:solidFill>
                  <a:schemeClr val="tx1"/>
                </a:solidFill>
                <a:effectLst/>
                <a:latin typeface="+mj-lt"/>
              </a:rPr>
              <a:t>, and neural networks, tailored to user profiles, preferences, and past behavior.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chemeClr val="tx1"/>
                </a:solidFill>
                <a:effectLst/>
                <a:latin typeface="+mj-lt"/>
              </a:rPr>
              <a:t>It adapts continuously with </a:t>
            </a:r>
            <a:r>
              <a:rPr kumimoji="0" lang="en-US" altLang="en-US" sz="1100" b="1" i="0" u="none" strike="noStrike" cap="none" normalizeH="0" baseline="0" dirty="0">
                <a:ln>
                  <a:noFill/>
                </a:ln>
                <a:solidFill>
                  <a:schemeClr val="tx1"/>
                </a:solidFill>
                <a:effectLst/>
                <a:latin typeface="+mj-lt"/>
              </a:rPr>
              <a:t>reinforcement learning </a:t>
            </a:r>
            <a:r>
              <a:rPr kumimoji="0" lang="en-US" altLang="en-US" sz="1100" b="0" i="0" u="none" strike="noStrike" cap="none" normalizeH="0" baseline="0" dirty="0">
                <a:ln>
                  <a:noFill/>
                </a:ln>
                <a:solidFill>
                  <a:schemeClr val="tx1"/>
                </a:solidFill>
                <a:effectLst/>
                <a:latin typeface="+mj-lt"/>
              </a:rPr>
              <a:t>and leverages </a:t>
            </a:r>
            <a:r>
              <a:rPr kumimoji="0" lang="en-US" altLang="en-US" sz="1100" b="1" i="0" u="none" strike="noStrike" cap="none" normalizeH="0" baseline="0" dirty="0">
                <a:ln>
                  <a:noFill/>
                </a:ln>
                <a:solidFill>
                  <a:schemeClr val="tx1"/>
                </a:solidFill>
                <a:effectLst/>
                <a:latin typeface="+mj-lt"/>
              </a:rPr>
              <a:t>NLP technologies like BERT and GPT </a:t>
            </a:r>
            <a:r>
              <a:rPr kumimoji="0" lang="en-US" altLang="en-US" sz="1100" b="0" i="0" u="none" strike="noStrike" cap="none" normalizeH="0" baseline="0" dirty="0">
                <a:ln>
                  <a:noFill/>
                </a:ln>
                <a:solidFill>
                  <a:schemeClr val="tx1"/>
                </a:solidFill>
                <a:effectLst/>
                <a:latin typeface="+mj-lt"/>
              </a:rPr>
              <a:t>for understanding user feedback, along with </a:t>
            </a:r>
            <a:r>
              <a:rPr kumimoji="0" lang="en-US" altLang="en-US" sz="1100" b="1" i="0" u="none" strike="noStrike" cap="none" normalizeH="0" baseline="0" dirty="0">
                <a:ln>
                  <a:noFill/>
                </a:ln>
                <a:solidFill>
                  <a:schemeClr val="tx1"/>
                </a:solidFill>
                <a:effectLst/>
                <a:latin typeface="+mj-lt"/>
              </a:rPr>
              <a:t>sentiment analysis </a:t>
            </a:r>
            <a:r>
              <a:rPr kumimoji="0" lang="en-US" altLang="en-US" sz="1100" b="0" i="0" u="none" strike="noStrike" cap="none" normalizeH="0" baseline="0" dirty="0">
                <a:ln>
                  <a:noFill/>
                </a:ln>
                <a:solidFill>
                  <a:schemeClr val="tx1"/>
                </a:solidFill>
                <a:effectLst/>
                <a:latin typeface="+mj-lt"/>
              </a:rPr>
              <a:t>and entity recognition.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chemeClr val="tx1"/>
                </a:solidFill>
                <a:effectLst/>
                <a:latin typeface="+mj-lt"/>
              </a:rPr>
              <a:t>This advanced integration ensures dynamic, evolving fashion advice that aligns with individual preferences. </a:t>
            </a:r>
          </a:p>
        </p:txBody>
      </p:sp>
    </p:spTree>
    <p:extLst>
      <p:ext uri="{BB962C8B-B14F-4D97-AF65-F5344CB8AC3E}">
        <p14:creationId xmlns:p14="http://schemas.microsoft.com/office/powerpoint/2010/main" val="2416889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FD5DA33-9551-3B49-1D30-27BEC45F3D35}"/>
              </a:ext>
            </a:extLst>
          </p:cNvPr>
          <p:cNvSpPr/>
          <p:nvPr/>
        </p:nvSpPr>
        <p:spPr>
          <a:xfrm>
            <a:off x="6582302" y="890197"/>
            <a:ext cx="5520798" cy="392746"/>
          </a:xfrm>
          <a:prstGeom prst="rect">
            <a:avLst/>
          </a:prstGeom>
          <a:solidFill>
            <a:srgbClr val="F870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7D7577E7-A6EA-5005-939D-BFFE04B3F1D2}"/>
              </a:ext>
            </a:extLst>
          </p:cNvPr>
          <p:cNvSpPr>
            <a:spLocks noChangeArrowheads="1"/>
          </p:cNvSpPr>
          <p:nvPr/>
        </p:nvSpPr>
        <p:spPr bwMode="auto">
          <a:xfrm>
            <a:off x="342900" y="1938630"/>
            <a:ext cx="496895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mj-lt"/>
              </a:rPr>
              <a:t>Pre-designed 3D models are assigned to each shopper based on their profile, including size, height, and fit. </a:t>
            </a: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mj-lt"/>
              </a:rPr>
              <a:t>The system allows users some flexibility to modify dimensions if needed. </a:t>
            </a:r>
          </a:p>
        </p:txBody>
      </p:sp>
      <p:pic>
        <p:nvPicPr>
          <p:cNvPr id="10" name="Picture 9" descr="A screenshot of a cartoon&#10;&#10;Description automatically generated">
            <a:extLst>
              <a:ext uri="{FF2B5EF4-FFF2-40B4-BE49-F238E27FC236}">
                <a16:creationId xmlns:a16="http://schemas.microsoft.com/office/drawing/2014/main" id="{91915144-5946-DC93-C109-B2E30D5027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4465" y="1686060"/>
            <a:ext cx="747485" cy="1520804"/>
          </a:xfrm>
          <a:prstGeom prst="rect">
            <a:avLst/>
          </a:prstGeom>
        </p:spPr>
      </p:pic>
      <p:sp>
        <p:nvSpPr>
          <p:cNvPr id="11" name="Rectangle 10">
            <a:extLst>
              <a:ext uri="{FF2B5EF4-FFF2-40B4-BE49-F238E27FC236}">
                <a16:creationId xmlns:a16="http://schemas.microsoft.com/office/drawing/2014/main" id="{B60ABA6C-AB29-393D-48F8-12F972684971}"/>
              </a:ext>
            </a:extLst>
          </p:cNvPr>
          <p:cNvSpPr/>
          <p:nvPr/>
        </p:nvSpPr>
        <p:spPr>
          <a:xfrm>
            <a:off x="0" y="0"/>
            <a:ext cx="12192000" cy="693841"/>
          </a:xfrm>
          <a:prstGeom prst="rect">
            <a:avLst/>
          </a:prstGeom>
          <a:solidFill>
            <a:srgbClr val="F870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1520D51-316E-2655-F34A-A09A2B29FBB1}"/>
              </a:ext>
            </a:extLst>
          </p:cNvPr>
          <p:cNvSpPr txBox="1"/>
          <p:nvPr/>
        </p:nvSpPr>
        <p:spPr>
          <a:xfrm>
            <a:off x="3613151" y="87390"/>
            <a:ext cx="4286250" cy="477054"/>
          </a:xfrm>
          <a:prstGeom prst="rect">
            <a:avLst/>
          </a:prstGeom>
          <a:noFill/>
        </p:spPr>
        <p:txBody>
          <a:bodyPr wrap="square">
            <a:spAutoFit/>
          </a:bodyPr>
          <a:lstStyle/>
          <a:p>
            <a:r>
              <a:rPr lang="en-US" sz="2500" b="1" dirty="0">
                <a:latin typeface="Montserrat" panose="00000500000000000000" pitchFamily="2" charset="0"/>
              </a:rPr>
              <a:t>How all features works ?</a:t>
            </a:r>
          </a:p>
        </p:txBody>
      </p:sp>
      <p:grpSp>
        <p:nvGrpSpPr>
          <p:cNvPr id="14" name="Group 13">
            <a:extLst>
              <a:ext uri="{FF2B5EF4-FFF2-40B4-BE49-F238E27FC236}">
                <a16:creationId xmlns:a16="http://schemas.microsoft.com/office/drawing/2014/main" id="{E801F3D7-672E-86BC-B6CE-60298BB3016B}"/>
              </a:ext>
            </a:extLst>
          </p:cNvPr>
          <p:cNvGrpSpPr/>
          <p:nvPr/>
        </p:nvGrpSpPr>
        <p:grpSpPr>
          <a:xfrm>
            <a:off x="199949" y="882831"/>
            <a:ext cx="6299205" cy="584775"/>
            <a:chOff x="1873685" y="888260"/>
            <a:chExt cx="9926453" cy="584775"/>
          </a:xfrm>
        </p:grpSpPr>
        <p:sp>
          <p:nvSpPr>
            <p:cNvPr id="4" name="TextBox 3">
              <a:extLst>
                <a:ext uri="{FF2B5EF4-FFF2-40B4-BE49-F238E27FC236}">
                  <a16:creationId xmlns:a16="http://schemas.microsoft.com/office/drawing/2014/main" id="{40D6A7C1-24DC-B6B4-D20A-AE7790C21D43}"/>
                </a:ext>
              </a:extLst>
            </p:cNvPr>
            <p:cNvSpPr txBox="1"/>
            <p:nvPr/>
          </p:nvSpPr>
          <p:spPr>
            <a:xfrm>
              <a:off x="1873685" y="888260"/>
              <a:ext cx="9894402" cy="584775"/>
            </a:xfrm>
            <a:prstGeom prst="rect">
              <a:avLst/>
            </a:prstGeom>
            <a:noFill/>
          </p:spPr>
          <p:txBody>
            <a:bodyPr wrap="square">
              <a:spAutoFit/>
            </a:bodyPr>
            <a:lstStyle/>
            <a:p>
              <a:pPr algn="ctr" eaLnBrk="0" fontAlgn="base" hangingPunct="0">
                <a:spcBef>
                  <a:spcPct val="0"/>
                </a:spcBef>
                <a:spcAft>
                  <a:spcPct val="0"/>
                </a:spcAft>
              </a:pPr>
              <a:r>
                <a:rPr kumimoji="0" lang="en-US" altLang="en-US" sz="1600" b="1" i="0" u="none" strike="noStrike" cap="none" normalizeH="0" baseline="0" dirty="0">
                  <a:ln>
                    <a:noFill/>
                  </a:ln>
                  <a:solidFill>
                    <a:schemeClr val="tx1"/>
                  </a:solidFill>
                  <a:effectLst/>
                  <a:latin typeface="+mj-lt"/>
                </a:rPr>
                <a:t>#3 Virtual Try-On Feature : </a:t>
              </a:r>
              <a:r>
                <a:rPr kumimoji="0" lang="en-US" altLang="en-US" sz="1600" b="0" i="0" u="none" strike="noStrike" cap="none" normalizeH="0" baseline="0" dirty="0">
                  <a:ln>
                    <a:noFill/>
                  </a:ln>
                  <a:solidFill>
                    <a:schemeClr val="tx1"/>
                  </a:solidFill>
                  <a:effectLst/>
                  <a:latin typeface="+mj-lt"/>
                </a:rPr>
                <a:t>Enables shoppers to try on different clothing combinations on their personalized avatars for better visualization</a:t>
              </a:r>
              <a:r>
                <a:rPr lang="en-US" altLang="en-US" sz="1600" dirty="0">
                  <a:latin typeface="+mj-lt"/>
                </a:rPr>
                <a:t> and fit.</a:t>
              </a:r>
              <a:r>
                <a:rPr kumimoji="0" lang="en-US" altLang="en-US" sz="1600" b="0" i="0" u="none" strike="noStrike" cap="none" normalizeH="0" baseline="0" dirty="0">
                  <a:ln>
                    <a:noFill/>
                  </a:ln>
                  <a:solidFill>
                    <a:schemeClr val="tx1"/>
                  </a:solidFill>
                  <a:effectLst/>
                  <a:latin typeface="+mj-lt"/>
                </a:rPr>
                <a:t> </a:t>
              </a:r>
            </a:p>
          </p:txBody>
        </p:sp>
        <p:sp>
          <p:nvSpPr>
            <p:cNvPr id="13" name="Rectangle 12">
              <a:extLst>
                <a:ext uri="{FF2B5EF4-FFF2-40B4-BE49-F238E27FC236}">
                  <a16:creationId xmlns:a16="http://schemas.microsoft.com/office/drawing/2014/main" id="{03B2B280-DC8B-B628-2E2D-8121C991E74D}"/>
                </a:ext>
              </a:extLst>
            </p:cNvPr>
            <p:cNvSpPr/>
            <p:nvPr/>
          </p:nvSpPr>
          <p:spPr>
            <a:xfrm>
              <a:off x="1905736" y="912474"/>
              <a:ext cx="9894402" cy="531956"/>
            </a:xfrm>
            <a:prstGeom prst="rect">
              <a:avLst/>
            </a:prstGeom>
            <a:noFill/>
            <a:ln w="19050">
              <a:solidFill>
                <a:srgbClr val="F8706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5" name="Table 14">
            <a:extLst>
              <a:ext uri="{FF2B5EF4-FFF2-40B4-BE49-F238E27FC236}">
                <a16:creationId xmlns:a16="http://schemas.microsoft.com/office/drawing/2014/main" id="{F78F9437-E436-9B30-4530-20F4FF7E5098}"/>
              </a:ext>
            </a:extLst>
          </p:cNvPr>
          <p:cNvGraphicFramePr>
            <a:graphicFrameLocks noGrp="1"/>
          </p:cNvGraphicFramePr>
          <p:nvPr>
            <p:extLst>
              <p:ext uri="{D42A27DB-BD31-4B8C-83A1-F6EECF244321}">
                <p14:modId xmlns:p14="http://schemas.microsoft.com/office/powerpoint/2010/main" val="2918733910"/>
              </p:ext>
            </p:extLst>
          </p:nvPr>
        </p:nvGraphicFramePr>
        <p:xfrm>
          <a:off x="6668937" y="2568013"/>
          <a:ext cx="5323114" cy="4023360"/>
        </p:xfrm>
        <a:graphic>
          <a:graphicData uri="http://schemas.openxmlformats.org/drawingml/2006/table">
            <a:tbl>
              <a:tblPr firstRow="1" bandRow="1">
                <a:tableStyleId>{073A0DAA-6AF3-43AB-8588-CEC1D06C72B9}</a:tableStyleId>
              </a:tblPr>
              <a:tblGrid>
                <a:gridCol w="1065363">
                  <a:extLst>
                    <a:ext uri="{9D8B030D-6E8A-4147-A177-3AD203B41FA5}">
                      <a16:colId xmlns:a16="http://schemas.microsoft.com/office/drawing/2014/main" val="778544198"/>
                    </a:ext>
                  </a:extLst>
                </a:gridCol>
                <a:gridCol w="1090152">
                  <a:extLst>
                    <a:ext uri="{9D8B030D-6E8A-4147-A177-3AD203B41FA5}">
                      <a16:colId xmlns:a16="http://schemas.microsoft.com/office/drawing/2014/main" val="3317841617"/>
                    </a:ext>
                  </a:extLst>
                </a:gridCol>
                <a:gridCol w="1729248">
                  <a:extLst>
                    <a:ext uri="{9D8B030D-6E8A-4147-A177-3AD203B41FA5}">
                      <a16:colId xmlns:a16="http://schemas.microsoft.com/office/drawing/2014/main" val="1530847911"/>
                    </a:ext>
                  </a:extLst>
                </a:gridCol>
                <a:gridCol w="1438351">
                  <a:extLst>
                    <a:ext uri="{9D8B030D-6E8A-4147-A177-3AD203B41FA5}">
                      <a16:colId xmlns:a16="http://schemas.microsoft.com/office/drawing/2014/main" val="1858664772"/>
                    </a:ext>
                  </a:extLst>
                </a:gridCol>
              </a:tblGrid>
              <a:tr h="202845">
                <a:tc>
                  <a:txBody>
                    <a:bodyPr/>
                    <a:lstStyle/>
                    <a:p>
                      <a:r>
                        <a:rPr lang="en-US" sz="1200" b="1" dirty="0"/>
                        <a:t>HEART</a:t>
                      </a:r>
                      <a:endParaRPr lang="en-US" sz="1200" dirty="0">
                        <a:latin typeface="+mj-lt"/>
                      </a:endParaRPr>
                    </a:p>
                  </a:txBody>
                  <a:tcPr anchor="ctr"/>
                </a:tc>
                <a:tc>
                  <a:txBody>
                    <a:bodyPr/>
                    <a:lstStyle/>
                    <a:p>
                      <a:r>
                        <a:rPr lang="en-US" sz="1200" b="1" dirty="0"/>
                        <a:t>Goal</a:t>
                      </a:r>
                      <a:endParaRPr lang="en-US" sz="1200" dirty="0">
                        <a:latin typeface="+mj-lt"/>
                      </a:endParaRPr>
                    </a:p>
                  </a:txBody>
                  <a:tcPr anchor="ctr"/>
                </a:tc>
                <a:tc>
                  <a:txBody>
                    <a:bodyPr/>
                    <a:lstStyle/>
                    <a:p>
                      <a:r>
                        <a:rPr lang="en-US" sz="1200" b="1" dirty="0"/>
                        <a:t>Signal</a:t>
                      </a:r>
                      <a:endParaRPr lang="en-US" sz="1200" dirty="0">
                        <a:latin typeface="+mj-lt"/>
                      </a:endParaRPr>
                    </a:p>
                  </a:txBody>
                  <a:tcPr anchor="ctr"/>
                </a:tc>
                <a:tc>
                  <a:txBody>
                    <a:bodyPr/>
                    <a:lstStyle/>
                    <a:p>
                      <a:r>
                        <a:rPr lang="en-US" sz="1200" b="1" dirty="0"/>
                        <a:t>Metrics</a:t>
                      </a:r>
                      <a:endParaRPr lang="en-US" sz="1200" dirty="0">
                        <a:latin typeface="+mj-lt"/>
                      </a:endParaRPr>
                    </a:p>
                  </a:txBody>
                  <a:tcPr anchor="ctr"/>
                </a:tc>
                <a:extLst>
                  <a:ext uri="{0D108BD9-81ED-4DB2-BD59-A6C34878D82A}">
                    <a16:rowId xmlns:a16="http://schemas.microsoft.com/office/drawing/2014/main" val="2120248411"/>
                  </a:ext>
                </a:extLst>
              </a:tr>
              <a:tr h="486827">
                <a:tc>
                  <a:txBody>
                    <a:bodyPr/>
                    <a:lstStyle/>
                    <a:p>
                      <a:r>
                        <a:rPr lang="en-US" sz="1200" b="1" dirty="0"/>
                        <a:t>Happiness</a:t>
                      </a:r>
                      <a:endParaRPr lang="en-US" sz="1200" dirty="0">
                        <a:latin typeface="+mj-lt"/>
                      </a:endParaRPr>
                    </a:p>
                  </a:txBody>
                  <a:tcPr anchor="ctr"/>
                </a:tc>
                <a:tc>
                  <a:txBody>
                    <a:bodyPr/>
                    <a:lstStyle/>
                    <a:p>
                      <a:r>
                        <a:rPr lang="en-US" sz="1200" dirty="0"/>
                        <a:t>Improve customer satisfaction</a:t>
                      </a:r>
                      <a:endParaRPr lang="en-US" sz="1200" dirty="0">
                        <a:latin typeface="+mj-lt"/>
                      </a:endParaRPr>
                    </a:p>
                  </a:txBody>
                  <a:tcPr anchor="ctr"/>
                </a:tc>
                <a:tc>
                  <a:txBody>
                    <a:bodyPr/>
                    <a:lstStyle/>
                    <a:p>
                      <a:r>
                        <a:rPr lang="en-US" sz="1200" dirty="0"/>
                        <a:t>Positive feedback and recommendations, High user ratings</a:t>
                      </a:r>
                      <a:endParaRPr lang="en-US" sz="1200" dirty="0">
                        <a:latin typeface="+mj-l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NPS, Average Ratings &amp; Reviews</a:t>
                      </a:r>
                      <a:endParaRPr lang="en-US" sz="1200" dirty="0">
                        <a:latin typeface="+mj-lt"/>
                      </a:endParaRPr>
                    </a:p>
                  </a:txBody>
                  <a:tcPr anchor="ctr"/>
                </a:tc>
                <a:extLst>
                  <a:ext uri="{0D108BD9-81ED-4DB2-BD59-A6C34878D82A}">
                    <a16:rowId xmlns:a16="http://schemas.microsoft.com/office/drawing/2014/main" val="1891029438"/>
                  </a:ext>
                </a:extLst>
              </a:tr>
              <a:tr h="628819">
                <a:tc>
                  <a:txBody>
                    <a:bodyPr/>
                    <a:lstStyle/>
                    <a:p>
                      <a:r>
                        <a:rPr lang="en-US" sz="1200" b="1" dirty="0"/>
                        <a:t>Engagement</a:t>
                      </a:r>
                      <a:endParaRPr lang="en-US" sz="1200" dirty="0">
                        <a:latin typeface="+mj-lt"/>
                      </a:endParaRPr>
                    </a:p>
                  </a:txBody>
                  <a:tcPr anchor="ctr"/>
                </a:tc>
                <a:tc>
                  <a:txBody>
                    <a:bodyPr/>
                    <a:lstStyle/>
                    <a:p>
                      <a:r>
                        <a:rPr lang="en-US" sz="1200" dirty="0"/>
                        <a:t>Increase user interaction</a:t>
                      </a:r>
                      <a:endParaRPr lang="en-US" sz="1200" dirty="0">
                        <a:latin typeface="+mj-l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Frequent usage of features, High interaction with AI advisor</a:t>
                      </a:r>
                      <a:endParaRPr lang="en-US" sz="1200" dirty="0">
                        <a:latin typeface="+mj-l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D/M Active Users, Session Duration, Feature Usage Rate</a:t>
                      </a:r>
                      <a:endParaRPr lang="en-US" sz="1200" dirty="0">
                        <a:latin typeface="+mj-lt"/>
                      </a:endParaRPr>
                    </a:p>
                  </a:txBody>
                  <a:tcPr anchor="ctr"/>
                </a:tc>
                <a:extLst>
                  <a:ext uri="{0D108BD9-81ED-4DB2-BD59-A6C34878D82A}">
                    <a16:rowId xmlns:a16="http://schemas.microsoft.com/office/drawing/2014/main" val="2589791797"/>
                  </a:ext>
                </a:extLst>
              </a:tr>
              <a:tr h="486827">
                <a:tc>
                  <a:txBody>
                    <a:bodyPr/>
                    <a:lstStyle/>
                    <a:p>
                      <a:r>
                        <a:rPr lang="en-US" sz="1200" b="1" dirty="0"/>
                        <a:t>Adoption</a:t>
                      </a:r>
                      <a:endParaRPr lang="en-US" sz="1200" dirty="0">
                        <a:latin typeface="+mj-lt"/>
                      </a:endParaRPr>
                    </a:p>
                  </a:txBody>
                  <a:tcPr anchor="ctr"/>
                </a:tc>
                <a:tc>
                  <a:txBody>
                    <a:bodyPr/>
                    <a:lstStyle/>
                    <a:p>
                      <a:r>
                        <a:rPr lang="en-US" sz="1200" dirty="0"/>
                        <a:t>Boost user acquisition</a:t>
                      </a:r>
                      <a:endParaRPr lang="en-US" sz="1200" dirty="0">
                        <a:latin typeface="+mj-l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Increase in new sign-ups, Users engaging with the product</a:t>
                      </a:r>
                      <a:endParaRPr lang="en-US" sz="1200" dirty="0">
                        <a:latin typeface="+mj-l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Number of New Users, Activation Rate</a:t>
                      </a:r>
                      <a:endParaRPr lang="en-US" sz="1200" dirty="0">
                        <a:latin typeface="+mj-lt"/>
                      </a:endParaRPr>
                    </a:p>
                  </a:txBody>
                  <a:tcPr anchor="ctr"/>
                </a:tc>
                <a:extLst>
                  <a:ext uri="{0D108BD9-81ED-4DB2-BD59-A6C34878D82A}">
                    <a16:rowId xmlns:a16="http://schemas.microsoft.com/office/drawing/2014/main" val="3593453808"/>
                  </a:ext>
                </a:extLst>
              </a:tr>
              <a:tr h="628819">
                <a:tc>
                  <a:txBody>
                    <a:bodyPr/>
                    <a:lstStyle/>
                    <a:p>
                      <a:r>
                        <a:rPr lang="en-US" sz="1200" b="1" dirty="0"/>
                        <a:t>Retention</a:t>
                      </a:r>
                      <a:endParaRPr lang="en-US" sz="1200" dirty="0">
                        <a:latin typeface="+mj-lt"/>
                      </a:endParaRPr>
                    </a:p>
                  </a:txBody>
                  <a:tcPr anchor="ctr"/>
                </a:tc>
                <a:tc>
                  <a:txBody>
                    <a:bodyPr/>
                    <a:lstStyle/>
                    <a:p>
                      <a:r>
                        <a:rPr lang="en-US" sz="1200" dirty="0"/>
                        <a:t>Enhance user loyalty</a:t>
                      </a:r>
                      <a:endParaRPr lang="en-US" sz="1200" dirty="0">
                        <a:latin typeface="+mj-l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Low churn rate, High return rate of users</a:t>
                      </a:r>
                      <a:endParaRPr lang="en-US" sz="1200" dirty="0">
                        <a:latin typeface="+mj-l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Churn Rate, Repeat Usage Rate, Retention Rate</a:t>
                      </a:r>
                      <a:endParaRPr lang="en-US" sz="1200" dirty="0">
                        <a:latin typeface="+mj-lt"/>
                      </a:endParaRPr>
                    </a:p>
                  </a:txBody>
                  <a:tcPr anchor="ctr"/>
                </a:tc>
                <a:extLst>
                  <a:ext uri="{0D108BD9-81ED-4DB2-BD59-A6C34878D82A}">
                    <a16:rowId xmlns:a16="http://schemas.microsoft.com/office/drawing/2014/main" val="1344602926"/>
                  </a:ext>
                </a:extLst>
              </a:tr>
              <a:tr h="486827">
                <a:tc>
                  <a:txBody>
                    <a:bodyPr/>
                    <a:lstStyle/>
                    <a:p>
                      <a:r>
                        <a:rPr lang="en-US" sz="1200" b="1" dirty="0"/>
                        <a:t>Task Success</a:t>
                      </a:r>
                      <a:endParaRPr lang="en-US" sz="1200" dirty="0">
                        <a:latin typeface="+mj-lt"/>
                      </a:endParaRPr>
                    </a:p>
                  </a:txBody>
                  <a:tcPr anchor="ctr"/>
                </a:tc>
                <a:tc>
                  <a:txBody>
                    <a:bodyPr/>
                    <a:lstStyle/>
                    <a:p>
                      <a:r>
                        <a:rPr lang="en-US" sz="1200"/>
                        <a:t>Maximize successful transactions</a:t>
                      </a:r>
                      <a:endParaRPr lang="en-US" sz="1200">
                        <a:latin typeface="+mj-l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High completion of purchases, Low return rate of purchased items</a:t>
                      </a:r>
                      <a:endParaRPr lang="en-US" sz="1200" dirty="0">
                        <a:latin typeface="+mj-l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Conversion Rate, Return Rate</a:t>
                      </a:r>
                      <a:endParaRPr lang="en-US" sz="1200" dirty="0">
                        <a:latin typeface="+mj-lt"/>
                      </a:endParaRPr>
                    </a:p>
                  </a:txBody>
                  <a:tcPr anchor="ctr"/>
                </a:tc>
                <a:extLst>
                  <a:ext uri="{0D108BD9-81ED-4DB2-BD59-A6C34878D82A}">
                    <a16:rowId xmlns:a16="http://schemas.microsoft.com/office/drawing/2014/main" val="4012920036"/>
                  </a:ext>
                </a:extLst>
              </a:tr>
            </a:tbl>
          </a:graphicData>
        </a:graphic>
      </p:graphicFrame>
      <p:grpSp>
        <p:nvGrpSpPr>
          <p:cNvPr id="24" name="Group 23">
            <a:extLst>
              <a:ext uri="{FF2B5EF4-FFF2-40B4-BE49-F238E27FC236}">
                <a16:creationId xmlns:a16="http://schemas.microsoft.com/office/drawing/2014/main" id="{0E31AB02-7576-9390-5983-2EAB56D422C9}"/>
              </a:ext>
            </a:extLst>
          </p:cNvPr>
          <p:cNvGrpSpPr/>
          <p:nvPr/>
        </p:nvGrpSpPr>
        <p:grpSpPr>
          <a:xfrm>
            <a:off x="245688" y="3417408"/>
            <a:ext cx="6129712" cy="3207263"/>
            <a:chOff x="220288" y="3487710"/>
            <a:chExt cx="6129712" cy="3207263"/>
          </a:xfrm>
        </p:grpSpPr>
        <p:sp>
          <p:nvSpPr>
            <p:cNvPr id="22" name="Rectangle: Rounded Corners 21">
              <a:extLst>
                <a:ext uri="{FF2B5EF4-FFF2-40B4-BE49-F238E27FC236}">
                  <a16:creationId xmlns:a16="http://schemas.microsoft.com/office/drawing/2014/main" id="{FB17F440-6209-1D1F-5E6B-1D667FD2BB05}"/>
                </a:ext>
              </a:extLst>
            </p:cNvPr>
            <p:cNvSpPr/>
            <p:nvPr/>
          </p:nvSpPr>
          <p:spPr>
            <a:xfrm>
              <a:off x="220288" y="3487710"/>
              <a:ext cx="6129712" cy="3207263"/>
            </a:xfrm>
            <a:prstGeom prst="roundRect">
              <a:avLst/>
            </a:prstGeom>
            <a:solidFill>
              <a:srgbClr val="F870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F997AB47-7962-7870-C4D6-B1F2AB83E0BE}"/>
                </a:ext>
              </a:extLst>
            </p:cNvPr>
            <p:cNvSpPr txBox="1"/>
            <p:nvPr/>
          </p:nvSpPr>
          <p:spPr>
            <a:xfrm flipH="1">
              <a:off x="342900" y="3641914"/>
              <a:ext cx="2679700" cy="369332"/>
            </a:xfrm>
            <a:prstGeom prst="rect">
              <a:avLst/>
            </a:prstGeom>
            <a:noFill/>
          </p:spPr>
          <p:txBody>
            <a:bodyPr wrap="square" rtlCol="0">
              <a:spAutoFit/>
            </a:bodyPr>
            <a:lstStyle/>
            <a:p>
              <a:r>
                <a:rPr lang="en-US" b="1" dirty="0">
                  <a:latin typeface="Montserrat" panose="00000500000000000000" pitchFamily="2" charset="0"/>
                </a:rPr>
                <a:t>Technology involved</a:t>
              </a:r>
            </a:p>
          </p:txBody>
        </p:sp>
        <p:sp>
          <p:nvSpPr>
            <p:cNvPr id="16" name="Rectangle 4">
              <a:extLst>
                <a:ext uri="{FF2B5EF4-FFF2-40B4-BE49-F238E27FC236}">
                  <a16:creationId xmlns:a16="http://schemas.microsoft.com/office/drawing/2014/main" id="{6D67E782-D7D6-FBC5-570D-8BA410357761}"/>
                </a:ext>
              </a:extLst>
            </p:cNvPr>
            <p:cNvSpPr>
              <a:spLocks noChangeArrowheads="1"/>
            </p:cNvSpPr>
            <p:nvPr/>
          </p:nvSpPr>
          <p:spPr bwMode="auto">
            <a:xfrm>
              <a:off x="431863" y="3980473"/>
              <a:ext cx="5855716"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0" i="0" u="none" strike="noStrike" cap="none" normalizeH="0" baseline="0" dirty="0">
                  <a:ln>
                    <a:noFill/>
                  </a:ln>
                  <a:solidFill>
                    <a:schemeClr val="tx1"/>
                  </a:solidFill>
                  <a:effectLst/>
                  <a:latin typeface="+mj-lt"/>
                </a:rPr>
                <a:t>Utilizes WebSocket for seamless two-way messaging and RESTful APIs for efficient message delivery.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0" i="0" u="none" strike="noStrike" cap="none" normalizeH="0" baseline="0" dirty="0">
                  <a:ln>
                    <a:noFill/>
                  </a:ln>
                  <a:solidFill>
                    <a:schemeClr val="tx1"/>
                  </a:solidFill>
                  <a:effectLst/>
                  <a:latin typeface="+mj-lt"/>
                </a:rPr>
                <a:t>Leverages NoSQL databases (e.g., MongoDB, Firebase) for dynamic chat data storage and fast retrieval.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0" i="0" u="none" strike="noStrike" cap="none" normalizeH="0" baseline="0" dirty="0">
                  <a:ln>
                    <a:noFill/>
                  </a:ln>
                  <a:solidFill>
                    <a:schemeClr val="tx1"/>
                  </a:solidFill>
                  <a:effectLst/>
                  <a:latin typeface="+mj-lt"/>
                </a:rPr>
                <a:t>Integrates image recognition tools for sharing clothing images and securely stores them using cloud solutions like AWS S3.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300" dirty="0">
                  <a:latin typeface="+mj-lt"/>
                </a:rPr>
                <a:t>U</a:t>
              </a:r>
              <a:r>
                <a:rPr kumimoji="0" lang="en-US" altLang="en-US" sz="1300" b="0" i="0" u="none" strike="noStrike" cap="none" normalizeH="0" baseline="0" dirty="0">
                  <a:ln>
                    <a:noFill/>
                  </a:ln>
                  <a:solidFill>
                    <a:schemeClr val="tx1"/>
                  </a:solidFill>
                  <a:effectLst/>
                  <a:latin typeface="+mj-lt"/>
                </a:rPr>
                <a:t>ses 3D modeling (Blender 3D/Unity) and pose estimation (</a:t>
              </a:r>
              <a:r>
                <a:rPr kumimoji="0" lang="en-US" altLang="en-US" sz="1300" b="0" i="0" u="none" strike="noStrike" cap="none" normalizeH="0" baseline="0" dirty="0" err="1">
                  <a:ln>
                    <a:noFill/>
                  </a:ln>
                  <a:solidFill>
                    <a:schemeClr val="tx1"/>
                  </a:solidFill>
                  <a:effectLst/>
                  <a:latin typeface="+mj-lt"/>
                </a:rPr>
                <a:t>OpenPose</a:t>
              </a:r>
              <a:r>
                <a:rPr kumimoji="0" lang="en-US" altLang="en-US" sz="1300" b="0" i="0" u="none" strike="noStrike" cap="none" normalizeH="0" baseline="0" dirty="0">
                  <a:ln>
                    <a:noFill/>
                  </a:ln>
                  <a:solidFill>
                    <a:schemeClr val="tx1"/>
                  </a:solidFill>
                  <a:effectLst/>
                  <a:latin typeface="+mj-lt"/>
                </a:rPr>
                <a:t>) to create lifelike avatars and align clothing with body posture in real-time.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0" i="0" u="none" strike="noStrike" cap="none" normalizeH="0" baseline="0" dirty="0">
                  <a:ln>
                    <a:noFill/>
                  </a:ln>
                  <a:solidFill>
                    <a:schemeClr val="tx1"/>
                  </a:solidFill>
                  <a:effectLst/>
                  <a:latin typeface="+mj-lt"/>
                </a:rPr>
                <a:t>Employs AR technologies (</a:t>
              </a:r>
              <a:r>
                <a:rPr kumimoji="0" lang="en-US" altLang="en-US" sz="1300" b="0" i="0" u="none" strike="noStrike" cap="none" normalizeH="0" baseline="0" dirty="0" err="1">
                  <a:ln>
                    <a:noFill/>
                  </a:ln>
                  <a:solidFill>
                    <a:schemeClr val="tx1"/>
                  </a:solidFill>
                  <a:effectLst/>
                  <a:latin typeface="+mj-lt"/>
                </a:rPr>
                <a:t>ARKit</a:t>
              </a:r>
              <a:r>
                <a:rPr kumimoji="0" lang="en-US" altLang="en-US" sz="1300" b="0" i="0" u="none" strike="noStrike" cap="none" normalizeH="0" baseline="0" dirty="0">
                  <a:ln>
                    <a:noFill/>
                  </a:ln>
                  <a:solidFill>
                    <a:schemeClr val="tx1"/>
                  </a:solidFill>
                  <a:effectLst/>
                  <a:latin typeface="+mj-lt"/>
                </a:rPr>
                <a:t>/</a:t>
              </a:r>
              <a:r>
                <a:rPr kumimoji="0" lang="en-US" altLang="en-US" sz="1300" b="0" i="0" u="none" strike="noStrike" cap="none" normalizeH="0" baseline="0" dirty="0" err="1">
                  <a:ln>
                    <a:noFill/>
                  </a:ln>
                  <a:solidFill>
                    <a:schemeClr val="tx1"/>
                  </a:solidFill>
                  <a:effectLst/>
                  <a:latin typeface="+mj-lt"/>
                </a:rPr>
                <a:t>ARCore</a:t>
              </a:r>
              <a:r>
                <a:rPr kumimoji="0" lang="en-US" altLang="en-US" sz="1300" b="0" i="0" u="none" strike="noStrike" cap="none" normalizeH="0" baseline="0" dirty="0">
                  <a:ln>
                    <a:noFill/>
                  </a:ln>
                  <a:solidFill>
                    <a:schemeClr val="tx1"/>
                  </a:solidFill>
                  <a:effectLst/>
                  <a:latin typeface="+mj-lt"/>
                </a:rPr>
                <a:t>) to overlay clothing on avatars via mobile devices, ensuring a seamless virtual try-on experience.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0" i="0" u="none" strike="noStrike" cap="none" normalizeH="0" baseline="0" dirty="0">
                  <a:ln>
                    <a:noFill/>
                  </a:ln>
                  <a:solidFill>
                    <a:schemeClr val="tx1"/>
                  </a:solidFill>
                  <a:effectLst/>
                  <a:latin typeface="+mj-lt"/>
                </a:rPr>
                <a:t>Leverages cloud infrastructure (AWS/Google Cloud) for 3D rendering and real-time simulations, ensuring smooth performance. </a:t>
              </a:r>
            </a:p>
          </p:txBody>
        </p:sp>
      </p:grpSp>
      <p:sp>
        <p:nvSpPr>
          <p:cNvPr id="18" name="TextBox 17">
            <a:extLst>
              <a:ext uri="{FF2B5EF4-FFF2-40B4-BE49-F238E27FC236}">
                <a16:creationId xmlns:a16="http://schemas.microsoft.com/office/drawing/2014/main" id="{6C17D5C1-10E8-FFB7-199C-BD2FF52B9B58}"/>
              </a:ext>
            </a:extLst>
          </p:cNvPr>
          <p:cNvSpPr txBox="1"/>
          <p:nvPr/>
        </p:nvSpPr>
        <p:spPr>
          <a:xfrm>
            <a:off x="8721119" y="911365"/>
            <a:ext cx="1243163" cy="378339"/>
          </a:xfrm>
          <a:prstGeom prst="rect">
            <a:avLst/>
          </a:prstGeom>
          <a:noFill/>
        </p:spPr>
        <p:txBody>
          <a:bodyPr wrap="square">
            <a:spAutoFit/>
          </a:bodyPr>
          <a:lstStyle/>
          <a:p>
            <a:r>
              <a:rPr lang="en-US" b="1" dirty="0">
                <a:latin typeface="Montserrat" panose="00000500000000000000" pitchFamily="2" charset="0"/>
              </a:rPr>
              <a:t>Metrices </a:t>
            </a:r>
          </a:p>
        </p:txBody>
      </p:sp>
      <p:sp>
        <p:nvSpPr>
          <p:cNvPr id="19" name="TextBox 18">
            <a:extLst>
              <a:ext uri="{FF2B5EF4-FFF2-40B4-BE49-F238E27FC236}">
                <a16:creationId xmlns:a16="http://schemas.microsoft.com/office/drawing/2014/main" id="{F122DC4E-1287-FB9F-EFE5-398D55B9FF49}"/>
              </a:ext>
            </a:extLst>
          </p:cNvPr>
          <p:cNvSpPr txBox="1"/>
          <p:nvPr/>
        </p:nvSpPr>
        <p:spPr>
          <a:xfrm>
            <a:off x="6944564" y="1554389"/>
            <a:ext cx="4913464" cy="646331"/>
          </a:xfrm>
          <a:prstGeom prst="rect">
            <a:avLst/>
          </a:prstGeom>
          <a:noFill/>
        </p:spPr>
        <p:txBody>
          <a:bodyPr wrap="square" rtlCol="0">
            <a:spAutoFit/>
          </a:bodyPr>
          <a:lstStyle/>
          <a:p>
            <a:pPr algn="ctr"/>
            <a:r>
              <a:rPr kumimoji="0" lang="en-US" altLang="en-US" sz="1800" b="0" i="0" u="none" strike="noStrike" cap="none" normalizeH="0" baseline="0" dirty="0">
                <a:ln>
                  <a:noFill/>
                </a:ln>
                <a:solidFill>
                  <a:schemeClr val="tx1"/>
                </a:solidFill>
                <a:effectLst/>
                <a:latin typeface="+mj-lt"/>
              </a:rPr>
              <a:t>North Star metrics : </a:t>
            </a:r>
            <a:r>
              <a:rPr kumimoji="0" lang="en-US" altLang="en-US" sz="1800" b="1" i="0" u="none" strike="noStrike" cap="none" normalizeH="0" baseline="0" dirty="0">
                <a:ln>
                  <a:noFill/>
                </a:ln>
                <a:solidFill>
                  <a:schemeClr val="tx1"/>
                </a:solidFill>
                <a:effectLst/>
                <a:latin typeface="+mj-lt"/>
              </a:rPr>
              <a:t>Return rates </a:t>
            </a:r>
            <a:r>
              <a:rPr kumimoji="0" lang="en-US" altLang="en-US" sz="1800" b="0" i="0" u="none" strike="noStrike" cap="none" normalizeH="0" baseline="0" dirty="0">
                <a:ln>
                  <a:noFill/>
                </a:ln>
                <a:solidFill>
                  <a:schemeClr val="tx1"/>
                </a:solidFill>
                <a:effectLst/>
                <a:latin typeface="+mj-lt"/>
              </a:rPr>
              <a:t>should be reduced by at least 40%.</a:t>
            </a:r>
          </a:p>
        </p:txBody>
      </p:sp>
      <p:sp>
        <p:nvSpPr>
          <p:cNvPr id="21" name="Rectangle 20">
            <a:extLst>
              <a:ext uri="{FF2B5EF4-FFF2-40B4-BE49-F238E27FC236}">
                <a16:creationId xmlns:a16="http://schemas.microsoft.com/office/drawing/2014/main" id="{CD72973E-1EB1-5164-36C5-DA32A1CCABE0}"/>
              </a:ext>
            </a:extLst>
          </p:cNvPr>
          <p:cNvSpPr/>
          <p:nvPr/>
        </p:nvSpPr>
        <p:spPr>
          <a:xfrm>
            <a:off x="6593870" y="902896"/>
            <a:ext cx="5497663" cy="5801173"/>
          </a:xfrm>
          <a:prstGeom prst="rect">
            <a:avLst/>
          </a:prstGeom>
          <a:noFill/>
          <a:ln w="28575">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1457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4EB3A5B-042F-B443-1FE9-EB3934517384}"/>
              </a:ext>
            </a:extLst>
          </p:cNvPr>
          <p:cNvSpPr/>
          <p:nvPr/>
        </p:nvSpPr>
        <p:spPr>
          <a:xfrm>
            <a:off x="0" y="0"/>
            <a:ext cx="12192000" cy="693841"/>
          </a:xfrm>
          <a:prstGeom prst="rect">
            <a:avLst/>
          </a:prstGeom>
          <a:solidFill>
            <a:srgbClr val="F870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5F98FA-1C0C-A051-7D17-5BD5C151C231}"/>
              </a:ext>
            </a:extLst>
          </p:cNvPr>
          <p:cNvSpPr>
            <a:spLocks noGrp="1"/>
          </p:cNvSpPr>
          <p:nvPr>
            <p:ph type="title"/>
          </p:nvPr>
        </p:nvSpPr>
        <p:spPr>
          <a:xfrm>
            <a:off x="4099001" y="-1"/>
            <a:ext cx="3795694" cy="693841"/>
          </a:xfrm>
        </p:spPr>
        <p:txBody>
          <a:bodyPr>
            <a:noAutofit/>
          </a:bodyPr>
          <a:lstStyle/>
          <a:p>
            <a:r>
              <a:rPr lang="en-US" sz="3000" b="1" dirty="0"/>
              <a:t>Pitfall and Mitigations</a:t>
            </a:r>
          </a:p>
        </p:txBody>
      </p:sp>
      <p:sp>
        <p:nvSpPr>
          <p:cNvPr id="6" name="TextBox 5">
            <a:extLst>
              <a:ext uri="{FF2B5EF4-FFF2-40B4-BE49-F238E27FC236}">
                <a16:creationId xmlns:a16="http://schemas.microsoft.com/office/drawing/2014/main" id="{8E0A3DFB-92D3-0D77-D9C6-AC963A48680D}"/>
              </a:ext>
            </a:extLst>
          </p:cNvPr>
          <p:cNvSpPr txBox="1"/>
          <p:nvPr/>
        </p:nvSpPr>
        <p:spPr>
          <a:xfrm>
            <a:off x="145058" y="889106"/>
            <a:ext cx="11703579" cy="584775"/>
          </a:xfrm>
          <a:prstGeom prst="rect">
            <a:avLst/>
          </a:prstGeom>
          <a:noFill/>
        </p:spPr>
        <p:txBody>
          <a:bodyPr wrap="square" rtlCol="0">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rPr>
              <a:t>Processing Speed</a:t>
            </a:r>
            <a:r>
              <a:rPr kumimoji="0" lang="en-US" altLang="en-US" sz="1600" b="0" i="0" u="none" strike="noStrike" cap="none" normalizeH="0" baseline="0" dirty="0">
                <a:ln>
                  <a:noFill/>
                </a:ln>
                <a:solidFill>
                  <a:schemeClr val="tx1"/>
                </a:solidFill>
                <a:effectLst/>
              </a:rPr>
              <a:t> – The system could experience slowdowns due to the complexity of simulating virtual try-ons and accurate clothing fits, but advancements like quantum computing could mitigate this in the future.</a:t>
            </a:r>
          </a:p>
        </p:txBody>
      </p:sp>
      <p:cxnSp>
        <p:nvCxnSpPr>
          <p:cNvPr id="8" name="Straight Connector 7">
            <a:extLst>
              <a:ext uri="{FF2B5EF4-FFF2-40B4-BE49-F238E27FC236}">
                <a16:creationId xmlns:a16="http://schemas.microsoft.com/office/drawing/2014/main" id="{65ECBDA6-0AF2-6A55-8476-0F388024C4B3}"/>
              </a:ext>
            </a:extLst>
          </p:cNvPr>
          <p:cNvCxnSpPr>
            <a:cxnSpLocks/>
          </p:cNvCxnSpPr>
          <p:nvPr/>
        </p:nvCxnSpPr>
        <p:spPr>
          <a:xfrm>
            <a:off x="-340452" y="962559"/>
            <a:ext cx="0" cy="5655824"/>
          </a:xfrm>
          <a:prstGeom prst="line">
            <a:avLst/>
          </a:prstGeom>
          <a:ln w="57150"/>
        </p:spPr>
        <p:style>
          <a:lnRef idx="2">
            <a:schemeClr val="accent1"/>
          </a:lnRef>
          <a:fillRef idx="0">
            <a:schemeClr val="accent1"/>
          </a:fillRef>
          <a:effectRef idx="1">
            <a:schemeClr val="accent1"/>
          </a:effectRef>
          <a:fontRef idx="minor">
            <a:schemeClr val="tx1"/>
          </a:fontRef>
        </p:style>
      </p:cxnSp>
      <p:sp>
        <p:nvSpPr>
          <p:cNvPr id="9" name="Title 1">
            <a:extLst>
              <a:ext uri="{FF2B5EF4-FFF2-40B4-BE49-F238E27FC236}">
                <a16:creationId xmlns:a16="http://schemas.microsoft.com/office/drawing/2014/main" id="{69A03442-31B9-4025-5DCB-C09D848B8446}"/>
              </a:ext>
            </a:extLst>
          </p:cNvPr>
          <p:cNvSpPr txBox="1">
            <a:spLocks/>
          </p:cNvSpPr>
          <p:nvPr/>
        </p:nvSpPr>
        <p:spPr>
          <a:xfrm>
            <a:off x="145058" y="3597663"/>
            <a:ext cx="3399613" cy="471488"/>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Future</a:t>
            </a:r>
            <a:r>
              <a:rPr lang="en-US" b="1" dirty="0"/>
              <a:t> Projections</a:t>
            </a:r>
          </a:p>
        </p:txBody>
      </p:sp>
      <p:sp>
        <p:nvSpPr>
          <p:cNvPr id="11" name="TextBox 10">
            <a:extLst>
              <a:ext uri="{FF2B5EF4-FFF2-40B4-BE49-F238E27FC236}">
                <a16:creationId xmlns:a16="http://schemas.microsoft.com/office/drawing/2014/main" id="{F7F24808-C5B9-DE3A-4382-9F6022E519F2}"/>
              </a:ext>
            </a:extLst>
          </p:cNvPr>
          <p:cNvSpPr txBox="1"/>
          <p:nvPr/>
        </p:nvSpPr>
        <p:spPr>
          <a:xfrm>
            <a:off x="354377" y="4016717"/>
            <a:ext cx="9767967" cy="2631490"/>
          </a:xfrm>
          <a:prstGeom prst="rect">
            <a:avLst/>
          </a:prstGeom>
          <a:noFill/>
        </p:spPr>
        <p:txBody>
          <a:bodyPr wrap="square" rtlCol="0">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500" b="1" i="0" u="none" strike="noStrike" cap="none" normalizeH="0" baseline="0" dirty="0">
                <a:ln>
                  <a:noFill/>
                </a:ln>
                <a:solidFill>
                  <a:schemeClr val="tx1"/>
                </a:solidFill>
                <a:effectLst/>
              </a:rPr>
              <a:t>Fashion NFTs</a:t>
            </a:r>
            <a:r>
              <a:rPr kumimoji="0" lang="en-US" altLang="en-US" sz="1500" b="0" i="0" u="none" strike="noStrike" cap="none" normalizeH="0" baseline="0" dirty="0">
                <a:ln>
                  <a:noFill/>
                </a:ln>
                <a:solidFill>
                  <a:schemeClr val="tx1"/>
                </a:solidFill>
                <a:effectLst/>
              </a:rPr>
              <a:t>: Designers can create unique NFT outfits that shoppers can purchase for their digital twins, allowing for exclusive digital fashion ownership and sharing on social media platforms.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500" b="0" i="0" u="none" strike="noStrike" cap="none" normalizeH="0" baseline="0" dirty="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500" b="1" i="0" u="none" strike="noStrike" cap="none" normalizeH="0" baseline="0" dirty="0">
                <a:ln>
                  <a:noFill/>
                </a:ln>
                <a:solidFill>
                  <a:schemeClr val="tx1"/>
                </a:solidFill>
                <a:effectLst/>
              </a:rPr>
              <a:t>In-Game Integration</a:t>
            </a:r>
            <a:r>
              <a:rPr kumimoji="0" lang="en-US" altLang="en-US" sz="1500" b="0" i="0" u="none" strike="noStrike" cap="none" normalizeH="0" baseline="0" dirty="0">
                <a:ln>
                  <a:noFill/>
                </a:ln>
                <a:solidFill>
                  <a:schemeClr val="tx1"/>
                </a:solidFill>
                <a:effectLst/>
              </a:rPr>
              <a:t>: Gamers can use their digital twins in video games, customizing them with NFT outfits for a unique appearance in various gaming worlds, enhancing their gaming experience and personal expression.</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500" b="0" i="0" u="none" strike="noStrike" cap="none" normalizeH="0" baseline="0" dirty="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500" b="1" i="0" u="none" strike="noStrike" cap="none" normalizeH="0" baseline="0" dirty="0">
                <a:ln>
                  <a:noFill/>
                </a:ln>
                <a:solidFill>
                  <a:schemeClr val="tx1"/>
                </a:solidFill>
                <a:effectLst/>
              </a:rPr>
              <a:t>Metaverse Engagement</a:t>
            </a:r>
            <a:r>
              <a:rPr kumimoji="0" lang="en-US" altLang="en-US" sz="1500" b="0" i="0" u="none" strike="noStrike" cap="none" normalizeH="0" baseline="0" dirty="0">
                <a:ln>
                  <a:noFill/>
                </a:ln>
                <a:solidFill>
                  <a:schemeClr val="tx1"/>
                </a:solidFill>
                <a:effectLst/>
              </a:rPr>
              <a:t>: As virtual worlds grow, users can interact using their digital twins, showcasing personalized outfits and participating in virtual events, fashion shows, or social gatherings.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500" b="0" i="0" u="none" strike="noStrike" cap="none" normalizeH="0" baseline="0" dirty="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500" b="1" i="0" u="none" strike="noStrike" cap="none" normalizeH="0" baseline="0" dirty="0">
                <a:ln>
                  <a:noFill/>
                </a:ln>
                <a:solidFill>
                  <a:schemeClr val="tx1"/>
                </a:solidFill>
                <a:effectLst/>
              </a:rPr>
              <a:t>Augmented Reality Experiences</a:t>
            </a:r>
            <a:r>
              <a:rPr kumimoji="0" lang="en-US" altLang="en-US" sz="1500" b="0" i="0" u="none" strike="noStrike" cap="none" normalizeH="0" baseline="0" dirty="0">
                <a:ln>
                  <a:noFill/>
                </a:ln>
                <a:solidFill>
                  <a:schemeClr val="tx1"/>
                </a:solidFill>
                <a:effectLst/>
              </a:rPr>
              <a:t>: Users can participate in AR fashion shows or events where they can showcase their digital twin outfits in real-time, interacting with other users and brands in immersive environments.</a:t>
            </a:r>
          </a:p>
        </p:txBody>
      </p:sp>
      <p:grpSp>
        <p:nvGrpSpPr>
          <p:cNvPr id="13" name="Group 12">
            <a:extLst>
              <a:ext uri="{FF2B5EF4-FFF2-40B4-BE49-F238E27FC236}">
                <a16:creationId xmlns:a16="http://schemas.microsoft.com/office/drawing/2014/main" id="{E7416C87-E93D-AD7B-C786-2180D97EFB9F}"/>
              </a:ext>
            </a:extLst>
          </p:cNvPr>
          <p:cNvGrpSpPr/>
          <p:nvPr/>
        </p:nvGrpSpPr>
        <p:grpSpPr>
          <a:xfrm>
            <a:off x="4940231" y="1633560"/>
            <a:ext cx="4367733" cy="1503277"/>
            <a:chOff x="114036" y="488885"/>
            <a:chExt cx="4367733" cy="1503277"/>
          </a:xfrm>
        </p:grpSpPr>
        <p:grpSp>
          <p:nvGrpSpPr>
            <p:cNvPr id="14" name="Group 13">
              <a:extLst>
                <a:ext uri="{FF2B5EF4-FFF2-40B4-BE49-F238E27FC236}">
                  <a16:creationId xmlns:a16="http://schemas.microsoft.com/office/drawing/2014/main" id="{0090403D-EE71-1FF2-F8ED-BE881CE6071B}"/>
                </a:ext>
              </a:extLst>
            </p:cNvPr>
            <p:cNvGrpSpPr/>
            <p:nvPr/>
          </p:nvGrpSpPr>
          <p:grpSpPr>
            <a:xfrm>
              <a:off x="147791" y="516366"/>
              <a:ext cx="4333978" cy="1475796"/>
              <a:chOff x="152347" y="543261"/>
              <a:chExt cx="4333978" cy="1397138"/>
            </a:xfrm>
          </p:grpSpPr>
          <p:sp>
            <p:nvSpPr>
              <p:cNvPr id="20" name="Rectangle 19">
                <a:extLst>
                  <a:ext uri="{FF2B5EF4-FFF2-40B4-BE49-F238E27FC236}">
                    <a16:creationId xmlns:a16="http://schemas.microsoft.com/office/drawing/2014/main" id="{F20E01E0-9264-30F0-3BE0-F1DD50A7C7AB}"/>
                  </a:ext>
                </a:extLst>
              </p:cNvPr>
              <p:cNvSpPr/>
              <p:nvPr/>
            </p:nvSpPr>
            <p:spPr>
              <a:xfrm>
                <a:off x="152347" y="543263"/>
                <a:ext cx="4333978" cy="1397136"/>
              </a:xfrm>
              <a:prstGeom prst="rect">
                <a:avLst/>
              </a:prstGeom>
              <a:solidFill>
                <a:srgbClr val="F5F5C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3">
                <a:extLst>
                  <a:ext uri="{FF2B5EF4-FFF2-40B4-BE49-F238E27FC236}">
                    <a16:creationId xmlns:a16="http://schemas.microsoft.com/office/drawing/2014/main" id="{5BA950F3-AB0B-C1EE-5931-3D181456921F}"/>
                  </a:ext>
                </a:extLst>
              </p:cNvPr>
              <p:cNvSpPr txBox="1">
                <a:spLocks/>
              </p:cNvSpPr>
              <p:nvPr/>
            </p:nvSpPr>
            <p:spPr>
              <a:xfrm>
                <a:off x="152347" y="543261"/>
                <a:ext cx="4333978" cy="226674"/>
              </a:xfrm>
              <a:prstGeom prst="rect">
                <a:avLst/>
              </a:prstGeom>
              <a:solidFill>
                <a:schemeClr val="tx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R="0" lvl="0" algn="ctr" rtl="0">
                  <a:lnSpc>
                    <a:spcPct val="100000"/>
                  </a:lnSpc>
                  <a:spcBef>
                    <a:spcPts val="0"/>
                  </a:spcBef>
                  <a:spcAft>
                    <a:spcPts val="0"/>
                  </a:spcAft>
                  <a:buClr>
                    <a:srgbClr val="FFFFFF"/>
                  </a:buClr>
                  <a:buSzPts val="3600"/>
                  <a:buFont typeface="Proxima Nova"/>
                  <a:buNone/>
                  <a:defRPr sz="3600" b="1" i="0" u="none" strike="noStrike" cap="none">
                    <a:solidFill>
                      <a:srgbClr val="FFFFFF"/>
                    </a:solidFill>
                    <a:latin typeface="Proxima Nova"/>
                    <a:ea typeface="Proxima Nova"/>
                    <a:cs typeface="Proxima Nova"/>
                    <a:sym typeface="Proxima Nova"/>
                  </a:defRPr>
                </a:lvl1pPr>
                <a:lvl2pPr marR="0" lvl="1" algn="ctr" rtl="0">
                  <a:lnSpc>
                    <a:spcPct val="100000"/>
                  </a:lnSpc>
                  <a:spcBef>
                    <a:spcPts val="0"/>
                  </a:spcBef>
                  <a:spcAft>
                    <a:spcPts val="0"/>
                  </a:spcAft>
                  <a:buClr>
                    <a:schemeClr val="dk1"/>
                  </a:buClr>
                  <a:buSzPts val="4800"/>
                  <a:buFont typeface="Proxima Nova"/>
                  <a:buNone/>
                  <a:defRPr sz="4800" b="1"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4800"/>
                  <a:buFont typeface="Proxima Nova"/>
                  <a:buNone/>
                  <a:defRPr sz="4800" b="1"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4800"/>
                  <a:buFont typeface="Proxima Nova"/>
                  <a:buNone/>
                  <a:defRPr sz="4800" b="1"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4800"/>
                  <a:buFont typeface="Proxima Nova"/>
                  <a:buNone/>
                  <a:defRPr sz="4800" b="1"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4800"/>
                  <a:buFont typeface="Proxima Nova"/>
                  <a:buNone/>
                  <a:defRPr sz="4800" b="1"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4800"/>
                  <a:buFont typeface="Proxima Nova"/>
                  <a:buNone/>
                  <a:defRPr sz="4800" b="1"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4800"/>
                  <a:buFont typeface="Proxima Nova"/>
                  <a:buNone/>
                  <a:defRPr sz="4800" b="1"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4800"/>
                  <a:buFont typeface="Proxima Nova"/>
                  <a:buNone/>
                  <a:defRPr sz="4800" b="1" i="0" u="none" strike="noStrike" cap="none">
                    <a:solidFill>
                      <a:schemeClr val="dk1"/>
                    </a:solidFill>
                    <a:latin typeface="Proxima Nova"/>
                    <a:ea typeface="Proxima Nova"/>
                    <a:cs typeface="Proxima Nova"/>
                    <a:sym typeface="Proxima Nova"/>
                  </a:defRPr>
                </a:lvl9pPr>
              </a:lstStyle>
              <a:p>
                <a:pPr rtl="0" fontAlgn="base">
                  <a:spcBef>
                    <a:spcPts val="1200"/>
                  </a:spcBef>
                  <a:spcAft>
                    <a:spcPts val="0"/>
                  </a:spcAft>
                </a:pPr>
                <a:endParaRPr lang="en-US" sz="1200" b="1" i="0" u="none" strike="noStrike" dirty="0">
                  <a:solidFill>
                    <a:schemeClr val="bg1"/>
                  </a:solidFill>
                  <a:effectLst/>
                  <a:latin typeface="Arial" panose="020B0604020202020204" pitchFamily="34" charset="0"/>
                </a:endParaRPr>
              </a:p>
            </p:txBody>
          </p:sp>
        </p:grpSp>
        <p:sp>
          <p:nvSpPr>
            <p:cNvPr id="15" name="TextBox 14">
              <a:extLst>
                <a:ext uri="{FF2B5EF4-FFF2-40B4-BE49-F238E27FC236}">
                  <a16:creationId xmlns:a16="http://schemas.microsoft.com/office/drawing/2014/main" id="{2CA21C24-8791-5BE6-C4E1-8559074E3457}"/>
                </a:ext>
              </a:extLst>
            </p:cNvPr>
            <p:cNvSpPr txBox="1"/>
            <p:nvPr/>
          </p:nvSpPr>
          <p:spPr>
            <a:xfrm>
              <a:off x="190269" y="1026041"/>
              <a:ext cx="4291500" cy="369332"/>
            </a:xfrm>
            <a:prstGeom prst="rect">
              <a:avLst/>
            </a:prstGeom>
            <a:noFill/>
          </p:spPr>
          <p:txBody>
            <a:bodyPr wrap="square">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900" b="0" i="0" u="none" strike="noStrike" cap="none" normalizeH="0" baseline="0" dirty="0">
                  <a:ln>
                    <a:noFill/>
                  </a:ln>
                  <a:solidFill>
                    <a:schemeClr val="tx1"/>
                  </a:solidFill>
                  <a:effectLst/>
                </a:rPr>
                <a:t>Users need to share sensitive personal data (e.g., body measurements) online, raising concerns about data security and potential misuse.</a:t>
              </a:r>
            </a:p>
          </p:txBody>
        </p:sp>
        <p:sp>
          <p:nvSpPr>
            <p:cNvPr id="16" name="TextBox 15">
              <a:extLst>
                <a:ext uri="{FF2B5EF4-FFF2-40B4-BE49-F238E27FC236}">
                  <a16:creationId xmlns:a16="http://schemas.microsoft.com/office/drawing/2014/main" id="{00F1F13A-20D3-5EE8-01AF-4D07DFA479E4}"/>
                </a:ext>
              </a:extLst>
            </p:cNvPr>
            <p:cNvSpPr txBox="1"/>
            <p:nvPr/>
          </p:nvSpPr>
          <p:spPr>
            <a:xfrm>
              <a:off x="166706" y="1618690"/>
              <a:ext cx="4291500" cy="230832"/>
            </a:xfrm>
            <a:prstGeom prst="rect">
              <a:avLst/>
            </a:prstGeom>
            <a:noFill/>
          </p:spPr>
          <p:txBody>
            <a:bodyPr wrap="square" rtlCol="0">
              <a:spAutoFit/>
            </a:bodyPr>
            <a:lstStyle/>
            <a:p>
              <a:pPr marL="171450" indent="-171450">
                <a:buFont typeface="Arial" panose="020B0604020202020204" pitchFamily="34" charset="0"/>
                <a:buChar char="•"/>
              </a:pPr>
              <a:r>
                <a:rPr lang="en-US" sz="900" b="0" i="0" dirty="0">
                  <a:effectLst/>
                  <a:latin typeface="+mj-lt"/>
                </a:rPr>
                <a:t>Will add  block chain and </a:t>
              </a:r>
              <a:r>
                <a:rPr lang="en-US" sz="900" b="0" i="0" dirty="0" err="1">
                  <a:effectLst/>
                  <a:latin typeface="+mj-lt"/>
                </a:rPr>
                <a:t>quantime</a:t>
              </a:r>
              <a:r>
                <a:rPr lang="en-US" sz="900" b="0" i="0" dirty="0">
                  <a:effectLst/>
                  <a:latin typeface="+mj-lt"/>
                </a:rPr>
                <a:t> proof security</a:t>
              </a:r>
            </a:p>
          </p:txBody>
        </p:sp>
        <p:sp>
          <p:nvSpPr>
            <p:cNvPr id="17" name="TextBox 16">
              <a:extLst>
                <a:ext uri="{FF2B5EF4-FFF2-40B4-BE49-F238E27FC236}">
                  <a16:creationId xmlns:a16="http://schemas.microsoft.com/office/drawing/2014/main" id="{150D8993-FF39-B383-0C31-E8FAE57DD61F}"/>
                </a:ext>
              </a:extLst>
            </p:cNvPr>
            <p:cNvSpPr txBox="1"/>
            <p:nvPr/>
          </p:nvSpPr>
          <p:spPr>
            <a:xfrm>
              <a:off x="1529415" y="488885"/>
              <a:ext cx="1566083" cy="276999"/>
            </a:xfrm>
            <a:prstGeom prst="rect">
              <a:avLst/>
            </a:prstGeom>
            <a:noFill/>
          </p:spPr>
          <p:txBody>
            <a:bodyPr wrap="square">
              <a:spAutoFit/>
            </a:bodyPr>
            <a:lstStyle/>
            <a:p>
              <a:pPr rtl="0" fontAlgn="base">
                <a:spcBef>
                  <a:spcPts val="1200"/>
                </a:spcBef>
                <a:spcAft>
                  <a:spcPts val="0"/>
                </a:spcAft>
              </a:pPr>
              <a:r>
                <a:rPr lang="en-US" sz="1200" b="1" i="0" u="none" strike="noStrike" dirty="0">
                  <a:solidFill>
                    <a:schemeClr val="bg1"/>
                  </a:solidFill>
                  <a:effectLst/>
                  <a:latin typeface="Arial" panose="020B0604020202020204" pitchFamily="34" charset="0"/>
                </a:rPr>
                <a:t>Privacy Concerns</a:t>
              </a:r>
            </a:p>
          </p:txBody>
        </p:sp>
        <p:sp>
          <p:nvSpPr>
            <p:cNvPr id="18" name="TextBox 17">
              <a:extLst>
                <a:ext uri="{FF2B5EF4-FFF2-40B4-BE49-F238E27FC236}">
                  <a16:creationId xmlns:a16="http://schemas.microsoft.com/office/drawing/2014/main" id="{3AEB8E34-3804-977E-1B3F-53475271BABD}"/>
                </a:ext>
              </a:extLst>
            </p:cNvPr>
            <p:cNvSpPr txBox="1"/>
            <p:nvPr/>
          </p:nvSpPr>
          <p:spPr>
            <a:xfrm>
              <a:off x="114036" y="738443"/>
              <a:ext cx="1135129" cy="276999"/>
            </a:xfrm>
            <a:prstGeom prst="rect">
              <a:avLst/>
            </a:prstGeom>
            <a:noFill/>
          </p:spPr>
          <p:txBody>
            <a:bodyPr wrap="square" rtlCol="0">
              <a:spAutoFit/>
            </a:bodyPr>
            <a:lstStyle/>
            <a:p>
              <a:r>
                <a:rPr lang="en-US" sz="1200" b="1" dirty="0">
                  <a:solidFill>
                    <a:srgbClr val="FF0000"/>
                  </a:solidFill>
                </a:rPr>
                <a:t>PITFALLS</a:t>
              </a:r>
            </a:p>
          </p:txBody>
        </p:sp>
        <p:sp>
          <p:nvSpPr>
            <p:cNvPr id="19" name="TextBox 18">
              <a:extLst>
                <a:ext uri="{FF2B5EF4-FFF2-40B4-BE49-F238E27FC236}">
                  <a16:creationId xmlns:a16="http://schemas.microsoft.com/office/drawing/2014/main" id="{0F05ABCB-C65D-1777-8FDA-0C4C3E5F941E}"/>
                </a:ext>
              </a:extLst>
            </p:cNvPr>
            <p:cNvSpPr txBox="1"/>
            <p:nvPr/>
          </p:nvSpPr>
          <p:spPr>
            <a:xfrm>
              <a:off x="114036" y="1376645"/>
              <a:ext cx="1427233" cy="276999"/>
            </a:xfrm>
            <a:prstGeom prst="rect">
              <a:avLst/>
            </a:prstGeom>
            <a:noFill/>
          </p:spPr>
          <p:txBody>
            <a:bodyPr wrap="square">
              <a:spAutoFit/>
            </a:bodyPr>
            <a:lstStyle/>
            <a:p>
              <a:r>
                <a:rPr lang="en-US" sz="1200" b="1" dirty="0">
                  <a:solidFill>
                    <a:srgbClr val="00B050"/>
                  </a:solidFill>
                </a:rPr>
                <a:t>MITIGATIONS</a:t>
              </a:r>
            </a:p>
          </p:txBody>
        </p:sp>
      </p:grpSp>
      <p:grpSp>
        <p:nvGrpSpPr>
          <p:cNvPr id="22" name="Group 21">
            <a:extLst>
              <a:ext uri="{FF2B5EF4-FFF2-40B4-BE49-F238E27FC236}">
                <a16:creationId xmlns:a16="http://schemas.microsoft.com/office/drawing/2014/main" id="{4ADBA27A-4000-6A5F-9F97-2B72D736D8D2}"/>
              </a:ext>
            </a:extLst>
          </p:cNvPr>
          <p:cNvGrpSpPr/>
          <p:nvPr/>
        </p:nvGrpSpPr>
        <p:grpSpPr>
          <a:xfrm>
            <a:off x="292248" y="1633560"/>
            <a:ext cx="4367733" cy="1503277"/>
            <a:chOff x="114036" y="488885"/>
            <a:chExt cx="4367733" cy="1503277"/>
          </a:xfrm>
        </p:grpSpPr>
        <p:grpSp>
          <p:nvGrpSpPr>
            <p:cNvPr id="23" name="Group 22">
              <a:extLst>
                <a:ext uri="{FF2B5EF4-FFF2-40B4-BE49-F238E27FC236}">
                  <a16:creationId xmlns:a16="http://schemas.microsoft.com/office/drawing/2014/main" id="{AF809D6A-EDDF-E222-E959-945A1DA175BB}"/>
                </a:ext>
              </a:extLst>
            </p:cNvPr>
            <p:cNvGrpSpPr/>
            <p:nvPr/>
          </p:nvGrpSpPr>
          <p:grpSpPr>
            <a:xfrm>
              <a:off x="147791" y="516366"/>
              <a:ext cx="4333978" cy="1475796"/>
              <a:chOff x="152347" y="543261"/>
              <a:chExt cx="4333978" cy="1397138"/>
            </a:xfrm>
          </p:grpSpPr>
          <p:sp>
            <p:nvSpPr>
              <p:cNvPr id="29" name="Rectangle 28">
                <a:extLst>
                  <a:ext uri="{FF2B5EF4-FFF2-40B4-BE49-F238E27FC236}">
                    <a16:creationId xmlns:a16="http://schemas.microsoft.com/office/drawing/2014/main" id="{4E229D42-340B-D862-8D7D-CD297EB740E3}"/>
                  </a:ext>
                </a:extLst>
              </p:cNvPr>
              <p:cNvSpPr/>
              <p:nvPr/>
            </p:nvSpPr>
            <p:spPr>
              <a:xfrm>
                <a:off x="152347" y="543263"/>
                <a:ext cx="4333978" cy="1397136"/>
              </a:xfrm>
              <a:prstGeom prst="rect">
                <a:avLst/>
              </a:prstGeom>
              <a:solidFill>
                <a:srgbClr val="F5F5C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itle 3">
                <a:extLst>
                  <a:ext uri="{FF2B5EF4-FFF2-40B4-BE49-F238E27FC236}">
                    <a16:creationId xmlns:a16="http://schemas.microsoft.com/office/drawing/2014/main" id="{202F6222-B7D6-8032-A395-1A6B211DF655}"/>
                  </a:ext>
                </a:extLst>
              </p:cNvPr>
              <p:cNvSpPr txBox="1">
                <a:spLocks/>
              </p:cNvSpPr>
              <p:nvPr/>
            </p:nvSpPr>
            <p:spPr>
              <a:xfrm>
                <a:off x="152347" y="543261"/>
                <a:ext cx="4333978" cy="226674"/>
              </a:xfrm>
              <a:prstGeom prst="rect">
                <a:avLst/>
              </a:prstGeom>
              <a:solidFill>
                <a:schemeClr val="tx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R="0" lvl="0" algn="ctr" rtl="0">
                  <a:lnSpc>
                    <a:spcPct val="100000"/>
                  </a:lnSpc>
                  <a:spcBef>
                    <a:spcPts val="0"/>
                  </a:spcBef>
                  <a:spcAft>
                    <a:spcPts val="0"/>
                  </a:spcAft>
                  <a:buClr>
                    <a:srgbClr val="FFFFFF"/>
                  </a:buClr>
                  <a:buSzPts val="3600"/>
                  <a:buFont typeface="Proxima Nova"/>
                  <a:buNone/>
                  <a:defRPr sz="3600" b="1" i="0" u="none" strike="noStrike" cap="none">
                    <a:solidFill>
                      <a:srgbClr val="FFFFFF"/>
                    </a:solidFill>
                    <a:latin typeface="Proxima Nova"/>
                    <a:ea typeface="Proxima Nova"/>
                    <a:cs typeface="Proxima Nova"/>
                    <a:sym typeface="Proxima Nova"/>
                  </a:defRPr>
                </a:lvl1pPr>
                <a:lvl2pPr marR="0" lvl="1" algn="ctr" rtl="0">
                  <a:lnSpc>
                    <a:spcPct val="100000"/>
                  </a:lnSpc>
                  <a:spcBef>
                    <a:spcPts val="0"/>
                  </a:spcBef>
                  <a:spcAft>
                    <a:spcPts val="0"/>
                  </a:spcAft>
                  <a:buClr>
                    <a:schemeClr val="dk1"/>
                  </a:buClr>
                  <a:buSzPts val="4800"/>
                  <a:buFont typeface="Proxima Nova"/>
                  <a:buNone/>
                  <a:defRPr sz="4800" b="1"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4800"/>
                  <a:buFont typeface="Proxima Nova"/>
                  <a:buNone/>
                  <a:defRPr sz="4800" b="1"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4800"/>
                  <a:buFont typeface="Proxima Nova"/>
                  <a:buNone/>
                  <a:defRPr sz="4800" b="1"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4800"/>
                  <a:buFont typeface="Proxima Nova"/>
                  <a:buNone/>
                  <a:defRPr sz="4800" b="1"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4800"/>
                  <a:buFont typeface="Proxima Nova"/>
                  <a:buNone/>
                  <a:defRPr sz="4800" b="1"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4800"/>
                  <a:buFont typeface="Proxima Nova"/>
                  <a:buNone/>
                  <a:defRPr sz="4800" b="1"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4800"/>
                  <a:buFont typeface="Proxima Nova"/>
                  <a:buNone/>
                  <a:defRPr sz="4800" b="1"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4800"/>
                  <a:buFont typeface="Proxima Nova"/>
                  <a:buNone/>
                  <a:defRPr sz="4800" b="1" i="0" u="none" strike="noStrike" cap="none">
                    <a:solidFill>
                      <a:schemeClr val="dk1"/>
                    </a:solidFill>
                    <a:latin typeface="Proxima Nova"/>
                    <a:ea typeface="Proxima Nova"/>
                    <a:cs typeface="Proxima Nova"/>
                    <a:sym typeface="Proxima Nova"/>
                  </a:defRPr>
                </a:lvl9pPr>
              </a:lstStyle>
              <a:p>
                <a:pPr rtl="0" fontAlgn="base">
                  <a:spcBef>
                    <a:spcPts val="1200"/>
                  </a:spcBef>
                  <a:spcAft>
                    <a:spcPts val="0"/>
                  </a:spcAft>
                </a:pPr>
                <a:endParaRPr lang="en-US" sz="1200" b="1" i="0" u="none" strike="noStrike" dirty="0">
                  <a:solidFill>
                    <a:schemeClr val="bg1"/>
                  </a:solidFill>
                  <a:effectLst/>
                  <a:latin typeface="Arial" panose="020B0604020202020204" pitchFamily="34" charset="0"/>
                </a:endParaRPr>
              </a:p>
            </p:txBody>
          </p:sp>
        </p:grpSp>
        <p:sp>
          <p:nvSpPr>
            <p:cNvPr id="24" name="TextBox 23">
              <a:extLst>
                <a:ext uri="{FF2B5EF4-FFF2-40B4-BE49-F238E27FC236}">
                  <a16:creationId xmlns:a16="http://schemas.microsoft.com/office/drawing/2014/main" id="{200041B4-BDCE-5F00-8E40-3DBCC73B497D}"/>
                </a:ext>
              </a:extLst>
            </p:cNvPr>
            <p:cNvSpPr txBox="1"/>
            <p:nvPr/>
          </p:nvSpPr>
          <p:spPr>
            <a:xfrm>
              <a:off x="190269" y="1026041"/>
              <a:ext cx="4291500" cy="369332"/>
            </a:xfrm>
            <a:prstGeom prst="rect">
              <a:avLst/>
            </a:prstGeom>
            <a:noFill/>
          </p:spPr>
          <p:txBody>
            <a:bodyPr wrap="square">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900" b="0" i="0" u="none" strike="noStrike" cap="none" normalizeH="0" baseline="0" dirty="0">
                  <a:ln>
                    <a:noFill/>
                  </a:ln>
                  <a:solidFill>
                    <a:schemeClr val="tx1"/>
                  </a:solidFill>
                  <a:effectLst/>
                </a:rPr>
                <a:t>AI may sometimes offer inaccurate recommendations, negatively affecting user experience, particularly with sizing or outfit suggestions</a:t>
              </a:r>
            </a:p>
          </p:txBody>
        </p:sp>
        <p:sp>
          <p:nvSpPr>
            <p:cNvPr id="25" name="TextBox 24">
              <a:extLst>
                <a:ext uri="{FF2B5EF4-FFF2-40B4-BE49-F238E27FC236}">
                  <a16:creationId xmlns:a16="http://schemas.microsoft.com/office/drawing/2014/main" id="{9654D092-6485-1764-157B-ECEA49E658D7}"/>
                </a:ext>
              </a:extLst>
            </p:cNvPr>
            <p:cNvSpPr txBox="1"/>
            <p:nvPr/>
          </p:nvSpPr>
          <p:spPr>
            <a:xfrm>
              <a:off x="166706" y="1618690"/>
              <a:ext cx="4291500" cy="230832"/>
            </a:xfrm>
            <a:prstGeom prst="rect">
              <a:avLst/>
            </a:prstGeom>
            <a:noFill/>
          </p:spPr>
          <p:txBody>
            <a:bodyPr wrap="square" rtlCol="0">
              <a:spAutoFit/>
            </a:bodyPr>
            <a:lstStyle/>
            <a:p>
              <a:pPr marL="171450" indent="-171450">
                <a:buFont typeface="Arial" panose="020B0604020202020204" pitchFamily="34" charset="0"/>
                <a:buChar char="•"/>
              </a:pPr>
              <a:r>
                <a:rPr lang="en-US" sz="900" b="0" i="0" dirty="0">
                  <a:effectLst/>
                  <a:latin typeface="+mj-lt"/>
                </a:rPr>
                <a:t>Will add  block chain and </a:t>
              </a:r>
              <a:r>
                <a:rPr lang="en-US" sz="900" b="0" i="0" dirty="0" err="1">
                  <a:effectLst/>
                  <a:latin typeface="+mj-lt"/>
                </a:rPr>
                <a:t>quantime</a:t>
              </a:r>
              <a:r>
                <a:rPr lang="en-US" sz="900" b="0" i="0" dirty="0">
                  <a:effectLst/>
                  <a:latin typeface="+mj-lt"/>
                </a:rPr>
                <a:t> proof security</a:t>
              </a:r>
            </a:p>
          </p:txBody>
        </p:sp>
        <p:sp>
          <p:nvSpPr>
            <p:cNvPr id="26" name="TextBox 25">
              <a:extLst>
                <a:ext uri="{FF2B5EF4-FFF2-40B4-BE49-F238E27FC236}">
                  <a16:creationId xmlns:a16="http://schemas.microsoft.com/office/drawing/2014/main" id="{2260930B-0F63-E549-5760-A7A939AC52EA}"/>
                </a:ext>
              </a:extLst>
            </p:cNvPr>
            <p:cNvSpPr txBox="1"/>
            <p:nvPr/>
          </p:nvSpPr>
          <p:spPr>
            <a:xfrm>
              <a:off x="1529415" y="488885"/>
              <a:ext cx="1566083" cy="276999"/>
            </a:xfrm>
            <a:prstGeom prst="rect">
              <a:avLst/>
            </a:prstGeom>
            <a:noFill/>
          </p:spPr>
          <p:txBody>
            <a:bodyPr wrap="square">
              <a:spAutoFit/>
            </a:bodyPr>
            <a:lstStyle/>
            <a:p>
              <a:pPr rtl="0" fontAlgn="base">
                <a:spcBef>
                  <a:spcPts val="1200"/>
                </a:spcBef>
                <a:spcAft>
                  <a:spcPts val="0"/>
                </a:spcAft>
              </a:pPr>
              <a:r>
                <a:rPr lang="en-US" sz="1200" b="1" i="0" u="none" strike="noStrike" dirty="0">
                  <a:solidFill>
                    <a:schemeClr val="bg1"/>
                  </a:solidFill>
                  <a:effectLst/>
                  <a:latin typeface="Arial" panose="020B0604020202020204" pitchFamily="34" charset="0"/>
                </a:rPr>
                <a:t>Technical Glitch</a:t>
              </a:r>
            </a:p>
          </p:txBody>
        </p:sp>
        <p:sp>
          <p:nvSpPr>
            <p:cNvPr id="27" name="TextBox 26">
              <a:extLst>
                <a:ext uri="{FF2B5EF4-FFF2-40B4-BE49-F238E27FC236}">
                  <a16:creationId xmlns:a16="http://schemas.microsoft.com/office/drawing/2014/main" id="{99CE3534-78E9-F634-1DDC-735001C8EC84}"/>
                </a:ext>
              </a:extLst>
            </p:cNvPr>
            <p:cNvSpPr txBox="1"/>
            <p:nvPr/>
          </p:nvSpPr>
          <p:spPr>
            <a:xfrm>
              <a:off x="114036" y="738443"/>
              <a:ext cx="1135129" cy="276999"/>
            </a:xfrm>
            <a:prstGeom prst="rect">
              <a:avLst/>
            </a:prstGeom>
            <a:noFill/>
          </p:spPr>
          <p:txBody>
            <a:bodyPr wrap="square" rtlCol="0">
              <a:spAutoFit/>
            </a:bodyPr>
            <a:lstStyle/>
            <a:p>
              <a:r>
                <a:rPr lang="en-US" sz="1200" b="1" dirty="0">
                  <a:solidFill>
                    <a:srgbClr val="FF0000"/>
                  </a:solidFill>
                </a:rPr>
                <a:t>PITFALLS</a:t>
              </a:r>
            </a:p>
          </p:txBody>
        </p:sp>
        <p:sp>
          <p:nvSpPr>
            <p:cNvPr id="28" name="TextBox 27">
              <a:extLst>
                <a:ext uri="{FF2B5EF4-FFF2-40B4-BE49-F238E27FC236}">
                  <a16:creationId xmlns:a16="http://schemas.microsoft.com/office/drawing/2014/main" id="{6E2282CC-B627-F258-9178-C4CF531C2946}"/>
                </a:ext>
              </a:extLst>
            </p:cNvPr>
            <p:cNvSpPr txBox="1"/>
            <p:nvPr/>
          </p:nvSpPr>
          <p:spPr>
            <a:xfrm>
              <a:off x="114036" y="1376645"/>
              <a:ext cx="1427233" cy="276999"/>
            </a:xfrm>
            <a:prstGeom prst="rect">
              <a:avLst/>
            </a:prstGeom>
            <a:noFill/>
          </p:spPr>
          <p:txBody>
            <a:bodyPr wrap="square">
              <a:spAutoFit/>
            </a:bodyPr>
            <a:lstStyle/>
            <a:p>
              <a:r>
                <a:rPr lang="en-US" sz="1200" b="1" dirty="0">
                  <a:solidFill>
                    <a:srgbClr val="00B050"/>
                  </a:solidFill>
                </a:rPr>
                <a:t>MITIGATIONS</a:t>
              </a:r>
            </a:p>
          </p:txBody>
        </p:sp>
      </p:grpSp>
    </p:spTree>
    <p:extLst>
      <p:ext uri="{BB962C8B-B14F-4D97-AF65-F5344CB8AC3E}">
        <p14:creationId xmlns:p14="http://schemas.microsoft.com/office/powerpoint/2010/main" val="246501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71CE6C150F0BA41A2065CDF989575A7" ma:contentTypeVersion="5" ma:contentTypeDescription="Create a new document." ma:contentTypeScope="" ma:versionID="0d625f8cd0bb5e84895df8ce4fd28121">
  <xsd:schema xmlns:xsd="http://www.w3.org/2001/XMLSchema" xmlns:xs="http://www.w3.org/2001/XMLSchema" xmlns:p="http://schemas.microsoft.com/office/2006/metadata/properties" xmlns:ns3="5bf55281-6736-4dcc-8e6a-b2c69f0e2893" targetNamespace="http://schemas.microsoft.com/office/2006/metadata/properties" ma:root="true" ma:fieldsID="630c112ac57c2337feb89007379927a7" ns3:_="">
    <xsd:import namespace="5bf55281-6736-4dcc-8e6a-b2c69f0e2893"/>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f55281-6736-4dcc-8e6a-b2c69f0e28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27C863-DBB5-44C6-A29F-18AFDDBE0DA6}">
  <ds:schemaRefs>
    <ds:schemaRef ds:uri="http://schemas.microsoft.com/office/2006/metadata/properties"/>
    <ds:schemaRef ds:uri="http://www.w3.org/XML/1998/namespace"/>
    <ds:schemaRef ds:uri="http://purl.org/dc/elements/1.1/"/>
    <ds:schemaRef ds:uri="http://purl.org/dc/dcmitype/"/>
    <ds:schemaRef ds:uri="http://schemas.microsoft.com/office/2006/documentManagement/types"/>
    <ds:schemaRef ds:uri="http://schemas.openxmlformats.org/package/2006/metadata/core-properties"/>
    <ds:schemaRef ds:uri="http://schemas.microsoft.com/office/infopath/2007/PartnerControls"/>
    <ds:schemaRef ds:uri="5bf55281-6736-4dcc-8e6a-b2c69f0e2893"/>
    <ds:schemaRef ds:uri="http://purl.org/dc/terms/"/>
  </ds:schemaRefs>
</ds:datastoreItem>
</file>

<file path=customXml/itemProps2.xml><?xml version="1.0" encoding="utf-8"?>
<ds:datastoreItem xmlns:ds="http://schemas.openxmlformats.org/officeDocument/2006/customXml" ds:itemID="{5A13CA7D-DEDF-4BD3-9466-FF454E52CF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f55281-6736-4dcc-8e6a-b2c69f0e28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5084F6B-1574-4D4B-8A53-291F673761E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5421</TotalTime>
  <Words>1493</Words>
  <Application>Microsoft Office PowerPoint</Application>
  <PresentationFormat>Widescreen</PresentationFormat>
  <Paragraphs>146</Paragraphs>
  <Slides>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Aptos</vt:lpstr>
      <vt:lpstr>Aptos Display</vt:lpstr>
      <vt:lpstr>Arial</vt:lpstr>
      <vt:lpstr>Fira Sans Extra Condensed</vt:lpstr>
      <vt:lpstr>Montserrat</vt:lpstr>
      <vt:lpstr>ui-sans-serif</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Pitfall and Mitigations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Utkarsh Kumar</dc:creator>
  <cp:lastModifiedBy>Utkarsh Kumar</cp:lastModifiedBy>
  <cp:revision>2</cp:revision>
  <dcterms:created xsi:type="dcterms:W3CDTF">2024-11-19T15:46:30Z</dcterms:created>
  <dcterms:modified xsi:type="dcterms:W3CDTF">2024-11-24T22:43:08Z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0x010100171CE6C150F0BA41A2065CDF989575A7</vt:lpwstr>
  </property>
</Properties>
</file>