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800080"/>
    <a:srgbClr val="339966"/>
    <a:srgbClr val="CC3300"/>
    <a:srgbClr val="99CC00"/>
    <a:srgbClr val="009900"/>
    <a:srgbClr val="CCCC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EDFC2-1807-41A9-A7CE-68D7D7B5DB3F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F16159-DC85-4535-ABF1-5C0AFFF8E746}">
      <dgm:prSet phldrT="[Text]" custT="1"/>
      <dgm:spPr/>
      <dgm:t>
        <a:bodyPr/>
        <a:lstStyle/>
        <a:p>
          <a:r>
            <a:rPr lang="en-US" sz="1400" dirty="0" smtClean="0"/>
            <a:t>1. Understand Problem/Define goal specifics</a:t>
          </a:r>
          <a:endParaRPr lang="en-US" sz="1400" dirty="0"/>
        </a:p>
      </dgm:t>
    </dgm:pt>
    <dgm:pt modelId="{F975D695-5389-4487-B83B-36350936AFED}" type="parTrans" cxnId="{24439BBF-4B5E-4E4E-93BA-FA861DB5E013}">
      <dgm:prSet/>
      <dgm:spPr/>
      <dgm:t>
        <a:bodyPr/>
        <a:lstStyle/>
        <a:p>
          <a:endParaRPr lang="en-US"/>
        </a:p>
      </dgm:t>
    </dgm:pt>
    <dgm:pt modelId="{136DD30A-86B9-4E08-AF83-C21327985720}" type="sibTrans" cxnId="{24439BBF-4B5E-4E4E-93BA-FA861DB5E013}">
      <dgm:prSet/>
      <dgm:spPr/>
      <dgm:t>
        <a:bodyPr/>
        <a:lstStyle/>
        <a:p>
          <a:endParaRPr lang="en-US"/>
        </a:p>
      </dgm:t>
    </dgm:pt>
    <dgm:pt modelId="{7B91E1A7-4FCE-4E36-8DFE-F7D966B56C55}">
      <dgm:prSet phldrT="[Text]" custT="1"/>
      <dgm:spPr/>
      <dgm:t>
        <a:bodyPr/>
        <a:lstStyle/>
        <a:p>
          <a:r>
            <a:rPr lang="en-US" sz="1400" dirty="0" smtClean="0"/>
            <a:t>2. Obtain data and conduct initial data statistics and clarify any issues (discrepancies, anomalies, etc.)</a:t>
          </a:r>
          <a:endParaRPr lang="en-US" sz="1400" dirty="0"/>
        </a:p>
      </dgm:t>
    </dgm:pt>
    <dgm:pt modelId="{67B2B311-FE93-4A4E-9C25-DE0190376884}" type="parTrans" cxnId="{F0568F31-FD6C-4342-8E81-F735F5D56F48}">
      <dgm:prSet/>
      <dgm:spPr/>
      <dgm:t>
        <a:bodyPr/>
        <a:lstStyle/>
        <a:p>
          <a:endParaRPr lang="en-US"/>
        </a:p>
      </dgm:t>
    </dgm:pt>
    <dgm:pt modelId="{5F70FE31-5009-47B3-8FB6-A4991FC4A385}" type="sibTrans" cxnId="{F0568F31-FD6C-4342-8E81-F735F5D56F48}">
      <dgm:prSet/>
      <dgm:spPr/>
      <dgm:t>
        <a:bodyPr/>
        <a:lstStyle/>
        <a:p>
          <a:endParaRPr lang="en-US"/>
        </a:p>
      </dgm:t>
    </dgm:pt>
    <dgm:pt modelId="{44F39AB8-A7FF-41DF-8630-3DD7C92A9E9A}">
      <dgm:prSet phldrT="[Text]" custT="1"/>
      <dgm:spPr/>
      <dgm:t>
        <a:bodyPr/>
        <a:lstStyle/>
        <a:p>
          <a:r>
            <a:rPr lang="en-US" sz="1400" dirty="0" smtClean="0"/>
            <a:t>4. Train/Test models and compare results </a:t>
          </a:r>
          <a:endParaRPr lang="en-US" sz="1400" dirty="0"/>
        </a:p>
      </dgm:t>
    </dgm:pt>
    <dgm:pt modelId="{DCD74F5A-B402-43C8-A3DB-DCD8BAAE0FBB}" type="parTrans" cxnId="{5D633978-FB77-43E2-A579-9F54D352EC58}">
      <dgm:prSet/>
      <dgm:spPr/>
      <dgm:t>
        <a:bodyPr/>
        <a:lstStyle/>
        <a:p>
          <a:endParaRPr lang="en-US"/>
        </a:p>
      </dgm:t>
    </dgm:pt>
    <dgm:pt modelId="{8A5F086D-83E4-4986-9F03-4C2B132B59F7}" type="sibTrans" cxnId="{5D633978-FB77-43E2-A579-9F54D352EC58}">
      <dgm:prSet/>
      <dgm:spPr/>
      <dgm:t>
        <a:bodyPr/>
        <a:lstStyle/>
        <a:p>
          <a:endParaRPr lang="en-US"/>
        </a:p>
      </dgm:t>
    </dgm:pt>
    <dgm:pt modelId="{A70EF668-7C93-4B93-A1D9-F4BF16C10908}">
      <dgm:prSet phldrT="[Text]" custT="1"/>
      <dgm:spPr/>
      <dgm:t>
        <a:bodyPr/>
        <a:lstStyle/>
        <a:p>
          <a:r>
            <a:rPr lang="en-US" sz="1400" dirty="0" smtClean="0"/>
            <a:t>5. Predict using the best model</a:t>
          </a:r>
          <a:endParaRPr lang="en-US" sz="1400" dirty="0"/>
        </a:p>
      </dgm:t>
    </dgm:pt>
    <dgm:pt modelId="{D167D2B8-B41A-4B5A-B3D1-B2A741B2DCB2}" type="parTrans" cxnId="{3F1876E5-E8AC-4028-B312-EF41AB118832}">
      <dgm:prSet/>
      <dgm:spPr/>
      <dgm:t>
        <a:bodyPr/>
        <a:lstStyle/>
        <a:p>
          <a:endParaRPr lang="en-US"/>
        </a:p>
      </dgm:t>
    </dgm:pt>
    <dgm:pt modelId="{AF6A9C33-B5B2-4E46-B09D-F6834FCE74EF}" type="sibTrans" cxnId="{3F1876E5-E8AC-4028-B312-EF41AB118832}">
      <dgm:prSet/>
      <dgm:spPr/>
      <dgm:t>
        <a:bodyPr/>
        <a:lstStyle/>
        <a:p>
          <a:endParaRPr lang="en-US"/>
        </a:p>
      </dgm:t>
    </dgm:pt>
    <dgm:pt modelId="{92A41EDE-B9AD-461E-B7BA-22AC7F8ABDC3}">
      <dgm:prSet phldrT="[Text]" custT="1"/>
      <dgm:spPr/>
      <dgm:t>
        <a:bodyPr/>
        <a:lstStyle/>
        <a:p>
          <a:r>
            <a:rPr lang="en-US" sz="1400" dirty="0" smtClean="0"/>
            <a:t>6. Present results using visuals (tables, graphs, etc.)</a:t>
          </a:r>
          <a:endParaRPr lang="en-US" sz="1400" dirty="0"/>
        </a:p>
      </dgm:t>
    </dgm:pt>
    <dgm:pt modelId="{C3B08393-B7C9-490B-87C9-29DDB9BB8A4E}" type="parTrans" cxnId="{C021C692-7B6E-4607-A0E9-979DC6A14D95}">
      <dgm:prSet/>
      <dgm:spPr/>
      <dgm:t>
        <a:bodyPr/>
        <a:lstStyle/>
        <a:p>
          <a:endParaRPr lang="en-US"/>
        </a:p>
      </dgm:t>
    </dgm:pt>
    <dgm:pt modelId="{A0095FFD-4C5D-4BDE-B776-C0D6954F1573}" type="sibTrans" cxnId="{C021C692-7B6E-4607-A0E9-979DC6A14D95}">
      <dgm:prSet/>
      <dgm:spPr/>
      <dgm:t>
        <a:bodyPr/>
        <a:lstStyle/>
        <a:p>
          <a:endParaRPr lang="en-US"/>
        </a:p>
      </dgm:t>
    </dgm:pt>
    <dgm:pt modelId="{9A4252B9-99A5-4C6A-9257-56114247F6CA}">
      <dgm:prSet custT="1"/>
      <dgm:spPr/>
      <dgm:t>
        <a:bodyPr/>
        <a:lstStyle/>
        <a:p>
          <a:r>
            <a:rPr lang="en-US" sz="1400" dirty="0" smtClean="0"/>
            <a:t>3. Preprocess/Cleanse data </a:t>
          </a:r>
          <a:endParaRPr lang="en-US" sz="1400" dirty="0"/>
        </a:p>
      </dgm:t>
    </dgm:pt>
    <dgm:pt modelId="{F5FFA8E2-BF9E-4911-8B5F-E978EA219F18}" type="parTrans" cxnId="{8B5E0315-5D6C-425C-8F02-E3F26BCF01E2}">
      <dgm:prSet/>
      <dgm:spPr/>
      <dgm:t>
        <a:bodyPr/>
        <a:lstStyle/>
        <a:p>
          <a:endParaRPr lang="en-US"/>
        </a:p>
      </dgm:t>
    </dgm:pt>
    <dgm:pt modelId="{4CC93234-73C7-4C09-887E-A5B1BA1A3CB8}" type="sibTrans" cxnId="{8B5E0315-5D6C-425C-8F02-E3F26BCF01E2}">
      <dgm:prSet/>
      <dgm:spPr/>
      <dgm:t>
        <a:bodyPr/>
        <a:lstStyle/>
        <a:p>
          <a:endParaRPr lang="en-US"/>
        </a:p>
      </dgm:t>
    </dgm:pt>
    <dgm:pt modelId="{D17D8D3C-7DDE-414A-A9F2-38C563C22FEA}" type="pres">
      <dgm:prSet presAssocID="{AA4EDFC2-1807-41A9-A7CE-68D7D7B5DB3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EFBA2D-A3E2-4441-87DD-B9D083C7CE61}" type="pres">
      <dgm:prSet presAssocID="{AA4EDFC2-1807-41A9-A7CE-68D7D7B5DB3F}" presName="cycle" presStyleCnt="0"/>
      <dgm:spPr/>
    </dgm:pt>
    <dgm:pt modelId="{708DC53B-15DD-404C-A194-3B24DEB7E3C3}" type="pres">
      <dgm:prSet presAssocID="{4CF16159-DC85-4535-ABF1-5C0AFFF8E746}" presName="nodeFirstNode" presStyleLbl="node1" presStyleIdx="0" presStyleCnt="6" custRadScaleRad="100136" custRadScaleInc="47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DCBC98-FD4D-4432-A170-6AB28A52CB45}" type="pres">
      <dgm:prSet presAssocID="{136DD30A-86B9-4E08-AF83-C21327985720}" presName="sibTransFirstNode" presStyleLbl="bgShp" presStyleIdx="0" presStyleCnt="1" custLinFactNeighborX="2190" custLinFactNeighborY="1834"/>
      <dgm:spPr/>
      <dgm:t>
        <a:bodyPr/>
        <a:lstStyle/>
        <a:p>
          <a:endParaRPr lang="en-US"/>
        </a:p>
      </dgm:t>
    </dgm:pt>
    <dgm:pt modelId="{C7B87A2E-0FA8-4127-9D33-8725BC914B3B}" type="pres">
      <dgm:prSet presAssocID="{7B91E1A7-4FCE-4E36-8DFE-F7D966B56C55}" presName="nodeFollowingNodes" presStyleLbl="node1" presStyleIdx="1" presStyleCnt="6" custScaleX="123534" custScaleY="155191" custRadScaleRad="116299" custRadScaleInc="18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D93F7C-C6F4-4A0B-873F-B3A264FD8955}" type="pres">
      <dgm:prSet presAssocID="{9A4252B9-99A5-4C6A-9257-56114247F6CA}" presName="nodeFollowingNodes" presStyleLbl="node1" presStyleIdx="2" presStyleCnt="6" custScaleX="101033" custScaleY="100913" custRadScaleRad="124878" custRadScaleInc="-159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4F0CB-A5D5-4A42-901D-37F95DFCA068}" type="pres">
      <dgm:prSet presAssocID="{44F39AB8-A7FF-41DF-8630-3DD7C92A9E9A}" presName="nodeFollowingNodes" presStyleLbl="node1" presStyleIdx="3" presStyleCnt="6" custScaleY="135227" custRadScaleRad="110001" custRadScaleInc="-209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A881F-3CB6-4450-90AF-1C8726AD4D36}" type="pres">
      <dgm:prSet presAssocID="{A70EF668-7C93-4B93-A1D9-F4BF16C10908}" presName="nodeFollowingNodes" presStyleLbl="node1" presStyleIdx="4" presStyleCnt="6" custScaleY="115449" custRadScaleRad="98666" custRadScaleInc="-1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5619E6-B2BB-4776-BEA2-AD15B0AACB52}" type="pres">
      <dgm:prSet presAssocID="{92A41EDE-B9AD-461E-B7BA-22AC7F8ABDC3}" presName="nodeFollowingNodes" presStyleLbl="node1" presStyleIdx="5" presStyleCnt="6" custRadScaleRad="100314" custRadScaleInc="-4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633978-FB77-43E2-A579-9F54D352EC58}" srcId="{AA4EDFC2-1807-41A9-A7CE-68D7D7B5DB3F}" destId="{44F39AB8-A7FF-41DF-8630-3DD7C92A9E9A}" srcOrd="3" destOrd="0" parTransId="{DCD74F5A-B402-43C8-A3DB-DCD8BAAE0FBB}" sibTransId="{8A5F086D-83E4-4986-9F03-4C2B132B59F7}"/>
    <dgm:cxn modelId="{0A604FCF-4F18-4ABE-9B6F-1BCA2D6F28AD}" type="presOf" srcId="{9A4252B9-99A5-4C6A-9257-56114247F6CA}" destId="{5BD93F7C-C6F4-4A0B-873F-B3A264FD8955}" srcOrd="0" destOrd="0" presId="urn:microsoft.com/office/officeart/2005/8/layout/cycle3"/>
    <dgm:cxn modelId="{8B5E0315-5D6C-425C-8F02-E3F26BCF01E2}" srcId="{AA4EDFC2-1807-41A9-A7CE-68D7D7B5DB3F}" destId="{9A4252B9-99A5-4C6A-9257-56114247F6CA}" srcOrd="2" destOrd="0" parTransId="{F5FFA8E2-BF9E-4911-8B5F-E978EA219F18}" sibTransId="{4CC93234-73C7-4C09-887E-A5B1BA1A3CB8}"/>
    <dgm:cxn modelId="{A0A3E2E9-9B50-4EFA-B8BB-008E5FA74621}" type="presOf" srcId="{AA4EDFC2-1807-41A9-A7CE-68D7D7B5DB3F}" destId="{D17D8D3C-7DDE-414A-A9F2-38C563C22FEA}" srcOrd="0" destOrd="0" presId="urn:microsoft.com/office/officeart/2005/8/layout/cycle3"/>
    <dgm:cxn modelId="{3F1876E5-E8AC-4028-B312-EF41AB118832}" srcId="{AA4EDFC2-1807-41A9-A7CE-68D7D7B5DB3F}" destId="{A70EF668-7C93-4B93-A1D9-F4BF16C10908}" srcOrd="4" destOrd="0" parTransId="{D167D2B8-B41A-4B5A-B3D1-B2A741B2DCB2}" sibTransId="{AF6A9C33-B5B2-4E46-B09D-F6834FCE74EF}"/>
    <dgm:cxn modelId="{3DF55E3A-84DB-4D4D-9DDE-95A0D745E1F2}" type="presOf" srcId="{136DD30A-86B9-4E08-AF83-C21327985720}" destId="{78DCBC98-FD4D-4432-A170-6AB28A52CB45}" srcOrd="0" destOrd="0" presId="urn:microsoft.com/office/officeart/2005/8/layout/cycle3"/>
    <dgm:cxn modelId="{43226410-7EAC-4482-B215-BF0F8BD10E42}" type="presOf" srcId="{4CF16159-DC85-4535-ABF1-5C0AFFF8E746}" destId="{708DC53B-15DD-404C-A194-3B24DEB7E3C3}" srcOrd="0" destOrd="0" presId="urn:microsoft.com/office/officeart/2005/8/layout/cycle3"/>
    <dgm:cxn modelId="{0C0116CA-D783-4A95-92BA-B5CF705B57AD}" type="presOf" srcId="{7B91E1A7-4FCE-4E36-8DFE-F7D966B56C55}" destId="{C7B87A2E-0FA8-4127-9D33-8725BC914B3B}" srcOrd="0" destOrd="0" presId="urn:microsoft.com/office/officeart/2005/8/layout/cycle3"/>
    <dgm:cxn modelId="{C021C692-7B6E-4607-A0E9-979DC6A14D95}" srcId="{AA4EDFC2-1807-41A9-A7CE-68D7D7B5DB3F}" destId="{92A41EDE-B9AD-461E-B7BA-22AC7F8ABDC3}" srcOrd="5" destOrd="0" parTransId="{C3B08393-B7C9-490B-87C9-29DDB9BB8A4E}" sibTransId="{A0095FFD-4C5D-4BDE-B776-C0D6954F1573}"/>
    <dgm:cxn modelId="{8340B111-E401-411F-B21F-833D1678E471}" type="presOf" srcId="{A70EF668-7C93-4B93-A1D9-F4BF16C10908}" destId="{E22A881F-3CB6-4450-90AF-1C8726AD4D36}" srcOrd="0" destOrd="0" presId="urn:microsoft.com/office/officeart/2005/8/layout/cycle3"/>
    <dgm:cxn modelId="{C95945DA-9D21-4626-A085-EED61BDC8BBC}" type="presOf" srcId="{92A41EDE-B9AD-461E-B7BA-22AC7F8ABDC3}" destId="{245619E6-B2BB-4776-BEA2-AD15B0AACB52}" srcOrd="0" destOrd="0" presId="urn:microsoft.com/office/officeart/2005/8/layout/cycle3"/>
    <dgm:cxn modelId="{24439BBF-4B5E-4E4E-93BA-FA861DB5E013}" srcId="{AA4EDFC2-1807-41A9-A7CE-68D7D7B5DB3F}" destId="{4CF16159-DC85-4535-ABF1-5C0AFFF8E746}" srcOrd="0" destOrd="0" parTransId="{F975D695-5389-4487-B83B-36350936AFED}" sibTransId="{136DD30A-86B9-4E08-AF83-C21327985720}"/>
    <dgm:cxn modelId="{F0568F31-FD6C-4342-8E81-F735F5D56F48}" srcId="{AA4EDFC2-1807-41A9-A7CE-68D7D7B5DB3F}" destId="{7B91E1A7-4FCE-4E36-8DFE-F7D966B56C55}" srcOrd="1" destOrd="0" parTransId="{67B2B311-FE93-4A4E-9C25-DE0190376884}" sibTransId="{5F70FE31-5009-47B3-8FB6-A4991FC4A385}"/>
    <dgm:cxn modelId="{7AEE9209-D512-445E-9BF9-FC053B2AB952}" type="presOf" srcId="{44F39AB8-A7FF-41DF-8630-3DD7C92A9E9A}" destId="{0324F0CB-A5D5-4A42-901D-37F95DFCA068}" srcOrd="0" destOrd="0" presId="urn:microsoft.com/office/officeart/2005/8/layout/cycle3"/>
    <dgm:cxn modelId="{2997FE50-FB63-4717-A1DC-C76AD1E88742}" type="presParOf" srcId="{D17D8D3C-7DDE-414A-A9F2-38C563C22FEA}" destId="{A3EFBA2D-A3E2-4441-87DD-B9D083C7CE61}" srcOrd="0" destOrd="0" presId="urn:microsoft.com/office/officeart/2005/8/layout/cycle3"/>
    <dgm:cxn modelId="{0DD13FC3-57DA-485C-A387-3A45E910BEEE}" type="presParOf" srcId="{A3EFBA2D-A3E2-4441-87DD-B9D083C7CE61}" destId="{708DC53B-15DD-404C-A194-3B24DEB7E3C3}" srcOrd="0" destOrd="0" presId="urn:microsoft.com/office/officeart/2005/8/layout/cycle3"/>
    <dgm:cxn modelId="{B0FBC464-8565-48ED-99BB-1D78242C40E8}" type="presParOf" srcId="{A3EFBA2D-A3E2-4441-87DD-B9D083C7CE61}" destId="{78DCBC98-FD4D-4432-A170-6AB28A52CB45}" srcOrd="1" destOrd="0" presId="urn:microsoft.com/office/officeart/2005/8/layout/cycle3"/>
    <dgm:cxn modelId="{59AD26A0-91E3-46E0-9181-1F31C038717B}" type="presParOf" srcId="{A3EFBA2D-A3E2-4441-87DD-B9D083C7CE61}" destId="{C7B87A2E-0FA8-4127-9D33-8725BC914B3B}" srcOrd="2" destOrd="0" presId="urn:microsoft.com/office/officeart/2005/8/layout/cycle3"/>
    <dgm:cxn modelId="{61A5AAA9-59CB-46ED-862A-FCD6A09E0EF7}" type="presParOf" srcId="{A3EFBA2D-A3E2-4441-87DD-B9D083C7CE61}" destId="{5BD93F7C-C6F4-4A0B-873F-B3A264FD8955}" srcOrd="3" destOrd="0" presId="urn:microsoft.com/office/officeart/2005/8/layout/cycle3"/>
    <dgm:cxn modelId="{A1C34BC7-69A8-4618-8C56-4EF5525541DF}" type="presParOf" srcId="{A3EFBA2D-A3E2-4441-87DD-B9D083C7CE61}" destId="{0324F0CB-A5D5-4A42-901D-37F95DFCA068}" srcOrd="4" destOrd="0" presId="urn:microsoft.com/office/officeart/2005/8/layout/cycle3"/>
    <dgm:cxn modelId="{D6FF621B-A4D7-4B91-9DF8-084C1290BBD2}" type="presParOf" srcId="{A3EFBA2D-A3E2-4441-87DD-B9D083C7CE61}" destId="{E22A881F-3CB6-4450-90AF-1C8726AD4D36}" srcOrd="5" destOrd="0" presId="urn:microsoft.com/office/officeart/2005/8/layout/cycle3"/>
    <dgm:cxn modelId="{70EEE1F5-A9D8-4D8B-9AC4-912188A31795}" type="presParOf" srcId="{A3EFBA2D-A3E2-4441-87DD-B9D083C7CE61}" destId="{245619E6-B2BB-4776-BEA2-AD15B0AACB52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CBC98-FD4D-4432-A170-6AB28A52CB45}">
      <dsp:nvSpPr>
        <dsp:cNvPr id="0" name=""/>
        <dsp:cNvSpPr/>
      </dsp:nvSpPr>
      <dsp:spPr>
        <a:xfrm>
          <a:off x="1699515" y="3496"/>
          <a:ext cx="4412587" cy="4412587"/>
        </a:xfrm>
        <a:prstGeom prst="circularArrow">
          <a:avLst>
            <a:gd name="adj1" fmla="val 5274"/>
            <a:gd name="adj2" fmla="val 312630"/>
            <a:gd name="adj3" fmla="val 14233884"/>
            <a:gd name="adj4" fmla="val 17123653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DC53B-15DD-404C-A194-3B24DEB7E3C3}">
      <dsp:nvSpPr>
        <dsp:cNvPr id="0" name=""/>
        <dsp:cNvSpPr/>
      </dsp:nvSpPr>
      <dsp:spPr>
        <a:xfrm>
          <a:off x="2973091" y="-71968"/>
          <a:ext cx="1672163" cy="836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1. Understand Problem/Define goal specifics</a:t>
          </a:r>
          <a:endParaRPr lang="en-US" sz="1400" kern="1200" dirty="0"/>
        </a:p>
      </dsp:txBody>
      <dsp:txXfrm>
        <a:off x="3013905" y="-31154"/>
        <a:ext cx="1590535" cy="754453"/>
      </dsp:txXfrm>
    </dsp:sp>
    <dsp:sp modelId="{C7B87A2E-0FA8-4127-9D33-8725BC914B3B}">
      <dsp:nvSpPr>
        <dsp:cNvPr id="0" name=""/>
        <dsp:cNvSpPr/>
      </dsp:nvSpPr>
      <dsp:spPr>
        <a:xfrm>
          <a:off x="4650015" y="759876"/>
          <a:ext cx="2065689" cy="12975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2. Obtain data and conduct initial data statistics and clarify any issues (discrepancies, anomalies, etc.)</a:t>
          </a:r>
          <a:endParaRPr lang="en-US" sz="1400" kern="1200" dirty="0"/>
        </a:p>
      </dsp:txBody>
      <dsp:txXfrm>
        <a:off x="4713355" y="823216"/>
        <a:ext cx="1939009" cy="1170843"/>
      </dsp:txXfrm>
    </dsp:sp>
    <dsp:sp modelId="{5BD93F7C-C6F4-4A0B-873F-B3A264FD8955}">
      <dsp:nvSpPr>
        <dsp:cNvPr id="0" name=""/>
        <dsp:cNvSpPr/>
      </dsp:nvSpPr>
      <dsp:spPr>
        <a:xfrm>
          <a:off x="4963008" y="2544730"/>
          <a:ext cx="1689436" cy="8437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3. Preprocess/Cleanse data </a:t>
          </a:r>
          <a:endParaRPr lang="en-US" sz="1400" kern="1200" dirty="0"/>
        </a:p>
      </dsp:txBody>
      <dsp:txXfrm>
        <a:off x="5004195" y="2585917"/>
        <a:ext cx="1607062" cy="761340"/>
      </dsp:txXfrm>
    </dsp:sp>
    <dsp:sp modelId="{0324F0CB-A5D5-4A42-901D-37F95DFCA068}">
      <dsp:nvSpPr>
        <dsp:cNvPr id="0" name=""/>
        <dsp:cNvSpPr/>
      </dsp:nvSpPr>
      <dsp:spPr>
        <a:xfrm>
          <a:off x="3264699" y="3360960"/>
          <a:ext cx="1672163" cy="1130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4. Train/Test models and compare results </a:t>
          </a:r>
          <a:endParaRPr lang="en-US" sz="1400" kern="1200" dirty="0"/>
        </a:p>
      </dsp:txBody>
      <dsp:txXfrm>
        <a:off x="3319891" y="3416152"/>
        <a:ext cx="1561779" cy="1020223"/>
      </dsp:txXfrm>
    </dsp:sp>
    <dsp:sp modelId="{E22A881F-3CB6-4450-90AF-1C8726AD4D36}">
      <dsp:nvSpPr>
        <dsp:cNvPr id="0" name=""/>
        <dsp:cNvSpPr/>
      </dsp:nvSpPr>
      <dsp:spPr>
        <a:xfrm>
          <a:off x="1381468" y="2561943"/>
          <a:ext cx="1672163" cy="9652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5. Predict using the best model</a:t>
          </a:r>
          <a:endParaRPr lang="en-US" sz="1400" kern="1200" dirty="0"/>
        </a:p>
      </dsp:txBody>
      <dsp:txXfrm>
        <a:off x="1428587" y="2609062"/>
        <a:ext cx="1577925" cy="871009"/>
      </dsp:txXfrm>
    </dsp:sp>
    <dsp:sp modelId="{245619E6-B2BB-4776-BEA2-AD15B0AACB52}">
      <dsp:nvSpPr>
        <dsp:cNvPr id="0" name=""/>
        <dsp:cNvSpPr/>
      </dsp:nvSpPr>
      <dsp:spPr>
        <a:xfrm>
          <a:off x="1337167" y="827005"/>
          <a:ext cx="1672163" cy="8360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6. Present results using visuals (tables, graphs, etc.)</a:t>
          </a:r>
          <a:endParaRPr lang="en-US" sz="1400" kern="1200" dirty="0"/>
        </a:p>
      </dsp:txBody>
      <dsp:txXfrm>
        <a:off x="1377981" y="867819"/>
        <a:ext cx="1590535" cy="754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F24D812-7E95-407E-8C46-447FCB12DADC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88074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1000 w 1000"/>
                <a:gd name="T1" fmla="*/ 1000 h 1000"/>
                <a:gd name="T2" fmla="*/ 0 w 1000"/>
                <a:gd name="T3" fmla="*/ 1000 h 1000"/>
                <a:gd name="T4" fmla="*/ 0 w 1000"/>
                <a:gd name="T5" fmla="*/ 0 h 1000"/>
                <a:gd name="T6" fmla="*/ 1000 w 1000"/>
                <a:gd name="T7" fmla="*/ 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5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1000 w 1000"/>
                <a:gd name="T3" fmla="*/ 0 h 1000"/>
                <a:gd name="T4" fmla="*/ 1000 w 1000"/>
                <a:gd name="T5" fmla="*/ 1000 h 1000"/>
                <a:gd name="T6" fmla="*/ 0 w 1000"/>
                <a:gd name="T7" fmla="*/ 10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4FC5F-518A-410F-845C-F1048976DB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2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F362E-1DB3-4516-B328-06F37F2BBB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5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5E1AD-5C96-4780-AD1E-BEA76DBF0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2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2D7A2-BDB6-4B13-80E7-05463322DF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D94E4-A504-4CB3-8F31-95FC0D8EAF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8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DBD4C-4229-42A6-8E6D-4D65CB2905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5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C9484-F1EA-4CE4-A016-30107388F2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0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FD0A5-5D3A-4514-8016-CA80BE458D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5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EA603-92FF-4019-AEA2-3D65CD6222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32967-7BBB-4885-B3EA-968F320902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1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53E3791-8F10-443E-A063-BD60930983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7049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1000 w 1000"/>
              <a:gd name="T1" fmla="*/ 1000 h 1000"/>
              <a:gd name="T2" fmla="*/ 0 w 1000"/>
              <a:gd name="T3" fmla="*/ 1000 h 1000"/>
              <a:gd name="T4" fmla="*/ 0 w 1000"/>
              <a:gd name="T5" fmla="*/ 0 h 1000"/>
              <a:gd name="T6" fmla="*/ 1000 w 1000"/>
              <a:gd name="T7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0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1000 w 1000"/>
              <a:gd name="T3" fmla="*/ 0 h 1000"/>
              <a:gd name="T4" fmla="*/ 1000 w 1000"/>
              <a:gd name="T5" fmla="*/ 1000 h 1000"/>
              <a:gd name="T6" fmla="*/ 0 w 1000"/>
              <a:gd name="T7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0" y="3527394"/>
            <a:ext cx="5638800" cy="1905000"/>
          </a:xfrm>
        </p:spPr>
        <p:txBody>
          <a:bodyPr/>
          <a:lstStyle/>
          <a:p>
            <a:r>
              <a:rPr lang="en-US" dirty="0" smtClean="0"/>
              <a:t>Loan </a:t>
            </a:r>
            <a:r>
              <a:rPr lang="en-US" dirty="0" smtClean="0"/>
              <a:t>Analysis</a:t>
            </a:r>
          </a:p>
          <a:p>
            <a:endParaRPr lang="en-US" dirty="0"/>
          </a:p>
          <a:p>
            <a:pPr algn="r"/>
            <a:r>
              <a:rPr lang="en-US" sz="2400" dirty="0" err="1" smtClean="0"/>
              <a:t>Zenin</a:t>
            </a:r>
            <a:r>
              <a:rPr lang="en-US" sz="2400" dirty="0" smtClean="0"/>
              <a:t> </a:t>
            </a:r>
            <a:r>
              <a:rPr lang="en-US" sz="2400" dirty="0" err="1" smtClean="0"/>
              <a:t>Kurunthottical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One </a:t>
            </a:r>
            <a:endParaRPr lang="en-US" dirty="0"/>
          </a:p>
        </p:txBody>
      </p:sp>
      <p:pic>
        <p:nvPicPr>
          <p:cNvPr id="120835" name="Picture 3" descr="C:\Users\Zenin Kurunthottical\AppData\Local\Microsoft\Windows\INetCache\IE\U1JNDUSB\mono-ban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410200"/>
            <a:ext cx="1066801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88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Agenda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Background</a:t>
            </a:r>
          </a:p>
          <a:p>
            <a:r>
              <a:rPr lang="en-US" sz="2600" dirty="0" smtClean="0"/>
              <a:t>Objective</a:t>
            </a:r>
          </a:p>
          <a:p>
            <a:r>
              <a:rPr lang="en-US" sz="2600" dirty="0" smtClean="0"/>
              <a:t>Process Framework</a:t>
            </a:r>
          </a:p>
          <a:p>
            <a:r>
              <a:rPr lang="en-US" sz="2600" dirty="0" smtClean="0"/>
              <a:t>Initial Data Insights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Background and Problem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001001" cy="4572000"/>
          </a:xfrm>
        </p:spPr>
        <p:txBody>
          <a:bodyPr/>
          <a:lstStyle/>
          <a:p>
            <a:r>
              <a:rPr lang="en-US" sz="2600" dirty="0" smtClean="0"/>
              <a:t>Credit One is a credit scoring service</a:t>
            </a:r>
          </a:p>
          <a:p>
            <a:r>
              <a:rPr lang="en-US" sz="2600" dirty="0" smtClean="0"/>
              <a:t>Monitors the health of loans secured from various partners</a:t>
            </a:r>
          </a:p>
          <a:p>
            <a:r>
              <a:rPr lang="en-US" sz="2600" dirty="0" smtClean="0"/>
              <a:t>Increasing number of loan defaults have been observed as of late</a:t>
            </a:r>
          </a:p>
          <a:p>
            <a:pPr lvl="1"/>
            <a:r>
              <a:rPr lang="en-US" sz="2600" dirty="0" smtClean="0"/>
              <a:t>Leverage the expertise of the Data Science team</a:t>
            </a:r>
          </a:p>
          <a:p>
            <a:pPr lvl="1"/>
            <a:r>
              <a:rPr lang="en-US" sz="2600" dirty="0" smtClean="0"/>
              <a:t>Tools and methods can be used at team’s discretion</a:t>
            </a:r>
          </a:p>
          <a:p>
            <a:r>
              <a:rPr lang="en-US" sz="2600" dirty="0" smtClean="0"/>
              <a:t>Considered critical to find a solution to reduce losses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995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Objective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76400"/>
            <a:ext cx="8153400" cy="4419600"/>
          </a:xfrm>
        </p:spPr>
        <p:txBody>
          <a:bodyPr/>
          <a:lstStyle/>
          <a:p>
            <a:r>
              <a:rPr lang="en-US" sz="2600" dirty="0" smtClean="0"/>
              <a:t>Project needs to get some understanding into the reasoning behind the loan defaults</a:t>
            </a:r>
          </a:p>
          <a:p>
            <a:r>
              <a:rPr lang="en-US" sz="2600" dirty="0" smtClean="0"/>
              <a:t> Reduce the loan defaults by 20% based on the analytics that determines the probability of default</a:t>
            </a:r>
          </a:p>
          <a:p>
            <a:r>
              <a:rPr lang="en-US" sz="2600" dirty="0" smtClean="0"/>
              <a:t>Any additional insights that can be discovered during the process that need to be addressed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110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Basic Process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225627"/>
              </p:ext>
            </p:extLst>
          </p:nvPr>
        </p:nvGraphicFramePr>
        <p:xfrm>
          <a:off x="609600" y="1874250"/>
          <a:ext cx="7661275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Up Arrow 4"/>
          <p:cNvSpPr/>
          <p:nvPr/>
        </p:nvSpPr>
        <p:spPr bwMode="auto">
          <a:xfrm>
            <a:off x="6373613" y="4033164"/>
            <a:ext cx="342900" cy="304800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1692" y="3931648"/>
            <a:ext cx="1828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New insights or discoveries should be addressed and communicated to team /sponsor</a:t>
            </a:r>
            <a:endParaRPr lang="en-US" sz="900" dirty="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047" y="2272095"/>
            <a:ext cx="35401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07292" y="2123300"/>
            <a:ext cx="1828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New insights or discoveries should be addressed and communicated to team /sponsor</a:t>
            </a:r>
            <a:endParaRPr lang="en-US" sz="900" dirty="0"/>
          </a:p>
        </p:txBody>
      </p:sp>
      <p:sp>
        <p:nvSpPr>
          <p:cNvPr id="9" name="Curved Up Arrow 8"/>
          <p:cNvSpPr/>
          <p:nvPr/>
        </p:nvSpPr>
        <p:spPr bwMode="auto">
          <a:xfrm>
            <a:off x="5758857" y="5461084"/>
            <a:ext cx="342900" cy="304800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2497" y="5334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Initial assumptions and data distribution may need to be revised (new models may need to be introduced)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357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Data Overview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01001" cy="5105400"/>
          </a:xfrm>
        </p:spPr>
        <p:txBody>
          <a:bodyPr/>
          <a:lstStyle/>
          <a:p>
            <a:r>
              <a:rPr lang="en-US" sz="2600" dirty="0" smtClean="0"/>
              <a:t>Data Dimension (30002) x 25 (</a:t>
            </a:r>
            <a:r>
              <a:rPr lang="en-US" sz="2600" smtClean="0"/>
              <a:t>excludes headers)</a:t>
            </a:r>
            <a:endParaRPr lang="en-US" sz="2600" dirty="0" smtClean="0"/>
          </a:p>
          <a:p>
            <a:r>
              <a:rPr lang="en-US" sz="2600" dirty="0" smtClean="0"/>
              <a:t>Columns C-F (X2-X5) are information about the individual (ex. Gender, age, etc.)</a:t>
            </a:r>
          </a:p>
          <a:p>
            <a:pPr lvl="1"/>
            <a:r>
              <a:rPr lang="en-US" sz="2600" dirty="0" smtClean="0"/>
              <a:t>Age ranged from 21 to 79 years old (avg-35)</a:t>
            </a:r>
          </a:p>
          <a:p>
            <a:r>
              <a:rPr lang="en-US" sz="2600" dirty="0" smtClean="0"/>
              <a:t>Max. loan is $1 million (min. loan - $10,000, avg. - $167,484)</a:t>
            </a:r>
          </a:p>
          <a:p>
            <a:r>
              <a:rPr lang="en-US" sz="2600" dirty="0" smtClean="0"/>
              <a:t>Bill statement (average) was highest ($51,223) in Sep. 2005 (lowest ($38,872) in Apr. 2005)</a:t>
            </a:r>
          </a:p>
          <a:p>
            <a:r>
              <a:rPr lang="en-US" sz="2600" dirty="0" smtClean="0"/>
              <a:t>Previous payment (average) was highest ($5921) in Aug. </a:t>
            </a:r>
            <a:r>
              <a:rPr lang="en-US" sz="2600" dirty="0"/>
              <a:t>2005 (lowest </a:t>
            </a:r>
            <a:r>
              <a:rPr lang="en-US" sz="2600" dirty="0" smtClean="0"/>
              <a:t>($4799) </a:t>
            </a:r>
            <a:r>
              <a:rPr lang="en-US" sz="2600" dirty="0"/>
              <a:t>in </a:t>
            </a:r>
            <a:r>
              <a:rPr lang="en-US" sz="2600" dirty="0" smtClean="0"/>
              <a:t>May </a:t>
            </a:r>
            <a:r>
              <a:rPr lang="en-US" sz="2600" dirty="0"/>
              <a:t>2005</a:t>
            </a:r>
            <a:r>
              <a:rPr lang="en-US" sz="2600" dirty="0" smtClean="0"/>
              <a:t>)</a:t>
            </a:r>
          </a:p>
          <a:p>
            <a:r>
              <a:rPr lang="en-US" sz="2600" dirty="0" smtClean="0"/>
              <a:t>22% defaulted on loans (78% did not default)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13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 design template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 design template</Template>
  <TotalTime>429</TotalTime>
  <Words>344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Axis design template</vt:lpstr>
      <vt:lpstr>Credit One </vt:lpstr>
      <vt:lpstr>Agenda</vt:lpstr>
      <vt:lpstr>Background and Problem</vt:lpstr>
      <vt:lpstr>Objective</vt:lpstr>
      <vt:lpstr>Basic Process</vt:lpstr>
      <vt:lpstr>Data Overview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One</dc:title>
  <dc:creator>Zenin Kurunthottical</dc:creator>
  <cp:lastModifiedBy>Zenin Kurunthottical</cp:lastModifiedBy>
  <cp:revision>39</cp:revision>
  <cp:lastPrinted>1601-01-01T00:00:00Z</cp:lastPrinted>
  <dcterms:created xsi:type="dcterms:W3CDTF">2019-04-01T17:01:16Z</dcterms:created>
  <dcterms:modified xsi:type="dcterms:W3CDTF">2019-04-03T19:16:59Z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TC102037551033</vt:lpwstr>
  </property>
</Properties>
</file>