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8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AA9E-DC93-4C13-BF52-84E2ACA5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1E31D-9187-4907-8DAD-ED6EE9FDD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D2F0-3579-461B-9AAB-29815259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A923-639B-44C8-906C-061727C6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3947-21F8-407A-A56F-4282EEE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454B-C7AB-419F-8694-E7EA3FA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81E7-F9FF-46C7-A16F-C27EE8213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FE29-8271-4E9E-A8DD-8469CCF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0C37-66A3-44BC-A272-236A8CB5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4AB1-E073-4095-BA51-C1F6159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FE635-1429-484A-9019-EFAC47FE4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CA88-C5A2-4017-8FE8-DB19F244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43CD-19CB-4D41-AAB0-BC95074C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2860-5ED3-489B-A5FF-5B1C14BC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FC69-4334-42C4-BC26-309E1AC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39CA-102E-4BEC-8780-31B263DC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8B8B-B3F9-40D5-86FF-CDE7CB46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0B22-730C-4314-8E29-B4C16836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C5B8-9415-46DE-9805-BBD09503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BAB9-0B31-46F5-9AD8-4065E6E0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D5D-E89D-4476-8F86-7AD7F014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2F06-AE33-4E9E-A0C9-51D55BE9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85-E9B8-49FE-9212-77B2C99D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838D-C08D-4D42-A50B-DA7301B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C618-42E3-4441-9C80-4ECAE7F3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EF68-11BC-4B33-9C24-83D1CDB5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7CDD-22A1-4015-B05C-CDAADA9A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2BC9-EC67-4EE2-9314-BBCFDE27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BCE9-DF8A-4DD1-99DE-8B953896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0F87A-85AF-44A9-B592-10B2DD42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FE13-9C61-40E9-8E9C-DCA8C5A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B74-A625-432E-9D79-DEF1E314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DAB61-F9E4-4804-8EEB-C9B2E418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E1CC-3D32-46FA-BE51-8F124202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EA6EC-D80B-4E87-A2C0-61861ABD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1292D-380A-4A3A-B022-75062144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F86BA-5704-4979-AF61-363CC3F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2FA0F-4C0C-4702-89D5-72E5E9A2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BDEF-98B0-454B-9C02-D58DEF14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2E74-00D8-4F09-84F8-C3101BAE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2297-E076-47ED-AA47-0023EE6E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CBCAA-9F04-4105-ADE0-BB0D5607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8C10B-CBB3-46F3-A0B5-B1057D3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D9576-B9B8-4C02-BD39-A235FD9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68B7-7BC1-4A48-A293-74CAE60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2BF8-F451-4D16-9B9C-4E7C51B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66BF-C0D2-4380-83F5-573ED99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4775-D5E4-4E18-977B-901AD91C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0FA89-A51D-410D-B92C-DBAE6941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A409-9628-4DAA-9A88-C9E13BE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6AFB-5916-4D5C-BF1A-C5640972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3CD6-5AB8-421F-8292-61AF0FBF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BDE-3D45-4AE4-A073-247BF908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7884-7042-4197-A6D7-6A56E04EC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12A81-27F8-49D9-8A16-E7861B0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57D8-F10D-445F-AEEA-0F1095D8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C95D-EA4B-48FB-AA38-A115516F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4A65-4A39-4A15-B5DD-B4787FC1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EB684-5A7C-48B0-AB7F-4A29EDE1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93AA-ADBA-4F3C-B3E6-C58BF371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BB92-3269-4A28-BC44-570A35514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2DFF-6A2E-4978-8D47-407C902A5B0B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EDF9-B6BB-4AC1-BA8C-2596BC89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F86F-C7FB-48E0-B845-8F1C559EB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C42B-C8BB-4771-A596-31257045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D61-6181-4039-B313-85E23ED6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D91FF-CE65-427A-A05A-B98CC0080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Johnson</a:t>
            </a:r>
          </a:p>
        </p:txBody>
      </p:sp>
    </p:spTree>
    <p:extLst>
      <p:ext uri="{BB962C8B-B14F-4D97-AF65-F5344CB8AC3E}">
        <p14:creationId xmlns:p14="http://schemas.microsoft.com/office/powerpoint/2010/main" val="237816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7036A-72AB-475A-A71E-A2917FAF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29" y="516111"/>
            <a:ext cx="5047941" cy="1627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FA3558-FAD6-4F32-8DFE-D839A6BF8BFD}"/>
              </a:ext>
            </a:extLst>
          </p:cNvPr>
          <p:cNvSpPr/>
          <p:nvPr/>
        </p:nvSpPr>
        <p:spPr>
          <a:xfrm>
            <a:off x="6364624" y="516111"/>
            <a:ext cx="1247459" cy="16271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199" y="21433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Findings</a:t>
            </a:r>
          </a:p>
          <a:p>
            <a:r>
              <a:rPr lang="en-US" dirty="0"/>
              <a:t>Average account size can be a predictor of conversion</a:t>
            </a:r>
          </a:p>
          <a:p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clearer segments of firm and role types for a cleaner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or develop a cleaner dataset. Appears to be noisy.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other attributes such as investment strategy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past basic attributes and to behaviors for better predictors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a clustering analysis of the many variables in the dataset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421707-3A88-4655-9CEA-997C859E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09737"/>
            <a:ext cx="9782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7036A-72AB-475A-A71E-A2917FAF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29" y="516111"/>
            <a:ext cx="5047941" cy="1627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FA3558-FAD6-4F32-8DFE-D839A6BF8BFD}"/>
              </a:ext>
            </a:extLst>
          </p:cNvPr>
          <p:cNvSpPr/>
          <p:nvPr/>
        </p:nvSpPr>
        <p:spPr>
          <a:xfrm>
            <a:off x="3572029" y="516111"/>
            <a:ext cx="1267800" cy="16271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199" y="25390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Business objectives / Success criteria</a:t>
            </a:r>
          </a:p>
          <a:p>
            <a:r>
              <a:rPr lang="en-US" dirty="0"/>
              <a:t>Determine if any attributes of sales leads are predictive of converting to a sale</a:t>
            </a:r>
          </a:p>
          <a:p>
            <a:endParaRPr lang="en-US" u="sng" dirty="0"/>
          </a:p>
          <a:p>
            <a:r>
              <a:rPr lang="en-US" u="sng" dirty="0"/>
              <a:t>Research question</a:t>
            </a:r>
          </a:p>
          <a:p>
            <a:r>
              <a:rPr lang="en-US" dirty="0"/>
              <a:t>What are the drivers of conversion to sale?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7036A-72AB-475A-A71E-A2917FAF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29" y="516111"/>
            <a:ext cx="5047941" cy="1627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FA3558-FAD6-4F32-8DFE-D839A6BF8BFD}"/>
              </a:ext>
            </a:extLst>
          </p:cNvPr>
          <p:cNvSpPr/>
          <p:nvPr/>
        </p:nvSpPr>
        <p:spPr>
          <a:xfrm>
            <a:off x="4522055" y="516111"/>
            <a:ext cx="1267800" cy="16271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199" y="25390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Dataset</a:t>
            </a:r>
          </a:p>
          <a:p>
            <a:r>
              <a:rPr lang="en-US" dirty="0"/>
              <a:t>Merged dataset of sales leads with broader industry dataset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Outcome variable</a:t>
            </a:r>
          </a:p>
          <a:p>
            <a:r>
              <a:rPr lang="en-US" dirty="0"/>
              <a:t>Conversion (measured as “converted” or “purchased”)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9B17E-1443-4A51-8C29-B458E9AA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86" y="4060842"/>
            <a:ext cx="2517826" cy="13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200" y="497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Outcome variable</a:t>
            </a:r>
          </a:p>
          <a:p>
            <a:r>
              <a:rPr lang="en-US" dirty="0"/>
              <a:t>Conversion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02B89-26AF-4ACE-93F0-9509E4CC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45" y="2200275"/>
            <a:ext cx="802957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190ECE-3D3C-46A5-BA5A-D315509DA407}"/>
              </a:ext>
            </a:extLst>
          </p:cNvPr>
          <p:cNvSpPr/>
          <p:nvPr/>
        </p:nvSpPr>
        <p:spPr>
          <a:xfrm>
            <a:off x="8870868" y="4370119"/>
            <a:ext cx="261257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E7726-4C96-4D64-9ADC-B0FE5114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207" y="5040220"/>
            <a:ext cx="4472826" cy="11519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966D7A-894E-4B08-887F-8F815DD61A37}"/>
              </a:ext>
            </a:extLst>
          </p:cNvPr>
          <p:cNvSpPr/>
          <p:nvPr/>
        </p:nvSpPr>
        <p:spPr>
          <a:xfrm>
            <a:off x="8993080" y="2556769"/>
            <a:ext cx="261257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14449" y="101931"/>
            <a:ext cx="5946693" cy="5843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Potential predictors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Role type: 37 different role types listed</a:t>
            </a:r>
          </a:p>
          <a:p>
            <a:pPr algn="l"/>
            <a:r>
              <a:rPr lang="en-US" dirty="0"/>
              <a:t>- </a:t>
            </a:r>
            <a:r>
              <a:rPr lang="en-US" sz="2000" dirty="0"/>
              <a:t>Top 5: RIA, Investment Advisory, Portfolio Management, Executive Management, Other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Firm type: 29 different firm types</a:t>
            </a:r>
          </a:p>
          <a:p>
            <a:pPr algn="l"/>
            <a:r>
              <a:rPr lang="en-US" sz="2000" dirty="0"/>
              <a:t>-Top 3: RIA, Asset Manager, Broker/Dealer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90ECE-3D3C-46A5-BA5A-D315509DA407}"/>
              </a:ext>
            </a:extLst>
          </p:cNvPr>
          <p:cNvSpPr/>
          <p:nvPr/>
        </p:nvSpPr>
        <p:spPr>
          <a:xfrm>
            <a:off x="8870868" y="4370119"/>
            <a:ext cx="261257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3AA897-1103-4C67-9A23-DD051533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23" y="1197780"/>
            <a:ext cx="5007428" cy="25802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9BEE1-3485-4428-91DC-0800410F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93" y="4049485"/>
            <a:ext cx="4456958" cy="25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2641333" y="0"/>
            <a:ext cx="5946693" cy="584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Potential predictors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Total Assets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90ECE-3D3C-46A5-BA5A-D315509DA407}"/>
              </a:ext>
            </a:extLst>
          </p:cNvPr>
          <p:cNvSpPr/>
          <p:nvPr/>
        </p:nvSpPr>
        <p:spPr>
          <a:xfrm>
            <a:off x="8870868" y="4370119"/>
            <a:ext cx="261257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97F51-35BF-47B3-AA41-4AE6D2E4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99" y="1710047"/>
            <a:ext cx="5573289" cy="33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2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7036A-72AB-475A-A71E-A2917FAF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29" y="516111"/>
            <a:ext cx="5047941" cy="16271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FA3558-FAD6-4F32-8DFE-D839A6BF8BFD}"/>
              </a:ext>
            </a:extLst>
          </p:cNvPr>
          <p:cNvSpPr/>
          <p:nvPr/>
        </p:nvSpPr>
        <p:spPr>
          <a:xfrm>
            <a:off x="5462099" y="516111"/>
            <a:ext cx="1267800" cy="16271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199" y="25390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Analysis</a:t>
            </a:r>
          </a:p>
          <a:p>
            <a:r>
              <a:rPr lang="en-US" dirty="0"/>
              <a:t>Build a model to determine if total assets predicts conversion </a:t>
            </a:r>
          </a:p>
          <a:p>
            <a:endParaRPr lang="en-US" u="sng" dirty="0"/>
          </a:p>
          <a:p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Analysis Technique</a:t>
            </a:r>
          </a:p>
          <a:p>
            <a:r>
              <a:rPr lang="en-US" dirty="0"/>
              <a:t>Logistic regression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8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445CAA-1F53-4FD3-BA6D-8D6A63D486B9}"/>
              </a:ext>
            </a:extLst>
          </p:cNvPr>
          <p:cNvSpPr txBox="1">
            <a:spLocks/>
          </p:cNvSpPr>
          <p:nvPr/>
        </p:nvSpPr>
        <p:spPr>
          <a:xfrm>
            <a:off x="838200" y="497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pPr marL="0" lvl="1">
              <a:spcBef>
                <a:spcPts val="1000"/>
              </a:spcBef>
            </a:pPr>
            <a:r>
              <a:rPr lang="en-US" sz="2400" u="sng" dirty="0"/>
              <a:t>Results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90ECE-3D3C-46A5-BA5A-D315509DA407}"/>
              </a:ext>
            </a:extLst>
          </p:cNvPr>
          <p:cNvSpPr/>
          <p:nvPr/>
        </p:nvSpPr>
        <p:spPr>
          <a:xfrm>
            <a:off x="8870868" y="4370119"/>
            <a:ext cx="261257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47A6C-18E7-487B-A527-C770F05B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8" y="1743075"/>
            <a:ext cx="5276850" cy="33718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9134C-D999-44D0-BAE1-DA44B1DB8FBF}"/>
              </a:ext>
            </a:extLst>
          </p:cNvPr>
          <p:cNvSpPr txBox="1">
            <a:spLocks/>
          </p:cNvSpPr>
          <p:nvPr/>
        </p:nvSpPr>
        <p:spPr>
          <a:xfrm>
            <a:off x="6158778" y="1376039"/>
            <a:ext cx="5946693" cy="404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endParaRPr lang="en-US" sz="2400" u="sng" dirty="0"/>
          </a:p>
          <a:p>
            <a:endParaRPr lang="en-US" dirty="0"/>
          </a:p>
          <a:p>
            <a:pPr algn="l"/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classification model score: </a:t>
            </a:r>
          </a:p>
          <a:p>
            <a:endParaRPr lang="en-US" dirty="0"/>
          </a:p>
          <a:p>
            <a:r>
              <a:rPr lang="en-US" altLang="en-US" dirty="0"/>
              <a:t>0.8493150684931506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635ED2E-8619-45A7-9FE7-D8C85A20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0.8493150684931506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196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Erik Johnson</dc:creator>
  <cp:lastModifiedBy>Erik Johnson</cp:lastModifiedBy>
  <cp:revision>16</cp:revision>
  <dcterms:created xsi:type="dcterms:W3CDTF">2018-11-19T02:49:40Z</dcterms:created>
  <dcterms:modified xsi:type="dcterms:W3CDTF">2018-11-20T03:57:20Z</dcterms:modified>
</cp:coreProperties>
</file>