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B2F"/>
    <a:srgbClr val="FFFFCC"/>
    <a:srgbClr val="0D0D0D"/>
    <a:srgbClr val="A64D2D"/>
    <a:srgbClr val="BF471B"/>
    <a:srgbClr val="F24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4D1434">
                  <a:lumMod val="75000"/>
                  <a:lumOff val="25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4D1434">
                  <a:lumMod val="75000"/>
                  <a:lumOff val="25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3E09CE-B98D-41B6-ADBE-45D3827F4EBF}" type="slidenum">
              <a:rPr lang="ko-KR" alt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9F87D-BE59-4652-8824-D7345DC258D3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4D1434">
                  <a:lumMod val="75000"/>
                  <a:lumOff val="25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F6134E4-CB70-4FC5-8BC4-DB48812A8517}" type="slidenum">
              <a:rPr lang="ko-KR" alt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371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677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4663"/>
            <a:ext cx="7989752" cy="4334135"/>
          </a:xfrm>
        </p:spPr>
        <p:txBody>
          <a:bodyPr/>
          <a:lstStyle>
            <a:lvl1pPr>
              <a:defRPr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>
              <a:defRPr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>
              <a:defRPr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>
              <a:defRPr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>
              <a:defRPr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57D51-220C-4B22-8E08-46723D69A580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25A36AA-E91D-468C-92B4-42FF811BC537}" type="slidenum">
              <a:rPr lang="ko-KR" alt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8208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508336"/>
            <a:ext cx="3899527" cy="435271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508335"/>
            <a:ext cx="3907662" cy="435271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D42D3-AB88-4F8F-904D-F6E512239E6B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8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6"/>
            <a:ext cx="8238707" cy="861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D9CAE-337B-4A1E-AD1F-647E95819358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82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A27E-ED98-48C7-ACEF-9D04310CF777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4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7B7CF-8E70-45C4-A90A-C19F383F0B4C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4D1434">
                  <a:lumMod val="75000"/>
                  <a:lumOff val="25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4D1434">
                  <a:lumMod val="75000"/>
                  <a:lumOff val="25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01502AA-3790-4DDC-BF80-8087E2435AF8}" type="slidenum">
              <a:rPr lang="ko-KR" alt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8460F-9E26-4F9E-AAAD-CC4319EBEFD4}" type="slidenum">
              <a:rPr lang="ko-KR" altLang="en-US" smtClean="0">
                <a:solidFill>
                  <a:srgbClr val="90316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59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575707"/>
            <a:ext cx="7989752" cy="42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3093257-C67D-4291-99A2-AC49C754CA8F}" type="slidenum">
              <a:rPr lang="ko-KR" altLang="en-US" smtClean="0">
                <a:solidFill>
                  <a:srgbClr val="903163"/>
                </a:solidFill>
                <a:latin typeface="Times New Roman" panose="02020603050405020304" pitchFamily="18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90316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0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TCP/IP </a:t>
            </a:r>
            <a:r>
              <a:rPr lang="ko-KR" altLang="en-US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Client/Server </a:t>
            </a:r>
            <a:r>
              <a:rPr lang="ko-KR" altLang="en-US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기반의 </a:t>
            </a:r>
            <a:r>
              <a:rPr lang="en-US" altLang="ko-KR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사설 게시판</a:t>
            </a:r>
            <a:endParaRPr lang="ko-KR" altLang="en-US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부제목 1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현대모비스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리스킬링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과정  프로젝트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서버 및 클라이언트 동작 요구 사항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서버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Tx/>
              <a:buChar char="-"/>
              <a:defRPr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TCP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기반 서버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>
              <a:buFontTx/>
              <a:buChar char="-"/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클라이언트에서 게시판 서버로 접속하면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Tx/>
              <a:buChar char="-"/>
              <a:defRPr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단위로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클라이언트와 송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수신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Tx/>
              <a:buChar char="-"/>
              <a:defRPr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클라이언트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None/>
              <a:defRPr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서버와 접속이 성공하면 송신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쓰레드와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Tx/>
              <a:buChar char="-"/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송신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키보드에서 입력한 데이터를 서버로 전송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Tx/>
              <a:buChar char="-"/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쓰레드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서버에서 보낸 데이터를 화면에 출력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26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구현 기능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회원 가입 및 로그인</a:t>
            </a:r>
            <a:endParaRPr lang="en-US" altLang="ko-KR" dirty="0">
              <a:latin typeface="+mn-ea"/>
            </a:endParaRPr>
          </a:p>
          <a:p>
            <a:pPr>
              <a:buFont typeface="Tahoma" panose="020B0604030504040204" pitchFamily="34" charset="0"/>
              <a:buChar char="-"/>
              <a:defRPr/>
            </a:pPr>
            <a:r>
              <a:rPr lang="ko-KR" altLang="en-US" dirty="0">
                <a:latin typeface="+mn-ea"/>
              </a:rPr>
              <a:t>회원제로 운영 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게시판</a:t>
            </a:r>
          </a:p>
          <a:p>
            <a:pPr>
              <a:buFontTx/>
              <a:buChar char="-"/>
              <a:defRPr/>
            </a:pPr>
            <a:r>
              <a:rPr lang="ko-KR" altLang="en-US" dirty="0">
                <a:latin typeface="+mn-ea"/>
              </a:rPr>
              <a:t>글 보기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새 글 작성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댓글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달기 </a:t>
            </a:r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자료실</a:t>
            </a:r>
          </a:p>
          <a:p>
            <a:pPr>
              <a:buFontTx/>
              <a:buChar char="-"/>
              <a:defRPr/>
            </a:pPr>
            <a:r>
              <a:rPr lang="ko-KR" altLang="en-US" dirty="0">
                <a:latin typeface="+mn-ea"/>
              </a:rPr>
              <a:t>업로드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다운로드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검색 기능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채팅방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>
              <a:buFont typeface="Rix고딕 B" panose="02020603020101020101" pitchFamily="18" charset="-127"/>
              <a:buChar char="-"/>
              <a:defRPr/>
            </a:pPr>
            <a:r>
              <a:rPr lang="ko-KR" altLang="en-US" dirty="0" err="1">
                <a:latin typeface="+mn-ea"/>
              </a:rPr>
              <a:t>채팅방에</a:t>
            </a:r>
            <a:r>
              <a:rPr lang="ko-KR" altLang="en-US" dirty="0">
                <a:latin typeface="+mn-ea"/>
              </a:rPr>
              <a:t> 접속한 사용자들과 대화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4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함수 구현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8122" y="1458818"/>
            <a:ext cx="2902940" cy="2130652"/>
          </a:xfrm>
          <a:prstGeom prst="roundRect">
            <a:avLst/>
          </a:prstGeom>
          <a:solidFill>
            <a:srgbClr val="733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FFCC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FFCC"/>
                </a:solidFill>
              </a:rPr>
              <a:t>server_main</a:t>
            </a:r>
            <a:r>
              <a:rPr lang="en-US" altLang="ko-KR" sz="1400" dirty="0" smtClean="0">
                <a:solidFill>
                  <a:srgbClr val="FFFFCC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CC"/>
                </a:solidFill>
              </a:rPr>
              <a:t>파일로 부터 </a:t>
            </a:r>
            <a:r>
              <a:rPr lang="ko-KR" altLang="en-US" sz="1400" dirty="0" err="1">
                <a:solidFill>
                  <a:srgbClr val="FFFFCC"/>
                </a:solidFill>
              </a:rPr>
              <a:t>게시글</a:t>
            </a:r>
            <a:r>
              <a:rPr lang="en-US" altLang="ko-KR" sz="1400" dirty="0">
                <a:solidFill>
                  <a:srgbClr val="FFFFCC"/>
                </a:solidFill>
              </a:rPr>
              <a:t>,</a:t>
            </a:r>
            <a:r>
              <a:rPr lang="ko-KR" altLang="en-US" sz="1400" dirty="0" err="1">
                <a:solidFill>
                  <a:srgbClr val="FFFFCC"/>
                </a:solidFill>
              </a:rPr>
              <a:t>댓글</a:t>
            </a:r>
            <a:r>
              <a:rPr lang="ko-KR" altLang="en-US" sz="1400" dirty="0">
                <a:solidFill>
                  <a:srgbClr val="FFFFCC"/>
                </a:solidFill>
              </a:rPr>
              <a:t> 사용자 정보</a:t>
            </a:r>
            <a:r>
              <a:rPr lang="en-US" altLang="ko-KR" sz="1400" dirty="0">
                <a:solidFill>
                  <a:srgbClr val="FFFFCC"/>
                </a:solidFill>
              </a:rPr>
              <a:t/>
            </a:r>
            <a:br>
              <a:rPr lang="en-US" altLang="ko-KR" sz="1400" dirty="0">
                <a:solidFill>
                  <a:srgbClr val="FFFFCC"/>
                </a:solidFill>
              </a:rPr>
            </a:br>
            <a:r>
              <a:rPr lang="ko-KR" altLang="en-US" sz="1400" dirty="0">
                <a:solidFill>
                  <a:srgbClr val="FFFFCC"/>
                </a:solidFill>
              </a:rPr>
              <a:t>읽어와 각각 동적 배열 할당</a:t>
            </a:r>
            <a:endParaRPr lang="en-US" altLang="ko-KR" sz="1400" dirty="0">
              <a:solidFill>
                <a:srgbClr val="FFFF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FFFFCC"/>
                </a:solidFill>
              </a:rPr>
              <a:t>ePoll</a:t>
            </a:r>
            <a:r>
              <a:rPr lang="en-US" altLang="ko-KR" sz="1400" dirty="0" smtClean="0">
                <a:solidFill>
                  <a:srgbClr val="FFFFCC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CC"/>
                </a:solidFill>
              </a:rPr>
              <a:t> </a:t>
            </a:r>
            <a:r>
              <a:rPr lang="en-US" altLang="ko-KR" sz="1400" dirty="0" smtClean="0">
                <a:solidFill>
                  <a:srgbClr val="FFFFCC"/>
                </a:solidFill>
              </a:rPr>
              <a:t>   </a:t>
            </a:r>
            <a:r>
              <a:rPr lang="en-US" altLang="ko-KR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 socket </a:t>
            </a:r>
            <a:r>
              <a:rPr lang="ko-KR" altLang="en-US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접속 </a:t>
            </a:r>
            <a:r>
              <a:rPr lang="en-US" altLang="ko-KR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start main </a:t>
            </a:r>
            <a:r>
              <a:rPr lang="ko-KR" altLang="en-US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실행</a:t>
            </a:r>
            <a:endParaRPr lang="en-US" altLang="ko-KR" sz="14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CC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클라이언트 </a:t>
            </a:r>
            <a:r>
              <a:rPr lang="ko-KR" altLang="en-US" sz="1400" dirty="0" err="1" smtClean="0">
                <a:solidFill>
                  <a:srgbClr val="FFFFCC"/>
                </a:solidFill>
                <a:sym typeface="Wingdings" panose="05000000000000000000" pitchFamily="2" charset="2"/>
              </a:rPr>
              <a:t>채팅방</a:t>
            </a:r>
            <a:r>
              <a:rPr lang="ko-KR" altLang="en-US" sz="1400" dirty="0" smtClean="0">
                <a:solidFill>
                  <a:srgbClr val="FFFFCC"/>
                </a:solidFill>
                <a:sym typeface="Wingdings" panose="05000000000000000000" pitchFamily="2" charset="2"/>
              </a:rPr>
              <a:t> 접속</a:t>
            </a:r>
            <a:endParaRPr lang="en-US" altLang="ko-KR" sz="14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CC"/>
                </a:solidFill>
                <a:sym typeface="Wingdings" panose="05000000000000000000" pitchFamily="2" charset="2"/>
              </a:rPr>
              <a:t>}</a:t>
            </a:r>
            <a:endParaRPr lang="ko-KR" altLang="en-US" sz="1400" dirty="0">
              <a:solidFill>
                <a:srgbClr val="FFFFCC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900" y="4476117"/>
            <a:ext cx="2630816" cy="181002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65156" y="1458819"/>
            <a:ext cx="3480488" cy="1480778"/>
          </a:xfrm>
          <a:prstGeom prst="roundRect">
            <a:avLst/>
          </a:prstGeom>
          <a:solidFill>
            <a:srgbClr val="BF4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rgbClr val="FFFFCC"/>
                </a:solidFill>
              </a:rPr>
              <a:t>&lt;start main&gt; -thread</a:t>
            </a:r>
          </a:p>
          <a:p>
            <a:r>
              <a:rPr lang="en-US" altLang="ko-KR" sz="1400" dirty="0">
                <a:solidFill>
                  <a:srgbClr val="FFFFCC"/>
                </a:solidFill>
              </a:rPr>
              <a:t> </a:t>
            </a:r>
            <a:r>
              <a:rPr lang="en-US" altLang="ko-KR" sz="1400" dirty="0" smtClean="0">
                <a:solidFill>
                  <a:srgbClr val="FFFFCC"/>
                </a:solidFill>
              </a:rPr>
              <a:t> while(1){</a:t>
            </a:r>
          </a:p>
          <a:p>
            <a:r>
              <a:rPr lang="en-US" altLang="ko-KR" sz="1400" dirty="0">
                <a:solidFill>
                  <a:srgbClr val="FFFFCC"/>
                </a:solidFill>
              </a:rPr>
              <a:t> </a:t>
            </a:r>
            <a:r>
              <a:rPr lang="en-US" altLang="ko-KR" sz="1400" dirty="0" smtClean="0">
                <a:solidFill>
                  <a:srgbClr val="FFFFCC"/>
                </a:solidFill>
              </a:rPr>
              <a:t>    menu </a:t>
            </a:r>
            <a:r>
              <a:rPr lang="ko-KR" altLang="en-US" sz="1400" dirty="0" smtClean="0">
                <a:solidFill>
                  <a:srgbClr val="FFFFCC"/>
                </a:solidFill>
              </a:rPr>
              <a:t>생성</a:t>
            </a:r>
            <a:r>
              <a:rPr lang="en-US" altLang="ko-KR" sz="1400" dirty="0" smtClean="0">
                <a:solidFill>
                  <a:srgbClr val="FFFFCC"/>
                </a:solidFill>
              </a:rPr>
              <a:t>(input X.txt </a:t>
            </a:r>
            <a:r>
              <a:rPr lang="ko-KR" altLang="en-US" sz="1400" dirty="0" smtClean="0">
                <a:solidFill>
                  <a:srgbClr val="FFFFCC"/>
                </a:solidFill>
              </a:rPr>
              <a:t>로드</a:t>
            </a:r>
            <a:r>
              <a:rPr lang="en-US" altLang="ko-KR" sz="1400" dirty="0" smtClean="0">
                <a:solidFill>
                  <a:srgbClr val="FFFFCC"/>
                </a:solidFill>
              </a:rPr>
              <a:t>)</a:t>
            </a:r>
            <a:br>
              <a:rPr lang="en-US" altLang="ko-KR" sz="1400" dirty="0" smtClean="0">
                <a:solidFill>
                  <a:srgbClr val="FFFFCC"/>
                </a:solidFill>
              </a:rPr>
            </a:br>
            <a:r>
              <a:rPr lang="en-US" altLang="ko-KR" sz="1400" dirty="0" smtClean="0">
                <a:solidFill>
                  <a:srgbClr val="FFFFCC"/>
                </a:solidFill>
              </a:rPr>
              <a:t>     </a:t>
            </a:r>
            <a:r>
              <a:rPr lang="ko-KR" altLang="en-US" sz="1400" dirty="0" smtClean="0">
                <a:solidFill>
                  <a:srgbClr val="FFFFCC"/>
                </a:solidFill>
              </a:rPr>
              <a:t>각 함수의 </a:t>
            </a:r>
            <a:r>
              <a:rPr lang="en-US" altLang="ko-KR" sz="1400" dirty="0" smtClean="0">
                <a:solidFill>
                  <a:srgbClr val="FFFFCC"/>
                </a:solidFill>
              </a:rPr>
              <a:t>return </a:t>
            </a:r>
            <a:r>
              <a:rPr lang="ko-KR" altLang="en-US" sz="1400" dirty="0" smtClean="0">
                <a:solidFill>
                  <a:srgbClr val="FFFFCC"/>
                </a:solidFill>
              </a:rPr>
              <a:t>값</a:t>
            </a:r>
            <a:r>
              <a:rPr lang="en-US" altLang="ko-KR" sz="1400" dirty="0" smtClean="0">
                <a:solidFill>
                  <a:srgbClr val="FFFFCC"/>
                </a:solidFill>
              </a:rPr>
              <a:t>(1,2,3,4,5)</a:t>
            </a:r>
            <a:br>
              <a:rPr lang="en-US" altLang="ko-KR" sz="1400" dirty="0" smtClean="0">
                <a:solidFill>
                  <a:srgbClr val="FFFFCC"/>
                </a:solidFill>
              </a:rPr>
            </a:br>
            <a:r>
              <a:rPr lang="en-US" altLang="ko-KR" sz="1400" dirty="0" smtClean="0">
                <a:solidFill>
                  <a:srgbClr val="FFFFCC"/>
                </a:solidFill>
              </a:rPr>
              <a:t>      </a:t>
            </a:r>
            <a:r>
              <a:rPr lang="ko-KR" altLang="en-US" sz="1400" dirty="0" smtClean="0">
                <a:solidFill>
                  <a:srgbClr val="FFFFCC"/>
                </a:solidFill>
              </a:rPr>
              <a:t>으로 새 메뉴 생성 </a:t>
            </a:r>
            <a:endParaRPr lang="en-US" altLang="ko-KR" sz="1400" dirty="0">
              <a:solidFill>
                <a:srgbClr val="FFFFCC"/>
              </a:solidFill>
            </a:endParaRPr>
          </a:p>
          <a:p>
            <a:r>
              <a:rPr lang="en-US" altLang="ko-KR" sz="1400" dirty="0" smtClean="0">
                <a:solidFill>
                  <a:srgbClr val="FFFFCC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rgbClr val="FFFFCC"/>
                </a:solidFill>
              </a:rPr>
              <a:t>  </a:t>
            </a:r>
            <a:endParaRPr lang="ko-KR" altLang="en-US" sz="1400" dirty="0">
              <a:solidFill>
                <a:srgbClr val="FFFFCC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476500" y="1721708"/>
            <a:ext cx="1008105" cy="96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715407" y="3048396"/>
            <a:ext cx="1361362" cy="294342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CC"/>
                </a:solidFill>
              </a:rPr>
              <a:t>start main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76600" y="3589470"/>
            <a:ext cx="990039" cy="4320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login.so</a:t>
            </a:r>
          </a:p>
          <a:p>
            <a:pPr algn="ctr"/>
            <a:r>
              <a:rPr lang="ko-KR" altLang="en-US" sz="1600" dirty="0" smtClean="0">
                <a:solidFill>
                  <a:srgbClr val="FFFFCC"/>
                </a:solidFill>
              </a:rPr>
              <a:t>로그인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28471" y="3589470"/>
            <a:ext cx="990000" cy="4320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join.so</a:t>
            </a:r>
          </a:p>
          <a:p>
            <a:pPr algn="ctr"/>
            <a:r>
              <a:rPr lang="ko-KR" altLang="en-US" sz="1600" dirty="0" smtClean="0">
                <a:solidFill>
                  <a:srgbClr val="FFFFCC"/>
                </a:solidFill>
              </a:rPr>
              <a:t>가입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31722" y="3365524"/>
            <a:ext cx="1177688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</a:t>
            </a:r>
            <a:r>
              <a:rPr lang="en-US" altLang="ko-KR" sz="1400" dirty="0" smtClean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36708" y="1560872"/>
            <a:ext cx="1014196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input1.txt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36708" y="1805672"/>
            <a:ext cx="1014196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input2.txt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736708" y="2031449"/>
            <a:ext cx="1014196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input3.txt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736708" y="2249092"/>
            <a:ext cx="1014196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input4.txt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736708" y="2483275"/>
            <a:ext cx="1014196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input5.txt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8" name="직선 화살표 연결선 47"/>
          <p:cNvCxnSpPr>
            <a:stCxn id="43" idx="1"/>
          </p:cNvCxnSpPr>
          <p:nvPr/>
        </p:nvCxnSpPr>
        <p:spPr>
          <a:xfrm flipH="1">
            <a:off x="6076951" y="1664386"/>
            <a:ext cx="659757" cy="478782"/>
          </a:xfrm>
          <a:prstGeom prst="straightConnector1">
            <a:avLst/>
          </a:prstGeom>
          <a:ln w="19050">
            <a:solidFill>
              <a:srgbClr val="733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4" idx="1"/>
          </p:cNvCxnSpPr>
          <p:nvPr/>
        </p:nvCxnSpPr>
        <p:spPr>
          <a:xfrm flipH="1">
            <a:off x="6076950" y="1909186"/>
            <a:ext cx="659758" cy="221710"/>
          </a:xfrm>
          <a:prstGeom prst="straightConnector1">
            <a:avLst/>
          </a:prstGeom>
          <a:ln w="19050">
            <a:solidFill>
              <a:srgbClr val="733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1"/>
          </p:cNvCxnSpPr>
          <p:nvPr/>
        </p:nvCxnSpPr>
        <p:spPr>
          <a:xfrm flipH="1">
            <a:off x="6076949" y="2134963"/>
            <a:ext cx="659759" cy="14682"/>
          </a:xfrm>
          <a:prstGeom prst="straightConnector1">
            <a:avLst/>
          </a:prstGeom>
          <a:ln w="19050">
            <a:solidFill>
              <a:srgbClr val="733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1"/>
          </p:cNvCxnSpPr>
          <p:nvPr/>
        </p:nvCxnSpPr>
        <p:spPr>
          <a:xfrm flipH="1" flipV="1">
            <a:off x="6095547" y="2141451"/>
            <a:ext cx="641161" cy="211155"/>
          </a:xfrm>
          <a:prstGeom prst="straightConnector1">
            <a:avLst/>
          </a:prstGeom>
          <a:ln w="19050">
            <a:solidFill>
              <a:srgbClr val="733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7" idx="1"/>
          </p:cNvCxnSpPr>
          <p:nvPr/>
        </p:nvCxnSpPr>
        <p:spPr>
          <a:xfrm flipH="1" flipV="1">
            <a:off x="6076949" y="2158051"/>
            <a:ext cx="659759" cy="428738"/>
          </a:xfrm>
          <a:prstGeom prst="straightConnector1">
            <a:avLst/>
          </a:prstGeom>
          <a:ln w="19050">
            <a:solidFill>
              <a:srgbClr val="733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3868856" y="4119160"/>
            <a:ext cx="1177688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</a:t>
            </a:r>
            <a:r>
              <a:rPr lang="en-US" altLang="ko-KR" sz="1400" dirty="0" smtClean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98373" y="4403473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boardsel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77150" y="4403473"/>
            <a:ext cx="132179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menu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rgbClr val="FFFFCC"/>
                </a:solidFill>
              </a:rPr>
              <a:t>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93885" y="4783436"/>
            <a:ext cx="1177688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</a:t>
            </a:r>
            <a:r>
              <a:rPr lang="en-US" altLang="ko-KR" sz="1400" dirty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400" dirty="0" smtClean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398380" y="4752925"/>
            <a:ext cx="1177688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</a:t>
            </a:r>
            <a:r>
              <a:rPr lang="en-US" altLang="ko-KR" sz="1400" dirty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400" dirty="0" smtClean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095547" y="4752925"/>
            <a:ext cx="1177688" cy="207028"/>
          </a:xfrm>
          <a:prstGeom prst="round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CC"/>
                </a:solidFill>
              </a:rPr>
              <a:t>input</a:t>
            </a:r>
            <a:r>
              <a:rPr lang="en-US" altLang="ko-KR" sz="1400" dirty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1400" dirty="0" smtClean="0">
                <a:solidFill>
                  <a:srgbClr val="FFFF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.txt</a:t>
            </a:r>
            <a:endParaRPr lang="ko-KR" altLang="en-US" sz="1400" dirty="0">
              <a:solidFill>
                <a:srgbClr val="FFFF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36500" y="5063304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pageInfo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7490" y="5434083"/>
            <a:ext cx="1277216" cy="272756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addNewPost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85900" y="5063304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deletePost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85900" y="5429640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searchPost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6500" y="5794990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menu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rgbClr val="FFFFCC"/>
                </a:solidFill>
              </a:rPr>
              <a:t>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05217" y="5063304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FFFFCC"/>
                </a:solidFill>
              </a:rPr>
              <a:t>archieveInfo</a:t>
            </a:r>
            <a:endParaRPr lang="ko-KR" altLang="en-US" sz="1400" dirty="0">
              <a:solidFill>
                <a:srgbClr val="FFFFCC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790793" y="5434084"/>
            <a:ext cx="1387624" cy="262985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archieveDelte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49494" y="5056399"/>
            <a:ext cx="1313968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archieveNew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266639" y="5426976"/>
            <a:ext cx="1398625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achieveSearch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05217" y="5777326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menu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rgbClr val="FFFFCC"/>
                </a:solidFill>
              </a:rPr>
              <a:t>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048117" y="5031665"/>
            <a:ext cx="1313968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chatting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058961" y="5372901"/>
            <a:ext cx="117320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CC"/>
                </a:solidFill>
              </a:rPr>
              <a:t>menu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rgbClr val="FFFFCC"/>
                </a:solidFill>
              </a:rPr>
              <a:t>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767340" y="4472113"/>
            <a:ext cx="2966709" cy="181002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25033" y="4403473"/>
            <a:ext cx="1630540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downloadSel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841371" y="4467890"/>
            <a:ext cx="1784980" cy="181002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74888" y="4403473"/>
            <a:ext cx="1544542" cy="277200"/>
          </a:xfrm>
          <a:prstGeom prst="roundRect">
            <a:avLst/>
          </a:prstGeom>
          <a:solidFill>
            <a:srgbClr val="F24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FFCC"/>
                </a:solidFill>
              </a:rPr>
              <a:t>chattingSel</a:t>
            </a:r>
            <a:endParaRPr lang="ko-KR" altLang="en-US" sz="16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7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함수 구현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72714" y="1620999"/>
            <a:ext cx="2290119" cy="702071"/>
          </a:xfrm>
          <a:prstGeom prst="roundRect">
            <a:avLst/>
          </a:prstGeom>
          <a:solidFill>
            <a:srgbClr val="733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FFCC"/>
                </a:solidFill>
              </a:rPr>
              <a:t>&lt;main&gt;</a:t>
            </a:r>
            <a:endParaRPr lang="ko-KR" altLang="en-US" sz="2400" dirty="0">
              <a:solidFill>
                <a:srgbClr val="FFFFCC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2879" y="2687652"/>
            <a:ext cx="3480488" cy="887570"/>
          </a:xfrm>
          <a:prstGeom prst="roundRect">
            <a:avLst/>
          </a:prstGeom>
          <a:solidFill>
            <a:srgbClr val="BF4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FFFFCC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FFFFCC"/>
                </a:solidFill>
              </a:rPr>
              <a:t>reader_thread</a:t>
            </a:r>
            <a:r>
              <a:rPr lang="en-US" altLang="ko-KR" sz="1600" dirty="0" smtClean="0">
                <a:solidFill>
                  <a:srgbClr val="FFFFCC"/>
                </a:solidFill>
              </a:rPr>
              <a:t>&gt; -thread</a:t>
            </a:r>
          </a:p>
          <a:p>
            <a:r>
              <a:rPr lang="en-US" altLang="ko-KR" sz="1600" dirty="0">
                <a:solidFill>
                  <a:srgbClr val="FFFFCC"/>
                </a:solidFill>
              </a:rPr>
              <a:t> </a:t>
            </a:r>
            <a:r>
              <a:rPr lang="en-US" altLang="ko-KR" sz="1600" dirty="0" smtClean="0">
                <a:solidFill>
                  <a:srgbClr val="FFFFCC"/>
                </a:solidFill>
              </a:rPr>
              <a:t> </a:t>
            </a:r>
            <a:r>
              <a:rPr lang="en-US" altLang="ko-KR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서버로 부터 수신된 메시지를 </a:t>
            </a:r>
            <a:endParaRPr lang="en-US" altLang="ko-KR" sz="16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      화면에 출력</a:t>
            </a:r>
            <a:endParaRPr lang="en-US" altLang="ko-KR" sz="16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576068" y="2687652"/>
            <a:ext cx="3480488" cy="887570"/>
          </a:xfrm>
          <a:prstGeom prst="roundRect">
            <a:avLst/>
          </a:prstGeom>
          <a:solidFill>
            <a:srgbClr val="BF4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FFFFCC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FFFFCC"/>
                </a:solidFill>
              </a:rPr>
              <a:t>write_thread</a:t>
            </a:r>
            <a:r>
              <a:rPr lang="en-US" altLang="ko-KR" sz="1600" dirty="0" smtClean="0">
                <a:solidFill>
                  <a:srgbClr val="FFFFCC"/>
                </a:solidFill>
              </a:rPr>
              <a:t>&gt; -thread</a:t>
            </a:r>
          </a:p>
          <a:p>
            <a:r>
              <a:rPr lang="en-US" altLang="ko-KR" sz="1600" dirty="0">
                <a:solidFill>
                  <a:srgbClr val="FFFFCC"/>
                </a:solidFill>
              </a:rPr>
              <a:t> </a:t>
            </a:r>
            <a:r>
              <a:rPr lang="en-US" altLang="ko-KR" sz="1600" dirty="0" smtClean="0">
                <a:solidFill>
                  <a:srgbClr val="FFFFCC"/>
                </a:solidFill>
              </a:rPr>
              <a:t> </a:t>
            </a:r>
            <a:r>
              <a:rPr lang="en-US" altLang="ko-KR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콘솔에서 입력된 내용을 </a:t>
            </a:r>
            <a:endParaRPr lang="en-US" altLang="ko-KR" sz="16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FFFFCC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600" dirty="0" smtClean="0">
                <a:solidFill>
                  <a:srgbClr val="FFFFCC"/>
                </a:solidFill>
                <a:sym typeface="Wingdings" panose="05000000000000000000" pitchFamily="2" charset="2"/>
              </a:rPr>
              <a:t>서버에 전송</a:t>
            </a:r>
            <a:endParaRPr lang="en-US" altLang="ko-KR" sz="1600" dirty="0" smtClean="0">
              <a:solidFill>
                <a:srgbClr val="FFFFCC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42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구조</a:t>
            </a:r>
            <a:endParaRPr lang="ko-KR" altLang="en-US" dirty="0"/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418242" y="1499891"/>
            <a:ext cx="4085967" cy="1569660"/>
          </a:xfrm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/>
              <a:t>start main </a:t>
            </a:r>
            <a:r>
              <a:rPr lang="ko-KR" altLang="en-US" sz="1400" dirty="0" smtClean="0"/>
              <a:t>함수 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smtClean="0"/>
              <a:t>  -  </a:t>
            </a:r>
            <a:r>
              <a:rPr lang="ko-KR" altLang="en-US" sz="1200" dirty="0" smtClean="0"/>
              <a:t>메뉴 생성시 각 함수에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인자 전송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1:</a:t>
            </a:r>
            <a:r>
              <a:rPr lang="ko-KR" altLang="en-US" sz="1200" dirty="0" smtClean="0"/>
              <a:t>소켓 </a:t>
            </a:r>
            <a:r>
              <a:rPr lang="ko-KR" altLang="en-US" sz="1200" dirty="0" err="1" smtClean="0"/>
              <a:t>디스크립터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2:MANAGER </a:t>
            </a:r>
            <a:r>
              <a:rPr lang="ko-KR" altLang="en-US" sz="1200" dirty="0" smtClean="0"/>
              <a:t>구조체</a:t>
            </a:r>
            <a:endParaRPr lang="en-US" altLang="ko-KR" sz="1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/>
              <a:t>MNAGER </a:t>
            </a:r>
            <a:r>
              <a:rPr lang="ko-KR" altLang="en-US" sz="1400" dirty="0" smtClean="0"/>
              <a:t>구조체 구조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200" dirty="0" smtClean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3719341" y="1499892"/>
            <a:ext cx="4955102" cy="2769989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wrap="square" lIns="72000" tIns="0" rIns="0" bIns="0" rtlCol="0" anchor="t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LPARRAY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post_list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;//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동적배열로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POST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LPARRAY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user_list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;//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userinfo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정보를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동적배열로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구성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USERDATA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LPHASH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curUserListHT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인 정보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동적배열로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//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소켓디스크립트를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key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하여 아이디 저장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strike="sngStrike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custOnChat</a:t>
            </a:r>
            <a:r>
              <a:rPr lang="en-US" altLang="ko-KR" sz="1000" strike="sngStrike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trike="sngStrike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cust</a:t>
            </a:r>
            <a:r>
              <a:rPr lang="en-US" altLang="ko-KR" sz="1000" strike="sngStrike" dirty="0">
                <a:latin typeface="HY견고딕" panose="02030600000101010101" pitchFamily="18" charset="-127"/>
                <a:ea typeface="HY견고딕" panose="02030600000101010101" pitchFamily="18" charset="-127"/>
              </a:rPr>
              <a:t>[MAXCLIENT];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chatUserCount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채팅에 접속 중인 유저 수 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efd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채팅 함수에서 </a:t>
            </a: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epoll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evenvt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등록을 위해 배열 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total_user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 유저 수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total_post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LPARRAY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comment_list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댓글을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동적배열로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}MANAGER,*LPMANAGER;</a:t>
            </a:r>
            <a:endParaRPr lang="en-US" altLang="ko-KR" sz="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218725" y="4549676"/>
            <a:ext cx="3175263" cy="1615827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wrap="square" lIns="72000" tIns="0" rIns="0" bIns="0" rtlCol="0" anchor="t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{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post_ID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//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댓글과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연동 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publisher[16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//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작성자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post_title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[100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제목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post_content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[2000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//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내용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time_t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post_time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;//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작성 시간  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POST,*LPPOST;</a:t>
            </a:r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3636962" y="4549676"/>
            <a:ext cx="2315827" cy="92333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wrap="square" lIns="72000" tIns="0" rIns="0" bIns="0" rtlCol="0" anchor="t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id[16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pass[16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}USERDATA,*LPUSERDATA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6209052" y="4549676"/>
            <a:ext cx="2736850" cy="1154162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wrap="square" lIns="72000" tIns="0" rIns="0" bIns="0" rtlCol="0" anchor="t">
            <a:sp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post_ID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//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게시글과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연동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userid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[16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 //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 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comment[100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}COMMENT,*LPCOMMENT;</a:t>
            </a:r>
          </a:p>
        </p:txBody>
      </p:sp>
    </p:spTree>
    <p:extLst>
      <p:ext uri="{BB962C8B-B14F-4D97-AF65-F5344CB8AC3E}">
        <p14:creationId xmlns:p14="http://schemas.microsoft.com/office/powerpoint/2010/main" val="125208964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225</Words>
  <Application>Microsoft Office PowerPoint</Application>
  <PresentationFormat>화면 슬라이드 쇼(4:3)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HY견고딕</vt:lpstr>
      <vt:lpstr>Rix고딕 B</vt:lpstr>
      <vt:lpstr>굴림</vt:lpstr>
      <vt:lpstr>휴먼매직체</vt:lpstr>
      <vt:lpstr>휴먼엑스포</vt:lpstr>
      <vt:lpstr>Gill Sans MT</vt:lpstr>
      <vt:lpstr>Tahoma</vt:lpstr>
      <vt:lpstr>Times New Roman</vt:lpstr>
      <vt:lpstr>Wingdings</vt:lpstr>
      <vt:lpstr>Wingdings 2</vt:lpstr>
      <vt:lpstr>분할</vt:lpstr>
      <vt:lpstr>TCP/IP  Client/Server 기반의  사설 게시판</vt:lpstr>
      <vt:lpstr>서버 및 클라이언트 동작 요구 사항</vt:lpstr>
      <vt:lpstr>구현 기능 </vt:lpstr>
      <vt:lpstr>서버 함수 구현</vt:lpstr>
      <vt:lpstr>클라이언트 함수 구현</vt:lpstr>
      <vt:lpstr>자료 구조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 Client/Server 기반의  사설 게시판</dc:title>
  <dc:creator>student</dc:creator>
  <cp:lastModifiedBy>student</cp:lastModifiedBy>
  <cp:revision>13</cp:revision>
  <dcterms:created xsi:type="dcterms:W3CDTF">2022-11-09T01:26:59Z</dcterms:created>
  <dcterms:modified xsi:type="dcterms:W3CDTF">2022-11-09T06:00:49Z</dcterms:modified>
</cp:coreProperties>
</file>