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83" r:id="rId3"/>
    <p:sldId id="284" r:id="rId4"/>
    <p:sldId id="275" r:id="rId5"/>
    <p:sldId id="271" r:id="rId6"/>
    <p:sldId id="282" r:id="rId7"/>
    <p:sldId id="281" r:id="rId8"/>
    <p:sldId id="28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ED7D31"/>
    <a:srgbClr val="E2E2E2"/>
    <a:srgbClr val="000066"/>
    <a:srgbClr val="002060"/>
    <a:srgbClr val="427BAF"/>
    <a:srgbClr val="437F86"/>
    <a:srgbClr val="CC5709"/>
    <a:srgbClr val="203864"/>
    <a:srgbClr val="C66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182" autoAdjust="0"/>
  </p:normalViewPr>
  <p:slideViewPr>
    <p:cSldViewPr snapToGrid="0">
      <p:cViewPr varScale="1">
        <p:scale>
          <a:sx n="105" d="100"/>
          <a:sy n="105" d="100"/>
        </p:scale>
        <p:origin x="75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HR Monitoring</a:t>
            </a:r>
            <a:r>
              <a:rPr lang="en-US" sz="1200" baseline="0" dirty="0"/>
              <a:t> Progress</a:t>
            </a:r>
            <a:endParaRPr lang="en-US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D3-41F5-BA4C-AD5C4D45CFB0}"/>
              </c:ext>
            </c:extLst>
          </c:dPt>
          <c:dPt>
            <c:idx val="2"/>
            <c:invertIfNegative val="0"/>
            <c:bubble3D val="0"/>
            <c:spPr>
              <a:solidFill>
                <a:srgbClr val="00B050"/>
              </a:solidFill>
              <a:ln>
                <a:solidFill>
                  <a:srgbClr val="92D050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CD3-41F5-BA4C-AD5C4D45CFB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Employees Request</c:v>
                </c:pt>
                <c:pt idx="1">
                  <c:v>On Progress</c:v>
                </c:pt>
                <c:pt idx="2">
                  <c:v>Done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35</c:v>
                </c:pt>
                <c:pt idx="1">
                  <c:v>22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CD3-41F5-BA4C-AD5C4D45CFB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74512239"/>
        <c:axId val="1577203039"/>
      </c:barChart>
      <c:catAx>
        <c:axId val="157451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7203039"/>
        <c:crosses val="autoZero"/>
        <c:auto val="1"/>
        <c:lblAlgn val="ctr"/>
        <c:lblOffset val="100"/>
        <c:noMultiLvlLbl val="0"/>
      </c:catAx>
      <c:valAx>
        <c:axId val="1577203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45122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Ramli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9.2486660437774478E-3"/>
                  <c:y val="2.25625689350142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FEE-4F93-A5C0-CB1613279D49}"/>
                </c:ext>
              </c:extLst>
            </c:dLbl>
            <c:dLbl>
              <c:idx val="2"/>
              <c:layout>
                <c:manualLayout>
                  <c:x val="2.4663109450073346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EE-4F93-A5C0-CB1613279D49}"/>
                </c:ext>
              </c:extLst>
            </c:dLbl>
            <c:dLbl>
              <c:idx val="3"/>
              <c:layout>
                <c:manualLayout>
                  <c:x val="4.3160441537628352E-2"/>
                  <c:y val="-7.5208563116713921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FEE-4F93-A5C0-CB1613279D49}"/>
                </c:ext>
              </c:extLst>
            </c:dLbl>
            <c:dLbl>
              <c:idx val="4"/>
              <c:layout>
                <c:manualLayout>
                  <c:x val="4.9326218900146636E-2"/>
                  <c:y val="-1.12812844675070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FEE-4F93-A5C0-CB1613279D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rgbClr val="4472C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Power Platform</c:v>
                </c:pt>
                <c:pt idx="1">
                  <c:v>Web Development</c:v>
                </c:pt>
                <c:pt idx="2">
                  <c:v>Microsoft List</c:v>
                </c:pt>
                <c:pt idx="3">
                  <c:v>Communication Skills</c:v>
                </c:pt>
                <c:pt idx="4">
                  <c:v>Presentation and Report Skills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EE-4F93-A5C0-CB1613279D4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5098174344333154"/>
                  <c:y val="-7.356066998329989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FEE-4F93-A5C0-CB1613279D49}"/>
                </c:ext>
              </c:extLst>
            </c:dLbl>
            <c:dLbl>
              <c:idx val="1"/>
              <c:layout>
                <c:manualLayout>
                  <c:x val="5.3351719372056565E-2"/>
                  <c:y val="-8.626851615990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FEE-4F93-A5C0-CB1613279D49}"/>
                </c:ext>
              </c:extLst>
            </c:dLbl>
            <c:dLbl>
              <c:idx val="2"/>
              <c:layout>
                <c:manualLayout>
                  <c:x val="6.8578226564692771E-2"/>
                  <c:y val="5.483762900524125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FEE-4F93-A5C0-CB1613279D49}"/>
                </c:ext>
              </c:extLst>
            </c:dLbl>
            <c:dLbl>
              <c:idx val="3"/>
              <c:layout>
                <c:manualLayout>
                  <c:x val="-0.14120375803579485"/>
                  <c:y val="0.1236738385270703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FEE-4F93-A5C0-CB1613279D49}"/>
                </c:ext>
              </c:extLst>
            </c:dLbl>
            <c:dLbl>
              <c:idx val="4"/>
              <c:layout>
                <c:manualLayout>
                  <c:x val="-0.10003447382260609"/>
                  <c:y val="-8.626851615990860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0FEE-4F93-A5C0-CB1613279D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ED7D3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Power Platform</c:v>
                </c:pt>
                <c:pt idx="1">
                  <c:v>Web Development</c:v>
                </c:pt>
                <c:pt idx="2">
                  <c:v>Microsoft List</c:v>
                </c:pt>
                <c:pt idx="3">
                  <c:v>Communication Skills</c:v>
                </c:pt>
                <c:pt idx="4">
                  <c:v>Presentation and Report Skills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EE-4F93-A5C0-CB1613279D4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9525" cap="rnd">
              <a:solidFill>
                <a:srgbClr val="E2E2E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4365666735195733E-2"/>
                  <c:y val="5.266843291473994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0FEE-4F93-A5C0-CB1613279D49}"/>
                </c:ext>
              </c:extLst>
            </c:dLbl>
            <c:dLbl>
              <c:idx val="1"/>
              <c:layout>
                <c:manualLayout>
                  <c:x val="-4.6688416889386346E-2"/>
                  <c:y val="2.0257089582592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0FEE-4F93-A5C0-CB1613279D49}"/>
                </c:ext>
              </c:extLst>
            </c:dLbl>
            <c:dLbl>
              <c:idx val="2"/>
              <c:layout>
                <c:manualLayout>
                  <c:x val="-4.3097000205587398E-2"/>
                  <c:y val="-2.835992541562936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0FEE-4F93-A5C0-CB1613279D49}"/>
                </c:ext>
              </c:extLst>
            </c:dLbl>
            <c:dLbl>
              <c:idx val="3"/>
              <c:layout>
                <c:manualLayout>
                  <c:x val="2.8731333470391598E-2"/>
                  <c:y val="-2.43085074991109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0FEE-4F93-A5C0-CB1613279D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Power Platform</c:v>
                </c:pt>
                <c:pt idx="1">
                  <c:v>Web Development</c:v>
                </c:pt>
                <c:pt idx="2">
                  <c:v>Microsoft List</c:v>
                </c:pt>
                <c:pt idx="3">
                  <c:v>Communication Skills</c:v>
                </c:pt>
                <c:pt idx="4">
                  <c:v>Presentation and Report Skills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FEE-4F93-A5C0-CB1613279D4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416737248"/>
        <c:axId val="709255840"/>
      </c:radarChart>
      <c:catAx>
        <c:axId val="14167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9255840"/>
        <c:crosses val="autoZero"/>
        <c:auto val="1"/>
        <c:lblAlgn val="ctr"/>
        <c:lblOffset val="100"/>
        <c:noMultiLvlLbl val="0"/>
      </c:catAx>
      <c:valAx>
        <c:axId val="70925584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4167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0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dirty="0"/>
              <a:t>Reza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Before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3.6486525698436856E-2"/>
                  <c:y val="-3.915527342094048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6778417904024356E-2"/>
                      <c:h val="7.694314152968717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C-5F5E-4E8D-BD83-65D6F72B75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rgbClr val="4472C4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Power Platform</c:v>
                </c:pt>
                <c:pt idx="1">
                  <c:v>Web Development</c:v>
                </c:pt>
                <c:pt idx="2">
                  <c:v>VBA MACROS EXCEL</c:v>
                </c:pt>
                <c:pt idx="3">
                  <c:v>Communication Skills</c:v>
                </c:pt>
                <c:pt idx="4">
                  <c:v>Presentation and Report Skills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5</c:v>
                </c:pt>
                <c:pt idx="2">
                  <c:v>1</c:v>
                </c:pt>
                <c:pt idx="3">
                  <c:v>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5E-4E8D-BD83-65D6F72B75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After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.1387947437568538"/>
                  <c:y val="-7.754436821712237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F5E-4E8D-BD83-65D6F72B758F}"/>
                </c:ext>
              </c:extLst>
            </c:dLbl>
            <c:dLbl>
              <c:idx val="1"/>
              <c:layout>
                <c:manualLayout>
                  <c:x val="0.14305648487662226"/>
                  <c:y val="4.801704647235643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F5E-4E8D-BD83-65D6F72B758F}"/>
                </c:ext>
              </c:extLst>
            </c:dLbl>
            <c:dLbl>
              <c:idx val="2"/>
              <c:layout>
                <c:manualLayout>
                  <c:x val="6.4333045216559484E-2"/>
                  <c:y val="5.167299307238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F5E-4E8D-BD83-65D6F72B758F}"/>
                </c:ext>
              </c:extLst>
            </c:dLbl>
            <c:dLbl>
              <c:idx val="3"/>
              <c:layout>
                <c:manualLayout>
                  <c:x val="-8.4648743705999313E-2"/>
                  <c:y val="5.16729930723895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F5E-4E8D-BD83-65D6F72B758F}"/>
                </c:ext>
              </c:extLst>
            </c:dLbl>
            <c:dLbl>
              <c:idx val="4"/>
              <c:layout>
                <c:manualLayout>
                  <c:x val="-6.7718994964799453E-2"/>
                  <c:y val="-9.59641299915806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5F5E-4E8D-BD83-65D6F72B75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Power Platform</c:v>
                </c:pt>
                <c:pt idx="1">
                  <c:v>Web Development</c:v>
                </c:pt>
                <c:pt idx="2">
                  <c:v>VBA MACROS EXCEL</c:v>
                </c:pt>
                <c:pt idx="3">
                  <c:v>Communication Skills</c:v>
                </c:pt>
                <c:pt idx="4">
                  <c:v>Presentation and Report Skills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5</c:v>
                </c:pt>
                <c:pt idx="1">
                  <c:v>5</c:v>
                </c:pt>
                <c:pt idx="2">
                  <c:v>5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5E-4E8D-BD83-65D6F72B758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ln w="9525" cap="rnd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1.4594753927113705E-2"/>
                  <c:y val="3.719897427643910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2983819231386907E-2"/>
                      <c:h val="3.651388417414114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5F5E-4E8D-BD83-65D6F72B758F}"/>
                </c:ext>
              </c:extLst>
            </c:dLbl>
            <c:dLbl>
              <c:idx val="1"/>
              <c:layout>
                <c:manualLayout>
                  <c:x val="-3.2837873128593167E-2"/>
                  <c:y val="3.915681502783063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5F5E-4E8D-BD83-65D6F72B758F}"/>
                </c:ext>
              </c:extLst>
            </c:dLbl>
            <c:dLbl>
              <c:idx val="2"/>
              <c:layout>
                <c:manualLayout>
                  <c:x val="-4.3783974485863193E-2"/>
                  <c:y val="-2.545192976808990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3.852977113754931E-2"/>
                      <c:h val="9.78334565077239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5F5E-4E8D-BD83-65D6F72B758F}"/>
                </c:ext>
              </c:extLst>
            </c:dLbl>
            <c:dLbl>
              <c:idx val="3"/>
              <c:layout>
                <c:manualLayout>
                  <c:x val="3.283787312859316E-2"/>
                  <c:y val="-2.740977051948144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2.3935160858174567E-2"/>
                      <c:h val="3.126687096041183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5F5E-4E8D-BD83-65D6F72B758F}"/>
                </c:ext>
              </c:extLst>
            </c:dLbl>
            <c:dLbl>
              <c:idx val="4"/>
              <c:layout>
                <c:manualLayout>
                  <c:x val="2.9189220558749483E-2"/>
                  <c:y val="1.5662726011132253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5F5E-4E8D-BD83-65D6F72B75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Power Platform</c:v>
                </c:pt>
                <c:pt idx="1">
                  <c:v>Web Development</c:v>
                </c:pt>
                <c:pt idx="2">
                  <c:v>VBA MACROS EXCEL</c:v>
                </c:pt>
                <c:pt idx="3">
                  <c:v>Communication Skills</c:v>
                </c:pt>
                <c:pt idx="4">
                  <c:v>Presentation and Report Skills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8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5E-4E8D-BD83-65D6F72B75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axId val="1567161824"/>
        <c:axId val="1485633376"/>
      </c:radarChart>
      <c:catAx>
        <c:axId val="1567161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5633376"/>
        <c:crosses val="autoZero"/>
        <c:auto val="1"/>
        <c:lblAlgn val="ctr"/>
        <c:lblOffset val="100"/>
        <c:noMultiLvlLbl val="0"/>
      </c:catAx>
      <c:valAx>
        <c:axId val="14856333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56716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2"/>
        <c:delete val="1"/>
      </c:legendEntry>
      <c:layout>
        <c:manualLayout>
          <c:xMode val="edge"/>
          <c:yMode val="edge"/>
          <c:x val="0.18751057606478164"/>
          <c:y val="0.1491483084410069"/>
          <c:w val="0.39876210124465022"/>
          <c:h val="6.607758784153144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284343-8E9A-4BF0-A42D-463229909B36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41CE21-8432-4DBC-BC24-4A252A97D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69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CE21-8432-4DBC-BC24-4A252A97DE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68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79-E472-4831-B10E-8BABAE5E92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9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09A79-E472-4831-B10E-8BABAE5E92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09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41CE21-8432-4DBC-BC24-4A252A97DE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42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00E33-3E30-F9B8-A36C-879FB045F7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7252B-A064-ABED-887D-165DB22C5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66D82-A878-EFC9-2437-D4EE22A67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1471B-DD75-2CD9-EB91-3CA026E49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5F0255-18CC-1914-2EE9-18F1F5A1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0D0A-9DC8-BECF-E07D-9422020A4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566C1D-C201-272B-3700-382C7D113D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7FC29-1BD6-6D1C-766F-823A1A43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EEEA6-AAA6-C7AC-0620-E68E9248A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0DF1C-0A43-E4AF-931F-5A482315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2ED4FD-D88E-19E0-7422-0AAA6C595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0BCDD-A48E-EFEC-50AF-72C955789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242DE-44D0-30CB-B426-6DE4C39FE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EF081-AEB0-2466-7356-3291A1B8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37908-C19A-84AF-693A-8C32F6D6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53EB-45CA-46CD-FE9B-DAC58DD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0782-7881-D4FD-149D-11FA851A4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975C2-B7D9-17F5-6A61-B264C98F5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DBCE0-EA04-C970-ECC3-6BEDC84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AFFA9-90D3-4224-5854-B9FFE415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52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3205-6E5F-A57B-AE93-DEBC84AE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ACD2-BD55-5497-3EC2-05814FD05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5C190-5D87-92C0-F23A-C40BBE53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66E89-C799-1C0E-5C39-9C8A2D0E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3899A-2DC7-64F3-FD8A-D378470FE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1B3E-7B3E-F013-D45A-E47D5614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D3447-A697-44C5-E574-1819B2431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BD121-19CC-4ED5-3353-2DD753A70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F8674-841F-AE90-F2D5-5BB79180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8F4FA-3361-559E-FCDA-D821FD81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5C3AE-F9C0-FCCB-E619-AC5F99F4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69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16CAB-4B47-21A6-50C8-9028D7C5D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12369-6180-0019-D9BB-20EB30CB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2793B-8CE8-3602-2CD1-53206E1A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71FC2A-BA3E-31AF-16CD-FB907C1E2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F9E509-354C-70F3-7282-B1EF0B03F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66ABFF-CBE0-1679-A30F-94FE62C9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7584F-A45F-1D6B-4185-8E398108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7C49FE-DA1F-7391-2B28-CEC58EAB2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2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E646-BAFB-CEF1-AFEE-23FB0207C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40897-A016-96C5-7310-5529E7A9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EA538-E07A-5151-D404-0643C5D1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5786D-C813-CC90-FFE5-B9D451479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8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8C2CC-5968-4B25-3D59-66AE071B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039B04-4C45-BAA7-1055-E977A66C2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7D33E-514C-9B55-79D2-9C7963B5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59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F914-9917-6C3B-1C25-9179334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3C2EB-C058-9574-EE35-FB18BB697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85364-7719-3F5D-6103-C4FFB2261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8BAA8-925C-40B1-6E83-ACF0BA3D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E3BD2-9A2D-4B3F-299A-DC4EAC08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8698F7-57BC-C66C-6DE0-CCA6721B2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50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0CDBC-D8D3-FF35-52C6-7A690D02B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B8ED0-17F1-33D1-E249-1EFF4E1531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9FFBB-6A94-2741-D951-9BAFFDBCC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0F0C1-6EFA-B66B-713B-55E7C70F4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92AA4-3384-7A2F-C41F-F7A12FD34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A59ED-C483-D822-9A40-7B2588B4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7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559F62-5D65-5C61-044E-2BC3F4FC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5FD65-098D-C848-1F6A-C515E2F7B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4507-FDB1-86E2-8556-6592F1971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A31FD-DD3B-4408-9C96-BB271CF841E1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30CEC-24C0-8793-8B1F-1B5551C4AB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53FCB-7350-6249-F929-E222F7D63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B0AE8-E84C-4D30-848A-7ECBA3DFA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3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21" Type="http://schemas.openxmlformats.org/officeDocument/2006/relationships/image" Target="../media/image22.svg"/><Relationship Id="rId34" Type="http://schemas.openxmlformats.org/officeDocument/2006/relationships/image" Target="../media/image34.svg"/><Relationship Id="rId42" Type="http://schemas.openxmlformats.org/officeDocument/2006/relationships/image" Target="../media/image41.sv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7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slide" Target="slide7.xml"/><Relationship Id="rId32" Type="http://schemas.openxmlformats.org/officeDocument/2006/relationships/image" Target="../media/image32.svg"/><Relationship Id="rId37" Type="http://schemas.openxmlformats.org/officeDocument/2006/relationships/image" Target="../media/image37.png"/><Relationship Id="rId40" Type="http://schemas.openxmlformats.org/officeDocument/2006/relationships/image" Target="../media/image4.png"/><Relationship Id="rId45" Type="http://schemas.openxmlformats.org/officeDocument/2006/relationships/image" Target="../media/image44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31" Type="http://schemas.openxmlformats.org/officeDocument/2006/relationships/image" Target="../media/image31.png"/><Relationship Id="rId44" Type="http://schemas.openxmlformats.org/officeDocument/2006/relationships/image" Target="../media/image43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Relationship Id="rId35" Type="http://schemas.openxmlformats.org/officeDocument/2006/relationships/image" Target="../media/image35.jpg"/><Relationship Id="rId43" Type="http://schemas.openxmlformats.org/officeDocument/2006/relationships/image" Target="../media/image42.png"/><Relationship Id="rId8" Type="http://schemas.openxmlformats.org/officeDocument/2006/relationships/image" Target="../media/image9.png"/><Relationship Id="rId3" Type="http://schemas.openxmlformats.org/officeDocument/2006/relationships/image" Target="../media/image2.emf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20" Type="http://schemas.openxmlformats.org/officeDocument/2006/relationships/image" Target="../media/image21.png"/><Relationship Id="rId41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32.svg"/><Relationship Id="rId18" Type="http://schemas.openxmlformats.org/officeDocument/2006/relationships/image" Target="../media/image54.PNG"/><Relationship Id="rId26" Type="http://schemas.openxmlformats.org/officeDocument/2006/relationships/image" Target="../media/image57.png"/><Relationship Id="rId3" Type="http://schemas.openxmlformats.org/officeDocument/2006/relationships/image" Target="../media/image2.emf"/><Relationship Id="rId21" Type="http://schemas.openxmlformats.org/officeDocument/2006/relationships/image" Target="../media/image37.png"/><Relationship Id="rId7" Type="http://schemas.openxmlformats.org/officeDocument/2006/relationships/image" Target="../media/image47.png"/><Relationship Id="rId12" Type="http://schemas.openxmlformats.org/officeDocument/2006/relationships/image" Target="../media/image31.png"/><Relationship Id="rId17" Type="http://schemas.openxmlformats.org/officeDocument/2006/relationships/image" Target="../media/image53.PNG"/><Relationship Id="rId25" Type="http://schemas.openxmlformats.org/officeDocument/2006/relationships/image" Target="../media/image34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15.png"/><Relationship Id="rId24" Type="http://schemas.openxmlformats.org/officeDocument/2006/relationships/image" Target="../media/image33.png"/><Relationship Id="rId5" Type="http://schemas.openxmlformats.org/officeDocument/2006/relationships/image" Target="../media/image45.png"/><Relationship Id="rId15" Type="http://schemas.openxmlformats.org/officeDocument/2006/relationships/image" Target="../media/image51.svg"/><Relationship Id="rId23" Type="http://schemas.openxmlformats.org/officeDocument/2006/relationships/image" Target="../media/image36.png"/><Relationship Id="rId28" Type="http://schemas.openxmlformats.org/officeDocument/2006/relationships/image" Target="../media/image59.png"/><Relationship Id="rId10" Type="http://schemas.openxmlformats.org/officeDocument/2006/relationships/image" Target="../media/image11.png"/><Relationship Id="rId19" Type="http://schemas.openxmlformats.org/officeDocument/2006/relationships/image" Target="../media/image55.PNG"/><Relationship Id="rId4" Type="http://schemas.openxmlformats.org/officeDocument/2006/relationships/image" Target="../media/image5.png"/><Relationship Id="rId9" Type="http://schemas.openxmlformats.org/officeDocument/2006/relationships/image" Target="../media/image49.svg"/><Relationship Id="rId14" Type="http://schemas.openxmlformats.org/officeDocument/2006/relationships/image" Target="../media/image50.png"/><Relationship Id="rId22" Type="http://schemas.openxmlformats.org/officeDocument/2006/relationships/image" Target="../media/image35.jpg"/><Relationship Id="rId27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58.png"/><Relationship Id="rId18" Type="http://schemas.openxmlformats.org/officeDocument/2006/relationships/image" Target="../media/image48.png"/><Relationship Id="rId26" Type="http://schemas.openxmlformats.org/officeDocument/2006/relationships/image" Target="../media/image54.PNG"/><Relationship Id="rId3" Type="http://schemas.openxmlformats.org/officeDocument/2006/relationships/image" Target="../media/image2.emf"/><Relationship Id="rId21" Type="http://schemas.openxmlformats.org/officeDocument/2006/relationships/image" Target="../media/image15.png"/><Relationship Id="rId7" Type="http://schemas.openxmlformats.org/officeDocument/2006/relationships/image" Target="../media/image35.jpg"/><Relationship Id="rId12" Type="http://schemas.openxmlformats.org/officeDocument/2006/relationships/image" Target="../media/image57.png"/><Relationship Id="rId17" Type="http://schemas.openxmlformats.org/officeDocument/2006/relationships/image" Target="../media/image47.png"/><Relationship Id="rId25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6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svg"/><Relationship Id="rId11" Type="http://schemas.openxmlformats.org/officeDocument/2006/relationships/image" Target="../media/image37.png"/><Relationship Id="rId24" Type="http://schemas.openxmlformats.org/officeDocument/2006/relationships/image" Target="../media/image52.PNG"/><Relationship Id="rId5" Type="http://schemas.openxmlformats.org/officeDocument/2006/relationships/image" Target="../media/image31.png"/><Relationship Id="rId15" Type="http://schemas.openxmlformats.org/officeDocument/2006/relationships/image" Target="../media/image45.png"/><Relationship Id="rId23" Type="http://schemas.openxmlformats.org/officeDocument/2006/relationships/image" Target="../media/image51.svg"/><Relationship Id="rId28" Type="http://schemas.openxmlformats.org/officeDocument/2006/relationships/image" Target="../media/image56.png"/><Relationship Id="rId10" Type="http://schemas.openxmlformats.org/officeDocument/2006/relationships/image" Target="../media/image34.svg"/><Relationship Id="rId19" Type="http://schemas.openxmlformats.org/officeDocument/2006/relationships/image" Target="../media/image49.svg"/><Relationship Id="rId4" Type="http://schemas.openxmlformats.org/officeDocument/2006/relationships/image" Target="../media/image5.png"/><Relationship Id="rId9" Type="http://schemas.openxmlformats.org/officeDocument/2006/relationships/image" Target="../media/image33.png"/><Relationship Id="rId14" Type="http://schemas.openxmlformats.org/officeDocument/2006/relationships/image" Target="../media/image59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5.png"/><Relationship Id="rId7" Type="http://schemas.openxmlformats.org/officeDocument/2006/relationships/image" Target="../media/image38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emf"/><Relationship Id="rId5" Type="http://schemas.openxmlformats.org/officeDocument/2006/relationships/image" Target="../media/image61.svg"/><Relationship Id="rId4" Type="http://schemas.openxmlformats.org/officeDocument/2006/relationships/image" Target="../media/image60.png"/><Relationship Id="rId9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68.png"/><Relationship Id="rId3" Type="http://schemas.openxmlformats.org/officeDocument/2006/relationships/image" Target="../media/image5.png"/><Relationship Id="rId7" Type="http://schemas.openxmlformats.org/officeDocument/2006/relationships/image" Target="../media/image67.png"/><Relationship Id="rId12" Type="http://schemas.openxmlformats.org/officeDocument/2006/relationships/chart" Target="../charts/chart3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11" Type="http://schemas.openxmlformats.org/officeDocument/2006/relationships/chart" Target="../charts/chart2.xml"/><Relationship Id="rId5" Type="http://schemas.openxmlformats.org/officeDocument/2006/relationships/image" Target="../media/image65.png"/><Relationship Id="rId10" Type="http://schemas.openxmlformats.org/officeDocument/2006/relationships/chart" Target="../charts/chart1.xml"/><Relationship Id="rId4" Type="http://schemas.openxmlformats.org/officeDocument/2006/relationships/image" Target="../media/image64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slide" Target="slide8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svg"/><Relationship Id="rId18" Type="http://schemas.openxmlformats.org/officeDocument/2006/relationships/image" Target="../media/image17.png"/><Relationship Id="rId26" Type="http://schemas.openxmlformats.org/officeDocument/2006/relationships/image" Target="../media/image27.png"/><Relationship Id="rId39" Type="http://schemas.openxmlformats.org/officeDocument/2006/relationships/image" Target="../media/image74.png"/><Relationship Id="rId21" Type="http://schemas.openxmlformats.org/officeDocument/2006/relationships/image" Target="../media/image72.svg"/><Relationship Id="rId34" Type="http://schemas.openxmlformats.org/officeDocument/2006/relationships/image" Target="../media/image34.svg"/><Relationship Id="rId42" Type="http://schemas.openxmlformats.org/officeDocument/2006/relationships/image" Target="../media/image20.svg"/><Relationship Id="rId47" Type="http://schemas.openxmlformats.org/officeDocument/2006/relationships/slide" Target="slide7.xml"/><Relationship Id="rId50" Type="http://schemas.openxmlformats.org/officeDocument/2006/relationships/image" Target="../media/image7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9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6.png"/><Relationship Id="rId37" Type="http://schemas.openxmlformats.org/officeDocument/2006/relationships/image" Target="../media/image38.png"/><Relationship Id="rId40" Type="http://schemas.openxmlformats.org/officeDocument/2006/relationships/image" Target="../media/image75.svg"/><Relationship Id="rId45" Type="http://schemas.openxmlformats.org/officeDocument/2006/relationships/image" Target="../media/image23.png"/><Relationship Id="rId53" Type="http://schemas.openxmlformats.org/officeDocument/2006/relationships/image" Target="../media/image41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18.svg"/><Relationship Id="rId31" Type="http://schemas.openxmlformats.org/officeDocument/2006/relationships/image" Target="../media/image32.svg"/><Relationship Id="rId44" Type="http://schemas.openxmlformats.org/officeDocument/2006/relationships/image" Target="../media/image22.svg"/><Relationship Id="rId52" Type="http://schemas.openxmlformats.org/officeDocument/2006/relationships/image" Target="../media/image4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Relationship Id="rId22" Type="http://schemas.openxmlformats.org/officeDocument/2006/relationships/image" Target="../media/image4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7.png"/><Relationship Id="rId43" Type="http://schemas.openxmlformats.org/officeDocument/2006/relationships/image" Target="../media/image21.png"/><Relationship Id="rId48" Type="http://schemas.openxmlformats.org/officeDocument/2006/relationships/image" Target="../media/image42.png"/><Relationship Id="rId8" Type="http://schemas.openxmlformats.org/officeDocument/2006/relationships/image" Target="../media/image9.png"/><Relationship Id="rId51" Type="http://schemas.openxmlformats.org/officeDocument/2006/relationships/image" Target="../media/image77.svg"/><Relationship Id="rId3" Type="http://schemas.openxmlformats.org/officeDocument/2006/relationships/image" Target="../media/image2.emf"/><Relationship Id="rId12" Type="http://schemas.openxmlformats.org/officeDocument/2006/relationships/image" Target="../media/image13.png"/><Relationship Id="rId17" Type="http://schemas.openxmlformats.org/officeDocument/2006/relationships/image" Target="../media/image70.svg"/><Relationship Id="rId25" Type="http://schemas.openxmlformats.org/officeDocument/2006/relationships/image" Target="../media/image26.png"/><Relationship Id="rId33" Type="http://schemas.openxmlformats.org/officeDocument/2006/relationships/image" Target="../media/image33.png"/><Relationship Id="rId38" Type="http://schemas.openxmlformats.org/officeDocument/2006/relationships/image" Target="../media/image39.png"/><Relationship Id="rId46" Type="http://schemas.openxmlformats.org/officeDocument/2006/relationships/image" Target="../media/image24.svg"/><Relationship Id="rId20" Type="http://schemas.openxmlformats.org/officeDocument/2006/relationships/image" Target="../media/image71.png"/><Relationship Id="rId41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15" Type="http://schemas.openxmlformats.org/officeDocument/2006/relationships/image" Target="../media/image16.png"/><Relationship Id="rId23" Type="http://schemas.openxmlformats.org/officeDocument/2006/relationships/image" Target="../media/image35.jpg"/><Relationship Id="rId28" Type="http://schemas.openxmlformats.org/officeDocument/2006/relationships/image" Target="../media/image29.png"/><Relationship Id="rId36" Type="http://schemas.openxmlformats.org/officeDocument/2006/relationships/image" Target="../media/image73.png"/><Relationship Id="rId49" Type="http://schemas.openxmlformats.org/officeDocument/2006/relationships/image" Target="../media/image4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aralelogram 62">
            <a:extLst>
              <a:ext uri="{FF2B5EF4-FFF2-40B4-BE49-F238E27FC236}">
                <a16:creationId xmlns:a16="http://schemas.microsoft.com/office/drawing/2014/main" id="{2CC9BDC3-26E1-918B-9837-25D9C600E0DA}"/>
              </a:ext>
            </a:extLst>
          </p:cNvPr>
          <p:cNvSpPr/>
          <p:nvPr/>
        </p:nvSpPr>
        <p:spPr>
          <a:xfrm flipH="1">
            <a:off x="21305" y="0"/>
            <a:ext cx="4517574" cy="6858000"/>
          </a:xfrm>
          <a:prstGeom prst="parallelogram">
            <a:avLst>
              <a:gd name="adj" fmla="val 27486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Paralelogram 61">
            <a:extLst>
              <a:ext uri="{FF2B5EF4-FFF2-40B4-BE49-F238E27FC236}">
                <a16:creationId xmlns:a16="http://schemas.microsoft.com/office/drawing/2014/main" id="{47C5815F-5CCD-80DB-F5BF-42F1329332CA}"/>
              </a:ext>
            </a:extLst>
          </p:cNvPr>
          <p:cNvSpPr/>
          <p:nvPr/>
        </p:nvSpPr>
        <p:spPr>
          <a:xfrm>
            <a:off x="7602740" y="0"/>
            <a:ext cx="4589260" cy="6858000"/>
          </a:xfrm>
          <a:prstGeom prst="parallelogram">
            <a:avLst>
              <a:gd name="adj" fmla="val 3024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in a blue suit&#10;&#10;Description automatically generated">
            <a:extLst>
              <a:ext uri="{FF2B5EF4-FFF2-40B4-BE49-F238E27FC236}">
                <a16:creationId xmlns:a16="http://schemas.microsoft.com/office/drawing/2014/main" id="{43E30C95-BD18-DEA7-5997-845CBC643C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1250" b="92383" l="9896" r="89974">
                        <a14:foregroundMark x1="49609" y1="31250" x2="49609" y2="31250"/>
                        <a14:foregroundMark x1="46875" y1="32031" x2="46875" y2="32031"/>
                        <a14:foregroundMark x1="44661" y1="33008" x2="47786" y2="32715"/>
                        <a14:foregroundMark x1="44661" y1="32324" x2="49219" y2="32031"/>
                        <a14:foregroundMark x1="55599" y1="74805" x2="55208" y2="85156"/>
                        <a14:foregroundMark x1="59375" y1="57520" x2="59375" y2="66504"/>
                        <a14:foregroundMark x1="55208" y1="59961" x2="59766" y2="72363"/>
                        <a14:foregroundMark x1="56120" y1="59961" x2="57552" y2="67188"/>
                        <a14:foregroundMark x1="58854" y1="58594" x2="61198" y2="58887"/>
                        <a14:foregroundMark x1="57552" y1="56152" x2="63542" y2="60352"/>
                        <a14:foregroundMark x1="56641" y1="53418" x2="59375" y2="55859"/>
                        <a14:foregroundMark x1="51953" y1="48926" x2="58854" y2="57520"/>
                        <a14:foregroundMark x1="42318" y1="54395" x2="37240" y2="59961"/>
                        <a14:foregroundMark x1="41406" y1="61035" x2="45573" y2="65527"/>
                        <a14:foregroundMark x1="48828" y1="31836" x2="50781" y2="31836"/>
                        <a14:foregroundMark x1="37240" y1="43555" x2="36979" y2="461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781"/>
          <a:stretch/>
        </p:blipFill>
        <p:spPr>
          <a:xfrm>
            <a:off x="7390197" y="1257754"/>
            <a:ext cx="4054069" cy="4228307"/>
          </a:xfrm>
          <a:prstGeom prst="rect">
            <a:avLst/>
          </a:prstGeom>
        </p:spPr>
      </p:pic>
      <p:pic>
        <p:nvPicPr>
          <p:cNvPr id="12" name="図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9460" y="514111"/>
            <a:ext cx="1574117" cy="600116"/>
          </a:xfrm>
          <a:prstGeom prst="rect">
            <a:avLst/>
          </a:prstGeom>
        </p:spPr>
      </p:pic>
      <p:pic>
        <p:nvPicPr>
          <p:cNvPr id="3" name="Picture 2" descr="A person in a blue suit&#10;&#10;Description automatically generated">
            <a:extLst>
              <a:ext uri="{FF2B5EF4-FFF2-40B4-BE49-F238E27FC236}">
                <a16:creationId xmlns:a16="http://schemas.microsoft.com/office/drawing/2014/main" id="{0A35AE8B-B6ED-43EF-A1F6-42CC84BD0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10592" y="1114227"/>
            <a:ext cx="3275868" cy="4367823"/>
          </a:xfrm>
          <a:prstGeom prst="rect">
            <a:avLst/>
          </a:prstGeom>
        </p:spPr>
      </p:pic>
      <p:grpSp>
        <p:nvGrpSpPr>
          <p:cNvPr id="61" name="Grup 60">
            <a:extLst>
              <a:ext uri="{FF2B5EF4-FFF2-40B4-BE49-F238E27FC236}">
                <a16:creationId xmlns:a16="http://schemas.microsoft.com/office/drawing/2014/main" id="{4C7B0BCE-F7FB-FCC5-E203-14DF19C16D47}"/>
              </a:ext>
            </a:extLst>
          </p:cNvPr>
          <p:cNvGrpSpPr/>
          <p:nvPr/>
        </p:nvGrpSpPr>
        <p:grpSpPr>
          <a:xfrm>
            <a:off x="4395374" y="2627175"/>
            <a:ext cx="3401253" cy="1603651"/>
            <a:chOff x="1008339" y="2289010"/>
            <a:chExt cx="3401253" cy="1603651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B9F7FD5E-79A0-C3C1-03D6-3A952CE583BF}"/>
                </a:ext>
              </a:extLst>
            </p:cNvPr>
            <p:cNvSpPr/>
            <p:nvPr/>
          </p:nvSpPr>
          <p:spPr>
            <a:xfrm>
              <a:off x="1008339" y="3395018"/>
              <a:ext cx="3186060" cy="73525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itle 1"/>
            <p:cNvSpPr txBox="1">
              <a:spLocks/>
            </p:cNvSpPr>
            <p:nvPr/>
          </p:nvSpPr>
          <p:spPr>
            <a:xfrm>
              <a:off x="1008339" y="3435718"/>
              <a:ext cx="3194875" cy="45694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SMART HR SYSTEM</a:t>
              </a:r>
            </a:p>
          </p:txBody>
        </p:sp>
        <p:sp>
          <p:nvSpPr>
            <p:cNvPr id="29" name="Title 1">
              <a:extLst>
                <a:ext uri="{FF2B5EF4-FFF2-40B4-BE49-F238E27FC236}">
                  <a16:creationId xmlns:a16="http://schemas.microsoft.com/office/drawing/2014/main" id="{99FB2FC2-8B71-7044-C4D4-A5F7AD8435C0}"/>
                </a:ext>
              </a:extLst>
            </p:cNvPr>
            <p:cNvSpPr txBox="1">
              <a:spLocks/>
            </p:cNvSpPr>
            <p:nvPr/>
          </p:nvSpPr>
          <p:spPr>
            <a:xfrm>
              <a:off x="1810714" y="2289010"/>
              <a:ext cx="2598878" cy="1179533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8800" b="1" dirty="0">
                  <a:solidFill>
                    <a:srgbClr val="CC570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B3A720BF-2B56-2A5B-F968-92F0544C7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008339" y="2420789"/>
              <a:ext cx="943373" cy="949155"/>
            </a:xfrm>
            <a:prstGeom prst="rect">
              <a:avLst/>
            </a:prstGeom>
          </p:spPr>
        </p:pic>
      </p:grpSp>
      <p:sp>
        <p:nvSpPr>
          <p:cNvPr id="57" name="TextBox 85">
            <a:extLst>
              <a:ext uri="{FF2B5EF4-FFF2-40B4-BE49-F238E27FC236}">
                <a16:creationId xmlns:a16="http://schemas.microsoft.com/office/drawing/2014/main" id="{B7584ED4-3C88-478E-5117-87040A1BD0BB}"/>
              </a:ext>
            </a:extLst>
          </p:cNvPr>
          <p:cNvSpPr txBox="1"/>
          <p:nvPr/>
        </p:nvSpPr>
        <p:spPr>
          <a:xfrm>
            <a:off x="55403" y="6445075"/>
            <a:ext cx="27484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DX Project KOSEN #10</a:t>
            </a:r>
          </a:p>
        </p:txBody>
      </p:sp>
      <p:grpSp>
        <p:nvGrpSpPr>
          <p:cNvPr id="64" name="Grup 63">
            <a:extLst>
              <a:ext uri="{FF2B5EF4-FFF2-40B4-BE49-F238E27FC236}">
                <a16:creationId xmlns:a16="http://schemas.microsoft.com/office/drawing/2014/main" id="{9CE7A642-1AB9-1BDF-BC0E-5227B4C2637E}"/>
              </a:ext>
            </a:extLst>
          </p:cNvPr>
          <p:cNvGrpSpPr/>
          <p:nvPr/>
        </p:nvGrpSpPr>
        <p:grpSpPr>
          <a:xfrm>
            <a:off x="8153371" y="5022802"/>
            <a:ext cx="3520836" cy="776804"/>
            <a:chOff x="7915165" y="5245503"/>
            <a:chExt cx="3520836" cy="776804"/>
          </a:xfrm>
        </p:grpSpPr>
        <p:sp>
          <p:nvSpPr>
            <p:cNvPr id="38" name="TextBox 85">
              <a:extLst>
                <a:ext uri="{FF2B5EF4-FFF2-40B4-BE49-F238E27FC236}">
                  <a16:creationId xmlns:a16="http://schemas.microsoft.com/office/drawing/2014/main" id="{14BE58FA-8CBA-69CC-3C42-6536F78FF5D3}"/>
                </a:ext>
              </a:extLst>
            </p:cNvPr>
            <p:cNvSpPr txBox="1"/>
            <p:nvPr/>
          </p:nvSpPr>
          <p:spPr>
            <a:xfrm>
              <a:off x="7915165" y="5245503"/>
              <a:ext cx="24513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002060"/>
                  </a:solidFill>
                </a:rPr>
                <a:t>ANDI RAMLI HIDAYAT</a:t>
              </a:r>
            </a:p>
          </p:txBody>
        </p:sp>
        <p:sp>
          <p:nvSpPr>
            <p:cNvPr id="47" name="TextBox 85">
              <a:extLst>
                <a:ext uri="{FF2B5EF4-FFF2-40B4-BE49-F238E27FC236}">
                  <a16:creationId xmlns:a16="http://schemas.microsoft.com/office/drawing/2014/main" id="{95D9038E-8507-D16F-DDE7-98B223B690AC}"/>
                </a:ext>
              </a:extLst>
            </p:cNvPr>
            <p:cNvSpPr txBox="1"/>
            <p:nvPr/>
          </p:nvSpPr>
          <p:spPr>
            <a:xfrm>
              <a:off x="7915165" y="5528806"/>
              <a:ext cx="26468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DM2260927- BF43 FRWP GP M&amp;L Assy </a:t>
              </a:r>
            </a:p>
            <a:p>
              <a:endPara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TextBox 85">
              <a:extLst>
                <a:ext uri="{FF2B5EF4-FFF2-40B4-BE49-F238E27FC236}">
                  <a16:creationId xmlns:a16="http://schemas.microsoft.com/office/drawing/2014/main" id="{6DA15DDA-698B-C123-4705-9061D3EDFDD4}"/>
                </a:ext>
              </a:extLst>
            </p:cNvPr>
            <p:cNvSpPr txBox="1"/>
            <p:nvPr/>
          </p:nvSpPr>
          <p:spPr>
            <a:xfrm>
              <a:off x="7915165" y="5683753"/>
              <a:ext cx="35208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</a:rPr>
                <a:t>Microsoft List &amp; Power Apps Developer</a:t>
              </a:r>
            </a:p>
          </p:txBody>
        </p:sp>
      </p:grpSp>
      <p:grpSp>
        <p:nvGrpSpPr>
          <p:cNvPr id="65" name="Grup 64">
            <a:extLst>
              <a:ext uri="{FF2B5EF4-FFF2-40B4-BE49-F238E27FC236}">
                <a16:creationId xmlns:a16="http://schemas.microsoft.com/office/drawing/2014/main" id="{9FEF0408-59D3-348F-92C5-622CDE5F378A}"/>
              </a:ext>
            </a:extLst>
          </p:cNvPr>
          <p:cNvGrpSpPr/>
          <p:nvPr/>
        </p:nvGrpSpPr>
        <p:grpSpPr>
          <a:xfrm>
            <a:off x="849660" y="5022802"/>
            <a:ext cx="3440833" cy="768401"/>
            <a:chOff x="849660" y="5060942"/>
            <a:chExt cx="3440833" cy="768401"/>
          </a:xfrm>
        </p:grpSpPr>
        <p:sp>
          <p:nvSpPr>
            <p:cNvPr id="27" name="TextBox 85">
              <a:extLst>
                <a:ext uri="{FF2B5EF4-FFF2-40B4-BE49-F238E27FC236}">
                  <a16:creationId xmlns:a16="http://schemas.microsoft.com/office/drawing/2014/main" id="{7811BFC4-427F-2AC7-35DB-F11E6C4933F4}"/>
                </a:ext>
              </a:extLst>
            </p:cNvPr>
            <p:cNvSpPr txBox="1"/>
            <p:nvPr/>
          </p:nvSpPr>
          <p:spPr>
            <a:xfrm>
              <a:off x="1587317" y="5060942"/>
              <a:ext cx="27031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>
                  <a:solidFill>
                    <a:srgbClr val="002060"/>
                  </a:solidFill>
                </a:rPr>
                <a:t>REZA HUSEN ANUGRAH</a:t>
              </a:r>
            </a:p>
          </p:txBody>
        </p:sp>
        <p:sp>
          <p:nvSpPr>
            <p:cNvPr id="28" name="TextBox 85">
              <a:extLst>
                <a:ext uri="{FF2B5EF4-FFF2-40B4-BE49-F238E27FC236}">
                  <a16:creationId xmlns:a16="http://schemas.microsoft.com/office/drawing/2014/main" id="{585C23D1-5187-E620-FFE3-14104C75859C}"/>
                </a:ext>
              </a:extLst>
            </p:cNvPr>
            <p:cNvSpPr txBox="1"/>
            <p:nvPr/>
          </p:nvSpPr>
          <p:spPr>
            <a:xfrm>
              <a:off x="1643614" y="5344245"/>
              <a:ext cx="264687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DM2260932 - BF23 Power Window Assy </a:t>
              </a:r>
            </a:p>
            <a:p>
              <a:endPara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85">
              <a:extLst>
                <a:ext uri="{FF2B5EF4-FFF2-40B4-BE49-F238E27FC236}">
                  <a16:creationId xmlns:a16="http://schemas.microsoft.com/office/drawing/2014/main" id="{F3D3411A-44FB-4B9D-DB81-17CC4CC95C20}"/>
                </a:ext>
              </a:extLst>
            </p:cNvPr>
            <p:cNvSpPr txBox="1"/>
            <p:nvPr/>
          </p:nvSpPr>
          <p:spPr>
            <a:xfrm>
              <a:off x="849660" y="5490789"/>
              <a:ext cx="34167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</a:rPr>
                <a:t>Macros &amp; Power Automate 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569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Konektor Lurus 46">
            <a:extLst>
              <a:ext uri="{FF2B5EF4-FFF2-40B4-BE49-F238E27FC236}">
                <a16:creationId xmlns:a16="http://schemas.microsoft.com/office/drawing/2014/main" id="{33A8D18E-3797-BD5C-A1B3-8C7D0D95B76D}"/>
              </a:ext>
            </a:extLst>
          </p:cNvPr>
          <p:cNvCxnSpPr>
            <a:cxnSpLocks/>
          </p:cNvCxnSpPr>
          <p:nvPr/>
        </p:nvCxnSpPr>
        <p:spPr>
          <a:xfrm>
            <a:off x="776863" y="719736"/>
            <a:ext cx="110599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0B3DE5-E7BB-6070-ABC0-BCBF4A6D89DB}"/>
              </a:ext>
            </a:extLst>
          </p:cNvPr>
          <p:cNvSpPr txBox="1"/>
          <p:nvPr/>
        </p:nvSpPr>
        <p:spPr>
          <a:xfrm>
            <a:off x="3228535" y="265417"/>
            <a:ext cx="707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HR EFFICIENCY BY SMART SYSTEM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F18D34-6BC5-D447-32CC-4967BF7DBD9B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20" name="Paralelogram 25">
              <a:extLst>
                <a:ext uri="{FF2B5EF4-FFF2-40B4-BE49-F238E27FC236}">
                  <a16:creationId xmlns:a16="http://schemas.microsoft.com/office/drawing/2014/main" id="{2EA9B96F-3156-9725-1365-7F2AFE78B04F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elogram 25">
              <a:extLst>
                <a:ext uri="{FF2B5EF4-FFF2-40B4-BE49-F238E27FC236}">
                  <a16:creationId xmlns:a16="http://schemas.microsoft.com/office/drawing/2014/main" id="{E3562F5D-4310-6269-B7B7-BF268D8C6211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85">
              <a:extLst>
                <a:ext uri="{FF2B5EF4-FFF2-40B4-BE49-F238E27FC236}">
                  <a16:creationId xmlns:a16="http://schemas.microsoft.com/office/drawing/2014/main" id="{256F801E-E420-C142-C26A-037615867627}"/>
                </a:ext>
              </a:extLst>
            </p:cNvPr>
            <p:cNvSpPr txBox="1"/>
            <p:nvPr/>
          </p:nvSpPr>
          <p:spPr>
            <a:xfrm>
              <a:off x="1365933" y="367314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71952"/>
                  </a:solidFill>
                </a:rPr>
                <a:t>Smart HR System</a:t>
              </a:r>
            </a:p>
          </p:txBody>
        </p:sp>
        <p:sp>
          <p:nvSpPr>
            <p:cNvPr id="19" name="Bagan alur: Konektor 48">
              <a:extLst>
                <a:ext uri="{FF2B5EF4-FFF2-40B4-BE49-F238E27FC236}">
                  <a16:creationId xmlns:a16="http://schemas.microsoft.com/office/drawing/2014/main" id="{2EE068FA-0D12-A2E0-2C2D-B3693E7C1C17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rgbClr val="071952"/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1952"/>
                </a:solidFill>
              </a:endParaRPr>
            </a:p>
          </p:txBody>
        </p:sp>
        <p:sp>
          <p:nvSpPr>
            <p:cNvPr id="22" name="Bagan alur: Konektor 48">
              <a:extLst>
                <a:ext uri="{FF2B5EF4-FFF2-40B4-BE49-F238E27FC236}">
                  <a16:creationId xmlns:a16="http://schemas.microsoft.com/office/drawing/2014/main" id="{5A1839F4-B17F-EDBC-4785-1754EAD70DDF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1952"/>
                </a:solidFill>
              </a:endParaRP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882E5B11-B1FF-5C50-EEE3-AD54FECE2D22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4936628-6B98-B41F-BD18-3D758CD05BCB}"/>
              </a:ext>
            </a:extLst>
          </p:cNvPr>
          <p:cNvGrpSpPr/>
          <p:nvPr/>
        </p:nvGrpSpPr>
        <p:grpSpPr>
          <a:xfrm>
            <a:off x="123664" y="6239701"/>
            <a:ext cx="11854674" cy="566739"/>
            <a:chOff x="158438" y="8637950"/>
            <a:chExt cx="11346797" cy="566739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CCF34E6-5BFC-BFAF-7BA8-7A2D8B04A1FA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AF6F309-7EE1-1F47-A843-F15899877664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275" name="図 7">
                <a:extLst>
                  <a:ext uri="{FF2B5EF4-FFF2-40B4-BE49-F238E27FC236}">
                    <a16:creationId xmlns:a16="http://schemas.microsoft.com/office/drawing/2014/main" id="{7F65DD74-25EB-3ECE-E5E9-E26DE56D1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DC6DA816-3B8B-1ABF-7E34-6988A83C9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277" name="TextBox 19">
                <a:extLst>
                  <a:ext uri="{FF2B5EF4-FFF2-40B4-BE49-F238E27FC236}">
                    <a16:creationId xmlns:a16="http://schemas.microsoft.com/office/drawing/2014/main" id="{1A57A3AC-D574-221F-A54F-17E28638AFF1}"/>
                  </a:ext>
                </a:extLst>
              </p:cNvPr>
              <p:cNvSpPr txBox="1"/>
              <p:nvPr/>
            </p:nvSpPr>
            <p:spPr>
              <a:xfrm>
                <a:off x="768018" y="8655360"/>
                <a:ext cx="4328328" cy="2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278" name="TextBox 20">
                <a:extLst>
                  <a:ext uri="{FF2B5EF4-FFF2-40B4-BE49-F238E27FC236}">
                    <a16:creationId xmlns:a16="http://schemas.microsoft.com/office/drawing/2014/main" id="{76FD7534-462F-DB92-C49A-716123910686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279" name="TextBox 21">
                <a:extLst>
                  <a:ext uri="{FF2B5EF4-FFF2-40B4-BE49-F238E27FC236}">
                    <a16:creationId xmlns:a16="http://schemas.microsoft.com/office/drawing/2014/main" id="{83006AD2-2DFD-3E80-E23C-A61990008481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6CBD746-694F-3C23-ECE8-8326A26370F4}"/>
              </a:ext>
            </a:extLst>
          </p:cNvPr>
          <p:cNvSpPr/>
          <p:nvPr/>
        </p:nvSpPr>
        <p:spPr>
          <a:xfrm>
            <a:off x="3670852" y="6409680"/>
            <a:ext cx="7552885" cy="2550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DIGITIZING SYSTEM IN AN EASY, FAST, AND CHEAP WAY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EF5F9A-CA4B-A431-A67A-BA8BA82E1F05}"/>
              </a:ext>
            </a:extLst>
          </p:cNvPr>
          <p:cNvGrpSpPr/>
          <p:nvPr/>
        </p:nvGrpSpPr>
        <p:grpSpPr>
          <a:xfrm>
            <a:off x="265914" y="1716340"/>
            <a:ext cx="2557598" cy="692174"/>
            <a:chOff x="265914" y="1854412"/>
            <a:chExt cx="2557598" cy="69217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2AEBFE5-5A2A-1D9E-102F-A7636B66AA3C}"/>
                </a:ext>
              </a:extLst>
            </p:cNvPr>
            <p:cNvSpPr/>
            <p:nvPr/>
          </p:nvSpPr>
          <p:spPr>
            <a:xfrm>
              <a:off x="265914" y="1934288"/>
              <a:ext cx="2509284" cy="5294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Bagan alur: Konektor 23">
              <a:extLst>
                <a:ext uri="{FF2B5EF4-FFF2-40B4-BE49-F238E27FC236}">
                  <a16:creationId xmlns:a16="http://schemas.microsoft.com/office/drawing/2014/main" id="{E420FD5D-EB9C-5CA8-592F-84EC04D5C532}"/>
                </a:ext>
              </a:extLst>
            </p:cNvPr>
            <p:cNvSpPr/>
            <p:nvPr/>
          </p:nvSpPr>
          <p:spPr>
            <a:xfrm>
              <a:off x="393424" y="1854412"/>
              <a:ext cx="716863" cy="692174"/>
            </a:xfrm>
            <a:prstGeom prst="flowChartConnector">
              <a:avLst/>
            </a:prstGeom>
            <a:solidFill>
              <a:srgbClr val="F4F2DE"/>
            </a:solidFill>
            <a:ln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5B3336-17C5-2A3B-B334-17F7D7B5C9C9}"/>
                </a:ext>
              </a:extLst>
            </p:cNvPr>
            <p:cNvSpPr txBox="1"/>
            <p:nvPr/>
          </p:nvSpPr>
          <p:spPr>
            <a:xfrm>
              <a:off x="1716315" y="1958752"/>
              <a:ext cx="1107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Digitalize System at HR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3E5E6D-ED80-D787-6C88-1182C4D0E447}"/>
                </a:ext>
              </a:extLst>
            </p:cNvPr>
            <p:cNvSpPr txBox="1"/>
            <p:nvPr/>
          </p:nvSpPr>
          <p:spPr>
            <a:xfrm>
              <a:off x="1092592" y="1966860"/>
              <a:ext cx="1310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100%</a:t>
              </a:r>
            </a:p>
          </p:txBody>
        </p:sp>
        <p:sp>
          <p:nvSpPr>
            <p:cNvPr id="60" name="TextBox 45">
              <a:extLst>
                <a:ext uri="{FF2B5EF4-FFF2-40B4-BE49-F238E27FC236}">
                  <a16:creationId xmlns:a16="http://schemas.microsoft.com/office/drawing/2014/main" id="{B0612CC9-54CD-1D08-6E0D-701777428D2B}"/>
                </a:ext>
              </a:extLst>
            </p:cNvPr>
            <p:cNvSpPr txBox="1"/>
            <p:nvPr/>
          </p:nvSpPr>
          <p:spPr>
            <a:xfrm>
              <a:off x="343647" y="2038835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  <a:endParaRPr lang="en-US" sz="120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38A666-1BDC-D5FD-79D4-BE71900CD8AF}"/>
              </a:ext>
            </a:extLst>
          </p:cNvPr>
          <p:cNvGrpSpPr/>
          <p:nvPr/>
        </p:nvGrpSpPr>
        <p:grpSpPr>
          <a:xfrm>
            <a:off x="265914" y="993240"/>
            <a:ext cx="2557598" cy="692174"/>
            <a:chOff x="265914" y="1117065"/>
            <a:chExt cx="2557598" cy="6921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9CB76C-5559-2603-E4EB-4C623CC46FB3}"/>
                </a:ext>
              </a:extLst>
            </p:cNvPr>
            <p:cNvSpPr/>
            <p:nvPr/>
          </p:nvSpPr>
          <p:spPr>
            <a:xfrm>
              <a:off x="265914" y="1196941"/>
              <a:ext cx="2509284" cy="5294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Bagan alur: Konektor 23">
              <a:extLst>
                <a:ext uri="{FF2B5EF4-FFF2-40B4-BE49-F238E27FC236}">
                  <a16:creationId xmlns:a16="http://schemas.microsoft.com/office/drawing/2014/main" id="{5039EC2C-5870-49E9-A84A-3CB1713E7035}"/>
                </a:ext>
              </a:extLst>
            </p:cNvPr>
            <p:cNvSpPr/>
            <p:nvPr/>
          </p:nvSpPr>
          <p:spPr>
            <a:xfrm>
              <a:off x="393424" y="1117065"/>
              <a:ext cx="716863" cy="692174"/>
            </a:xfrm>
            <a:prstGeom prst="flowChartConnector">
              <a:avLst/>
            </a:prstGeom>
            <a:solidFill>
              <a:srgbClr val="F4F2DE"/>
            </a:solidFill>
            <a:ln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84CF90-0F46-3D21-7C09-C86955F60D16}"/>
                </a:ext>
              </a:extLst>
            </p:cNvPr>
            <p:cNvSpPr txBox="1"/>
            <p:nvPr/>
          </p:nvSpPr>
          <p:spPr>
            <a:xfrm>
              <a:off x="1179761" y="1221405"/>
              <a:ext cx="1643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Efficiency Operation with Digital System</a:t>
              </a:r>
            </a:p>
          </p:txBody>
        </p:sp>
        <p:pic>
          <p:nvPicPr>
            <p:cNvPr id="49" name="Graphic 48" descr="Brain in head with solid fill">
              <a:extLst>
                <a:ext uri="{FF2B5EF4-FFF2-40B4-BE49-F238E27FC236}">
                  <a16:creationId xmlns:a16="http://schemas.microsoft.com/office/drawing/2014/main" id="{DBD03B86-5F5D-2F70-9495-3D9DF77A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762" y="1136562"/>
              <a:ext cx="362370" cy="362370"/>
            </a:xfrm>
            <a:prstGeom prst="rect">
              <a:avLst/>
            </a:prstGeom>
          </p:spPr>
        </p:pic>
        <p:sp>
          <p:nvSpPr>
            <p:cNvPr id="66" name="TextBox 45">
              <a:extLst>
                <a:ext uri="{FF2B5EF4-FFF2-40B4-BE49-F238E27FC236}">
                  <a16:creationId xmlns:a16="http://schemas.microsoft.com/office/drawing/2014/main" id="{044E62CF-FDD7-C84E-9620-9220E3FFAC38}"/>
                </a:ext>
              </a:extLst>
            </p:cNvPr>
            <p:cNvSpPr txBox="1"/>
            <p:nvPr/>
          </p:nvSpPr>
          <p:spPr>
            <a:xfrm>
              <a:off x="414493" y="1420383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WAY OF</a:t>
              </a:r>
            </a:p>
            <a:p>
              <a:r>
                <a:rPr lang="en-US" sz="8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A2EC9D-C38C-8442-B4A0-B28B7CD6599B}"/>
              </a:ext>
            </a:extLst>
          </p:cNvPr>
          <p:cNvGrpSpPr/>
          <p:nvPr/>
        </p:nvGrpSpPr>
        <p:grpSpPr>
          <a:xfrm>
            <a:off x="2755617" y="961420"/>
            <a:ext cx="1291326" cy="1388103"/>
            <a:chOff x="2841342" y="1091541"/>
            <a:chExt cx="1291326" cy="1388103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B35DDFE-5046-C34D-5292-4742E03F2058}"/>
                </a:ext>
              </a:extLst>
            </p:cNvPr>
            <p:cNvSpPr/>
            <p:nvPr/>
          </p:nvSpPr>
          <p:spPr>
            <a:xfrm>
              <a:off x="2945467" y="1189740"/>
              <a:ext cx="1117841" cy="128990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Bagan alur: Konektor 23">
              <a:extLst>
                <a:ext uri="{FF2B5EF4-FFF2-40B4-BE49-F238E27FC236}">
                  <a16:creationId xmlns:a16="http://schemas.microsoft.com/office/drawing/2014/main" id="{E37B646A-B093-679B-964E-EE578FF4983C}"/>
                </a:ext>
              </a:extLst>
            </p:cNvPr>
            <p:cNvSpPr/>
            <p:nvPr/>
          </p:nvSpPr>
          <p:spPr>
            <a:xfrm>
              <a:off x="3144027" y="1091541"/>
              <a:ext cx="716863" cy="692174"/>
            </a:xfrm>
            <a:prstGeom prst="flowChartConnector">
              <a:avLst/>
            </a:prstGeom>
            <a:solidFill>
              <a:srgbClr val="F4F2DE"/>
            </a:solidFill>
            <a:ln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3E25C5-3AE1-CF02-0D3E-186F85701676}"/>
                </a:ext>
              </a:extLst>
            </p:cNvPr>
            <p:cNvSpPr txBox="1"/>
            <p:nvPr/>
          </p:nvSpPr>
          <p:spPr>
            <a:xfrm>
              <a:off x="2989472" y="1766450"/>
              <a:ext cx="1107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100 % Digital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A4596A-1697-B7D2-04FB-F906FB3FD9AF}"/>
                </a:ext>
              </a:extLst>
            </p:cNvPr>
            <p:cNvSpPr txBox="1"/>
            <p:nvPr/>
          </p:nvSpPr>
          <p:spPr>
            <a:xfrm>
              <a:off x="2841342" y="1990708"/>
              <a:ext cx="1291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One Stop</a:t>
              </a:r>
            </a:p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Service</a:t>
              </a:r>
            </a:p>
          </p:txBody>
        </p:sp>
        <p:sp>
          <p:nvSpPr>
            <p:cNvPr id="99" name="TextBox 45">
              <a:extLst>
                <a:ext uri="{FF2B5EF4-FFF2-40B4-BE49-F238E27FC236}">
                  <a16:creationId xmlns:a16="http://schemas.microsoft.com/office/drawing/2014/main" id="{E2E533DE-C520-E34B-E020-29C6574D73AC}"/>
                </a:ext>
              </a:extLst>
            </p:cNvPr>
            <p:cNvSpPr txBox="1"/>
            <p:nvPr/>
          </p:nvSpPr>
          <p:spPr>
            <a:xfrm>
              <a:off x="3213340" y="127511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SHS?</a:t>
              </a:r>
              <a:endParaRPr lang="en-US" sz="120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6" name="TextBox 45">
            <a:extLst>
              <a:ext uri="{FF2B5EF4-FFF2-40B4-BE49-F238E27FC236}">
                <a16:creationId xmlns:a16="http://schemas.microsoft.com/office/drawing/2014/main" id="{A930B806-A853-11F2-F324-6B708DCEFC5A}"/>
              </a:ext>
            </a:extLst>
          </p:cNvPr>
          <p:cNvSpPr txBox="1"/>
          <p:nvPr/>
        </p:nvSpPr>
        <p:spPr>
          <a:xfrm>
            <a:off x="190347" y="3347530"/>
            <a:ext cx="118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Spent</a:t>
            </a:r>
            <a:r>
              <a:rPr lang="en-US" sz="1000" b="1" dirty="0">
                <a:solidFill>
                  <a:srgbClr val="C00000"/>
                </a:solidFill>
              </a:rPr>
              <a:t> 500 </a:t>
            </a:r>
            <a:r>
              <a:rPr lang="en-US" sz="1000" dirty="0"/>
              <a:t>sheets of </a:t>
            </a:r>
            <a:r>
              <a:rPr lang="en-US" sz="1000" b="1" dirty="0">
                <a:solidFill>
                  <a:srgbClr val="C00000"/>
                </a:solidFill>
              </a:rPr>
              <a:t>paper </a:t>
            </a:r>
            <a:r>
              <a:rPr lang="en-US" sz="1000" dirty="0"/>
              <a:t>for Form.</a:t>
            </a:r>
          </a:p>
        </p:txBody>
      </p:sp>
      <p:pic>
        <p:nvPicPr>
          <p:cNvPr id="142" name="Gambar 141">
            <a:extLst>
              <a:ext uri="{FF2B5EF4-FFF2-40B4-BE49-F238E27FC236}">
                <a16:creationId xmlns:a16="http://schemas.microsoft.com/office/drawing/2014/main" id="{6D9EDCF0-C25F-B9FB-4817-09581E16761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2239" y="3055409"/>
            <a:ext cx="302228" cy="302228"/>
          </a:xfrm>
          <a:prstGeom prst="rect">
            <a:avLst/>
          </a:prstGeom>
        </p:spPr>
      </p:pic>
      <p:sp>
        <p:nvSpPr>
          <p:cNvPr id="147" name="TextBox 45">
            <a:extLst>
              <a:ext uri="{FF2B5EF4-FFF2-40B4-BE49-F238E27FC236}">
                <a16:creationId xmlns:a16="http://schemas.microsoft.com/office/drawing/2014/main" id="{3FC4D828-1B9C-932A-96DA-12782FC3E25A}"/>
              </a:ext>
            </a:extLst>
          </p:cNvPr>
          <p:cNvSpPr txBox="1"/>
          <p:nvPr/>
        </p:nvSpPr>
        <p:spPr>
          <a:xfrm>
            <a:off x="2682316" y="3315725"/>
            <a:ext cx="1208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Total time for 1 Form Cycle  around </a:t>
            </a:r>
            <a:r>
              <a:rPr lang="en-US" sz="1000" b="1" dirty="0">
                <a:solidFill>
                  <a:srgbClr val="C00000"/>
                </a:solidFill>
              </a:rPr>
              <a:t>20</a:t>
            </a:r>
            <a:r>
              <a:rPr lang="en-US" sz="1000" b="1" dirty="0"/>
              <a:t> </a:t>
            </a:r>
            <a:r>
              <a:rPr lang="en-US" sz="1000" b="1" dirty="0">
                <a:solidFill>
                  <a:srgbClr val="C00000"/>
                </a:solidFill>
              </a:rPr>
              <a:t>minutes</a:t>
            </a:r>
            <a:r>
              <a:rPr lang="en-US" sz="1000" b="1" dirty="0"/>
              <a:t>.</a:t>
            </a:r>
          </a:p>
        </p:txBody>
      </p:sp>
      <p:pic>
        <p:nvPicPr>
          <p:cNvPr id="149" name="Grafik 24" descr="Stopwatch dengan isian solid">
            <a:extLst>
              <a:ext uri="{FF2B5EF4-FFF2-40B4-BE49-F238E27FC236}">
                <a16:creationId xmlns:a16="http://schemas.microsoft.com/office/drawing/2014/main" id="{971AABFF-2A24-66C6-C724-A4DAE554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0943" y="2995611"/>
            <a:ext cx="358706" cy="358706"/>
          </a:xfrm>
          <a:prstGeom prst="rect">
            <a:avLst/>
          </a:prstGeom>
        </p:spPr>
      </p:pic>
      <p:sp>
        <p:nvSpPr>
          <p:cNvPr id="150" name="TextBox 45">
            <a:extLst>
              <a:ext uri="{FF2B5EF4-FFF2-40B4-BE49-F238E27FC236}">
                <a16:creationId xmlns:a16="http://schemas.microsoft.com/office/drawing/2014/main" id="{E0B20E05-E1B5-05B4-AAEC-480075B6632C}"/>
              </a:ext>
            </a:extLst>
          </p:cNvPr>
          <p:cNvSpPr txBox="1"/>
          <p:nvPr/>
        </p:nvSpPr>
        <p:spPr>
          <a:xfrm>
            <a:off x="1518910" y="3315725"/>
            <a:ext cx="1023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solidFill>
                  <a:srgbClr val="C00000"/>
                </a:solidFill>
              </a:rPr>
              <a:t>Walking Time </a:t>
            </a:r>
            <a:r>
              <a:rPr lang="en-US" sz="1000" dirty="0"/>
              <a:t>while approved step </a:t>
            </a:r>
            <a:r>
              <a:rPr lang="en-US" sz="1000" b="1" dirty="0">
                <a:solidFill>
                  <a:srgbClr val="C00000"/>
                </a:solidFill>
              </a:rPr>
              <a:t>10 minutes</a:t>
            </a:r>
          </a:p>
        </p:txBody>
      </p:sp>
      <p:pic>
        <p:nvPicPr>
          <p:cNvPr id="153" name="Picture 124">
            <a:extLst>
              <a:ext uri="{FF2B5EF4-FFF2-40B4-BE49-F238E27FC236}">
                <a16:creationId xmlns:a16="http://schemas.microsoft.com/office/drawing/2014/main" id="{787140A2-281B-6FCA-3B72-DCCB2CFBE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1875855" y="3007701"/>
            <a:ext cx="298837" cy="298837"/>
          </a:xfrm>
          <a:prstGeom prst="rect">
            <a:avLst/>
          </a:prstGeom>
          <a:noFill/>
        </p:spPr>
      </p:pic>
      <p:pic>
        <p:nvPicPr>
          <p:cNvPr id="206" name="Gambar 205">
            <a:extLst>
              <a:ext uri="{FF2B5EF4-FFF2-40B4-BE49-F238E27FC236}">
                <a16:creationId xmlns:a16="http://schemas.microsoft.com/office/drawing/2014/main" id="{4D436480-C0DF-BACD-39A1-698EF11B377A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628210" y="2120828"/>
            <a:ext cx="395958" cy="396680"/>
          </a:xfrm>
          <a:prstGeom prst="rect">
            <a:avLst/>
          </a:prstGeom>
        </p:spPr>
      </p:pic>
      <p:grpSp>
        <p:nvGrpSpPr>
          <p:cNvPr id="85" name="Group 84">
            <a:extLst>
              <a:ext uri="{FF2B5EF4-FFF2-40B4-BE49-F238E27FC236}">
                <a16:creationId xmlns:a16="http://schemas.microsoft.com/office/drawing/2014/main" id="{4784C4DF-0DCA-DA9C-D53E-9897E239801B}"/>
              </a:ext>
            </a:extLst>
          </p:cNvPr>
          <p:cNvGrpSpPr/>
          <p:nvPr/>
        </p:nvGrpSpPr>
        <p:grpSpPr>
          <a:xfrm>
            <a:off x="325388" y="5612567"/>
            <a:ext cx="1993191" cy="461665"/>
            <a:chOff x="313980" y="3832281"/>
            <a:chExt cx="1993191" cy="461665"/>
          </a:xfrm>
        </p:grpSpPr>
        <p:pic>
          <p:nvPicPr>
            <p:cNvPr id="135" name="Grafik 20" descr="Gulung dengan isian solid">
              <a:extLst>
                <a:ext uri="{FF2B5EF4-FFF2-40B4-BE49-F238E27FC236}">
                  <a16:creationId xmlns:a16="http://schemas.microsoft.com/office/drawing/2014/main" id="{4160861C-EAE8-B72A-90E8-7515AC1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3980" y="3893131"/>
              <a:ext cx="479997" cy="400815"/>
            </a:xfrm>
            <a:prstGeom prst="rect">
              <a:avLst/>
            </a:prstGeom>
          </p:spPr>
        </p:pic>
        <p:sp>
          <p:nvSpPr>
            <p:cNvPr id="137" name="TextBox 45">
              <a:extLst>
                <a:ext uri="{FF2B5EF4-FFF2-40B4-BE49-F238E27FC236}">
                  <a16:creationId xmlns:a16="http://schemas.microsoft.com/office/drawing/2014/main" id="{4F60E4E4-A4C9-89BF-AD1E-B02C3C6BF54D}"/>
                </a:ext>
              </a:extLst>
            </p:cNvPr>
            <p:cNvSpPr txBox="1"/>
            <p:nvPr/>
          </p:nvSpPr>
          <p:spPr>
            <a:xfrm>
              <a:off x="732561" y="3832281"/>
              <a:ext cx="1574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15 FORM </a:t>
              </a:r>
            </a:p>
            <a:p>
              <a:pPr algn="just"/>
              <a:r>
                <a:rPr lang="en-US" sz="1200" dirty="0"/>
                <a:t>are still paper-based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620586-3979-8D00-6736-57D4DF828005}"/>
              </a:ext>
            </a:extLst>
          </p:cNvPr>
          <p:cNvGrpSpPr/>
          <p:nvPr/>
        </p:nvGrpSpPr>
        <p:grpSpPr>
          <a:xfrm>
            <a:off x="417199" y="4894052"/>
            <a:ext cx="1656596" cy="472781"/>
            <a:chOff x="2414053" y="3867959"/>
            <a:chExt cx="1656596" cy="472781"/>
          </a:xfrm>
        </p:grpSpPr>
        <p:sp>
          <p:nvSpPr>
            <p:cNvPr id="152" name="TextBox 45">
              <a:extLst>
                <a:ext uri="{FF2B5EF4-FFF2-40B4-BE49-F238E27FC236}">
                  <a16:creationId xmlns:a16="http://schemas.microsoft.com/office/drawing/2014/main" id="{83D29143-CB8D-79C5-00C8-F9ADE0980288}"/>
                </a:ext>
              </a:extLst>
            </p:cNvPr>
            <p:cNvSpPr txBox="1"/>
            <p:nvPr/>
          </p:nvSpPr>
          <p:spPr>
            <a:xfrm>
              <a:off x="2757822" y="3867959"/>
              <a:ext cx="1312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4 FORM </a:t>
              </a:r>
              <a:r>
                <a:rPr lang="en-US" sz="1200" dirty="0"/>
                <a:t>digital</a:t>
              </a:r>
              <a:r>
                <a:rPr lang="en-US" sz="1200" b="1" dirty="0">
                  <a:solidFill>
                    <a:srgbClr val="C00000"/>
                  </a:solidFill>
                </a:rPr>
                <a:t> </a:t>
              </a:r>
            </a:p>
            <a:p>
              <a:pPr algn="just"/>
              <a:r>
                <a:rPr lang="en-US" sz="1200" dirty="0"/>
                <a:t>in HRSS</a:t>
              </a:r>
            </a:p>
          </p:txBody>
        </p:sp>
        <p:pic>
          <p:nvPicPr>
            <p:cNvPr id="61" name="Picture 94">
              <a:extLst>
                <a:ext uri="{FF2B5EF4-FFF2-40B4-BE49-F238E27FC236}">
                  <a16:creationId xmlns:a16="http://schemas.microsoft.com/office/drawing/2014/main" id="{8D8831E2-A005-435B-3ACF-97CC8D0C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4053" y="3927489"/>
              <a:ext cx="404261" cy="413251"/>
            </a:xfrm>
            <a:prstGeom prst="rect">
              <a:avLst/>
            </a:prstGeom>
          </p:spPr>
        </p:pic>
      </p:grpSp>
      <p:pic>
        <p:nvPicPr>
          <p:cNvPr id="210" name="Gambar 209">
            <a:extLst>
              <a:ext uri="{FF2B5EF4-FFF2-40B4-BE49-F238E27FC236}">
                <a16:creationId xmlns:a16="http://schemas.microsoft.com/office/drawing/2014/main" id="{2171D2FD-9D75-6F8D-8627-DBF898FDF0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729310" y="5316033"/>
            <a:ext cx="404261" cy="4196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26815B-DC20-D973-0798-999ACD09FBB9}"/>
              </a:ext>
            </a:extLst>
          </p:cNvPr>
          <p:cNvSpPr txBox="1"/>
          <p:nvPr/>
        </p:nvSpPr>
        <p:spPr>
          <a:xfrm>
            <a:off x="2174692" y="4894052"/>
            <a:ext cx="1638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HR </a:t>
            </a:r>
            <a:r>
              <a:rPr lang="en-US" sz="1100" b="1" dirty="0">
                <a:solidFill>
                  <a:srgbClr val="C00000"/>
                </a:solidFill>
              </a:rPr>
              <a:t>Pay Vendor</a:t>
            </a:r>
            <a:r>
              <a:rPr lang="en-US" sz="1100" dirty="0"/>
              <a:t> to </a:t>
            </a:r>
            <a:r>
              <a:rPr lang="en-US" sz="1100" dirty="0">
                <a:solidFill>
                  <a:srgbClr val="C00000"/>
                </a:solidFill>
              </a:rPr>
              <a:t>create</a:t>
            </a:r>
            <a:r>
              <a:rPr lang="en-US" sz="1100" dirty="0"/>
              <a:t> and </a:t>
            </a:r>
            <a:r>
              <a:rPr lang="en-US" sz="1100" dirty="0">
                <a:solidFill>
                  <a:srgbClr val="C00000"/>
                </a:solidFill>
              </a:rPr>
              <a:t>maintenance</a:t>
            </a:r>
            <a:r>
              <a:rPr lang="en-US" sz="1100" dirty="0"/>
              <a:t>  4 form</a:t>
            </a:r>
          </a:p>
        </p:txBody>
      </p:sp>
      <p:sp>
        <p:nvSpPr>
          <p:cNvPr id="207" name="Rectangle 80">
            <a:extLst>
              <a:ext uri="{FF2B5EF4-FFF2-40B4-BE49-F238E27FC236}">
                <a16:creationId xmlns:a16="http://schemas.microsoft.com/office/drawing/2014/main" id="{76A7B879-3AAD-6A42-D42E-5740332DDE27}"/>
              </a:ext>
            </a:extLst>
          </p:cNvPr>
          <p:cNvSpPr/>
          <p:nvPr/>
        </p:nvSpPr>
        <p:spPr>
          <a:xfrm flipV="1">
            <a:off x="4363584" y="2470676"/>
            <a:ext cx="3666320" cy="1715561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2" name="Grafik 211" descr="Lencana Centang1 dengan isian solid">
            <a:extLst>
              <a:ext uri="{FF2B5EF4-FFF2-40B4-BE49-F238E27FC236}">
                <a16:creationId xmlns:a16="http://schemas.microsoft.com/office/drawing/2014/main" id="{253B9670-64BA-5284-754E-60EBC1C4BD1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27984" y="3166863"/>
            <a:ext cx="271694" cy="271694"/>
          </a:xfrm>
          <a:prstGeom prst="rect">
            <a:avLst/>
          </a:prstGeom>
        </p:spPr>
      </p:pic>
      <p:sp>
        <p:nvSpPr>
          <p:cNvPr id="229" name="TextBox 45">
            <a:extLst>
              <a:ext uri="{FF2B5EF4-FFF2-40B4-BE49-F238E27FC236}">
                <a16:creationId xmlns:a16="http://schemas.microsoft.com/office/drawing/2014/main" id="{0AA76E7F-558F-D948-B321-60A47F3D760E}"/>
              </a:ext>
            </a:extLst>
          </p:cNvPr>
          <p:cNvSpPr txBox="1"/>
          <p:nvPr/>
        </p:nvSpPr>
        <p:spPr>
          <a:xfrm>
            <a:off x="4889966" y="3094391"/>
            <a:ext cx="1486769" cy="3077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400" b="1" dirty="0"/>
              <a:t>Power Platform ?</a:t>
            </a:r>
          </a:p>
        </p:txBody>
      </p:sp>
      <p:sp>
        <p:nvSpPr>
          <p:cNvPr id="230" name="TextBox 45">
            <a:extLst>
              <a:ext uri="{FF2B5EF4-FFF2-40B4-BE49-F238E27FC236}">
                <a16:creationId xmlns:a16="http://schemas.microsoft.com/office/drawing/2014/main" id="{52626D77-4FFC-0978-164E-0EE4A9413C2F}"/>
              </a:ext>
            </a:extLst>
          </p:cNvPr>
          <p:cNvSpPr txBox="1"/>
          <p:nvPr/>
        </p:nvSpPr>
        <p:spPr>
          <a:xfrm>
            <a:off x="4882866" y="3262404"/>
            <a:ext cx="3298794" cy="46166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Easy development and Maintenance for Non-Programmers </a:t>
            </a:r>
          </a:p>
        </p:txBody>
      </p:sp>
      <p:sp>
        <p:nvSpPr>
          <p:cNvPr id="234" name="TextBox 45">
            <a:extLst>
              <a:ext uri="{FF2B5EF4-FFF2-40B4-BE49-F238E27FC236}">
                <a16:creationId xmlns:a16="http://schemas.microsoft.com/office/drawing/2014/main" id="{07739A8F-ED77-737B-A2B7-127C32C77366}"/>
              </a:ext>
            </a:extLst>
          </p:cNvPr>
          <p:cNvSpPr txBox="1"/>
          <p:nvPr/>
        </p:nvSpPr>
        <p:spPr>
          <a:xfrm>
            <a:off x="4882866" y="3657526"/>
            <a:ext cx="2293637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Cannot Connect Server Local</a:t>
            </a:r>
          </a:p>
        </p:txBody>
      </p:sp>
      <p:sp>
        <p:nvSpPr>
          <p:cNvPr id="155" name="TextBox 45">
            <a:extLst>
              <a:ext uri="{FF2B5EF4-FFF2-40B4-BE49-F238E27FC236}">
                <a16:creationId xmlns:a16="http://schemas.microsoft.com/office/drawing/2014/main" id="{AA8A383B-DAE9-2705-FB4D-F84688A5ABCA}"/>
              </a:ext>
            </a:extLst>
          </p:cNvPr>
          <p:cNvSpPr txBox="1"/>
          <p:nvPr/>
        </p:nvSpPr>
        <p:spPr>
          <a:xfrm>
            <a:off x="4882866" y="3845748"/>
            <a:ext cx="1839214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Need Office 365 account</a:t>
            </a:r>
          </a:p>
        </p:txBody>
      </p:sp>
      <p:sp>
        <p:nvSpPr>
          <p:cNvPr id="222" name="TextBox 45">
            <a:extLst>
              <a:ext uri="{FF2B5EF4-FFF2-40B4-BE49-F238E27FC236}">
                <a16:creationId xmlns:a16="http://schemas.microsoft.com/office/drawing/2014/main" id="{0D125DF3-AA8F-5859-7AEF-1710E9326AE3}"/>
              </a:ext>
            </a:extLst>
          </p:cNvPr>
          <p:cNvSpPr txBox="1"/>
          <p:nvPr/>
        </p:nvSpPr>
        <p:spPr>
          <a:xfrm>
            <a:off x="4897143" y="2482451"/>
            <a:ext cx="148676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200" dirty="0"/>
              <a:t>Web Based ?</a:t>
            </a:r>
          </a:p>
        </p:txBody>
      </p:sp>
      <p:sp>
        <p:nvSpPr>
          <p:cNvPr id="226" name="TextBox 45">
            <a:extLst>
              <a:ext uri="{FF2B5EF4-FFF2-40B4-BE49-F238E27FC236}">
                <a16:creationId xmlns:a16="http://schemas.microsoft.com/office/drawing/2014/main" id="{17E4423F-F764-8F73-9419-7DB583F2FE8A}"/>
              </a:ext>
            </a:extLst>
          </p:cNvPr>
          <p:cNvSpPr txBox="1"/>
          <p:nvPr/>
        </p:nvSpPr>
        <p:spPr>
          <a:xfrm>
            <a:off x="4897143" y="2656191"/>
            <a:ext cx="2765099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Depends on Programmers for Create and Maintenance</a:t>
            </a:r>
          </a:p>
        </p:txBody>
      </p:sp>
      <p:pic>
        <p:nvPicPr>
          <p:cNvPr id="151" name="Grafik 211" descr="Lencana Centang1 dengan isian solid">
            <a:extLst>
              <a:ext uri="{FF2B5EF4-FFF2-40B4-BE49-F238E27FC236}">
                <a16:creationId xmlns:a16="http://schemas.microsoft.com/office/drawing/2014/main" id="{675A3F94-9705-9BB8-2690-9D8002D121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635491" y="2577854"/>
            <a:ext cx="271694" cy="271694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AE564583-0591-DBE3-A959-491E470FF496}"/>
              </a:ext>
            </a:extLst>
          </p:cNvPr>
          <p:cNvGrpSpPr/>
          <p:nvPr/>
        </p:nvGrpSpPr>
        <p:grpSpPr>
          <a:xfrm>
            <a:off x="4351862" y="1124955"/>
            <a:ext cx="3716612" cy="923292"/>
            <a:chOff x="4403613" y="1140857"/>
            <a:chExt cx="3716612" cy="972504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A61B324-A2A8-61C1-2A23-448C8BE701C0}"/>
                </a:ext>
              </a:extLst>
            </p:cNvPr>
            <p:cNvGrpSpPr/>
            <p:nvPr/>
          </p:nvGrpSpPr>
          <p:grpSpPr>
            <a:xfrm>
              <a:off x="4403613" y="1429611"/>
              <a:ext cx="3716612" cy="683750"/>
              <a:chOff x="7968541" y="1184893"/>
              <a:chExt cx="3716612" cy="271336"/>
            </a:xfrm>
          </p:grpSpPr>
          <p:sp>
            <p:nvSpPr>
              <p:cNvPr id="24" name="TextBox 45">
                <a:extLst>
                  <a:ext uri="{FF2B5EF4-FFF2-40B4-BE49-F238E27FC236}">
                    <a16:creationId xmlns:a16="http://schemas.microsoft.com/office/drawing/2014/main" id="{F247A0DC-41FA-5BFF-586D-CED4BBCB3BEE}"/>
                  </a:ext>
                </a:extLst>
              </p:cNvPr>
              <p:cNvSpPr txBox="1"/>
              <p:nvPr/>
            </p:nvSpPr>
            <p:spPr>
              <a:xfrm>
                <a:off x="7968541" y="1184893"/>
                <a:ext cx="3716612" cy="256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 algn="just">
                  <a:buAutoNum type="arabicPeriod"/>
                </a:pPr>
                <a:r>
                  <a:rPr lang="en-US" sz="1200" dirty="0"/>
                  <a:t>Create Digitalize system to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improve HR Efficiency.</a:t>
                </a:r>
              </a:p>
              <a:p>
                <a:pPr marL="228600" indent="-228600" algn="just">
                  <a:buFontTx/>
                  <a:buAutoNum type="arabicPeriod"/>
                </a:pPr>
                <a:r>
                  <a:rPr lang="en-US" sz="1200" dirty="0"/>
                  <a:t>Create Digital system that is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easy to maintain</a:t>
                </a:r>
              </a:p>
              <a:p>
                <a:pPr marL="228600" indent="-228600" algn="just">
                  <a:buFontTx/>
                  <a:buAutoNum type="arabicPeriod"/>
                </a:pPr>
                <a:r>
                  <a:rPr lang="en-US" sz="1200" dirty="0"/>
                  <a:t>Create Visualization for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Control</a:t>
                </a:r>
                <a:r>
                  <a:rPr lang="en-US" sz="1200" dirty="0"/>
                  <a:t> and Tracked </a:t>
                </a:r>
                <a:r>
                  <a:rPr lang="en-US" sz="1200" b="1" dirty="0">
                    <a:solidFill>
                      <a:srgbClr val="C00000"/>
                    </a:solidFill>
                  </a:rPr>
                  <a:t>Form</a:t>
                </a:r>
                <a:r>
                  <a:rPr lang="en-US" sz="1200" dirty="0"/>
                  <a:t>.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9" name="Rectangle 80">
                <a:extLst>
                  <a:ext uri="{FF2B5EF4-FFF2-40B4-BE49-F238E27FC236}">
                    <a16:creationId xmlns:a16="http://schemas.microsoft.com/office/drawing/2014/main" id="{CF7F79A6-E8F6-B87A-874C-9AE65CAAD107}"/>
                  </a:ext>
                </a:extLst>
              </p:cNvPr>
              <p:cNvSpPr/>
              <p:nvPr/>
            </p:nvSpPr>
            <p:spPr>
              <a:xfrm flipV="1">
                <a:off x="7972731" y="1197042"/>
                <a:ext cx="3689002" cy="259187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7" name="Group 16">
              <a:extLst>
                <a:ext uri="{FF2B5EF4-FFF2-40B4-BE49-F238E27FC236}">
                  <a16:creationId xmlns:a16="http://schemas.microsoft.com/office/drawing/2014/main" id="{65153EE6-3D42-5FA6-7ED7-162668078C46}"/>
                </a:ext>
              </a:extLst>
            </p:cNvPr>
            <p:cNvGrpSpPr/>
            <p:nvPr/>
          </p:nvGrpSpPr>
          <p:grpSpPr>
            <a:xfrm>
              <a:off x="4403613" y="1140857"/>
              <a:ext cx="3715245" cy="287969"/>
              <a:chOff x="4704619" y="1081999"/>
              <a:chExt cx="5881145" cy="178053"/>
            </a:xfrm>
            <a:solidFill>
              <a:srgbClr val="002060"/>
            </a:solidFill>
          </p:grpSpPr>
          <p:sp>
            <p:nvSpPr>
              <p:cNvPr id="51" name="Rectangle: Rounded Corners 25">
                <a:extLst>
                  <a:ext uri="{FF2B5EF4-FFF2-40B4-BE49-F238E27FC236}">
                    <a16:creationId xmlns:a16="http://schemas.microsoft.com/office/drawing/2014/main" id="{E8FA8E10-4B34-4EC9-9EEF-2DBCA9D4216D}"/>
                  </a:ext>
                </a:extLst>
              </p:cNvPr>
              <p:cNvSpPr/>
              <p:nvPr/>
            </p:nvSpPr>
            <p:spPr>
              <a:xfrm>
                <a:off x="4704619" y="1081999"/>
                <a:ext cx="5881145" cy="178053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TextBox 45">
                <a:extLst>
                  <a:ext uri="{FF2B5EF4-FFF2-40B4-BE49-F238E27FC236}">
                    <a16:creationId xmlns:a16="http://schemas.microsoft.com/office/drawing/2014/main" id="{168ED55B-7AF6-BE2B-29BB-3414A4FBC5E0}"/>
                  </a:ext>
                </a:extLst>
              </p:cNvPr>
              <p:cNvSpPr txBox="1"/>
              <p:nvPr/>
            </p:nvSpPr>
            <p:spPr>
              <a:xfrm>
                <a:off x="5460732" y="1085000"/>
                <a:ext cx="4199206" cy="17127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PURPOSE</a:t>
                </a:r>
                <a:endPara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68" name="TextBox 45">
            <a:extLst>
              <a:ext uri="{FF2B5EF4-FFF2-40B4-BE49-F238E27FC236}">
                <a16:creationId xmlns:a16="http://schemas.microsoft.com/office/drawing/2014/main" id="{F5979B06-800F-AE3F-EE78-25543FBB2EB3}"/>
              </a:ext>
            </a:extLst>
          </p:cNvPr>
          <p:cNvSpPr txBox="1"/>
          <p:nvPr/>
        </p:nvSpPr>
        <p:spPr>
          <a:xfrm>
            <a:off x="320736" y="2607770"/>
            <a:ext cx="4373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900" b="1" dirty="0">
                <a:solidFill>
                  <a:schemeClr val="bg1"/>
                </a:solidFill>
              </a:rPr>
              <a:t>USER</a:t>
            </a:r>
          </a:p>
        </p:txBody>
      </p:sp>
      <p:sp>
        <p:nvSpPr>
          <p:cNvPr id="191" name="Rectangle: Rounded Corners 186">
            <a:extLst>
              <a:ext uri="{FF2B5EF4-FFF2-40B4-BE49-F238E27FC236}">
                <a16:creationId xmlns:a16="http://schemas.microsoft.com/office/drawing/2014/main" id="{8E353FCC-6E27-667D-23F5-3C30A2C7683A}"/>
              </a:ext>
            </a:extLst>
          </p:cNvPr>
          <p:cNvSpPr/>
          <p:nvPr/>
        </p:nvSpPr>
        <p:spPr>
          <a:xfrm>
            <a:off x="1095236" y="2479123"/>
            <a:ext cx="2046286" cy="268763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80">
            <a:extLst>
              <a:ext uri="{FF2B5EF4-FFF2-40B4-BE49-F238E27FC236}">
                <a16:creationId xmlns:a16="http://schemas.microsoft.com/office/drawing/2014/main" id="{9CA75FDE-9C01-2B40-A917-A343178FD598}"/>
              </a:ext>
            </a:extLst>
          </p:cNvPr>
          <p:cNvSpPr/>
          <p:nvPr/>
        </p:nvSpPr>
        <p:spPr>
          <a:xfrm flipV="1">
            <a:off x="205970" y="2607767"/>
            <a:ext cx="3798243" cy="3606422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TextBox 45">
            <a:extLst>
              <a:ext uri="{FF2B5EF4-FFF2-40B4-BE49-F238E27FC236}">
                <a16:creationId xmlns:a16="http://schemas.microsoft.com/office/drawing/2014/main" id="{6CFBB70D-CCFD-BD6F-0401-424D36EA526C}"/>
              </a:ext>
            </a:extLst>
          </p:cNvPr>
          <p:cNvSpPr txBox="1"/>
          <p:nvPr/>
        </p:nvSpPr>
        <p:spPr>
          <a:xfrm>
            <a:off x="626330" y="4346614"/>
            <a:ext cx="1431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>
                <a:solidFill>
                  <a:srgbClr val="C00000"/>
                </a:solidFill>
              </a:rPr>
              <a:t>Difficult to Monitoring </a:t>
            </a:r>
            <a:r>
              <a:rPr lang="en-US" sz="1050" dirty="0"/>
              <a:t>Employee Request</a:t>
            </a:r>
          </a:p>
        </p:txBody>
      </p:sp>
      <p:pic>
        <p:nvPicPr>
          <p:cNvPr id="133" name="Grafik 26" descr="Papan Klip Tercampur dengan isian solid">
            <a:extLst>
              <a:ext uri="{FF2B5EF4-FFF2-40B4-BE49-F238E27FC236}">
                <a16:creationId xmlns:a16="http://schemas.microsoft.com/office/drawing/2014/main" id="{54A985EC-9DD9-B392-FA04-8719F33761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69026" y="4404484"/>
            <a:ext cx="298838" cy="298838"/>
          </a:xfrm>
          <a:prstGeom prst="rect">
            <a:avLst/>
          </a:prstGeom>
        </p:spPr>
      </p:pic>
      <p:sp>
        <p:nvSpPr>
          <p:cNvPr id="136" name="TextBox 45">
            <a:extLst>
              <a:ext uri="{FF2B5EF4-FFF2-40B4-BE49-F238E27FC236}">
                <a16:creationId xmlns:a16="http://schemas.microsoft.com/office/drawing/2014/main" id="{6F964D99-7E09-A5B0-F6AE-008A226C1718}"/>
              </a:ext>
            </a:extLst>
          </p:cNvPr>
          <p:cNvSpPr txBox="1"/>
          <p:nvPr/>
        </p:nvSpPr>
        <p:spPr>
          <a:xfrm>
            <a:off x="2587018" y="4346614"/>
            <a:ext cx="1176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Approval flow is </a:t>
            </a:r>
            <a:r>
              <a:rPr lang="en-US" sz="1050" b="1" dirty="0">
                <a:solidFill>
                  <a:srgbClr val="C00000"/>
                </a:solidFill>
              </a:rPr>
              <a:t>Not tracked </a:t>
            </a:r>
            <a:endParaRPr lang="en-US" sz="10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9C7F62-87BB-7E81-02E3-491AB993F52A}"/>
              </a:ext>
            </a:extLst>
          </p:cNvPr>
          <p:cNvGrpSpPr/>
          <p:nvPr/>
        </p:nvGrpSpPr>
        <p:grpSpPr>
          <a:xfrm>
            <a:off x="2265574" y="4346614"/>
            <a:ext cx="359370" cy="400111"/>
            <a:chOff x="6723377" y="4238750"/>
            <a:chExt cx="914400" cy="914400"/>
          </a:xfrm>
          <a:solidFill>
            <a:schemeClr val="accent1"/>
          </a:solidFill>
        </p:grpSpPr>
        <p:pic>
          <p:nvPicPr>
            <p:cNvPr id="140" name="Graphic 139" descr="Map with pin outline">
              <a:extLst>
                <a:ext uri="{FF2B5EF4-FFF2-40B4-BE49-F238E27FC236}">
                  <a16:creationId xmlns:a16="http://schemas.microsoft.com/office/drawing/2014/main" id="{4653350F-9387-89E8-FB51-AC4750E97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890356" y="4488409"/>
              <a:ext cx="535539" cy="535539"/>
            </a:xfrm>
            <a:prstGeom prst="rect">
              <a:avLst/>
            </a:prstGeom>
          </p:spPr>
        </p:pic>
        <p:pic>
          <p:nvPicPr>
            <p:cNvPr id="156" name="Graphic 155" descr="Browser window outline">
              <a:extLst>
                <a:ext uri="{FF2B5EF4-FFF2-40B4-BE49-F238E27FC236}">
                  <a16:creationId xmlns:a16="http://schemas.microsoft.com/office/drawing/2014/main" id="{22D12A5B-8D15-AFB0-274D-ECD22165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723377" y="4238750"/>
              <a:ext cx="914400" cy="914400"/>
            </a:xfrm>
            <a:prstGeom prst="rect">
              <a:avLst/>
            </a:prstGeom>
          </p:spPr>
        </p:pic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C8C6B2C6-A929-0643-9B79-1F61660800AE}"/>
              </a:ext>
            </a:extLst>
          </p:cNvPr>
          <p:cNvSpPr txBox="1"/>
          <p:nvPr/>
        </p:nvSpPr>
        <p:spPr>
          <a:xfrm>
            <a:off x="2315354" y="5745682"/>
            <a:ext cx="1349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Digital form =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25 Million</a:t>
            </a:r>
            <a:endParaRPr lang="en-US" sz="1100" b="1" dirty="0">
              <a:solidFill>
                <a:srgbClr val="C00000"/>
              </a:solidFill>
            </a:endParaRPr>
          </a:p>
        </p:txBody>
      </p:sp>
      <p:sp>
        <p:nvSpPr>
          <p:cNvPr id="170" name="Rectangle: Rounded Corners 169">
            <a:hlinkClick r:id="rId24" action="ppaction://hlinksldjump"/>
            <a:extLst>
              <a:ext uri="{FF2B5EF4-FFF2-40B4-BE49-F238E27FC236}">
                <a16:creationId xmlns:a16="http://schemas.microsoft.com/office/drawing/2014/main" id="{41EB3748-1C94-1998-2E08-1E302B7BF73D}"/>
              </a:ext>
            </a:extLst>
          </p:cNvPr>
          <p:cNvSpPr/>
          <p:nvPr/>
        </p:nvSpPr>
        <p:spPr>
          <a:xfrm>
            <a:off x="1524928" y="5673417"/>
            <a:ext cx="560615" cy="140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Detail Form</a:t>
            </a:r>
          </a:p>
        </p:txBody>
      </p:sp>
      <p:sp>
        <p:nvSpPr>
          <p:cNvPr id="198" name="TextBox 97">
            <a:extLst>
              <a:ext uri="{FF2B5EF4-FFF2-40B4-BE49-F238E27FC236}">
                <a16:creationId xmlns:a16="http://schemas.microsoft.com/office/drawing/2014/main" id="{8E4EB2D8-D1DC-7926-1F61-EF4F725926A6}"/>
              </a:ext>
            </a:extLst>
          </p:cNvPr>
          <p:cNvSpPr txBox="1"/>
          <p:nvPr/>
        </p:nvSpPr>
        <p:spPr>
          <a:xfrm>
            <a:off x="11516008" y="6396068"/>
            <a:ext cx="67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5709"/>
                </a:solidFill>
              </a:rPr>
              <a:t>1/4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DB6A58-E67E-C93C-F56F-745683E4E219}"/>
              </a:ext>
            </a:extLst>
          </p:cNvPr>
          <p:cNvGrpSpPr/>
          <p:nvPr/>
        </p:nvGrpSpPr>
        <p:grpSpPr>
          <a:xfrm>
            <a:off x="8352898" y="1111115"/>
            <a:ext cx="3716612" cy="1423235"/>
            <a:chOff x="12172000" y="3827262"/>
            <a:chExt cx="3716612" cy="1423235"/>
          </a:xfrm>
        </p:grpSpPr>
        <p:sp>
          <p:nvSpPr>
            <p:cNvPr id="27" name="Rectangle 80">
              <a:extLst>
                <a:ext uri="{FF2B5EF4-FFF2-40B4-BE49-F238E27FC236}">
                  <a16:creationId xmlns:a16="http://schemas.microsoft.com/office/drawing/2014/main" id="{4CD3F2A9-73D7-F457-6AA3-CB3A1549833E}"/>
                </a:ext>
              </a:extLst>
            </p:cNvPr>
            <p:cNvSpPr/>
            <p:nvPr/>
          </p:nvSpPr>
          <p:spPr>
            <a:xfrm flipV="1">
              <a:off x="12187779" y="4163614"/>
              <a:ext cx="3680505" cy="1086883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EA6356C-78EF-8B5F-2A5F-150D689359B4}"/>
                </a:ext>
              </a:extLst>
            </p:cNvPr>
            <p:cNvGrpSpPr/>
            <p:nvPr/>
          </p:nvGrpSpPr>
          <p:grpSpPr>
            <a:xfrm>
              <a:off x="12172000" y="3827262"/>
              <a:ext cx="3716612" cy="287970"/>
              <a:chOff x="3306929" y="1110117"/>
              <a:chExt cx="17755323" cy="179906"/>
            </a:xfrm>
            <a:solidFill>
              <a:srgbClr val="002060"/>
            </a:solidFill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3AFF2DBE-E722-F0CD-2741-1A830FB4238B}"/>
                  </a:ext>
                </a:extLst>
              </p:cNvPr>
              <p:cNvSpPr/>
              <p:nvPr/>
            </p:nvSpPr>
            <p:spPr>
              <a:xfrm>
                <a:off x="3306929" y="1110117"/>
                <a:ext cx="17755323" cy="179906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TextBox 45">
                <a:extLst>
                  <a:ext uri="{FF2B5EF4-FFF2-40B4-BE49-F238E27FC236}">
                    <a16:creationId xmlns:a16="http://schemas.microsoft.com/office/drawing/2014/main" id="{86A545AF-52D5-ACC8-87AD-99A00A5F4C2C}"/>
                  </a:ext>
                </a:extLst>
              </p:cNvPr>
              <p:cNvSpPr txBox="1"/>
              <p:nvPr/>
            </p:nvSpPr>
            <p:spPr>
              <a:xfrm>
                <a:off x="9815911" y="1115272"/>
                <a:ext cx="4199207" cy="17127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TARGET</a:t>
                </a:r>
                <a:endPara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2" name="TextBox 45">
              <a:extLst>
                <a:ext uri="{FF2B5EF4-FFF2-40B4-BE49-F238E27FC236}">
                  <a16:creationId xmlns:a16="http://schemas.microsoft.com/office/drawing/2014/main" id="{9DF8C5BA-D296-85E8-32C7-712C93EBEAD3}"/>
                </a:ext>
              </a:extLst>
            </p:cNvPr>
            <p:cNvSpPr txBox="1"/>
            <p:nvPr/>
          </p:nvSpPr>
          <p:spPr>
            <a:xfrm>
              <a:off x="12194331" y="4176481"/>
              <a:ext cx="35508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 algn="just">
                <a:buFont typeface="+mj-lt"/>
                <a:buAutoNum type="arabicPeriod"/>
              </a:pPr>
              <a:r>
                <a:rPr lang="en-US" sz="1200" dirty="0"/>
                <a:t>Reduce </a:t>
              </a:r>
              <a:r>
                <a:rPr lang="en-US" sz="1200" b="1" dirty="0"/>
                <a:t>74 paper</a:t>
              </a:r>
              <a:r>
                <a:rPr lang="en-US" sz="1200" dirty="0"/>
                <a:t> / year , Reduce Cost Software Development </a:t>
              </a:r>
              <a:r>
                <a:rPr lang="en-US" sz="1200" b="1" dirty="0"/>
                <a:t>50 Million, </a:t>
              </a:r>
              <a:r>
                <a:rPr lang="en-US" sz="1200" dirty="0"/>
                <a:t>Reduce Man Hour </a:t>
              </a:r>
              <a:r>
                <a:rPr lang="en-US" sz="1200" b="1" dirty="0"/>
                <a:t>15 Minutes</a:t>
              </a:r>
              <a:r>
                <a:rPr lang="en-US" sz="1200" dirty="0"/>
                <a:t>. 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200" dirty="0"/>
                <a:t>Create Connection From Local To Power Platform</a:t>
              </a:r>
            </a:p>
            <a:p>
              <a:pPr marL="228600" indent="-228600" algn="just">
                <a:buFont typeface="+mj-lt"/>
                <a:buAutoNum type="arabicPeriod"/>
              </a:pPr>
              <a:r>
                <a:rPr lang="en-US" sz="1200" dirty="0"/>
                <a:t>Create System using Power Platform</a:t>
              </a:r>
            </a:p>
          </p:txBody>
        </p:sp>
      </p:grpSp>
      <p:sp>
        <p:nvSpPr>
          <p:cNvPr id="132" name="TextBox 45">
            <a:extLst>
              <a:ext uri="{FF2B5EF4-FFF2-40B4-BE49-F238E27FC236}">
                <a16:creationId xmlns:a16="http://schemas.microsoft.com/office/drawing/2014/main" id="{2B0FE2CE-39FE-C4A0-E407-093F92109F4B}"/>
              </a:ext>
            </a:extLst>
          </p:cNvPr>
          <p:cNvSpPr txBox="1"/>
          <p:nvPr/>
        </p:nvSpPr>
        <p:spPr>
          <a:xfrm>
            <a:off x="1039092" y="2448448"/>
            <a:ext cx="215132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CONDITION</a:t>
            </a:r>
          </a:p>
        </p:txBody>
      </p:sp>
      <p:sp>
        <p:nvSpPr>
          <p:cNvPr id="192" name="TextBox 45">
            <a:extLst>
              <a:ext uri="{FF2B5EF4-FFF2-40B4-BE49-F238E27FC236}">
                <a16:creationId xmlns:a16="http://schemas.microsoft.com/office/drawing/2014/main" id="{6EB0C711-EA0F-2669-808E-F327A87E07A7}"/>
              </a:ext>
            </a:extLst>
          </p:cNvPr>
          <p:cNvSpPr txBox="1"/>
          <p:nvPr/>
        </p:nvSpPr>
        <p:spPr>
          <a:xfrm>
            <a:off x="313914" y="2740458"/>
            <a:ext cx="121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C00000"/>
                </a:solidFill>
              </a:rPr>
              <a:t>USER</a:t>
            </a:r>
            <a:endParaRPr lang="en-US" sz="1600" dirty="0"/>
          </a:p>
        </p:txBody>
      </p:sp>
      <p:sp>
        <p:nvSpPr>
          <p:cNvPr id="195" name="TextBox 45">
            <a:extLst>
              <a:ext uri="{FF2B5EF4-FFF2-40B4-BE49-F238E27FC236}">
                <a16:creationId xmlns:a16="http://schemas.microsoft.com/office/drawing/2014/main" id="{9A982FD0-7C0C-2E84-AC08-CCE2EE0B27AF}"/>
              </a:ext>
            </a:extLst>
          </p:cNvPr>
          <p:cNvSpPr txBox="1"/>
          <p:nvPr/>
        </p:nvSpPr>
        <p:spPr>
          <a:xfrm>
            <a:off x="432003" y="3935370"/>
            <a:ext cx="12141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solidFill>
                  <a:srgbClr val="C00000"/>
                </a:solidFill>
              </a:rPr>
              <a:t>HR</a:t>
            </a:r>
            <a:endParaRPr lang="en-US" sz="1600" dirty="0"/>
          </a:p>
        </p:txBody>
      </p:sp>
      <p:sp>
        <p:nvSpPr>
          <p:cNvPr id="201" name="Rectangle: Rounded Corners 25">
            <a:extLst>
              <a:ext uri="{FF2B5EF4-FFF2-40B4-BE49-F238E27FC236}">
                <a16:creationId xmlns:a16="http://schemas.microsoft.com/office/drawing/2014/main" id="{CDCB216E-D987-054D-4B14-B35AFE4DB6F4}"/>
              </a:ext>
            </a:extLst>
          </p:cNvPr>
          <p:cNvSpPr/>
          <p:nvPr/>
        </p:nvSpPr>
        <p:spPr>
          <a:xfrm>
            <a:off x="4354567" y="2146985"/>
            <a:ext cx="3307676" cy="300776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How To Digitalize all Form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236" name="Rectangle 80">
            <a:extLst>
              <a:ext uri="{FF2B5EF4-FFF2-40B4-BE49-F238E27FC236}">
                <a16:creationId xmlns:a16="http://schemas.microsoft.com/office/drawing/2014/main" id="{6E03EDBA-C9D0-221F-9370-8CFEA9C6093A}"/>
              </a:ext>
            </a:extLst>
          </p:cNvPr>
          <p:cNvSpPr/>
          <p:nvPr/>
        </p:nvSpPr>
        <p:spPr>
          <a:xfrm flipV="1">
            <a:off x="246301" y="2795052"/>
            <a:ext cx="3711568" cy="116331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7" name="Rectangle 80">
            <a:extLst>
              <a:ext uri="{FF2B5EF4-FFF2-40B4-BE49-F238E27FC236}">
                <a16:creationId xmlns:a16="http://schemas.microsoft.com/office/drawing/2014/main" id="{D64ADF7B-3EC7-8EDF-1061-543D5A8D2D0D}"/>
              </a:ext>
            </a:extLst>
          </p:cNvPr>
          <p:cNvSpPr/>
          <p:nvPr/>
        </p:nvSpPr>
        <p:spPr>
          <a:xfrm flipV="1">
            <a:off x="246301" y="4020965"/>
            <a:ext cx="3711568" cy="2152996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539E5FB4-3700-A946-6D05-B5507B342FBD}"/>
              </a:ext>
            </a:extLst>
          </p:cNvPr>
          <p:cNvGrpSpPr/>
          <p:nvPr/>
        </p:nvGrpSpPr>
        <p:grpSpPr>
          <a:xfrm>
            <a:off x="8309601" y="2709567"/>
            <a:ext cx="3775812" cy="3527269"/>
            <a:chOff x="8309601" y="2973033"/>
            <a:chExt cx="3775812" cy="3527269"/>
          </a:xfrm>
        </p:grpSpPr>
        <p:sp>
          <p:nvSpPr>
            <p:cNvPr id="109" name="Rectangle: Rounded Corners 186">
              <a:extLst>
                <a:ext uri="{FF2B5EF4-FFF2-40B4-BE49-F238E27FC236}">
                  <a16:creationId xmlns:a16="http://schemas.microsoft.com/office/drawing/2014/main" id="{B8DF1479-4CFE-5B2A-66C7-E03913E77DB3}"/>
                </a:ext>
              </a:extLst>
            </p:cNvPr>
            <p:cNvSpPr/>
            <p:nvPr/>
          </p:nvSpPr>
          <p:spPr>
            <a:xfrm>
              <a:off x="8309601" y="2973999"/>
              <a:ext cx="3775812" cy="27699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45">
              <a:extLst>
                <a:ext uri="{FF2B5EF4-FFF2-40B4-BE49-F238E27FC236}">
                  <a16:creationId xmlns:a16="http://schemas.microsoft.com/office/drawing/2014/main" id="{DA176D6C-32F9-C928-BA0F-DD5E98892F26}"/>
                </a:ext>
              </a:extLst>
            </p:cNvPr>
            <p:cNvSpPr txBox="1"/>
            <p:nvPr/>
          </p:nvSpPr>
          <p:spPr>
            <a:xfrm>
              <a:off x="8839802" y="2973033"/>
              <a:ext cx="27888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ACTIVITY 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96">
              <a:extLst>
                <a:ext uri="{FF2B5EF4-FFF2-40B4-BE49-F238E27FC236}">
                  <a16:creationId xmlns:a16="http://schemas.microsoft.com/office/drawing/2014/main" id="{8734A3A5-4ADA-7B9B-23FF-9C3245064281}"/>
                </a:ext>
              </a:extLst>
            </p:cNvPr>
            <p:cNvSpPr txBox="1"/>
            <p:nvPr/>
          </p:nvSpPr>
          <p:spPr>
            <a:xfrm>
              <a:off x="10939747" y="3843723"/>
              <a:ext cx="1105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Create</a:t>
              </a:r>
              <a:r>
                <a:rPr lang="en-US" sz="1400" dirty="0"/>
                <a:t> </a:t>
              </a:r>
            </a:p>
            <a:p>
              <a:pPr algn="just"/>
              <a:r>
                <a:rPr lang="en-US" sz="1100" dirty="0"/>
                <a:t>E-Access Based </a:t>
              </a:r>
              <a:r>
                <a:rPr lang="en-US" sz="1100" b="1" dirty="0">
                  <a:solidFill>
                    <a:srgbClr val="C00000"/>
                  </a:solidFill>
                </a:rPr>
                <a:t>Power Platform </a:t>
              </a:r>
            </a:p>
          </p:txBody>
        </p:sp>
        <p:pic>
          <p:nvPicPr>
            <p:cNvPr id="182" name="Gambar 181">
              <a:extLst>
                <a:ext uri="{FF2B5EF4-FFF2-40B4-BE49-F238E27FC236}">
                  <a16:creationId xmlns:a16="http://schemas.microsoft.com/office/drawing/2014/main" id="{FF4B1B63-354F-34C6-6790-1F45D2455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0477824" y="3998986"/>
              <a:ext cx="386396" cy="386396"/>
            </a:xfrm>
            <a:prstGeom prst="rect">
              <a:avLst/>
            </a:prstGeom>
          </p:spPr>
        </p:pic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E0C92AE9-3D8A-3097-1133-6B5FF67CD0A3}"/>
                </a:ext>
              </a:extLst>
            </p:cNvPr>
            <p:cNvGrpSpPr/>
            <p:nvPr/>
          </p:nvGrpSpPr>
          <p:grpSpPr>
            <a:xfrm>
              <a:off x="8519330" y="3827062"/>
              <a:ext cx="1665991" cy="646331"/>
              <a:chOff x="8379568" y="3853234"/>
              <a:chExt cx="1665991" cy="646331"/>
            </a:xfrm>
          </p:grpSpPr>
          <p:sp>
            <p:nvSpPr>
              <p:cNvPr id="90" name="TextBox 96">
                <a:extLst>
                  <a:ext uri="{FF2B5EF4-FFF2-40B4-BE49-F238E27FC236}">
                    <a16:creationId xmlns:a16="http://schemas.microsoft.com/office/drawing/2014/main" id="{AF6D524F-DAF6-1F5E-84CA-A7EE3382761F}"/>
                  </a:ext>
                </a:extLst>
              </p:cNvPr>
              <p:cNvSpPr txBox="1"/>
              <p:nvPr/>
            </p:nvSpPr>
            <p:spPr>
              <a:xfrm>
                <a:off x="8813965" y="3853234"/>
                <a:ext cx="123159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100" dirty="0"/>
                  <a:t>Create</a:t>
                </a:r>
                <a:r>
                  <a:rPr lang="en-US" sz="1400" dirty="0"/>
                  <a:t> </a:t>
                </a:r>
              </a:p>
              <a:p>
                <a:pPr algn="just"/>
                <a:r>
                  <a:rPr lang="en-US" sz="1100" dirty="0"/>
                  <a:t>E-Mutation Based </a:t>
                </a:r>
                <a:r>
                  <a:rPr lang="en-US" sz="1100" b="1" dirty="0">
                    <a:solidFill>
                      <a:srgbClr val="C00000"/>
                    </a:solidFill>
                  </a:rPr>
                  <a:t>Power Platform </a:t>
                </a:r>
              </a:p>
            </p:txBody>
          </p:sp>
          <p:pic>
            <p:nvPicPr>
              <p:cNvPr id="185" name="Gambar 184">
                <a:extLst>
                  <a:ext uri="{FF2B5EF4-FFF2-40B4-BE49-F238E27FC236}">
                    <a16:creationId xmlns:a16="http://schemas.microsoft.com/office/drawing/2014/main" id="{331221A5-3FFE-802B-DA36-9E99BBD0F3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79568" y="4028999"/>
                <a:ext cx="392469" cy="392469"/>
              </a:xfrm>
              <a:prstGeom prst="rect">
                <a:avLst/>
              </a:prstGeom>
            </p:spPr>
          </p:pic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7ADC7096-C43A-E9E7-1DE2-12FFEF2A0806}"/>
                </a:ext>
              </a:extLst>
            </p:cNvPr>
            <p:cNvGrpSpPr/>
            <p:nvPr/>
          </p:nvGrpSpPr>
          <p:grpSpPr>
            <a:xfrm>
              <a:off x="8314960" y="5286456"/>
              <a:ext cx="3730953" cy="1003428"/>
              <a:chOff x="7929466" y="5380476"/>
              <a:chExt cx="3730953" cy="1003428"/>
            </a:xfrm>
          </p:grpSpPr>
          <p:sp>
            <p:nvSpPr>
              <p:cNvPr id="103" name="TextBox 45">
                <a:extLst>
                  <a:ext uri="{FF2B5EF4-FFF2-40B4-BE49-F238E27FC236}">
                    <a16:creationId xmlns:a16="http://schemas.microsoft.com/office/drawing/2014/main" id="{7AE96B2F-C0E3-A1E6-CF2C-815C209883A6}"/>
                  </a:ext>
                </a:extLst>
              </p:cNvPr>
              <p:cNvSpPr txBox="1"/>
              <p:nvPr/>
            </p:nvSpPr>
            <p:spPr>
              <a:xfrm>
                <a:off x="10535339" y="5380476"/>
                <a:ext cx="11250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Presentation</a:t>
                </a:r>
              </a:p>
            </p:txBody>
          </p:sp>
          <p:sp>
            <p:nvSpPr>
              <p:cNvPr id="104" name="TextBox 45">
                <a:extLst>
                  <a:ext uri="{FF2B5EF4-FFF2-40B4-BE49-F238E27FC236}">
                    <a16:creationId xmlns:a16="http://schemas.microsoft.com/office/drawing/2014/main" id="{0876F6E4-34A7-F589-F0D2-6AF4157C1ED7}"/>
                  </a:ext>
                </a:extLst>
              </p:cNvPr>
              <p:cNvSpPr txBox="1"/>
              <p:nvPr/>
            </p:nvSpPr>
            <p:spPr>
              <a:xfrm>
                <a:off x="9233720" y="5383696"/>
                <a:ext cx="11250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Development</a:t>
                </a: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5665A8E-FA78-60AF-4A2E-9BD799903EA0}"/>
                  </a:ext>
                </a:extLst>
              </p:cNvPr>
              <p:cNvGrpSpPr/>
              <p:nvPr/>
            </p:nvGrpSpPr>
            <p:grpSpPr>
              <a:xfrm>
                <a:off x="7929466" y="5505470"/>
                <a:ext cx="3673369" cy="878434"/>
                <a:chOff x="7929466" y="5505470"/>
                <a:chExt cx="3673369" cy="878434"/>
              </a:xfrm>
            </p:grpSpPr>
            <p:sp>
              <p:nvSpPr>
                <p:cNvPr id="101" name="TextBox 45">
                  <a:extLst>
                    <a:ext uri="{FF2B5EF4-FFF2-40B4-BE49-F238E27FC236}">
                      <a16:creationId xmlns:a16="http://schemas.microsoft.com/office/drawing/2014/main" id="{55A742A0-F8F4-B016-72D5-9339C07021CA}"/>
                    </a:ext>
                  </a:extLst>
                </p:cNvPr>
                <p:cNvSpPr txBox="1"/>
                <p:nvPr/>
              </p:nvSpPr>
              <p:spPr>
                <a:xfrm>
                  <a:off x="8588259" y="6058371"/>
                  <a:ext cx="11250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Concept</a:t>
                  </a:r>
                </a:p>
              </p:txBody>
            </p:sp>
            <p:sp>
              <p:nvSpPr>
                <p:cNvPr id="102" name="TextBox 45">
                  <a:extLst>
                    <a:ext uri="{FF2B5EF4-FFF2-40B4-BE49-F238E27FC236}">
                      <a16:creationId xmlns:a16="http://schemas.microsoft.com/office/drawing/2014/main" id="{820EA0C2-D942-C525-B201-DF3F4F0BAF50}"/>
                    </a:ext>
                  </a:extLst>
                </p:cNvPr>
                <p:cNvSpPr txBox="1"/>
                <p:nvPr/>
              </p:nvSpPr>
              <p:spPr>
                <a:xfrm>
                  <a:off x="9654798" y="6070006"/>
                  <a:ext cx="1538058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900" b="1" dirty="0">
                      <a:solidFill>
                        <a:schemeClr val="accent2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User Accepted Test</a:t>
                  </a:r>
                </a:p>
              </p:txBody>
            </p: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544F84F0-A9B2-ADDE-F866-04C6C5E9A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44876" y="5868182"/>
                  <a:ext cx="3157959" cy="9416"/>
                </a:xfrm>
                <a:prstGeom prst="straightConnector1">
                  <a:avLst/>
                </a:prstGeom>
                <a:ln w="762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29187BD0-CF2E-2E83-7612-8F3BDB30F0ED}"/>
                    </a:ext>
                  </a:extLst>
                </p:cNvPr>
                <p:cNvGrpSpPr/>
                <p:nvPr/>
              </p:nvGrpSpPr>
              <p:grpSpPr>
                <a:xfrm>
                  <a:off x="8956310" y="5653296"/>
                  <a:ext cx="388977" cy="457200"/>
                  <a:chOff x="5251023" y="5203317"/>
                  <a:chExt cx="457200" cy="457200"/>
                </a:xfrm>
              </p:grpSpPr>
              <p:sp>
                <p:nvSpPr>
                  <p:cNvPr id="31" name="Oval 30">
                    <a:extLst>
                      <a:ext uri="{FF2B5EF4-FFF2-40B4-BE49-F238E27FC236}">
                        <a16:creationId xmlns:a16="http://schemas.microsoft.com/office/drawing/2014/main" id="{BF3D60BF-DE04-012B-F185-2A79DDE6A32A}"/>
                      </a:ext>
                    </a:extLst>
                  </p:cNvPr>
                  <p:cNvSpPr/>
                  <p:nvPr/>
                </p:nvSpPr>
                <p:spPr>
                  <a:xfrm>
                    <a:off x="5251023" y="5203317"/>
                    <a:ext cx="457200" cy="4572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pic>
                <p:nvPicPr>
                  <p:cNvPr id="84" name="Gambar 83">
                    <a:extLst>
                      <a:ext uri="{FF2B5EF4-FFF2-40B4-BE49-F238E27FC236}">
                        <a16:creationId xmlns:a16="http://schemas.microsoft.com/office/drawing/2014/main" id="{D103658C-66FB-CB10-F154-5FBC33D5A8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7">
                    <a:lum bright="70000" contrast="-70000"/>
                  </a:blip>
                  <a:stretch>
                    <a:fillRect/>
                  </a:stretch>
                </p:blipFill>
                <p:spPr>
                  <a:xfrm>
                    <a:off x="5348906" y="5272823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452C5591-1947-7B69-B993-1C8046F47F29}"/>
                    </a:ext>
                  </a:extLst>
                </p:cNvPr>
                <p:cNvGrpSpPr/>
                <p:nvPr/>
              </p:nvGrpSpPr>
              <p:grpSpPr>
                <a:xfrm>
                  <a:off x="9590934" y="5640283"/>
                  <a:ext cx="388977" cy="457200"/>
                  <a:chOff x="6510843" y="5271746"/>
                  <a:chExt cx="457200" cy="457200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6950B0FF-CC06-54B8-8F22-1B5289E63058}"/>
                      </a:ext>
                    </a:extLst>
                  </p:cNvPr>
                  <p:cNvSpPr/>
                  <p:nvPr/>
                </p:nvSpPr>
                <p:spPr>
                  <a:xfrm>
                    <a:off x="6510843" y="5271746"/>
                    <a:ext cx="457200" cy="4572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86" name="Gambar 85">
                    <a:extLst>
                      <a:ext uri="{FF2B5EF4-FFF2-40B4-BE49-F238E27FC236}">
                        <a16:creationId xmlns:a16="http://schemas.microsoft.com/office/drawing/2014/main" id="{79EE0350-3AF1-AECA-8DE0-8CF6468F0CF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>
                    <a:lum bright="70000" contrast="-70000"/>
                  </a:blip>
                  <a:stretch>
                    <a:fillRect/>
                  </a:stretch>
                </p:blipFill>
                <p:spPr>
                  <a:xfrm>
                    <a:off x="6604974" y="5362208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87" name="Group 86">
                  <a:extLst>
                    <a:ext uri="{FF2B5EF4-FFF2-40B4-BE49-F238E27FC236}">
                      <a16:creationId xmlns:a16="http://schemas.microsoft.com/office/drawing/2014/main" id="{DD4DFF92-EDC6-14D3-AE15-3AA9F0018C6F}"/>
                    </a:ext>
                  </a:extLst>
                </p:cNvPr>
                <p:cNvGrpSpPr/>
                <p:nvPr/>
              </p:nvGrpSpPr>
              <p:grpSpPr>
                <a:xfrm>
                  <a:off x="10225558" y="5651076"/>
                  <a:ext cx="388977" cy="457200"/>
                  <a:chOff x="7647260" y="5271746"/>
                  <a:chExt cx="457200" cy="457200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F9FE8072-D91C-EF52-1EE3-636544723C66}"/>
                      </a:ext>
                    </a:extLst>
                  </p:cNvPr>
                  <p:cNvSpPr/>
                  <p:nvPr/>
                </p:nvSpPr>
                <p:spPr>
                  <a:xfrm>
                    <a:off x="7647260" y="5271746"/>
                    <a:ext cx="457200" cy="4572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2" name="Gambar 91">
                    <a:extLst>
                      <a:ext uri="{FF2B5EF4-FFF2-40B4-BE49-F238E27FC236}">
                        <a16:creationId xmlns:a16="http://schemas.microsoft.com/office/drawing/2014/main" id="{7C21FE58-B54C-319A-23E3-423F88A3717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>
                    <a:lum bright="70000" contrast="-70000"/>
                  </a:blip>
                  <a:stretch>
                    <a:fillRect/>
                  </a:stretch>
                </p:blipFill>
                <p:spPr>
                  <a:xfrm>
                    <a:off x="7724461" y="5363186"/>
                    <a:ext cx="274320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1ADF82FE-AB0C-CCE6-CBF6-A421C6056E51}"/>
                    </a:ext>
                  </a:extLst>
                </p:cNvPr>
                <p:cNvGrpSpPr/>
                <p:nvPr/>
              </p:nvGrpSpPr>
              <p:grpSpPr>
                <a:xfrm>
                  <a:off x="10860181" y="5635789"/>
                  <a:ext cx="388977" cy="457200"/>
                  <a:chOff x="7147109" y="5663622"/>
                  <a:chExt cx="388977" cy="457200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DCF157B1-2184-131C-0CDB-52B28BB209FE}"/>
                      </a:ext>
                    </a:extLst>
                  </p:cNvPr>
                  <p:cNvSpPr/>
                  <p:nvPr/>
                </p:nvSpPr>
                <p:spPr>
                  <a:xfrm>
                    <a:off x="7147109" y="5663622"/>
                    <a:ext cx="388977" cy="457200"/>
                  </a:xfrm>
                  <a:prstGeom prst="ellipse">
                    <a:avLst/>
                  </a:prstGeom>
                  <a:solidFill>
                    <a:srgbClr val="002060"/>
                  </a:solidFill>
                  <a:ln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pic>
                <p:nvPicPr>
                  <p:cNvPr id="94" name="Gambar 93">
                    <a:extLst>
                      <a:ext uri="{FF2B5EF4-FFF2-40B4-BE49-F238E27FC236}">
                        <a16:creationId xmlns:a16="http://schemas.microsoft.com/office/drawing/2014/main" id="{F0B4A0E3-CFED-6423-5346-6F6468D1509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>
                    <a:lum bright="70000" contrast="-70000"/>
                  </a:blip>
                  <a:stretch>
                    <a:fillRect/>
                  </a:stretch>
                </p:blipFill>
                <p:spPr>
                  <a:xfrm>
                    <a:off x="7215581" y="5741307"/>
                    <a:ext cx="233386" cy="27432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9" name="Group 138">
                  <a:extLst>
                    <a:ext uri="{FF2B5EF4-FFF2-40B4-BE49-F238E27FC236}">
                      <a16:creationId xmlns:a16="http://schemas.microsoft.com/office/drawing/2014/main" id="{51220581-0F3B-2B41-5488-70F605C36C90}"/>
                    </a:ext>
                  </a:extLst>
                </p:cNvPr>
                <p:cNvGrpSpPr/>
                <p:nvPr/>
              </p:nvGrpSpPr>
              <p:grpSpPr>
                <a:xfrm>
                  <a:off x="7995666" y="5580618"/>
                  <a:ext cx="785905" cy="569754"/>
                  <a:chOff x="4493541" y="1065104"/>
                  <a:chExt cx="5855890" cy="181619"/>
                </a:xfrm>
              </p:grpSpPr>
              <p:sp>
                <p:nvSpPr>
                  <p:cNvPr id="141" name="Rectangle: Rounded Corners 140">
                    <a:extLst>
                      <a:ext uri="{FF2B5EF4-FFF2-40B4-BE49-F238E27FC236}">
                        <a16:creationId xmlns:a16="http://schemas.microsoft.com/office/drawing/2014/main" id="{6F6A116F-0192-7B29-BD12-0FD96CCE2187}"/>
                      </a:ext>
                    </a:extLst>
                  </p:cNvPr>
                  <p:cNvSpPr/>
                  <p:nvPr/>
                </p:nvSpPr>
                <p:spPr>
                  <a:xfrm>
                    <a:off x="4493541" y="1066817"/>
                    <a:ext cx="5855890" cy="179906"/>
                  </a:xfrm>
                  <a:prstGeom prst="round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6" name="TextBox 45">
                    <a:extLst>
                      <a:ext uri="{FF2B5EF4-FFF2-40B4-BE49-F238E27FC236}">
                        <a16:creationId xmlns:a16="http://schemas.microsoft.com/office/drawing/2014/main" id="{5D25FF58-75BB-0F98-818C-24E7C639A0E6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547" y="1065104"/>
                    <a:ext cx="4199203" cy="14716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TIME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LINE</a:t>
                    </a:r>
                    <a:endParaRPr lang="en-US" sz="11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B33D5B7-4E29-3738-3331-44597B4DB428}"/>
                    </a:ext>
                  </a:extLst>
                </p:cNvPr>
                <p:cNvSpPr txBox="1"/>
                <p:nvPr/>
              </p:nvSpPr>
              <p:spPr>
                <a:xfrm>
                  <a:off x="8701880" y="6196859"/>
                  <a:ext cx="88905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600" dirty="0">
                      <a:solidFill>
                        <a:schemeClr val="tx2"/>
                      </a:solidFill>
                    </a:rPr>
                    <a:t>10-12 July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D2A6E7F9-45CF-0F09-0AF5-BFEAAB74C9C0}"/>
                    </a:ext>
                  </a:extLst>
                </p:cNvPr>
                <p:cNvSpPr txBox="1"/>
                <p:nvPr/>
              </p:nvSpPr>
              <p:spPr>
                <a:xfrm>
                  <a:off x="9287781" y="5514222"/>
                  <a:ext cx="983147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600" dirty="0">
                      <a:solidFill>
                        <a:schemeClr val="tx2"/>
                      </a:solidFill>
                    </a:rPr>
                    <a:t>13 July – 02 Aug</a:t>
                  </a:r>
                </a:p>
              </p:txBody>
            </p: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1961CFB2-D9A4-2E5E-6EF1-FE558F738EF0}"/>
                    </a:ext>
                  </a:extLst>
                </p:cNvPr>
                <p:cNvSpPr txBox="1"/>
                <p:nvPr/>
              </p:nvSpPr>
              <p:spPr>
                <a:xfrm>
                  <a:off x="9963405" y="6199238"/>
                  <a:ext cx="88905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600" dirty="0">
                      <a:solidFill>
                        <a:schemeClr val="tx2"/>
                      </a:solidFill>
                    </a:rPr>
                    <a:t>02 – 03 Aug</a:t>
                  </a: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5BD539D9-35BE-5602-D093-BE2579CC9630}"/>
                    </a:ext>
                  </a:extLst>
                </p:cNvPr>
                <p:cNvSpPr txBox="1"/>
                <p:nvPr/>
              </p:nvSpPr>
              <p:spPr>
                <a:xfrm>
                  <a:off x="10644361" y="5505470"/>
                  <a:ext cx="889054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600" dirty="0">
                      <a:solidFill>
                        <a:schemeClr val="tx2"/>
                      </a:solidFill>
                    </a:rPr>
                    <a:t>01- 08 Aug</a:t>
                  </a:r>
                </a:p>
              </p:txBody>
            </p:sp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3DE6DF39-01B4-7401-1EA5-A8B80FA4C3E3}"/>
                    </a:ext>
                  </a:extLst>
                </p:cNvPr>
                <p:cNvSpPr txBox="1"/>
                <p:nvPr/>
              </p:nvSpPr>
              <p:spPr>
                <a:xfrm>
                  <a:off x="7929466" y="5916118"/>
                  <a:ext cx="8890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ID" sz="1200" b="1" dirty="0">
                      <a:solidFill>
                        <a:schemeClr val="tx2"/>
                      </a:solidFill>
                    </a:rPr>
                    <a:t>1</a:t>
                  </a:r>
                  <a:r>
                    <a:rPr lang="en-ID" sz="800" b="1" dirty="0">
                      <a:solidFill>
                        <a:schemeClr val="tx2"/>
                      </a:solidFill>
                      <a:latin typeface="Berlin Sans FB Demi" panose="020E0802020502020306" pitchFamily="34" charset="0"/>
                    </a:rPr>
                    <a:t> MONTH</a:t>
                  </a:r>
                </a:p>
              </p:txBody>
            </p:sp>
          </p:grpSp>
        </p:grpSp>
        <p:sp>
          <p:nvSpPr>
            <p:cNvPr id="118" name="Rectangle 80">
              <a:extLst>
                <a:ext uri="{FF2B5EF4-FFF2-40B4-BE49-F238E27FC236}">
                  <a16:creationId xmlns:a16="http://schemas.microsoft.com/office/drawing/2014/main" id="{97B0C782-C9B1-C8A9-E331-B3955B4F35A4}"/>
                </a:ext>
              </a:extLst>
            </p:cNvPr>
            <p:cNvSpPr/>
            <p:nvPr/>
          </p:nvSpPr>
          <p:spPr>
            <a:xfrm flipV="1">
              <a:off x="8309601" y="3316120"/>
              <a:ext cx="3775812" cy="3184182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TextBox 96">
              <a:extLst>
                <a:ext uri="{FF2B5EF4-FFF2-40B4-BE49-F238E27FC236}">
                  <a16:creationId xmlns:a16="http://schemas.microsoft.com/office/drawing/2014/main" id="{EC7D6A8F-94BA-8C87-2E44-3D81C5A815D9}"/>
                </a:ext>
              </a:extLst>
            </p:cNvPr>
            <p:cNvSpPr txBox="1"/>
            <p:nvPr/>
          </p:nvSpPr>
          <p:spPr>
            <a:xfrm>
              <a:off x="9928379" y="3336558"/>
              <a:ext cx="2102353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Create</a:t>
              </a:r>
              <a:r>
                <a:rPr lang="en-US" sz="1400" dirty="0"/>
                <a:t> </a:t>
              </a:r>
              <a:r>
                <a:rPr lang="en-US" sz="1100" b="1" dirty="0">
                  <a:solidFill>
                    <a:srgbClr val="C00000"/>
                  </a:solidFill>
                </a:rPr>
                <a:t>connection</a:t>
              </a:r>
              <a:r>
                <a:rPr lang="en-US" sz="1100" dirty="0"/>
                <a:t> from local database to  Power Platform </a:t>
              </a:r>
            </a:p>
          </p:txBody>
        </p:sp>
        <p:pic>
          <p:nvPicPr>
            <p:cNvPr id="121" name="Graphic 120" descr="Database outline">
              <a:extLst>
                <a:ext uri="{FF2B5EF4-FFF2-40B4-BE49-F238E27FC236}">
                  <a16:creationId xmlns:a16="http://schemas.microsoft.com/office/drawing/2014/main" id="{765AF869-A776-6E08-DE7A-03D6FED00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9547821" y="3375709"/>
              <a:ext cx="365667" cy="364740"/>
            </a:xfrm>
            <a:prstGeom prst="rect">
              <a:avLst/>
            </a:prstGeom>
          </p:spPr>
        </p:pic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8842721-E2A9-A853-7DF0-E930A9CB928F}"/>
                </a:ext>
              </a:extLst>
            </p:cNvPr>
            <p:cNvGrpSpPr/>
            <p:nvPr/>
          </p:nvGrpSpPr>
          <p:grpSpPr>
            <a:xfrm>
              <a:off x="8561872" y="3238659"/>
              <a:ext cx="626579" cy="641773"/>
              <a:chOff x="8426705" y="3186199"/>
              <a:chExt cx="626579" cy="641773"/>
            </a:xfrm>
          </p:grpSpPr>
          <p:pic>
            <p:nvPicPr>
              <p:cNvPr id="126" name="Graphic 125" descr="Cloud outline">
                <a:extLst>
                  <a:ext uri="{FF2B5EF4-FFF2-40B4-BE49-F238E27FC236}">
                    <a16:creationId xmlns:a16="http://schemas.microsoft.com/office/drawing/2014/main" id="{6809DB3D-275F-2A25-A31B-A8DA7270D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8426705" y="3186199"/>
                <a:ext cx="626579" cy="641773"/>
              </a:xfrm>
              <a:prstGeom prst="rect">
                <a:avLst/>
              </a:prstGeom>
            </p:spPr>
          </p:pic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6F41D6E1-F779-D0BF-4C22-3FF227C9E68E}"/>
                  </a:ext>
                </a:extLst>
              </p:cNvPr>
              <p:cNvGrpSpPr/>
              <p:nvPr/>
            </p:nvGrpSpPr>
            <p:grpSpPr>
              <a:xfrm>
                <a:off x="8520907" y="3391599"/>
                <a:ext cx="404436" cy="242931"/>
                <a:chOff x="8520907" y="3391599"/>
                <a:chExt cx="404436" cy="242931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1768A474-0557-BD77-806E-EADA3DAD0253}"/>
                    </a:ext>
                  </a:extLst>
                </p:cNvPr>
                <p:cNvGrpSpPr/>
                <p:nvPr/>
              </p:nvGrpSpPr>
              <p:grpSpPr>
                <a:xfrm>
                  <a:off x="8520907" y="3481596"/>
                  <a:ext cx="404436" cy="152934"/>
                  <a:chOff x="7329425" y="1471108"/>
                  <a:chExt cx="700825" cy="258736"/>
                </a:xfrm>
              </p:grpSpPr>
              <p:pic>
                <p:nvPicPr>
                  <p:cNvPr id="127" name="Gambar 36" descr="Sebuah gambar berisi deasin&#10;&#10;Deskripsi dibuat secara otomatis dengan tingkat keyakinan sedang">
                    <a:extLst>
                      <a:ext uri="{FF2B5EF4-FFF2-40B4-BE49-F238E27FC236}">
                        <a16:creationId xmlns:a16="http://schemas.microsoft.com/office/drawing/2014/main" id="{95F83F55-C655-5E2D-71E9-E679971CF22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1473" t="19276" r="47414" b="42034"/>
                  <a:stretch/>
                </p:blipFill>
                <p:spPr>
                  <a:xfrm>
                    <a:off x="7329425" y="1471108"/>
                    <a:ext cx="267958" cy="258736"/>
                  </a:xfrm>
                  <a:prstGeom prst="rect">
                    <a:avLst/>
                  </a:prstGeom>
                </p:spPr>
              </p:pic>
              <p:pic>
                <p:nvPicPr>
                  <p:cNvPr id="128" name="Gambar 35" descr="Sebuah gambar berisi deasin&#10;&#10;Deskripsi dibuat secara otomatis dengan tingkat keyakinan sedang">
                    <a:extLst>
                      <a:ext uri="{FF2B5EF4-FFF2-40B4-BE49-F238E27FC236}">
                        <a16:creationId xmlns:a16="http://schemas.microsoft.com/office/drawing/2014/main" id="{96BFFBFD-2AE6-DC59-AF6B-E024DC55B5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494" t="19217" r="66742" b="42093"/>
                  <a:stretch/>
                </p:blipFill>
                <p:spPr>
                  <a:xfrm>
                    <a:off x="7579819" y="1514300"/>
                    <a:ext cx="248239" cy="209802"/>
                  </a:xfrm>
                  <a:prstGeom prst="rect">
                    <a:avLst/>
                  </a:prstGeom>
                </p:spPr>
              </p:pic>
              <p:pic>
                <p:nvPicPr>
                  <p:cNvPr id="129" name="Picture 128">
                    <a:extLst>
                      <a:ext uri="{FF2B5EF4-FFF2-40B4-BE49-F238E27FC236}">
                        <a16:creationId xmlns:a16="http://schemas.microsoft.com/office/drawing/2014/main" id="{7C5AB2C5-D79E-83DE-A261-DBC3E4E80EB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6"/>
                  <a:srcRect l="26657" t="6103" r="26629" b="5132"/>
                  <a:stretch/>
                </p:blipFill>
                <p:spPr>
                  <a:xfrm>
                    <a:off x="7852094" y="1528553"/>
                    <a:ext cx="178156" cy="169692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07DF841B-D790-27D1-4AE3-44EC3AB4B2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71142" y="3391599"/>
                  <a:ext cx="109893" cy="112558"/>
                </a:xfrm>
                <a:prstGeom prst="rect">
                  <a:avLst/>
                </a:prstGeom>
              </p:spPr>
            </p:pic>
          </p:grpSp>
        </p:grpSp>
        <p:cxnSp>
          <p:nvCxnSpPr>
            <p:cNvPr id="130" name="Connector: Elbow 63">
              <a:extLst>
                <a:ext uri="{FF2B5EF4-FFF2-40B4-BE49-F238E27FC236}">
                  <a16:creationId xmlns:a16="http://schemas.microsoft.com/office/drawing/2014/main" id="{2D5F6D1E-4516-DBC4-CC56-494F4E5FDABE}"/>
                </a:ext>
              </a:extLst>
            </p:cNvPr>
            <p:cNvCxnSpPr>
              <a:cxnSpLocks/>
              <a:stCxn id="126" idx="3"/>
              <a:endCxn id="121" idx="1"/>
            </p:cNvCxnSpPr>
            <p:nvPr/>
          </p:nvCxnSpPr>
          <p:spPr>
            <a:xfrm flipV="1">
              <a:off x="9188451" y="3558079"/>
              <a:ext cx="359370" cy="1467"/>
            </a:xfrm>
            <a:prstGeom prst="curvedConnector3">
              <a:avLst/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DD40E8A5-E13D-2599-9D56-CD840F3FEA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/>
            <a:srcRect l="21192" t="26774" r="21920" b="16370"/>
            <a:stretch/>
          </p:blipFill>
          <p:spPr>
            <a:xfrm>
              <a:off x="8370943" y="4562327"/>
              <a:ext cx="999002" cy="561623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59FFCA4E-5FC2-01BE-6460-AB62F5A4B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9"/>
            <a:srcRect l="21496" t="26774" r="21500" b="16639"/>
            <a:stretch/>
          </p:blipFill>
          <p:spPr>
            <a:xfrm>
              <a:off x="8639359" y="4659973"/>
              <a:ext cx="1003436" cy="560308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7" name="TextBox 45">
              <a:extLst>
                <a:ext uri="{FF2B5EF4-FFF2-40B4-BE49-F238E27FC236}">
                  <a16:creationId xmlns:a16="http://schemas.microsoft.com/office/drawing/2014/main" id="{8E6986F5-4D8C-63BE-2417-B11DDEA036FC}"/>
                </a:ext>
              </a:extLst>
            </p:cNvPr>
            <p:cNvSpPr txBox="1"/>
            <p:nvPr/>
          </p:nvSpPr>
          <p:spPr>
            <a:xfrm>
              <a:off x="9962117" y="4692171"/>
              <a:ext cx="2002855" cy="507831"/>
            </a:xfrm>
            <a:prstGeom prst="rect">
              <a:avLst/>
            </a:prstGeom>
            <a:noFill/>
          </p:spPr>
          <p:txBody>
            <a:bodyPr wrap="square" numCol="1" rtlCol="0">
              <a:spAutoFit/>
            </a:bodyPr>
            <a:lstStyle/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chemeClr val="accent6">
                      <a:lumMod val="75000"/>
                    </a:schemeClr>
                  </a:solidFill>
                </a:rPr>
                <a:t>EASY DEVELOPMENT &amp; MAINTAIN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chemeClr val="accent6">
                      <a:lumMod val="75000"/>
                    </a:schemeClr>
                  </a:solidFill>
                </a:rPr>
                <a:t>STOP ADMIN SECTIONS JOBS</a:t>
              </a:r>
            </a:p>
            <a:p>
              <a:pPr marL="171450" indent="-171450" algn="just">
                <a:buFont typeface="Arial" panose="020B0604020202020204" pitchFamily="34" charset="0"/>
                <a:buChar char="•"/>
              </a:pPr>
              <a:r>
                <a:rPr lang="en-US" sz="900" b="1" dirty="0">
                  <a:solidFill>
                    <a:schemeClr val="accent6">
                      <a:lumMod val="75000"/>
                    </a:schemeClr>
                  </a:solidFill>
                </a:rPr>
                <a:t>CONNECT TO LOCAL SERVER </a:t>
              </a:r>
            </a:p>
          </p:txBody>
        </p:sp>
        <p:sp>
          <p:nvSpPr>
            <p:cNvPr id="238" name="Rectangle 80">
              <a:extLst>
                <a:ext uri="{FF2B5EF4-FFF2-40B4-BE49-F238E27FC236}">
                  <a16:creationId xmlns:a16="http://schemas.microsoft.com/office/drawing/2014/main" id="{59DE49E7-7753-30D7-5702-D6F68A1791A3}"/>
                </a:ext>
              </a:extLst>
            </p:cNvPr>
            <p:cNvSpPr/>
            <p:nvPr/>
          </p:nvSpPr>
          <p:spPr>
            <a:xfrm flipV="1">
              <a:off x="8380508" y="3363883"/>
              <a:ext cx="3621145" cy="50888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9" name="Rectangle 80">
              <a:extLst>
                <a:ext uri="{FF2B5EF4-FFF2-40B4-BE49-F238E27FC236}">
                  <a16:creationId xmlns:a16="http://schemas.microsoft.com/office/drawing/2014/main" id="{36C657BC-62FB-B47C-68D4-071290778F43}"/>
                </a:ext>
              </a:extLst>
            </p:cNvPr>
            <p:cNvSpPr/>
            <p:nvPr/>
          </p:nvSpPr>
          <p:spPr>
            <a:xfrm flipV="1">
              <a:off x="8351275" y="3923481"/>
              <a:ext cx="1834046" cy="563987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0" name="Rectangle 80">
              <a:extLst>
                <a:ext uri="{FF2B5EF4-FFF2-40B4-BE49-F238E27FC236}">
                  <a16:creationId xmlns:a16="http://schemas.microsoft.com/office/drawing/2014/main" id="{8409FFB4-94CF-54EC-D6BD-C51DC46C0034}"/>
                </a:ext>
              </a:extLst>
            </p:cNvPr>
            <p:cNvSpPr/>
            <p:nvPr/>
          </p:nvSpPr>
          <p:spPr>
            <a:xfrm flipV="1">
              <a:off x="10222804" y="3923276"/>
              <a:ext cx="1834046" cy="563987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D760AA84-BFAA-9D79-903C-ABB60FAB16C0}"/>
              </a:ext>
            </a:extLst>
          </p:cNvPr>
          <p:cNvGrpSpPr/>
          <p:nvPr/>
        </p:nvGrpSpPr>
        <p:grpSpPr>
          <a:xfrm>
            <a:off x="4333844" y="4330840"/>
            <a:ext cx="3696701" cy="1879535"/>
            <a:chOff x="8314961" y="1036574"/>
            <a:chExt cx="3696701" cy="1879535"/>
          </a:xfrm>
        </p:grpSpPr>
        <p:sp>
          <p:nvSpPr>
            <p:cNvPr id="188" name="TextBox 97">
              <a:extLst>
                <a:ext uri="{FF2B5EF4-FFF2-40B4-BE49-F238E27FC236}">
                  <a16:creationId xmlns:a16="http://schemas.microsoft.com/office/drawing/2014/main" id="{C39ADCD7-4328-70FC-2887-E86BB06952AC}"/>
                </a:ext>
              </a:extLst>
            </p:cNvPr>
            <p:cNvSpPr txBox="1"/>
            <p:nvPr/>
          </p:nvSpPr>
          <p:spPr>
            <a:xfrm>
              <a:off x="8569480" y="1265857"/>
              <a:ext cx="209513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Digital hybrid system technique</a:t>
              </a:r>
            </a:p>
          </p:txBody>
        </p:sp>
        <p:sp>
          <p:nvSpPr>
            <p:cNvPr id="189" name="TextBox 97">
              <a:extLst>
                <a:ext uri="{FF2B5EF4-FFF2-40B4-BE49-F238E27FC236}">
                  <a16:creationId xmlns:a16="http://schemas.microsoft.com/office/drawing/2014/main" id="{FAF68CEF-BE07-848C-E585-6E85B8393ECB}"/>
                </a:ext>
              </a:extLst>
            </p:cNvPr>
            <p:cNvSpPr txBox="1"/>
            <p:nvPr/>
          </p:nvSpPr>
          <p:spPr>
            <a:xfrm>
              <a:off x="10703197" y="1587306"/>
              <a:ext cx="10844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accent2"/>
                  </a:solidFill>
                </a:rPr>
                <a:t>WEB BASED</a:t>
              </a:r>
            </a:p>
          </p:txBody>
        </p:sp>
        <p:sp>
          <p:nvSpPr>
            <p:cNvPr id="190" name="TextBox 97">
              <a:extLst>
                <a:ext uri="{FF2B5EF4-FFF2-40B4-BE49-F238E27FC236}">
                  <a16:creationId xmlns:a16="http://schemas.microsoft.com/office/drawing/2014/main" id="{1129BC95-1CAB-0E75-C223-B8402D291DB9}"/>
                </a:ext>
              </a:extLst>
            </p:cNvPr>
            <p:cNvSpPr txBox="1"/>
            <p:nvPr/>
          </p:nvSpPr>
          <p:spPr>
            <a:xfrm>
              <a:off x="8314961" y="1541867"/>
              <a:ext cx="16076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POWER PLATFORM</a:t>
              </a:r>
            </a:p>
          </p:txBody>
        </p:sp>
        <p:sp>
          <p:nvSpPr>
            <p:cNvPr id="57" name="TextBox 45">
              <a:extLst>
                <a:ext uri="{FF2B5EF4-FFF2-40B4-BE49-F238E27FC236}">
                  <a16:creationId xmlns:a16="http://schemas.microsoft.com/office/drawing/2014/main" id="{ECDAC4AE-C383-CA13-B936-AA57ACE69A5B}"/>
                </a:ext>
              </a:extLst>
            </p:cNvPr>
            <p:cNvSpPr txBox="1"/>
            <p:nvPr/>
          </p:nvSpPr>
          <p:spPr>
            <a:xfrm>
              <a:off x="8701264" y="1092909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437F86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SMART HR SYSTEM</a:t>
              </a:r>
            </a:p>
          </p:txBody>
        </p:sp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8B284B09-807C-201B-F824-9A638249A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grayscl/>
            </a:blip>
            <a:stretch>
              <a:fillRect/>
            </a:stretch>
          </p:blipFill>
          <p:spPr>
            <a:xfrm>
              <a:off x="8469063" y="1167911"/>
              <a:ext cx="285975" cy="285975"/>
            </a:xfrm>
            <a:prstGeom prst="rect">
              <a:avLst/>
            </a:prstGeom>
          </p:spPr>
        </p:pic>
        <p:sp>
          <p:nvSpPr>
            <p:cNvPr id="161" name="Rectangle 80">
              <a:extLst>
                <a:ext uri="{FF2B5EF4-FFF2-40B4-BE49-F238E27FC236}">
                  <a16:creationId xmlns:a16="http://schemas.microsoft.com/office/drawing/2014/main" id="{6AE99FA5-0C69-6C36-2971-78F2D8ADAB23}"/>
                </a:ext>
              </a:extLst>
            </p:cNvPr>
            <p:cNvSpPr/>
            <p:nvPr/>
          </p:nvSpPr>
          <p:spPr>
            <a:xfrm flipV="1">
              <a:off x="8344773" y="1036574"/>
              <a:ext cx="3666889" cy="1879535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2" name="Right Brace 161">
              <a:extLst>
                <a:ext uri="{FF2B5EF4-FFF2-40B4-BE49-F238E27FC236}">
                  <a16:creationId xmlns:a16="http://schemas.microsoft.com/office/drawing/2014/main" id="{3AA9E1A4-F5CE-D952-2371-CEA31A2BD135}"/>
                </a:ext>
              </a:extLst>
            </p:cNvPr>
            <p:cNvSpPr/>
            <p:nvPr/>
          </p:nvSpPr>
          <p:spPr>
            <a:xfrm rot="5400000">
              <a:off x="10039417" y="833479"/>
              <a:ext cx="221382" cy="2171328"/>
            </a:xfrm>
            <a:prstGeom prst="rightBrace">
              <a:avLst>
                <a:gd name="adj1" fmla="val 22563"/>
                <a:gd name="adj2" fmla="val 48799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FFD7A07D-526A-18C8-5581-2674E9E8C1A3}"/>
                </a:ext>
              </a:extLst>
            </p:cNvPr>
            <p:cNvGrpSpPr/>
            <p:nvPr/>
          </p:nvGrpSpPr>
          <p:grpSpPr>
            <a:xfrm>
              <a:off x="8517775" y="1996887"/>
              <a:ext cx="1002979" cy="743884"/>
              <a:chOff x="9067598" y="1581786"/>
              <a:chExt cx="1002979" cy="743884"/>
            </a:xfrm>
          </p:grpSpPr>
          <p:pic>
            <p:nvPicPr>
              <p:cNvPr id="175" name="Graphic 174" descr="Programmer male outline">
                <a:extLst>
                  <a:ext uri="{FF2B5EF4-FFF2-40B4-BE49-F238E27FC236}">
                    <a16:creationId xmlns:a16="http://schemas.microsoft.com/office/drawing/2014/main" id="{BA3848BA-BB8C-059C-989E-5C8E122B71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2"/>
                  </a:ext>
                </a:extLst>
              </a:blip>
              <a:stretch>
                <a:fillRect/>
              </a:stretch>
            </p:blipFill>
            <p:spPr>
              <a:xfrm>
                <a:off x="9384502" y="1581786"/>
                <a:ext cx="399521" cy="399521"/>
              </a:xfrm>
              <a:prstGeom prst="rect">
                <a:avLst/>
              </a:prstGeom>
            </p:spPr>
          </p:pic>
          <p:sp>
            <p:nvSpPr>
              <p:cNvPr id="184" name="TextBox 97">
                <a:extLst>
                  <a:ext uri="{FF2B5EF4-FFF2-40B4-BE49-F238E27FC236}">
                    <a16:creationId xmlns:a16="http://schemas.microsoft.com/office/drawing/2014/main" id="{EA949B07-9BC7-B131-3B06-1F90995B432B}"/>
                  </a:ext>
                </a:extLst>
              </p:cNvPr>
              <p:cNvSpPr txBox="1"/>
              <p:nvPr/>
            </p:nvSpPr>
            <p:spPr>
              <a:xfrm>
                <a:off x="9067598" y="1956338"/>
                <a:ext cx="1002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437F86"/>
                    </a:solidFill>
                  </a:rPr>
                  <a:t>Fast Digitalization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24AFF7B7-8307-5AB5-2746-FF20C6D45503}"/>
                </a:ext>
              </a:extLst>
            </p:cNvPr>
            <p:cNvGrpSpPr/>
            <p:nvPr/>
          </p:nvGrpSpPr>
          <p:grpSpPr>
            <a:xfrm>
              <a:off x="9731807" y="2013122"/>
              <a:ext cx="1805230" cy="883843"/>
              <a:chOff x="9771906" y="1591774"/>
              <a:chExt cx="1805230" cy="883843"/>
            </a:xfrm>
          </p:grpSpPr>
          <p:pic>
            <p:nvPicPr>
              <p:cNvPr id="74" name="Graphic 73" descr="Computer outline">
                <a:extLst>
                  <a:ext uri="{FF2B5EF4-FFF2-40B4-BE49-F238E27FC236}">
                    <a16:creationId xmlns:a16="http://schemas.microsoft.com/office/drawing/2014/main" id="{D0D91FEF-FDE9-4E47-F80B-7EBB41A2FF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tretch>
                <a:fillRect/>
              </a:stretch>
            </p:blipFill>
            <p:spPr>
              <a:xfrm>
                <a:off x="10068183" y="1591774"/>
                <a:ext cx="481483" cy="481483"/>
              </a:xfrm>
              <a:prstGeom prst="rect">
                <a:avLst/>
              </a:prstGeom>
            </p:spPr>
          </p:pic>
          <p:sp>
            <p:nvSpPr>
              <p:cNvPr id="75" name="TextBox 97">
                <a:extLst>
                  <a:ext uri="{FF2B5EF4-FFF2-40B4-BE49-F238E27FC236}">
                    <a16:creationId xmlns:a16="http://schemas.microsoft.com/office/drawing/2014/main" id="{B580B29C-E931-EE71-A814-97C7C6A666D0}"/>
                  </a:ext>
                </a:extLst>
              </p:cNvPr>
              <p:cNvSpPr txBox="1"/>
              <p:nvPr/>
            </p:nvSpPr>
            <p:spPr>
              <a:xfrm>
                <a:off x="9771906" y="1956656"/>
                <a:ext cx="126741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dirty="0">
                    <a:solidFill>
                      <a:srgbClr val="437F86"/>
                    </a:solidFill>
                  </a:rPr>
                  <a:t>One Stop Service</a:t>
                </a:r>
              </a:p>
            </p:txBody>
          </p:sp>
          <p:sp>
            <p:nvSpPr>
              <p:cNvPr id="82" name="TextBox 97">
                <a:extLst>
                  <a:ext uri="{FF2B5EF4-FFF2-40B4-BE49-F238E27FC236}">
                    <a16:creationId xmlns:a16="http://schemas.microsoft.com/office/drawing/2014/main" id="{0836D33E-CD93-F10F-6C68-00DAECD12B1A}"/>
                  </a:ext>
                </a:extLst>
              </p:cNvPr>
              <p:cNvSpPr txBox="1"/>
              <p:nvPr/>
            </p:nvSpPr>
            <p:spPr>
              <a:xfrm>
                <a:off x="9921581" y="2106285"/>
                <a:ext cx="16555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rgbClr val="437F86"/>
                    </a:solidFill>
                  </a:rPr>
                  <a:t>All form In one Site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US" sz="900" dirty="0">
                    <a:solidFill>
                      <a:srgbClr val="437F86"/>
                    </a:solidFill>
                  </a:rPr>
                  <a:t>Easy Tracking Form Request</a:t>
                </a:r>
              </a:p>
            </p:txBody>
          </p:sp>
        </p:grpSp>
        <p:pic>
          <p:nvPicPr>
            <p:cNvPr id="241" name="Picture 240">
              <a:extLst>
                <a:ext uri="{FF2B5EF4-FFF2-40B4-BE49-F238E27FC236}">
                  <a16:creationId xmlns:a16="http://schemas.microsoft.com/office/drawing/2014/main" id="{B1530DA7-B2A4-A8A9-E66E-E57A2AF99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916933" y="2059001"/>
              <a:ext cx="735689" cy="46735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768965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Konektor Lurus 46">
            <a:extLst>
              <a:ext uri="{FF2B5EF4-FFF2-40B4-BE49-F238E27FC236}">
                <a16:creationId xmlns:a16="http://schemas.microsoft.com/office/drawing/2014/main" id="{9D410C79-E66E-5382-25C7-E0E56B6F0B2F}"/>
              </a:ext>
            </a:extLst>
          </p:cNvPr>
          <p:cNvCxnSpPr>
            <a:cxnSpLocks/>
          </p:cNvCxnSpPr>
          <p:nvPr/>
        </p:nvCxnSpPr>
        <p:spPr>
          <a:xfrm>
            <a:off x="776863" y="799635"/>
            <a:ext cx="110599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117DD6-A08F-CEAF-B660-65A1D612D967}"/>
              </a:ext>
            </a:extLst>
          </p:cNvPr>
          <p:cNvSpPr txBox="1"/>
          <p:nvPr/>
        </p:nvSpPr>
        <p:spPr>
          <a:xfrm>
            <a:off x="4787565" y="318685"/>
            <a:ext cx="261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 SYSTEM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0D19F-149A-E032-32A9-35FE577FD407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4" name="Paralelogram 25">
              <a:extLst>
                <a:ext uri="{FF2B5EF4-FFF2-40B4-BE49-F238E27FC236}">
                  <a16:creationId xmlns:a16="http://schemas.microsoft.com/office/drawing/2014/main" id="{5D50FD30-2E2F-A89B-36BA-E9B2BCF835BA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elogram 25">
              <a:extLst>
                <a:ext uri="{FF2B5EF4-FFF2-40B4-BE49-F238E27FC236}">
                  <a16:creationId xmlns:a16="http://schemas.microsoft.com/office/drawing/2014/main" id="{5D47AECD-2DA2-741E-7EF3-5A764E241262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85">
              <a:extLst>
                <a:ext uri="{FF2B5EF4-FFF2-40B4-BE49-F238E27FC236}">
                  <a16:creationId xmlns:a16="http://schemas.microsoft.com/office/drawing/2014/main" id="{932FA69B-7235-88B4-44B9-92C7CC531A11}"/>
                </a:ext>
              </a:extLst>
            </p:cNvPr>
            <p:cNvSpPr txBox="1"/>
            <p:nvPr/>
          </p:nvSpPr>
          <p:spPr>
            <a:xfrm>
              <a:off x="1357093" y="364382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Smart HR System</a:t>
              </a:r>
            </a:p>
          </p:txBody>
        </p:sp>
        <p:sp>
          <p:nvSpPr>
            <p:cNvPr id="7" name="Bagan alur: Konektor 48">
              <a:extLst>
                <a:ext uri="{FF2B5EF4-FFF2-40B4-BE49-F238E27FC236}">
                  <a16:creationId xmlns:a16="http://schemas.microsoft.com/office/drawing/2014/main" id="{40E637DC-7212-5311-BAE5-09DF1F6574DA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agan alur: Konektor 48">
              <a:extLst>
                <a:ext uri="{FF2B5EF4-FFF2-40B4-BE49-F238E27FC236}">
                  <a16:creationId xmlns:a16="http://schemas.microsoft.com/office/drawing/2014/main" id="{57397C9B-4D00-058B-C918-3DD70C93077E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id="{568D5BF9-9FED-9496-3BF8-B129A55838EB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CBD51F-3EF7-DA74-F58C-DBE56D78A667}"/>
              </a:ext>
            </a:extLst>
          </p:cNvPr>
          <p:cNvGrpSpPr/>
          <p:nvPr/>
        </p:nvGrpSpPr>
        <p:grpSpPr>
          <a:xfrm>
            <a:off x="158694" y="6287425"/>
            <a:ext cx="11854674" cy="566739"/>
            <a:chOff x="158438" y="8637950"/>
            <a:chExt cx="11346797" cy="5667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E4971-0869-1C87-398C-7EE28A85005D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5AF7D9-5770-FA42-5675-A5EB5CE48147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13" name="図 7">
                <a:extLst>
                  <a:ext uri="{FF2B5EF4-FFF2-40B4-BE49-F238E27FC236}">
                    <a16:creationId xmlns:a16="http://schemas.microsoft.com/office/drawing/2014/main" id="{07279208-DAE8-87EE-A08D-DED6B58E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F857235-C326-ED85-ED8B-FC9BFD2E9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5" name="TextBox 19">
                <a:extLst>
                  <a:ext uri="{FF2B5EF4-FFF2-40B4-BE49-F238E27FC236}">
                    <a16:creationId xmlns:a16="http://schemas.microsoft.com/office/drawing/2014/main" id="{D2936816-31C3-B078-3149-42FBF2361EAD}"/>
                  </a:ext>
                </a:extLst>
              </p:cNvPr>
              <p:cNvSpPr txBox="1"/>
              <p:nvPr/>
            </p:nvSpPr>
            <p:spPr>
              <a:xfrm>
                <a:off x="754903" y="8657057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78BAED66-DC99-6ABA-9366-B5B61EA82E8E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69A1C5E1-3716-9BAB-A56E-5B3123F622F9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062349EF-E099-DFEC-8B31-5052E406440E}"/>
              </a:ext>
            </a:extLst>
          </p:cNvPr>
          <p:cNvSpPr/>
          <p:nvPr/>
        </p:nvSpPr>
        <p:spPr>
          <a:xfrm>
            <a:off x="3495926" y="6470860"/>
            <a:ext cx="7552885" cy="2550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DEVELOP EASY SYSTEM WITH NEW CONNCETION TECHNIQUE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1994C78-6BC2-D058-3DB4-ECF78EFAB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2804123" y="5012555"/>
            <a:ext cx="388242" cy="397475"/>
          </a:xfrm>
          <a:prstGeom prst="rect">
            <a:avLst/>
          </a:prstGeom>
        </p:spPr>
      </p:pic>
      <p:sp>
        <p:nvSpPr>
          <p:cNvPr id="79" name="TextBox 45">
            <a:extLst>
              <a:ext uri="{FF2B5EF4-FFF2-40B4-BE49-F238E27FC236}">
                <a16:creationId xmlns:a16="http://schemas.microsoft.com/office/drawing/2014/main" id="{062BD7AB-4959-03B8-CA34-8440D59179F2}"/>
              </a:ext>
            </a:extLst>
          </p:cNvPr>
          <p:cNvSpPr txBox="1"/>
          <p:nvPr/>
        </p:nvSpPr>
        <p:spPr>
          <a:xfrm>
            <a:off x="435482" y="4172200"/>
            <a:ext cx="20568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PROCESS FORM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36B085C8-0498-89CB-7AEB-8A93B38C6748}"/>
              </a:ext>
            </a:extLst>
          </p:cNvPr>
          <p:cNvGrpSpPr/>
          <p:nvPr/>
        </p:nvGrpSpPr>
        <p:grpSpPr>
          <a:xfrm>
            <a:off x="414857" y="4365481"/>
            <a:ext cx="556363" cy="611465"/>
            <a:chOff x="478562" y="4163764"/>
            <a:chExt cx="569594" cy="61146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D6820037-3181-6BC7-9D0E-A80669608D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5679" y="4163764"/>
              <a:ext cx="492648" cy="492648"/>
            </a:xfrm>
            <a:prstGeom prst="rect">
              <a:avLst/>
            </a:prstGeom>
          </p:spPr>
        </p:pic>
        <p:sp>
          <p:nvSpPr>
            <p:cNvPr id="59" name="Rectangle 24">
              <a:extLst>
                <a:ext uri="{FF2B5EF4-FFF2-40B4-BE49-F238E27FC236}">
                  <a16:creationId xmlns:a16="http://schemas.microsoft.com/office/drawing/2014/main" id="{5FD73B33-DCA4-FAA5-33AE-7FB1221DBD20}"/>
                </a:ext>
              </a:extLst>
            </p:cNvPr>
            <p:cNvSpPr/>
            <p:nvPr/>
          </p:nvSpPr>
          <p:spPr>
            <a:xfrm>
              <a:off x="478562" y="4593583"/>
              <a:ext cx="569594" cy="181646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Staff</a:t>
              </a:r>
            </a:p>
          </p:txBody>
        </p:sp>
      </p:grpSp>
      <p:sp>
        <p:nvSpPr>
          <p:cNvPr id="60" name="Rectangle 24">
            <a:extLst>
              <a:ext uri="{FF2B5EF4-FFF2-40B4-BE49-F238E27FC236}">
                <a16:creationId xmlns:a16="http://schemas.microsoft.com/office/drawing/2014/main" id="{DBE29B04-ED8E-E006-89B5-9EBFE3D2B4EB}"/>
              </a:ext>
            </a:extLst>
          </p:cNvPr>
          <p:cNvSpPr/>
          <p:nvPr/>
        </p:nvSpPr>
        <p:spPr>
          <a:xfrm>
            <a:off x="1933646" y="4995893"/>
            <a:ext cx="686236" cy="326712"/>
          </a:xfrm>
          <a:prstGeom prst="rect">
            <a:avLst/>
          </a:prstGeom>
          <a:solidFill>
            <a:srgbClr val="E9B38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Admin</a:t>
            </a:r>
          </a:p>
          <a:p>
            <a:pPr algn="ctr"/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( Section )</a:t>
            </a:r>
          </a:p>
        </p:txBody>
      </p: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4218552E-371E-6D01-E809-8E3E5AC2BBEB}"/>
              </a:ext>
            </a:extLst>
          </p:cNvPr>
          <p:cNvGrpSpPr/>
          <p:nvPr/>
        </p:nvGrpSpPr>
        <p:grpSpPr>
          <a:xfrm>
            <a:off x="535554" y="5198379"/>
            <a:ext cx="867949" cy="513116"/>
            <a:chOff x="577291" y="4218131"/>
            <a:chExt cx="888590" cy="513116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5ED7D14-B3B6-3786-9A7B-501D15A7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5657" y="4218131"/>
              <a:ext cx="372808" cy="372808"/>
            </a:xfrm>
            <a:prstGeom prst="rect">
              <a:avLst/>
            </a:prstGeom>
          </p:spPr>
        </p:pic>
        <p:sp>
          <p:nvSpPr>
            <p:cNvPr id="61" name="Rectangle 24">
              <a:extLst>
                <a:ext uri="{FF2B5EF4-FFF2-40B4-BE49-F238E27FC236}">
                  <a16:creationId xmlns:a16="http://schemas.microsoft.com/office/drawing/2014/main" id="{9B0ECEE4-A16A-23C6-8021-9F903B9C0807}"/>
                </a:ext>
              </a:extLst>
            </p:cNvPr>
            <p:cNvSpPr/>
            <p:nvPr/>
          </p:nvSpPr>
          <p:spPr>
            <a:xfrm>
              <a:off x="577291" y="4505588"/>
              <a:ext cx="888590" cy="225659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Approver</a:t>
              </a:r>
            </a:p>
          </p:txBody>
        </p:sp>
      </p:grpSp>
      <p:sp>
        <p:nvSpPr>
          <p:cNvPr id="62" name="Rectangle 24">
            <a:extLst>
              <a:ext uri="{FF2B5EF4-FFF2-40B4-BE49-F238E27FC236}">
                <a16:creationId xmlns:a16="http://schemas.microsoft.com/office/drawing/2014/main" id="{F5EDD3C2-D221-81ED-1F02-634F01234653}"/>
              </a:ext>
            </a:extLst>
          </p:cNvPr>
          <p:cNvSpPr/>
          <p:nvPr/>
        </p:nvSpPr>
        <p:spPr>
          <a:xfrm>
            <a:off x="2612805" y="5434152"/>
            <a:ext cx="567839" cy="326712"/>
          </a:xfrm>
          <a:prstGeom prst="rect">
            <a:avLst/>
          </a:prstGeom>
          <a:solidFill>
            <a:srgbClr val="E9B38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Admin</a:t>
            </a:r>
          </a:p>
          <a:p>
            <a:pPr algn="ctr"/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(HR)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CFC9E7E7-F6EE-EC0C-ABF0-278912A0D14C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>
            <a:off x="971220" y="4886123"/>
            <a:ext cx="962426" cy="2731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BFE847DC-4A77-94CB-72F4-8BA1E244624A}"/>
              </a:ext>
            </a:extLst>
          </p:cNvPr>
          <p:cNvCxnSpPr>
            <a:cxnSpLocks/>
            <a:stCxn id="61" idx="3"/>
            <a:endCxn id="60" idx="2"/>
          </p:cNvCxnSpPr>
          <p:nvPr/>
        </p:nvCxnSpPr>
        <p:spPr>
          <a:xfrm flipV="1">
            <a:off x="1403503" y="5322605"/>
            <a:ext cx="873261" cy="27606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7" name="Straight Arrow Connector 39">
            <a:extLst>
              <a:ext uri="{FF2B5EF4-FFF2-40B4-BE49-F238E27FC236}">
                <a16:creationId xmlns:a16="http://schemas.microsoft.com/office/drawing/2014/main" id="{7E0A3B52-60CE-B93D-A089-8EBDD34DF3B3}"/>
              </a:ext>
            </a:extLst>
          </p:cNvPr>
          <p:cNvCxnSpPr>
            <a:cxnSpLocks/>
            <a:stCxn id="60" idx="2"/>
            <a:endCxn id="62" idx="1"/>
          </p:cNvCxnSpPr>
          <p:nvPr/>
        </p:nvCxnSpPr>
        <p:spPr>
          <a:xfrm rot="16200000" flipH="1">
            <a:off x="2307334" y="5292036"/>
            <a:ext cx="274903" cy="336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4FD5EB6-6106-24F3-2607-C1129B7FF838}"/>
              </a:ext>
            </a:extLst>
          </p:cNvPr>
          <p:cNvSpPr txBox="1"/>
          <p:nvPr/>
        </p:nvSpPr>
        <p:spPr>
          <a:xfrm>
            <a:off x="2205111" y="5449597"/>
            <a:ext cx="4399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Give a </a:t>
            </a:r>
          </a:p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Form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129A4C-8467-AF44-834F-569346DA69D6}"/>
              </a:ext>
            </a:extLst>
          </p:cNvPr>
          <p:cNvSpPr txBox="1"/>
          <p:nvPr/>
        </p:nvSpPr>
        <p:spPr>
          <a:xfrm>
            <a:off x="328875" y="4932967"/>
            <a:ext cx="12247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Input data Form on paper</a:t>
            </a:r>
          </a:p>
        </p:txBody>
      </p:sp>
      <p:pic>
        <p:nvPicPr>
          <p:cNvPr id="72" name="Grafik 20" descr="Gulung dengan isian solid">
            <a:extLst>
              <a:ext uri="{FF2B5EF4-FFF2-40B4-BE49-F238E27FC236}">
                <a16:creationId xmlns:a16="http://schemas.microsoft.com/office/drawing/2014/main" id="{C512E181-A8D8-B81C-6B13-479B37223A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1842" y="4496864"/>
            <a:ext cx="273267" cy="27976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4F5A009-322D-60B6-AC6B-A34D27A702CD}"/>
              </a:ext>
            </a:extLst>
          </p:cNvPr>
          <p:cNvSpPr txBox="1"/>
          <p:nvPr/>
        </p:nvSpPr>
        <p:spPr>
          <a:xfrm>
            <a:off x="1410949" y="4899709"/>
            <a:ext cx="650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Give to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B82E9B-05E6-35F1-B5F5-AEC57BD0EFDD}"/>
              </a:ext>
            </a:extLst>
          </p:cNvPr>
          <p:cNvSpPr txBox="1"/>
          <p:nvPr/>
        </p:nvSpPr>
        <p:spPr>
          <a:xfrm>
            <a:off x="1776135" y="5450836"/>
            <a:ext cx="650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Request Approval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0009D403-EC2E-7886-B1BD-0C44D40442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511833" y="5300841"/>
            <a:ext cx="290122" cy="297021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A7C6AA7D-1662-005A-5700-E8654D04D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9848" y="4627113"/>
            <a:ext cx="388242" cy="397475"/>
          </a:xfrm>
          <a:prstGeom prst="rect">
            <a:avLst/>
          </a:prstGeom>
        </p:spPr>
      </p:pic>
      <p:sp>
        <p:nvSpPr>
          <p:cNvPr id="77" name="Arrow: Down 76">
            <a:extLst>
              <a:ext uri="{FF2B5EF4-FFF2-40B4-BE49-F238E27FC236}">
                <a16:creationId xmlns:a16="http://schemas.microsoft.com/office/drawing/2014/main" id="{60F966A4-6686-347E-27BA-9BF73CC79484}"/>
              </a:ext>
            </a:extLst>
          </p:cNvPr>
          <p:cNvSpPr/>
          <p:nvPr/>
        </p:nvSpPr>
        <p:spPr>
          <a:xfrm rot="16200000">
            <a:off x="3227680" y="5080556"/>
            <a:ext cx="410762" cy="304972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5C8D69D-3B02-D16D-6C92-90EF0FE3239E}"/>
              </a:ext>
            </a:extLst>
          </p:cNvPr>
          <p:cNvSpPr txBox="1"/>
          <p:nvPr/>
        </p:nvSpPr>
        <p:spPr>
          <a:xfrm>
            <a:off x="4346742" y="4569001"/>
            <a:ext cx="6385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Input data on Device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4F3B1C38-F18F-B370-F142-F9FE0310A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6026656" y="4455650"/>
            <a:ext cx="304973" cy="31916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C91D3D17-2EF4-BC4A-C12C-37D9D39A6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8276" y="5276736"/>
            <a:ext cx="281544" cy="294649"/>
          </a:xfrm>
          <a:prstGeom prst="rect">
            <a:avLst/>
          </a:prstGeom>
        </p:spPr>
      </p:pic>
      <p:sp>
        <p:nvSpPr>
          <p:cNvPr id="92" name="Rectangle 24">
            <a:extLst>
              <a:ext uri="{FF2B5EF4-FFF2-40B4-BE49-F238E27FC236}">
                <a16:creationId xmlns:a16="http://schemas.microsoft.com/office/drawing/2014/main" id="{348B4287-0F32-7FF5-37DD-79B2C4546853}"/>
              </a:ext>
            </a:extLst>
          </p:cNvPr>
          <p:cNvSpPr/>
          <p:nvPr/>
        </p:nvSpPr>
        <p:spPr>
          <a:xfrm>
            <a:off x="4849233" y="5068751"/>
            <a:ext cx="662711" cy="215390"/>
          </a:xfrm>
          <a:prstGeom prst="rect">
            <a:avLst/>
          </a:prstGeom>
          <a:solidFill>
            <a:srgbClr val="E9B38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E-FORM</a:t>
            </a:r>
          </a:p>
        </p:txBody>
      </p:sp>
      <p:sp>
        <p:nvSpPr>
          <p:cNvPr id="93" name="Rectangle 24">
            <a:extLst>
              <a:ext uri="{FF2B5EF4-FFF2-40B4-BE49-F238E27FC236}">
                <a16:creationId xmlns:a16="http://schemas.microsoft.com/office/drawing/2014/main" id="{8548F861-1818-0C0B-1744-8727F7BE4909}"/>
              </a:ext>
            </a:extLst>
          </p:cNvPr>
          <p:cNvSpPr/>
          <p:nvPr/>
        </p:nvSpPr>
        <p:spPr>
          <a:xfrm>
            <a:off x="3613784" y="5552414"/>
            <a:ext cx="867949" cy="235965"/>
          </a:xfrm>
          <a:prstGeom prst="rect">
            <a:avLst/>
          </a:prstGeom>
          <a:solidFill>
            <a:srgbClr val="E9B38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Approver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6D7B5834-4A86-5146-CDD9-1E74E5CC91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32094" y="4776568"/>
            <a:ext cx="370191" cy="387422"/>
          </a:xfrm>
          <a:prstGeom prst="rect">
            <a:avLst/>
          </a:prstGeom>
        </p:spPr>
      </p:pic>
      <p:sp>
        <p:nvSpPr>
          <p:cNvPr id="96" name="Rectangle 24">
            <a:extLst>
              <a:ext uri="{FF2B5EF4-FFF2-40B4-BE49-F238E27FC236}">
                <a16:creationId xmlns:a16="http://schemas.microsoft.com/office/drawing/2014/main" id="{1B8370EE-1ED9-51C6-6F31-DB24CC456B34}"/>
              </a:ext>
            </a:extLst>
          </p:cNvPr>
          <p:cNvSpPr/>
          <p:nvPr/>
        </p:nvSpPr>
        <p:spPr>
          <a:xfrm>
            <a:off x="5723190" y="4788644"/>
            <a:ext cx="752054" cy="208887"/>
          </a:xfrm>
          <a:prstGeom prst="rect">
            <a:avLst/>
          </a:prstGeom>
          <a:solidFill>
            <a:srgbClr val="E9B384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Admin HR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F210F2A3-C4E3-7818-FE8E-D582C5969059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4225539" y="4874000"/>
            <a:ext cx="623694" cy="3024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A7A9668-0CEF-72F1-BD6D-B8F1FB4ED8AD}"/>
              </a:ext>
            </a:extLst>
          </p:cNvPr>
          <p:cNvCxnSpPr>
            <a:cxnSpLocks/>
            <a:endCxn id="92" idx="2"/>
          </p:cNvCxnSpPr>
          <p:nvPr/>
        </p:nvCxnSpPr>
        <p:spPr>
          <a:xfrm flipV="1">
            <a:off x="4468404" y="5284141"/>
            <a:ext cx="712185" cy="390257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3059BDBE-1CFC-2417-1E56-835D634B4364}"/>
              </a:ext>
            </a:extLst>
          </p:cNvPr>
          <p:cNvSpPr txBox="1"/>
          <p:nvPr/>
        </p:nvSpPr>
        <p:spPr>
          <a:xfrm>
            <a:off x="4287101" y="4875255"/>
            <a:ext cx="4156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accent2">
                    <a:lumMod val="50000"/>
                  </a:schemeClr>
                </a:solidFill>
              </a:rPr>
              <a:t>Data sent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4281140-D1BA-69D8-8D58-714B9A34F43E}"/>
              </a:ext>
            </a:extLst>
          </p:cNvPr>
          <p:cNvSpPr txBox="1"/>
          <p:nvPr/>
        </p:nvSpPr>
        <p:spPr>
          <a:xfrm>
            <a:off x="3937951" y="5270955"/>
            <a:ext cx="959869" cy="346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Request  Approval on Email</a:t>
            </a:r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613929A-E74C-E1CF-0592-805FB50BB0B3}"/>
              </a:ext>
            </a:extLst>
          </p:cNvPr>
          <p:cNvGrpSpPr/>
          <p:nvPr/>
        </p:nvGrpSpPr>
        <p:grpSpPr>
          <a:xfrm>
            <a:off x="3585547" y="4361845"/>
            <a:ext cx="751490" cy="612017"/>
            <a:chOff x="3720939" y="4458746"/>
            <a:chExt cx="769361" cy="612017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A6CC4D5-F34C-9D0E-94C5-D090E8C2E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68245" y="4458746"/>
              <a:ext cx="466953" cy="477337"/>
            </a:xfrm>
            <a:prstGeom prst="rect">
              <a:avLst/>
            </a:prstGeom>
          </p:spPr>
        </p:pic>
        <p:sp>
          <p:nvSpPr>
            <p:cNvPr id="91" name="Rectangle 24">
              <a:extLst>
                <a:ext uri="{FF2B5EF4-FFF2-40B4-BE49-F238E27FC236}">
                  <a16:creationId xmlns:a16="http://schemas.microsoft.com/office/drawing/2014/main" id="{C0FD7980-DC80-B356-1072-7A6191F52989}"/>
                </a:ext>
              </a:extLst>
            </p:cNvPr>
            <p:cNvSpPr/>
            <p:nvPr/>
          </p:nvSpPr>
          <p:spPr>
            <a:xfrm>
              <a:off x="3720939" y="4871038"/>
              <a:ext cx="655212" cy="199725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Staff</a:t>
              </a:r>
            </a:p>
          </p:txBody>
        </p:sp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8EB59EA-FA26-8231-F957-6110BC39D4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239303" y="4622891"/>
              <a:ext cx="250997" cy="256579"/>
            </a:xfrm>
            <a:prstGeom prst="rect">
              <a:avLst/>
            </a:prstGeom>
          </p:spPr>
        </p:pic>
      </p:grpSp>
      <p:cxnSp>
        <p:nvCxnSpPr>
          <p:cNvPr id="218" name="Straight Arrow Connector 36">
            <a:extLst>
              <a:ext uri="{FF2B5EF4-FFF2-40B4-BE49-F238E27FC236}">
                <a16:creationId xmlns:a16="http://schemas.microsoft.com/office/drawing/2014/main" id="{85CF3DDD-9117-777A-61AC-7B9DE16BBFD6}"/>
              </a:ext>
            </a:extLst>
          </p:cNvPr>
          <p:cNvCxnSpPr>
            <a:cxnSpLocks/>
            <a:stCxn id="92" idx="3"/>
            <a:endCxn id="96" idx="1"/>
          </p:cNvCxnSpPr>
          <p:nvPr/>
        </p:nvCxnSpPr>
        <p:spPr>
          <a:xfrm flipV="1">
            <a:off x="5511944" y="4893088"/>
            <a:ext cx="211246" cy="28335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784CF0C3-A8AF-D00E-2814-3E391810B530}"/>
              </a:ext>
            </a:extLst>
          </p:cNvPr>
          <p:cNvSpPr txBox="1"/>
          <p:nvPr/>
        </p:nvSpPr>
        <p:spPr>
          <a:xfrm>
            <a:off x="5713173" y="4960413"/>
            <a:ext cx="87399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Process Data</a:t>
            </a:r>
          </a:p>
        </p:txBody>
      </p:sp>
      <p:sp>
        <p:nvSpPr>
          <p:cNvPr id="234" name="Rectangle 195">
            <a:extLst>
              <a:ext uri="{FF2B5EF4-FFF2-40B4-BE49-F238E27FC236}">
                <a16:creationId xmlns:a16="http://schemas.microsoft.com/office/drawing/2014/main" id="{720DC036-6573-119A-F88A-681BF79FA0AE}"/>
              </a:ext>
            </a:extLst>
          </p:cNvPr>
          <p:cNvSpPr/>
          <p:nvPr/>
        </p:nvSpPr>
        <p:spPr>
          <a:xfrm>
            <a:off x="320194" y="4108578"/>
            <a:ext cx="6197940" cy="2178683"/>
          </a:xfrm>
          <a:prstGeom prst="rect">
            <a:avLst/>
          </a:prstGeom>
          <a:noFill/>
          <a:ln w="31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0320CFCA-6D81-66FA-FFA3-24913783A449}"/>
              </a:ext>
            </a:extLst>
          </p:cNvPr>
          <p:cNvSpPr/>
          <p:nvPr/>
        </p:nvSpPr>
        <p:spPr>
          <a:xfrm>
            <a:off x="1829524" y="4559784"/>
            <a:ext cx="907682" cy="856346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E28A93B9-EE88-078A-107A-FEA9EF14EEFD}"/>
              </a:ext>
            </a:extLst>
          </p:cNvPr>
          <p:cNvSpPr/>
          <p:nvPr/>
        </p:nvSpPr>
        <p:spPr>
          <a:xfrm>
            <a:off x="4811379" y="4723678"/>
            <a:ext cx="771960" cy="727977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8" name="Graphic 47" descr="Database outline">
            <a:extLst>
              <a:ext uri="{FF2B5EF4-FFF2-40B4-BE49-F238E27FC236}">
                <a16:creationId xmlns:a16="http://schemas.microsoft.com/office/drawing/2014/main" id="{5FB84E4A-3502-02AE-B0A7-B271555766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727200" y="4435984"/>
            <a:ext cx="349239" cy="357544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3CC9BA0B-7664-E517-02E7-E884475DAECE}"/>
              </a:ext>
            </a:extLst>
          </p:cNvPr>
          <p:cNvSpPr/>
          <p:nvPr/>
        </p:nvSpPr>
        <p:spPr>
          <a:xfrm>
            <a:off x="1402323" y="5265128"/>
            <a:ext cx="455502" cy="410160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6C4B936-EB63-6880-3AAD-7B5F005B7822}"/>
              </a:ext>
            </a:extLst>
          </p:cNvPr>
          <p:cNvSpPr/>
          <p:nvPr/>
        </p:nvSpPr>
        <p:spPr>
          <a:xfrm>
            <a:off x="4637472" y="5484418"/>
            <a:ext cx="314272" cy="250218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1" name="Graphic 100" descr="Envelope with solid fill">
            <a:extLst>
              <a:ext uri="{FF2B5EF4-FFF2-40B4-BE49-F238E27FC236}">
                <a16:creationId xmlns:a16="http://schemas.microsoft.com/office/drawing/2014/main" id="{2A4DBF11-A546-0BA7-AE33-5D7DCBE5490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696622" y="5495747"/>
            <a:ext cx="207980" cy="207980"/>
          </a:xfrm>
          <a:prstGeom prst="rect">
            <a:avLst/>
          </a:prstGeom>
        </p:spPr>
      </p:pic>
      <p:sp>
        <p:nvSpPr>
          <p:cNvPr id="105" name="Oval 104">
            <a:extLst>
              <a:ext uri="{FF2B5EF4-FFF2-40B4-BE49-F238E27FC236}">
                <a16:creationId xmlns:a16="http://schemas.microsoft.com/office/drawing/2014/main" id="{FDADCDF1-3B7A-365B-AEFE-28BF363407DF}"/>
              </a:ext>
            </a:extLst>
          </p:cNvPr>
          <p:cNvSpPr/>
          <p:nvPr/>
        </p:nvSpPr>
        <p:spPr>
          <a:xfrm>
            <a:off x="892077" y="4449282"/>
            <a:ext cx="340813" cy="347614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28048621-10DB-A20D-13BA-9A45CBFD994D}"/>
              </a:ext>
            </a:extLst>
          </p:cNvPr>
          <p:cNvSpPr/>
          <p:nvPr/>
        </p:nvSpPr>
        <p:spPr>
          <a:xfrm>
            <a:off x="4052395" y="4459492"/>
            <a:ext cx="346287" cy="335242"/>
          </a:xfrm>
          <a:prstGeom prst="ellipse">
            <a:avLst/>
          </a:prstGeom>
          <a:noFill/>
          <a:ln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EA04EA-499C-3D4D-AE12-1992B29B363B}"/>
              </a:ext>
            </a:extLst>
          </p:cNvPr>
          <p:cNvSpPr txBox="1"/>
          <p:nvPr/>
        </p:nvSpPr>
        <p:spPr>
          <a:xfrm>
            <a:off x="2592329" y="5688964"/>
            <a:ext cx="65834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2">
                    <a:lumMod val="50000"/>
                  </a:schemeClr>
                </a:solidFill>
              </a:rPr>
              <a:t>Process Data</a:t>
            </a:r>
          </a:p>
        </p:txBody>
      </p:sp>
      <p:pic>
        <p:nvPicPr>
          <p:cNvPr id="153" name="Picture 152" descr="A screenshot of a computer&#10;&#10;Description automatically generated">
            <a:extLst>
              <a:ext uri="{FF2B5EF4-FFF2-40B4-BE49-F238E27FC236}">
                <a16:creationId xmlns:a16="http://schemas.microsoft.com/office/drawing/2014/main" id="{99F0AD75-1733-1085-7B9F-A7AC08BF9506}"/>
              </a:ext>
            </a:extLst>
          </p:cNvPr>
          <p:cNvPicPr>
            <a:picLocks noChangeAspect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13981" r="50000" b="60348"/>
          <a:stretch/>
        </p:blipFill>
        <p:spPr>
          <a:xfrm>
            <a:off x="7022625" y="2238602"/>
            <a:ext cx="1337030" cy="5642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5" name="Picture 15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D207B-0AA5-CCCC-FBC7-96DD44B9C31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47" y="1459832"/>
            <a:ext cx="2277631" cy="13817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6" name="Rectangle 195">
            <a:extLst>
              <a:ext uri="{FF2B5EF4-FFF2-40B4-BE49-F238E27FC236}">
                <a16:creationId xmlns:a16="http://schemas.microsoft.com/office/drawing/2014/main" id="{79A1B7C8-D9F3-EC13-D279-FAAA436F95D0}"/>
              </a:ext>
            </a:extLst>
          </p:cNvPr>
          <p:cNvSpPr/>
          <p:nvPr/>
        </p:nvSpPr>
        <p:spPr>
          <a:xfrm>
            <a:off x="6872371" y="1016889"/>
            <a:ext cx="4964431" cy="5265922"/>
          </a:xfrm>
          <a:prstGeom prst="rect">
            <a:avLst/>
          </a:prstGeom>
          <a:noFill/>
          <a:ln w="31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C197CE-BCCE-1CED-4A0F-3073F9EF9A0C}"/>
              </a:ext>
            </a:extLst>
          </p:cNvPr>
          <p:cNvSpPr txBox="1"/>
          <p:nvPr/>
        </p:nvSpPr>
        <p:spPr>
          <a:xfrm>
            <a:off x="9385967" y="1014762"/>
            <a:ext cx="262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2060"/>
                </a:solidFill>
              </a:rPr>
              <a:t>E-FORM BY POWER PLATFORM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B22F51-E25B-0676-9F73-6FCA162F1828}"/>
              </a:ext>
            </a:extLst>
          </p:cNvPr>
          <p:cNvSpPr txBox="1"/>
          <p:nvPr/>
        </p:nvSpPr>
        <p:spPr>
          <a:xfrm>
            <a:off x="6908951" y="1291761"/>
            <a:ext cx="2147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1. AUTO FILL INPUT FROM LOCAL DATA SERVER 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D42C06-AE81-DD99-31B8-D16CAAC9D47B}"/>
              </a:ext>
            </a:extLst>
          </p:cNvPr>
          <p:cNvSpPr txBox="1"/>
          <p:nvPr/>
        </p:nvSpPr>
        <p:spPr>
          <a:xfrm>
            <a:off x="7313349" y="1726485"/>
            <a:ext cx="2469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Speed up </a:t>
            </a:r>
            <a:r>
              <a:rPr lang="en-US" sz="1200" dirty="0"/>
              <a:t>Input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2060"/>
                </a:solidFill>
              </a:rPr>
              <a:t>Avoid error </a:t>
            </a:r>
            <a:r>
              <a:rPr lang="en-US" sz="1200" dirty="0"/>
              <a:t>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1F2001B-B6AE-36F3-6F8B-66E2F62B2B1F}"/>
              </a:ext>
            </a:extLst>
          </p:cNvPr>
          <p:cNvSpPr/>
          <p:nvPr/>
        </p:nvSpPr>
        <p:spPr>
          <a:xfrm>
            <a:off x="7022625" y="2444503"/>
            <a:ext cx="1445937" cy="2016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A753799-9CA7-46E7-A5DE-EC305C7221CF}"/>
              </a:ext>
            </a:extLst>
          </p:cNvPr>
          <p:cNvCxnSpPr>
            <a:cxnSpLocks/>
            <a:stCxn id="128" idx="3"/>
            <a:endCxn id="155" idx="1"/>
          </p:cNvCxnSpPr>
          <p:nvPr/>
        </p:nvCxnSpPr>
        <p:spPr>
          <a:xfrm flipV="1">
            <a:off x="8468562" y="2150689"/>
            <a:ext cx="934185" cy="394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841E169-7F5A-A945-DE2F-32EEB065A66C}"/>
              </a:ext>
            </a:extLst>
          </p:cNvPr>
          <p:cNvSpPr txBox="1"/>
          <p:nvPr/>
        </p:nvSpPr>
        <p:spPr>
          <a:xfrm>
            <a:off x="6882356" y="2903404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2. TRACKED APPROVAL</a:t>
            </a:r>
          </a:p>
        </p:txBody>
      </p:sp>
      <p:pic>
        <p:nvPicPr>
          <p:cNvPr id="137" name="Picture 136" descr="A screenshot of a computer&#10;&#10;Description automatically generated">
            <a:extLst>
              <a:ext uri="{FF2B5EF4-FFF2-40B4-BE49-F238E27FC236}">
                <a16:creationId xmlns:a16="http://schemas.microsoft.com/office/drawing/2014/main" id="{E3667178-3EC1-E791-3463-EC151E158875}"/>
              </a:ext>
            </a:extLst>
          </p:cNvPr>
          <p:cNvPicPr>
            <a:picLocks noChangeAspect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1" r="30425" b="19031"/>
          <a:stretch/>
        </p:blipFill>
        <p:spPr>
          <a:xfrm>
            <a:off x="7005969" y="4356946"/>
            <a:ext cx="2645788" cy="655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12A74D0-BBFB-9717-8501-7996BC8D5196}"/>
              </a:ext>
            </a:extLst>
          </p:cNvPr>
          <p:cNvSpPr txBox="1"/>
          <p:nvPr/>
        </p:nvSpPr>
        <p:spPr>
          <a:xfrm>
            <a:off x="6901751" y="4104317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3. EASY CONTROL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D4C618-D821-1F91-7BD4-3391679DF6DA}"/>
              </a:ext>
            </a:extLst>
          </p:cNvPr>
          <p:cNvSpPr/>
          <p:nvPr/>
        </p:nvSpPr>
        <p:spPr>
          <a:xfrm>
            <a:off x="8698867" y="4246935"/>
            <a:ext cx="665049" cy="8044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688592-1FAF-D646-B1FD-C1F77457ACA5}"/>
              </a:ext>
            </a:extLst>
          </p:cNvPr>
          <p:cNvSpPr txBox="1"/>
          <p:nvPr/>
        </p:nvSpPr>
        <p:spPr>
          <a:xfrm>
            <a:off x="9718859" y="4394705"/>
            <a:ext cx="20508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can find out which form requests have ben processed and which have not</a:t>
            </a:r>
          </a:p>
        </p:txBody>
      </p:sp>
      <p:pic>
        <p:nvPicPr>
          <p:cNvPr id="145" name="Picture 144" descr="A screenshot of a computer&#10;&#10;Description automatically generated">
            <a:extLst>
              <a:ext uri="{FF2B5EF4-FFF2-40B4-BE49-F238E27FC236}">
                <a16:creationId xmlns:a16="http://schemas.microsoft.com/office/drawing/2014/main" id="{B94C7B1C-4C36-9196-3C73-838B8D3C0551}"/>
              </a:ext>
            </a:extLst>
          </p:cNvPr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"/>
          <a:stretch/>
        </p:blipFill>
        <p:spPr>
          <a:xfrm>
            <a:off x="8211109" y="3200454"/>
            <a:ext cx="3467238" cy="8500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9C1EA9D-8FFF-EDAB-BE80-AB1FF766546B}"/>
              </a:ext>
            </a:extLst>
          </p:cNvPr>
          <p:cNvSpPr txBox="1"/>
          <p:nvPr/>
        </p:nvSpPr>
        <p:spPr>
          <a:xfrm>
            <a:off x="6999677" y="3216192"/>
            <a:ext cx="1294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User can know </a:t>
            </a:r>
            <a:r>
              <a:rPr lang="en-US" sz="1100" dirty="0"/>
              <a:t>where the request form has been approved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11A0F65-DF2E-4098-7A36-DABC1A61FB03}"/>
              </a:ext>
            </a:extLst>
          </p:cNvPr>
          <p:cNvSpPr/>
          <p:nvPr/>
        </p:nvSpPr>
        <p:spPr>
          <a:xfrm>
            <a:off x="8698867" y="3251182"/>
            <a:ext cx="687100" cy="7694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D3D1500-83F9-9BEF-57F4-BF2E693B7AC4}"/>
              </a:ext>
            </a:extLst>
          </p:cNvPr>
          <p:cNvSpPr/>
          <p:nvPr/>
        </p:nvSpPr>
        <p:spPr>
          <a:xfrm>
            <a:off x="10544754" y="3251194"/>
            <a:ext cx="687100" cy="7694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6401C8E-0CDF-B2B2-0AF0-65DF6221D12B}"/>
              </a:ext>
            </a:extLst>
          </p:cNvPr>
          <p:cNvSpPr txBox="1"/>
          <p:nvPr/>
        </p:nvSpPr>
        <p:spPr>
          <a:xfrm>
            <a:off x="6908951" y="5101438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4. STOP ADMIN SECTION JOB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EACF22D-4179-2CD8-7D9F-B1C71ABAC554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l="18225" t="9183" r="16670" b="4312"/>
          <a:stretch/>
        </p:blipFill>
        <p:spPr>
          <a:xfrm>
            <a:off x="9505393" y="5166796"/>
            <a:ext cx="1349711" cy="10751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9" name="TextBox 27">
            <a:extLst>
              <a:ext uri="{FF2B5EF4-FFF2-40B4-BE49-F238E27FC236}">
                <a16:creationId xmlns:a16="http://schemas.microsoft.com/office/drawing/2014/main" id="{0E7281EC-DF63-C10D-22F4-35ADB9DC1DD7}"/>
              </a:ext>
            </a:extLst>
          </p:cNvPr>
          <p:cNvSpPr txBox="1"/>
          <p:nvPr/>
        </p:nvSpPr>
        <p:spPr>
          <a:xfrm>
            <a:off x="6971555" y="5465051"/>
            <a:ext cx="2497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No Need Admin section </a:t>
            </a:r>
            <a:r>
              <a:rPr lang="en-US" sz="1100" dirty="0"/>
              <a:t>, The approval Process runs in system by email</a:t>
            </a:r>
          </a:p>
        </p:txBody>
      </p:sp>
      <p:sp>
        <p:nvSpPr>
          <p:cNvPr id="170" name="TextBox 97">
            <a:extLst>
              <a:ext uri="{FF2B5EF4-FFF2-40B4-BE49-F238E27FC236}">
                <a16:creationId xmlns:a16="http://schemas.microsoft.com/office/drawing/2014/main" id="{1B908D6A-F177-36B6-3846-7FC4D0DA7756}"/>
              </a:ext>
            </a:extLst>
          </p:cNvPr>
          <p:cNvSpPr txBox="1"/>
          <p:nvPr/>
        </p:nvSpPr>
        <p:spPr>
          <a:xfrm>
            <a:off x="11516008" y="6396068"/>
            <a:ext cx="67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5709"/>
                </a:solidFill>
              </a:rPr>
              <a:t>2/4</a:t>
            </a:r>
          </a:p>
        </p:txBody>
      </p:sp>
      <p:sp>
        <p:nvSpPr>
          <p:cNvPr id="18" name="TextBox 45">
            <a:extLst>
              <a:ext uri="{FF2B5EF4-FFF2-40B4-BE49-F238E27FC236}">
                <a16:creationId xmlns:a16="http://schemas.microsoft.com/office/drawing/2014/main" id="{59575542-CEA4-E714-FBCB-DBE088F9E667}"/>
              </a:ext>
            </a:extLst>
          </p:cNvPr>
          <p:cNvSpPr txBox="1"/>
          <p:nvPr/>
        </p:nvSpPr>
        <p:spPr>
          <a:xfrm>
            <a:off x="7022625" y="879820"/>
            <a:ext cx="2140469" cy="2923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 FORM</a:t>
            </a:r>
          </a:p>
        </p:txBody>
      </p:sp>
      <p:sp>
        <p:nvSpPr>
          <p:cNvPr id="19" name="TextBox 45">
            <a:extLst>
              <a:ext uri="{FF2B5EF4-FFF2-40B4-BE49-F238E27FC236}">
                <a16:creationId xmlns:a16="http://schemas.microsoft.com/office/drawing/2014/main" id="{388CC32C-F278-7C33-5419-A5F455C8B12E}"/>
              </a:ext>
            </a:extLst>
          </p:cNvPr>
          <p:cNvSpPr txBox="1"/>
          <p:nvPr/>
        </p:nvSpPr>
        <p:spPr>
          <a:xfrm>
            <a:off x="2454492" y="3961605"/>
            <a:ext cx="2140469" cy="27699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D5B9C8-2C90-230C-19A7-CFE758CD7A95}"/>
              </a:ext>
            </a:extLst>
          </p:cNvPr>
          <p:cNvSpPr txBox="1"/>
          <p:nvPr/>
        </p:nvSpPr>
        <p:spPr>
          <a:xfrm>
            <a:off x="1046056" y="4215457"/>
            <a:ext cx="1209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PAPER FORM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ADF74-724A-3921-A1A3-CFA6DC9FD92A}"/>
              </a:ext>
            </a:extLst>
          </p:cNvPr>
          <p:cNvSpPr txBox="1"/>
          <p:nvPr/>
        </p:nvSpPr>
        <p:spPr>
          <a:xfrm>
            <a:off x="4470909" y="4221591"/>
            <a:ext cx="1627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DIGITAL  FORM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0D132A-6973-F15B-5AD0-A8D968528F36}"/>
              </a:ext>
            </a:extLst>
          </p:cNvPr>
          <p:cNvSpPr txBox="1"/>
          <p:nvPr/>
        </p:nvSpPr>
        <p:spPr>
          <a:xfrm>
            <a:off x="996024" y="5658015"/>
            <a:ext cx="1459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Walking Time 10 minutes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BD4ED83-683A-D96A-C53A-B35B7EDBEBB7}"/>
              </a:ext>
            </a:extLst>
          </p:cNvPr>
          <p:cNvSpPr txBox="1"/>
          <p:nvPr/>
        </p:nvSpPr>
        <p:spPr>
          <a:xfrm>
            <a:off x="1153448" y="4475951"/>
            <a:ext cx="657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rgbClr val="C00000"/>
                </a:solidFill>
              </a:rPr>
              <a:t>Spent 500 Paper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890E8C-3F19-1DA3-CEE6-DF9D1B4B661D}"/>
              </a:ext>
            </a:extLst>
          </p:cNvPr>
          <p:cNvSpPr txBox="1"/>
          <p:nvPr/>
        </p:nvSpPr>
        <p:spPr>
          <a:xfrm>
            <a:off x="4841250" y="5500991"/>
            <a:ext cx="1252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00CC"/>
                </a:solidFill>
              </a:rPr>
              <a:t>0 minutes Walking 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004454-0936-FB65-5797-083FFF922A17}"/>
              </a:ext>
            </a:extLst>
          </p:cNvPr>
          <p:cNvSpPr txBox="1"/>
          <p:nvPr/>
        </p:nvSpPr>
        <p:spPr>
          <a:xfrm>
            <a:off x="4342781" y="4466103"/>
            <a:ext cx="12521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0000CC"/>
                </a:solidFill>
              </a:rPr>
              <a:t>Zero Paper Use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BBBDDBD-0740-286E-AC74-753239F4F703}"/>
              </a:ext>
            </a:extLst>
          </p:cNvPr>
          <p:cNvGrpSpPr/>
          <p:nvPr/>
        </p:nvGrpSpPr>
        <p:grpSpPr>
          <a:xfrm>
            <a:off x="320193" y="1025726"/>
            <a:ext cx="6198344" cy="2889369"/>
            <a:chOff x="247968" y="2978818"/>
            <a:chExt cx="6198344" cy="2889369"/>
          </a:xfrm>
        </p:grpSpPr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4C9587CD-870C-D057-5591-A56CFFE8FEC8}"/>
                </a:ext>
              </a:extLst>
            </p:cNvPr>
            <p:cNvSpPr txBox="1"/>
            <p:nvPr/>
          </p:nvSpPr>
          <p:spPr>
            <a:xfrm>
              <a:off x="256722" y="4044045"/>
              <a:ext cx="262303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AFTER</a:t>
              </a: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73EEF804-5386-2E32-DFAE-85471FB17EA3}"/>
                </a:ext>
              </a:extLst>
            </p:cNvPr>
            <p:cNvSpPr txBox="1"/>
            <p:nvPr/>
          </p:nvSpPr>
          <p:spPr>
            <a:xfrm>
              <a:off x="247968" y="3030960"/>
              <a:ext cx="18445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tx2"/>
                  </a:solidFill>
                </a:rPr>
                <a:t>BEFORE </a:t>
              </a:r>
            </a:p>
          </p:txBody>
        </p:sp>
        <p:cxnSp>
          <p:nvCxnSpPr>
            <p:cNvPr id="1036" name="Connector: Elbow 63">
              <a:extLst>
                <a:ext uri="{FF2B5EF4-FFF2-40B4-BE49-F238E27FC236}">
                  <a16:creationId xmlns:a16="http://schemas.microsoft.com/office/drawing/2014/main" id="{87DC3B29-12AE-8FAD-8E0D-BF36F2409A4F}"/>
                </a:ext>
              </a:extLst>
            </p:cNvPr>
            <p:cNvCxnSpPr>
              <a:cxnSpLocks/>
              <a:stCxn id="1037" idx="1"/>
              <a:endCxn id="1049" idx="3"/>
            </p:cNvCxnSpPr>
            <p:nvPr/>
          </p:nvCxnSpPr>
          <p:spPr>
            <a:xfrm rot="10800000" flipV="1">
              <a:off x="1274966" y="3494159"/>
              <a:ext cx="614272" cy="57962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chemeClr val="accent2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37" name="Graphic 1036" descr="Database outline">
              <a:extLst>
                <a:ext uri="{FF2B5EF4-FFF2-40B4-BE49-F238E27FC236}">
                  <a16:creationId xmlns:a16="http://schemas.microsoft.com/office/drawing/2014/main" id="{A7642681-8DBF-1EE1-EA33-943ECE5FF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889238" y="3182251"/>
              <a:ext cx="623815" cy="623815"/>
            </a:xfrm>
            <a:prstGeom prst="rect">
              <a:avLst/>
            </a:prstGeom>
          </p:spPr>
        </p:pic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CA6D9990-5634-79A2-D7D3-0B5DF4B84039}"/>
                </a:ext>
              </a:extLst>
            </p:cNvPr>
            <p:cNvSpPr txBox="1"/>
            <p:nvPr/>
          </p:nvSpPr>
          <p:spPr>
            <a:xfrm>
              <a:off x="1815044" y="3737702"/>
              <a:ext cx="7641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Local</a:t>
              </a:r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 </a:t>
              </a:r>
              <a:r>
                <a:rPr lang="en-US" sz="900" dirty="0"/>
                <a:t>Server</a:t>
              </a:r>
            </a:p>
          </p:txBody>
        </p:sp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0779C9FA-A2F4-21A9-DD04-772731468723}"/>
                </a:ext>
              </a:extLst>
            </p:cNvPr>
            <p:cNvSpPr txBox="1"/>
            <p:nvPr/>
          </p:nvSpPr>
          <p:spPr>
            <a:xfrm>
              <a:off x="1369694" y="3190969"/>
              <a:ext cx="3539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1040" name="TextBox 1039">
              <a:extLst>
                <a:ext uri="{FF2B5EF4-FFF2-40B4-BE49-F238E27FC236}">
                  <a16:creationId xmlns:a16="http://schemas.microsoft.com/office/drawing/2014/main" id="{A5651386-558D-5041-E548-88D73B8D20B5}"/>
                </a:ext>
              </a:extLst>
            </p:cNvPr>
            <p:cNvSpPr txBox="1"/>
            <p:nvPr/>
          </p:nvSpPr>
          <p:spPr>
            <a:xfrm>
              <a:off x="2598797" y="3388697"/>
              <a:ext cx="1083685" cy="5770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437F86"/>
                  </a:solidFill>
                </a:rPr>
                <a:t>WHY SHOULD CONNECT TO LOCAL SERVER </a:t>
              </a: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BD2626F1-6B1A-D79E-E495-87E4642B3573}"/>
                </a:ext>
              </a:extLst>
            </p:cNvPr>
            <p:cNvSpPr txBox="1"/>
            <p:nvPr/>
          </p:nvSpPr>
          <p:spPr>
            <a:xfrm>
              <a:off x="3688166" y="3224200"/>
              <a:ext cx="272392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dirty="0"/>
                <a:t>All Data are </a:t>
              </a:r>
              <a:r>
                <a:rPr lang="en-US" sz="1200" b="1" dirty="0"/>
                <a:t>stored</a:t>
              </a:r>
              <a:r>
                <a:rPr lang="en-US" sz="1200" dirty="0"/>
                <a:t> on </a:t>
              </a:r>
              <a:r>
                <a:rPr lang="en-US" sz="1200" b="1" dirty="0"/>
                <a:t>Local</a:t>
              </a:r>
              <a:r>
                <a:rPr lang="en-US" sz="1200" dirty="0"/>
                <a:t> </a:t>
              </a:r>
              <a:r>
                <a:rPr lang="en-US" sz="1200" b="1" dirty="0"/>
                <a:t>Server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 dirty="0"/>
                <a:t>User</a:t>
              </a:r>
              <a:r>
                <a:rPr lang="en-US" sz="1200" dirty="0"/>
                <a:t> </a:t>
              </a:r>
              <a:r>
                <a:rPr lang="en-US" sz="1200" b="1" dirty="0"/>
                <a:t>Need</a:t>
              </a:r>
              <a:r>
                <a:rPr lang="en-US" sz="1200" dirty="0"/>
                <a:t> </a:t>
              </a:r>
              <a:r>
                <a:rPr lang="en-US" sz="1200" b="1" dirty="0"/>
                <a:t>Data</a:t>
              </a:r>
              <a:r>
                <a:rPr lang="en-US" sz="1200" dirty="0"/>
                <a:t> Employee for E-Form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200" b="1"/>
                <a:t>Avoid </a:t>
              </a:r>
              <a:r>
                <a:rPr lang="en-US" sz="1200" b="1" dirty="0"/>
                <a:t>inputting </a:t>
              </a:r>
              <a:r>
                <a:rPr lang="en-US" sz="1200" dirty="0"/>
                <a:t>a lot of data manually</a:t>
              </a:r>
            </a:p>
          </p:txBody>
        </p: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F5B4A7F8-7012-48EB-F37D-5387008B540E}"/>
                </a:ext>
              </a:extLst>
            </p:cNvPr>
            <p:cNvGrpSpPr/>
            <p:nvPr/>
          </p:nvGrpSpPr>
          <p:grpSpPr>
            <a:xfrm>
              <a:off x="267409" y="3041254"/>
              <a:ext cx="1007557" cy="1021733"/>
              <a:chOff x="267409" y="3041254"/>
              <a:chExt cx="1007557" cy="1021733"/>
            </a:xfrm>
          </p:grpSpPr>
          <p:pic>
            <p:nvPicPr>
              <p:cNvPr id="1044" name="Picture 1043">
                <a:extLst>
                  <a:ext uri="{FF2B5EF4-FFF2-40B4-BE49-F238E27FC236}">
                    <a16:creationId xmlns:a16="http://schemas.microsoft.com/office/drawing/2014/main" id="{62A75D9E-E8EB-435E-5E07-1EED1589C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6243" y="3348493"/>
                <a:ext cx="190428" cy="190428"/>
              </a:xfrm>
              <a:prstGeom prst="rect">
                <a:avLst/>
              </a:prstGeom>
            </p:spPr>
          </p:pic>
          <p:pic>
            <p:nvPicPr>
              <p:cNvPr id="1045" name="Gambar 36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301EB1F8-770A-11CB-0BB7-B67F6C73ADB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473" t="19276" r="47414" b="42034"/>
              <a:stretch/>
            </p:blipFill>
            <p:spPr>
              <a:xfrm>
                <a:off x="366526" y="3519749"/>
                <a:ext cx="267958" cy="262376"/>
              </a:xfrm>
              <a:prstGeom prst="rect">
                <a:avLst/>
              </a:prstGeom>
            </p:spPr>
          </p:pic>
          <p:pic>
            <p:nvPicPr>
              <p:cNvPr id="1046" name="Gambar 35" descr="Sebuah gambar berisi deasin&#10;&#10;Deskripsi dibuat secara otomatis dengan tingkat keyakinan sedang">
                <a:extLst>
                  <a:ext uri="{FF2B5EF4-FFF2-40B4-BE49-F238E27FC236}">
                    <a16:creationId xmlns:a16="http://schemas.microsoft.com/office/drawing/2014/main" id="{4B90C160-71BB-8317-225B-69845712B0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94" t="19217" r="66742" b="42093"/>
              <a:stretch/>
            </p:blipFill>
            <p:spPr>
              <a:xfrm>
                <a:off x="616920" y="3563549"/>
                <a:ext cx="248239" cy="212754"/>
              </a:xfrm>
              <a:prstGeom prst="rect">
                <a:avLst/>
              </a:prstGeom>
            </p:spPr>
          </p:pic>
          <p:pic>
            <p:nvPicPr>
              <p:cNvPr id="1047" name="Picture 1046">
                <a:extLst>
                  <a:ext uri="{FF2B5EF4-FFF2-40B4-BE49-F238E27FC236}">
                    <a16:creationId xmlns:a16="http://schemas.microsoft.com/office/drawing/2014/main" id="{33F81136-FB05-0DC3-F6D6-04C5A42782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3"/>
              <a:srcRect l="26657" t="6103" r="26629" b="5132"/>
              <a:stretch/>
            </p:blipFill>
            <p:spPr>
              <a:xfrm>
                <a:off x="889195" y="3578002"/>
                <a:ext cx="178156" cy="172079"/>
              </a:xfrm>
              <a:prstGeom prst="rect">
                <a:avLst/>
              </a:prstGeom>
            </p:spPr>
          </p:pic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B8B396EA-499B-06E8-36CD-CDAB2F485DAF}"/>
                  </a:ext>
                </a:extLst>
              </p:cNvPr>
              <p:cNvSpPr txBox="1"/>
              <p:nvPr/>
            </p:nvSpPr>
            <p:spPr>
              <a:xfrm>
                <a:off x="513653" y="3750276"/>
                <a:ext cx="48470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Cloud</a:t>
                </a:r>
              </a:p>
            </p:txBody>
          </p:sp>
          <p:pic>
            <p:nvPicPr>
              <p:cNvPr id="1049" name="Graphic 1048" descr="Cloud outline">
                <a:extLst>
                  <a:ext uri="{FF2B5EF4-FFF2-40B4-BE49-F238E27FC236}">
                    <a16:creationId xmlns:a16="http://schemas.microsoft.com/office/drawing/2014/main" id="{158297B3-3EE0-2F42-A412-83790EB05D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/>
              </a:stretch>
            </p:blipFill>
            <p:spPr>
              <a:xfrm>
                <a:off x="267409" y="3041254"/>
                <a:ext cx="1007557" cy="1021733"/>
              </a:xfrm>
              <a:prstGeom prst="rect">
                <a:avLst/>
              </a:prstGeom>
            </p:spPr>
          </p:pic>
        </p:grpSp>
        <p:sp>
          <p:nvSpPr>
            <p:cNvPr id="1050" name="TextBox 1049">
              <a:extLst>
                <a:ext uri="{FF2B5EF4-FFF2-40B4-BE49-F238E27FC236}">
                  <a16:creationId xmlns:a16="http://schemas.microsoft.com/office/drawing/2014/main" id="{35E0CF8D-AF14-AFF3-6ED9-27DF7765B745}"/>
                </a:ext>
              </a:extLst>
            </p:cNvPr>
            <p:cNvSpPr txBox="1"/>
            <p:nvPr/>
          </p:nvSpPr>
          <p:spPr>
            <a:xfrm>
              <a:off x="3393609" y="3367642"/>
              <a:ext cx="2552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437F86"/>
                  </a:solidFill>
                </a:rPr>
                <a:t>?</a:t>
              </a:r>
            </a:p>
          </p:txBody>
        </p:sp>
        <p:sp>
          <p:nvSpPr>
            <p:cNvPr id="1051" name="Rectangle 195">
              <a:extLst>
                <a:ext uri="{FF2B5EF4-FFF2-40B4-BE49-F238E27FC236}">
                  <a16:creationId xmlns:a16="http://schemas.microsoft.com/office/drawing/2014/main" id="{3E1C7CAA-8301-A949-C2B9-733B2CCF06EB}"/>
                </a:ext>
              </a:extLst>
            </p:cNvPr>
            <p:cNvSpPr/>
            <p:nvPr/>
          </p:nvSpPr>
          <p:spPr>
            <a:xfrm>
              <a:off x="248372" y="2978818"/>
              <a:ext cx="6197940" cy="2889369"/>
            </a:xfrm>
            <a:prstGeom prst="rect">
              <a:avLst/>
            </a:prstGeom>
            <a:noFill/>
            <a:ln w="3175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52" name="Group 1051">
              <a:extLst>
                <a:ext uri="{FF2B5EF4-FFF2-40B4-BE49-F238E27FC236}">
                  <a16:creationId xmlns:a16="http://schemas.microsoft.com/office/drawing/2014/main" id="{6C3F88A7-0970-B553-4A01-AAE4ED9F20C8}"/>
                </a:ext>
              </a:extLst>
            </p:cNvPr>
            <p:cNvGrpSpPr/>
            <p:nvPr/>
          </p:nvGrpSpPr>
          <p:grpSpPr>
            <a:xfrm>
              <a:off x="258132" y="4053627"/>
              <a:ext cx="3722899" cy="1733664"/>
              <a:chOff x="258132" y="4053627"/>
              <a:chExt cx="3722899" cy="1733664"/>
            </a:xfrm>
          </p:grpSpPr>
          <p:pic>
            <p:nvPicPr>
              <p:cNvPr id="1053" name="Graphic 1052" descr="Database outline">
                <a:extLst>
                  <a:ext uri="{FF2B5EF4-FFF2-40B4-BE49-F238E27FC236}">
                    <a16:creationId xmlns:a16="http://schemas.microsoft.com/office/drawing/2014/main" id="{A57BC2E8-54DB-9741-F98E-0DE9EC2049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3262483" y="4466341"/>
                <a:ext cx="623815" cy="623815"/>
              </a:xfrm>
              <a:prstGeom prst="rect">
                <a:avLst/>
              </a:prstGeom>
            </p:spPr>
          </p:pic>
          <p:sp>
            <p:nvSpPr>
              <p:cNvPr id="1054" name="TextBox 1053">
                <a:extLst>
                  <a:ext uri="{FF2B5EF4-FFF2-40B4-BE49-F238E27FC236}">
                    <a16:creationId xmlns:a16="http://schemas.microsoft.com/office/drawing/2014/main" id="{65BCD957-28F8-F6A0-50B7-F5C97DFE9881}"/>
                  </a:ext>
                </a:extLst>
              </p:cNvPr>
              <p:cNvSpPr txBox="1"/>
              <p:nvPr/>
            </p:nvSpPr>
            <p:spPr>
              <a:xfrm>
                <a:off x="3222303" y="4979707"/>
                <a:ext cx="7587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Local Server</a:t>
                </a:r>
              </a:p>
            </p:txBody>
          </p:sp>
          <p:sp>
            <p:nvSpPr>
              <p:cNvPr id="1055" name="TextBox 1054">
                <a:extLst>
                  <a:ext uri="{FF2B5EF4-FFF2-40B4-BE49-F238E27FC236}">
                    <a16:creationId xmlns:a16="http://schemas.microsoft.com/office/drawing/2014/main" id="{4CCF5E80-6356-7F34-A6BA-F2CD9CC75EB0}"/>
                  </a:ext>
                </a:extLst>
              </p:cNvPr>
              <p:cNvSpPr txBox="1"/>
              <p:nvPr/>
            </p:nvSpPr>
            <p:spPr>
              <a:xfrm>
                <a:off x="3167413" y="5556459"/>
                <a:ext cx="78423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>
                    <a:solidFill>
                      <a:schemeClr val="accent2">
                        <a:lumMod val="50000"/>
                      </a:schemeClr>
                    </a:solidFill>
                  </a:rPr>
                  <a:t>VBA Macros</a:t>
                </a:r>
              </a:p>
            </p:txBody>
          </p:sp>
          <p:sp>
            <p:nvSpPr>
              <p:cNvPr id="1056" name="TextBox 1055">
                <a:extLst>
                  <a:ext uri="{FF2B5EF4-FFF2-40B4-BE49-F238E27FC236}">
                    <a16:creationId xmlns:a16="http://schemas.microsoft.com/office/drawing/2014/main" id="{819CD98A-D6E6-CAB9-809D-03BB408635FE}"/>
                  </a:ext>
                </a:extLst>
              </p:cNvPr>
              <p:cNvSpPr txBox="1"/>
              <p:nvPr/>
            </p:nvSpPr>
            <p:spPr>
              <a:xfrm>
                <a:off x="876057" y="5555564"/>
                <a:ext cx="951775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solidFill>
                      <a:schemeClr val="accent2">
                        <a:lumMod val="50000"/>
                      </a:schemeClr>
                    </a:solidFill>
                  </a:rPr>
                  <a:t>Excel in Desktop</a:t>
                </a:r>
              </a:p>
            </p:txBody>
          </p:sp>
          <p:grpSp>
            <p:nvGrpSpPr>
              <p:cNvPr id="1057" name="Group 1056">
                <a:extLst>
                  <a:ext uri="{FF2B5EF4-FFF2-40B4-BE49-F238E27FC236}">
                    <a16:creationId xmlns:a16="http://schemas.microsoft.com/office/drawing/2014/main" id="{0ADA762E-D3DE-0811-4E30-43708087BEF0}"/>
                  </a:ext>
                </a:extLst>
              </p:cNvPr>
              <p:cNvGrpSpPr/>
              <p:nvPr/>
            </p:nvGrpSpPr>
            <p:grpSpPr>
              <a:xfrm>
                <a:off x="258132" y="4053627"/>
                <a:ext cx="1085764" cy="1085764"/>
                <a:chOff x="7292550" y="2147596"/>
                <a:chExt cx="1085764" cy="1085764"/>
              </a:xfrm>
            </p:grpSpPr>
            <p:grpSp>
              <p:nvGrpSpPr>
                <p:cNvPr id="1082" name="Group 1081">
                  <a:extLst>
                    <a:ext uri="{FF2B5EF4-FFF2-40B4-BE49-F238E27FC236}">
                      <a16:creationId xmlns:a16="http://schemas.microsoft.com/office/drawing/2014/main" id="{4EDC12CC-0FE8-A046-E41B-39D7CF92ED74}"/>
                    </a:ext>
                  </a:extLst>
                </p:cNvPr>
                <p:cNvGrpSpPr/>
                <p:nvPr/>
              </p:nvGrpSpPr>
              <p:grpSpPr>
                <a:xfrm>
                  <a:off x="7292550" y="2147596"/>
                  <a:ext cx="1085764" cy="1085764"/>
                  <a:chOff x="7216761" y="987807"/>
                  <a:chExt cx="1085764" cy="1085764"/>
                </a:xfrm>
              </p:grpSpPr>
              <p:grpSp>
                <p:nvGrpSpPr>
                  <p:cNvPr id="1085" name="Group 1084">
                    <a:extLst>
                      <a:ext uri="{FF2B5EF4-FFF2-40B4-BE49-F238E27FC236}">
                        <a16:creationId xmlns:a16="http://schemas.microsoft.com/office/drawing/2014/main" id="{28FC9A66-FA7B-7910-7592-1935F9610539}"/>
                      </a:ext>
                    </a:extLst>
                  </p:cNvPr>
                  <p:cNvGrpSpPr/>
                  <p:nvPr/>
                </p:nvGrpSpPr>
                <p:grpSpPr>
                  <a:xfrm>
                    <a:off x="7329425" y="1471108"/>
                    <a:ext cx="700825" cy="258736"/>
                    <a:chOff x="7329425" y="1471108"/>
                    <a:chExt cx="700825" cy="258736"/>
                  </a:xfrm>
                </p:grpSpPr>
                <p:pic>
                  <p:nvPicPr>
                    <p:cNvPr id="1087" name="Gambar 36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1DC1E39F-DD69-35B3-2C15-C5527CE7FB2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31473" t="19276" r="47414" b="42034"/>
                    <a:stretch/>
                  </p:blipFill>
                  <p:spPr>
                    <a:xfrm>
                      <a:off x="7329425" y="1471108"/>
                      <a:ext cx="267958" cy="258736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2" name="Gambar 35" descr="Sebuah gambar berisi deasin&#10;&#10;Deskripsi dibuat secara otomatis dengan tingkat keyakinan sedang">
                      <a:extLst>
                        <a:ext uri="{FF2B5EF4-FFF2-40B4-BE49-F238E27FC236}">
                          <a16:creationId xmlns:a16="http://schemas.microsoft.com/office/drawing/2014/main" id="{7A5F2FEB-C4E8-ED19-51CF-B1B6BC538C7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494" t="19217" r="66742" b="42093"/>
                    <a:stretch/>
                  </p:blipFill>
                  <p:spPr>
                    <a:xfrm>
                      <a:off x="7579819" y="1514300"/>
                      <a:ext cx="248239" cy="20980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193" name="Picture 192">
                      <a:extLst>
                        <a:ext uri="{FF2B5EF4-FFF2-40B4-BE49-F238E27FC236}">
                          <a16:creationId xmlns:a16="http://schemas.microsoft.com/office/drawing/2014/main" id="{A891EF95-B986-F0AC-36C4-F36855DF131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23"/>
                    <a:srcRect l="26657" t="6103" r="26629" b="5132"/>
                    <a:stretch/>
                  </p:blipFill>
                  <p:spPr>
                    <a:xfrm>
                      <a:off x="7852094" y="1528553"/>
                      <a:ext cx="178156" cy="169692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086" name="Graphic 1085" descr="Cloud outline">
                    <a:extLst>
                      <a:ext uri="{FF2B5EF4-FFF2-40B4-BE49-F238E27FC236}">
                        <a16:creationId xmlns:a16="http://schemas.microsoft.com/office/drawing/2014/main" id="{DEE4376A-9D3D-9C60-728E-FF25F94EC36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16761" y="987807"/>
                    <a:ext cx="1085764" cy="1085764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083" name="Picture 1082">
                  <a:extLst>
                    <a:ext uri="{FF2B5EF4-FFF2-40B4-BE49-F238E27FC236}">
                      <a16:creationId xmlns:a16="http://schemas.microsoft.com/office/drawing/2014/main" id="{B7355843-06A9-3A18-05DF-3219EBCD10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72082" y="2458210"/>
                  <a:ext cx="190428" cy="190428"/>
                </a:xfrm>
                <a:prstGeom prst="rect">
                  <a:avLst/>
                </a:prstGeom>
              </p:spPr>
            </p:pic>
            <p:sp>
              <p:nvSpPr>
                <p:cNvPr id="1084" name="TextBox 1083">
                  <a:extLst>
                    <a:ext uri="{FF2B5EF4-FFF2-40B4-BE49-F238E27FC236}">
                      <a16:creationId xmlns:a16="http://schemas.microsoft.com/office/drawing/2014/main" id="{4178A507-4E38-8DE3-866B-42A6EA3877C4}"/>
                    </a:ext>
                  </a:extLst>
                </p:cNvPr>
                <p:cNvSpPr txBox="1"/>
                <p:nvPr/>
              </p:nvSpPr>
              <p:spPr>
                <a:xfrm>
                  <a:off x="7600566" y="2929869"/>
                  <a:ext cx="469732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1"/>
                      </a:solidFill>
                    </a:rPr>
                    <a:t>Cloud</a:t>
                  </a:r>
                </a:p>
              </p:txBody>
            </p:sp>
          </p:grpSp>
          <p:pic>
            <p:nvPicPr>
              <p:cNvPr id="1058" name="Picture 1057">
                <a:extLst>
                  <a:ext uri="{FF2B5EF4-FFF2-40B4-BE49-F238E27FC236}">
                    <a16:creationId xmlns:a16="http://schemas.microsoft.com/office/drawing/2014/main" id="{2FA0AFE3-FFC4-910A-6637-505491815E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3891" y="5449131"/>
                <a:ext cx="240009" cy="240009"/>
              </a:xfrm>
              <a:prstGeom prst="rect">
                <a:avLst/>
              </a:prstGeom>
            </p:spPr>
          </p:pic>
          <p:pic>
            <p:nvPicPr>
              <p:cNvPr id="1059" name="Picture 1058" descr="A green file with white text&#10;&#10;Description automatically generated">
                <a:extLst>
                  <a:ext uri="{FF2B5EF4-FFF2-40B4-BE49-F238E27FC236}">
                    <a16:creationId xmlns:a16="http://schemas.microsoft.com/office/drawing/2014/main" id="{A3C0D69D-F2D9-E052-F0A2-781268514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1460" y="5433445"/>
                <a:ext cx="243784" cy="282667"/>
              </a:xfrm>
              <a:prstGeom prst="rect">
                <a:avLst/>
              </a:prstGeom>
            </p:spPr>
          </p:pic>
          <p:cxnSp>
            <p:nvCxnSpPr>
              <p:cNvPr id="1060" name="Connector: Elbow 1059">
                <a:extLst>
                  <a:ext uri="{FF2B5EF4-FFF2-40B4-BE49-F238E27FC236}">
                    <a16:creationId xmlns:a16="http://schemas.microsoft.com/office/drawing/2014/main" id="{9040C658-D517-1696-00A0-736BD38EEB3F}"/>
                  </a:ext>
                </a:extLst>
              </p:cNvPr>
              <p:cNvCxnSpPr>
                <a:cxnSpLocks/>
                <a:stCxn id="1054" idx="2"/>
                <a:endCxn id="1059" idx="3"/>
              </p:cNvCxnSpPr>
              <p:nvPr/>
            </p:nvCxnSpPr>
            <p:spPr>
              <a:xfrm rot="5400000">
                <a:off x="3231336" y="5204448"/>
                <a:ext cx="364240" cy="376423"/>
              </a:xfrm>
              <a:prstGeom prst="bentConnector2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1" name="Connector: Elbow 314">
                <a:extLst>
                  <a:ext uri="{FF2B5EF4-FFF2-40B4-BE49-F238E27FC236}">
                    <a16:creationId xmlns:a16="http://schemas.microsoft.com/office/drawing/2014/main" id="{C5F4A046-CA91-0985-C657-DBF751659F8D}"/>
                  </a:ext>
                </a:extLst>
              </p:cNvPr>
              <p:cNvCxnSpPr>
                <a:cxnSpLocks/>
                <a:stCxn id="1084" idx="2"/>
                <a:endCxn id="1058" idx="0"/>
              </p:cNvCxnSpPr>
              <p:nvPr/>
            </p:nvCxnSpPr>
            <p:spPr>
              <a:xfrm flipH="1">
                <a:off x="793896" y="5066732"/>
                <a:ext cx="7118" cy="382399"/>
              </a:xfrm>
              <a:prstGeom prst="straightConnector1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62" name="Connector: Elbow 321">
                <a:extLst>
                  <a:ext uri="{FF2B5EF4-FFF2-40B4-BE49-F238E27FC236}">
                    <a16:creationId xmlns:a16="http://schemas.microsoft.com/office/drawing/2014/main" id="{C03826DD-7467-C23D-BCC9-71BF510181B3}"/>
                  </a:ext>
                </a:extLst>
              </p:cNvPr>
              <p:cNvCxnSpPr>
                <a:cxnSpLocks/>
                <a:stCxn id="1058" idx="3"/>
                <a:endCxn id="1059" idx="1"/>
              </p:cNvCxnSpPr>
              <p:nvPr/>
            </p:nvCxnSpPr>
            <p:spPr>
              <a:xfrm>
                <a:off x="913900" y="5569136"/>
                <a:ext cx="2067560" cy="5643"/>
              </a:xfrm>
              <a:prstGeom prst="straightConnector1">
                <a:avLst/>
              </a:prstGeom>
              <a:ln w="28575">
                <a:solidFill>
                  <a:srgbClr val="437F86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7226487E-6F6A-9E13-BDF2-0D40AA0DF310}"/>
                  </a:ext>
                </a:extLst>
              </p:cNvPr>
              <p:cNvGrpSpPr/>
              <p:nvPr/>
            </p:nvGrpSpPr>
            <p:grpSpPr>
              <a:xfrm>
                <a:off x="1757993" y="4473150"/>
                <a:ext cx="1733781" cy="655195"/>
                <a:chOff x="8153850" y="2022457"/>
                <a:chExt cx="1445024" cy="655195"/>
              </a:xfrm>
            </p:grpSpPr>
            <p:sp>
              <p:nvSpPr>
                <p:cNvPr id="1078" name="Rectangle 195">
                  <a:extLst>
                    <a:ext uri="{FF2B5EF4-FFF2-40B4-BE49-F238E27FC236}">
                      <a16:creationId xmlns:a16="http://schemas.microsoft.com/office/drawing/2014/main" id="{ACCB227E-8EE1-882F-43A1-3EDBA35E2411}"/>
                    </a:ext>
                  </a:extLst>
                </p:cNvPr>
                <p:cNvSpPr/>
                <p:nvPr/>
              </p:nvSpPr>
              <p:spPr>
                <a:xfrm>
                  <a:off x="8153850" y="2202652"/>
                  <a:ext cx="1238810" cy="475000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079" name="Group 1078">
                  <a:extLst>
                    <a:ext uri="{FF2B5EF4-FFF2-40B4-BE49-F238E27FC236}">
                      <a16:creationId xmlns:a16="http://schemas.microsoft.com/office/drawing/2014/main" id="{D1240777-D0FE-43B1-2B84-A27DBA931932}"/>
                    </a:ext>
                  </a:extLst>
                </p:cNvPr>
                <p:cNvGrpSpPr/>
                <p:nvPr/>
              </p:nvGrpSpPr>
              <p:grpSpPr>
                <a:xfrm>
                  <a:off x="8165470" y="2022457"/>
                  <a:ext cx="1433404" cy="627944"/>
                  <a:chOff x="8153241" y="2003806"/>
                  <a:chExt cx="1433404" cy="627944"/>
                </a:xfrm>
              </p:grpSpPr>
              <p:pic>
                <p:nvPicPr>
                  <p:cNvPr id="1080" name="Picture 1079">
                    <a:extLst>
                      <a:ext uri="{FF2B5EF4-FFF2-40B4-BE49-F238E27FC236}">
                        <a16:creationId xmlns:a16="http://schemas.microsoft.com/office/drawing/2014/main" id="{C2EC604D-E578-EA1C-2003-579C2A32C8D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 flipH="1">
                    <a:off x="8197798" y="2003806"/>
                    <a:ext cx="234122" cy="234122"/>
                  </a:xfrm>
                  <a:prstGeom prst="rect">
                    <a:avLst/>
                  </a:prstGeom>
                </p:spPr>
              </p:pic>
              <p:sp>
                <p:nvSpPr>
                  <p:cNvPr id="1081" name="TextBox 1080">
                    <a:extLst>
                      <a:ext uri="{FF2B5EF4-FFF2-40B4-BE49-F238E27FC236}">
                        <a16:creationId xmlns:a16="http://schemas.microsoft.com/office/drawing/2014/main" id="{EFFB01D8-2038-8085-5EBD-B9CAB3B6A67E}"/>
                      </a:ext>
                    </a:extLst>
                  </p:cNvPr>
                  <p:cNvSpPr txBox="1"/>
                  <p:nvPr/>
                </p:nvSpPr>
                <p:spPr>
                  <a:xfrm>
                    <a:off x="8153241" y="2216252"/>
                    <a:ext cx="1433404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Limit 500 rows</a:t>
                    </a:r>
                  </a:p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Need Power Apps ID</a:t>
                    </a:r>
                  </a:p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Limit Output Value Power Automate</a:t>
                    </a:r>
                  </a:p>
                </p:txBody>
              </p:sp>
            </p:grpSp>
          </p:grp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B2C89308-EC08-C609-5F82-81C5C8C46679}"/>
                  </a:ext>
                </a:extLst>
              </p:cNvPr>
              <p:cNvGrpSpPr/>
              <p:nvPr/>
            </p:nvGrpSpPr>
            <p:grpSpPr>
              <a:xfrm>
                <a:off x="1034901" y="4827797"/>
                <a:ext cx="722398" cy="681499"/>
                <a:chOff x="7070259" y="3251055"/>
                <a:chExt cx="722398" cy="681499"/>
              </a:xfrm>
            </p:grpSpPr>
            <p:sp>
              <p:nvSpPr>
                <p:cNvPr id="1075" name="Rectangle 195">
                  <a:extLst>
                    <a:ext uri="{FF2B5EF4-FFF2-40B4-BE49-F238E27FC236}">
                      <a16:creationId xmlns:a16="http://schemas.microsoft.com/office/drawing/2014/main" id="{AEB17171-4BB0-416D-FF71-18DD0CA87033}"/>
                    </a:ext>
                  </a:extLst>
                </p:cNvPr>
                <p:cNvSpPr/>
                <p:nvPr/>
              </p:nvSpPr>
              <p:spPr>
                <a:xfrm>
                  <a:off x="7120948" y="3323131"/>
                  <a:ext cx="583316" cy="579313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76" name="Picture 1075">
                  <a:extLst>
                    <a:ext uri="{FF2B5EF4-FFF2-40B4-BE49-F238E27FC236}">
                      <a16:creationId xmlns:a16="http://schemas.microsoft.com/office/drawing/2014/main" id="{B22B000B-B034-0804-7851-D3D086CF38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 flipH="1">
                  <a:off x="7485335" y="3251055"/>
                  <a:ext cx="234122" cy="234122"/>
                </a:xfrm>
                <a:prstGeom prst="rect">
                  <a:avLst/>
                </a:prstGeom>
              </p:spPr>
            </p:pic>
            <p:sp>
              <p:nvSpPr>
                <p:cNvPr id="1077" name="TextBox 1076">
                  <a:extLst>
                    <a:ext uri="{FF2B5EF4-FFF2-40B4-BE49-F238E27FC236}">
                      <a16:creationId xmlns:a16="http://schemas.microsoft.com/office/drawing/2014/main" id="{9E328772-3A02-F6FB-C528-F4D953FD4C23}"/>
                    </a:ext>
                  </a:extLst>
                </p:cNvPr>
                <p:cNvSpPr txBox="1"/>
                <p:nvPr/>
              </p:nvSpPr>
              <p:spPr>
                <a:xfrm>
                  <a:off x="7070259" y="3301612"/>
                  <a:ext cx="722398" cy="6309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700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Must be closed in order to access the data</a:t>
                  </a:r>
                </a:p>
              </p:txBody>
            </p:sp>
          </p:grpSp>
          <p:grpSp>
            <p:nvGrpSpPr>
              <p:cNvPr id="1065" name="Group 1064">
                <a:extLst>
                  <a:ext uri="{FF2B5EF4-FFF2-40B4-BE49-F238E27FC236}">
                    <a16:creationId xmlns:a16="http://schemas.microsoft.com/office/drawing/2014/main" id="{9AD512BA-4680-0C0D-20FE-699611ED8852}"/>
                  </a:ext>
                </a:extLst>
              </p:cNvPr>
              <p:cNvGrpSpPr/>
              <p:nvPr/>
            </p:nvGrpSpPr>
            <p:grpSpPr>
              <a:xfrm>
                <a:off x="1723388" y="5159190"/>
                <a:ext cx="1019271" cy="415498"/>
                <a:chOff x="8656180" y="4452197"/>
                <a:chExt cx="1019271" cy="415498"/>
              </a:xfrm>
            </p:grpSpPr>
            <p:sp>
              <p:nvSpPr>
                <p:cNvPr id="1071" name="Rectangle 195">
                  <a:extLst>
                    <a:ext uri="{FF2B5EF4-FFF2-40B4-BE49-F238E27FC236}">
                      <a16:creationId xmlns:a16="http://schemas.microsoft.com/office/drawing/2014/main" id="{3ED30B8E-D3CE-9A1C-B4B4-C8BD6E753307}"/>
                    </a:ext>
                  </a:extLst>
                </p:cNvPr>
                <p:cNvSpPr/>
                <p:nvPr/>
              </p:nvSpPr>
              <p:spPr>
                <a:xfrm>
                  <a:off x="8771569" y="4482103"/>
                  <a:ext cx="903882" cy="327188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72" name="Group 1071">
                  <a:extLst>
                    <a:ext uri="{FF2B5EF4-FFF2-40B4-BE49-F238E27FC236}">
                      <a16:creationId xmlns:a16="http://schemas.microsoft.com/office/drawing/2014/main" id="{04DD6241-46A9-59D4-D2E7-8111EA6508F0}"/>
                    </a:ext>
                  </a:extLst>
                </p:cNvPr>
                <p:cNvGrpSpPr/>
                <p:nvPr/>
              </p:nvGrpSpPr>
              <p:grpSpPr>
                <a:xfrm>
                  <a:off x="8656180" y="4452197"/>
                  <a:ext cx="1019271" cy="415498"/>
                  <a:chOff x="8704520" y="4912439"/>
                  <a:chExt cx="1019271" cy="415498"/>
                </a:xfrm>
              </p:grpSpPr>
              <p:pic>
                <p:nvPicPr>
                  <p:cNvPr id="1073" name="Picture 1072">
                    <a:extLst>
                      <a:ext uri="{FF2B5EF4-FFF2-40B4-BE49-F238E27FC236}">
                        <a16:creationId xmlns:a16="http://schemas.microsoft.com/office/drawing/2014/main" id="{35895690-AA7A-0001-8F75-C5D5D43999E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 flipH="1">
                    <a:off x="8704520" y="4979747"/>
                    <a:ext cx="234122" cy="234122"/>
                  </a:xfrm>
                  <a:prstGeom prst="rect">
                    <a:avLst/>
                  </a:prstGeom>
                </p:spPr>
              </p:pic>
              <p:sp>
                <p:nvSpPr>
                  <p:cNvPr id="1074" name="TextBox 1073">
                    <a:extLst>
                      <a:ext uri="{FF2B5EF4-FFF2-40B4-BE49-F238E27FC236}">
                        <a16:creationId xmlns:a16="http://schemas.microsoft.com/office/drawing/2014/main" id="{2E8FCBF8-4B73-D7AB-BCE8-C37435CAD9AB}"/>
                      </a:ext>
                    </a:extLst>
                  </p:cNvPr>
                  <p:cNvSpPr txBox="1"/>
                  <p:nvPr/>
                </p:nvSpPr>
                <p:spPr>
                  <a:xfrm>
                    <a:off x="8888839" y="4912439"/>
                    <a:ext cx="834952" cy="415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Must be open in order to access the data</a:t>
                    </a:r>
                  </a:p>
                </p:txBody>
              </p:sp>
            </p:grpSp>
          </p:grpSp>
          <p:grpSp>
            <p:nvGrpSpPr>
              <p:cNvPr id="1066" name="Group 1065">
                <a:extLst>
                  <a:ext uri="{FF2B5EF4-FFF2-40B4-BE49-F238E27FC236}">
                    <a16:creationId xmlns:a16="http://schemas.microsoft.com/office/drawing/2014/main" id="{CEB15455-9173-5733-70CE-F555C1F58506}"/>
                  </a:ext>
                </a:extLst>
              </p:cNvPr>
              <p:cNvGrpSpPr/>
              <p:nvPr/>
            </p:nvGrpSpPr>
            <p:grpSpPr>
              <a:xfrm>
                <a:off x="2724745" y="4221128"/>
                <a:ext cx="1036465" cy="307777"/>
                <a:chOff x="7246084" y="2523433"/>
                <a:chExt cx="1036465" cy="307777"/>
              </a:xfrm>
            </p:grpSpPr>
            <p:sp>
              <p:nvSpPr>
                <p:cNvPr id="1067" name="Rectangle 195">
                  <a:extLst>
                    <a:ext uri="{FF2B5EF4-FFF2-40B4-BE49-F238E27FC236}">
                      <a16:creationId xmlns:a16="http://schemas.microsoft.com/office/drawing/2014/main" id="{57DC1FDB-3B7A-D566-611B-0A403EBCAB7D}"/>
                    </a:ext>
                  </a:extLst>
                </p:cNvPr>
                <p:cNvSpPr/>
                <p:nvPr/>
              </p:nvSpPr>
              <p:spPr>
                <a:xfrm>
                  <a:off x="7251813" y="2553731"/>
                  <a:ext cx="946323" cy="23201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068" name="Group 1067">
                  <a:extLst>
                    <a:ext uri="{FF2B5EF4-FFF2-40B4-BE49-F238E27FC236}">
                      <a16:creationId xmlns:a16="http://schemas.microsoft.com/office/drawing/2014/main" id="{3EEE4155-EA2A-5334-5319-130A6AA88BD5}"/>
                    </a:ext>
                  </a:extLst>
                </p:cNvPr>
                <p:cNvGrpSpPr/>
                <p:nvPr/>
              </p:nvGrpSpPr>
              <p:grpSpPr>
                <a:xfrm>
                  <a:off x="7246084" y="2523433"/>
                  <a:ext cx="1036465" cy="307777"/>
                  <a:chOff x="9893211" y="2444447"/>
                  <a:chExt cx="1036465" cy="307777"/>
                </a:xfrm>
              </p:grpSpPr>
              <p:pic>
                <p:nvPicPr>
                  <p:cNvPr id="1069" name="Picture 1068">
                    <a:extLst>
                      <a:ext uri="{FF2B5EF4-FFF2-40B4-BE49-F238E27FC236}">
                        <a16:creationId xmlns:a16="http://schemas.microsoft.com/office/drawing/2014/main" id="{4B1DFEA1-8E17-F3D9-E9BC-00F7CA53185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 flipH="1">
                    <a:off x="10695554" y="2468676"/>
                    <a:ext cx="234122" cy="234122"/>
                  </a:xfrm>
                  <a:prstGeom prst="rect">
                    <a:avLst/>
                  </a:prstGeom>
                </p:spPr>
              </p:pic>
              <p:sp>
                <p:nvSpPr>
                  <p:cNvPr id="1070" name="TextBox 1069">
                    <a:extLst>
                      <a:ext uri="{FF2B5EF4-FFF2-40B4-BE49-F238E27FC236}">
                        <a16:creationId xmlns:a16="http://schemas.microsoft.com/office/drawing/2014/main" id="{FE8FA450-1B70-8E94-B68E-4240FE0E46C2}"/>
                      </a:ext>
                    </a:extLst>
                  </p:cNvPr>
                  <p:cNvSpPr txBox="1"/>
                  <p:nvPr/>
                </p:nvSpPr>
                <p:spPr>
                  <a:xfrm>
                    <a:off x="9893211" y="2444447"/>
                    <a:ext cx="9577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700" dirty="0">
                        <a:solidFill>
                          <a:schemeClr val="accent2">
                            <a:lumMod val="50000"/>
                          </a:schemeClr>
                        </a:solidFill>
                      </a:rPr>
                      <a:t>Get query data from vendor</a:t>
                    </a:r>
                  </a:p>
                </p:txBody>
              </p:sp>
            </p:grpSp>
          </p:grp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DF0F59F3-EB07-9926-1EAF-ACB7560ABEE7}"/>
                </a:ext>
              </a:extLst>
            </p:cNvPr>
            <p:cNvSpPr txBox="1"/>
            <p:nvPr/>
          </p:nvSpPr>
          <p:spPr>
            <a:xfrm>
              <a:off x="4161279" y="4585442"/>
              <a:ext cx="10836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437F86"/>
                  </a:solidFill>
                </a:rPr>
                <a:t>SYNC DATA</a:t>
              </a:r>
            </a:p>
          </p:txBody>
        </p:sp>
      </p:grpSp>
      <p:sp>
        <p:nvSpPr>
          <p:cNvPr id="217" name="TextBox 216">
            <a:extLst>
              <a:ext uri="{FF2B5EF4-FFF2-40B4-BE49-F238E27FC236}">
                <a16:creationId xmlns:a16="http://schemas.microsoft.com/office/drawing/2014/main" id="{FF0C52A6-42DB-5D68-9D0F-BB00A6AAC52D}"/>
              </a:ext>
            </a:extLst>
          </p:cNvPr>
          <p:cNvSpPr txBox="1"/>
          <p:nvPr/>
        </p:nvSpPr>
        <p:spPr>
          <a:xfrm>
            <a:off x="4111087" y="2837920"/>
            <a:ext cx="246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CC"/>
                </a:solidFill>
              </a:rPr>
              <a:t>Can access </a:t>
            </a:r>
            <a:r>
              <a:rPr lang="en-US" sz="1200" dirty="0"/>
              <a:t>data in local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CC"/>
                </a:solidFill>
              </a:rPr>
              <a:t>No need Update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Get data for </a:t>
            </a:r>
            <a:r>
              <a:rPr lang="en-US" sz="1200" b="1" dirty="0">
                <a:solidFill>
                  <a:srgbClr val="0000CC"/>
                </a:solidFill>
              </a:rPr>
              <a:t>autofill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000CC"/>
                </a:solidFill>
              </a:rPr>
              <a:t>Send Data to Database</a:t>
            </a:r>
          </a:p>
        </p:txBody>
      </p:sp>
      <p:sp>
        <p:nvSpPr>
          <p:cNvPr id="219" name="TextBox 45">
            <a:extLst>
              <a:ext uri="{FF2B5EF4-FFF2-40B4-BE49-F238E27FC236}">
                <a16:creationId xmlns:a16="http://schemas.microsoft.com/office/drawing/2014/main" id="{39FB20E9-8E63-62B0-613A-FCB60CA439BA}"/>
              </a:ext>
            </a:extLst>
          </p:cNvPr>
          <p:cNvSpPr txBox="1"/>
          <p:nvPr/>
        </p:nvSpPr>
        <p:spPr>
          <a:xfrm>
            <a:off x="2417229" y="865268"/>
            <a:ext cx="2140469" cy="292388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 CONNECTION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AF31B13-CDC9-E624-6681-FD3029CAF3A4}"/>
              </a:ext>
            </a:extLst>
          </p:cNvPr>
          <p:cNvSpPr txBox="1"/>
          <p:nvPr/>
        </p:nvSpPr>
        <p:spPr>
          <a:xfrm>
            <a:off x="3613784" y="5835499"/>
            <a:ext cx="2844109" cy="4154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</a:rPr>
              <a:t>With Digital Form can </a:t>
            </a:r>
            <a:r>
              <a:rPr lang="en-US" sz="1050" b="1" dirty="0">
                <a:solidFill>
                  <a:srgbClr val="0000CC"/>
                </a:solidFill>
              </a:rPr>
              <a:t>Reduce Man Hour </a:t>
            </a:r>
          </a:p>
          <a:p>
            <a:pPr algn="ctr"/>
            <a:r>
              <a:rPr lang="en-US" sz="1050" b="1" dirty="0">
                <a:solidFill>
                  <a:srgbClr val="0000CC"/>
                </a:solidFill>
              </a:rPr>
              <a:t>&amp;  Paper Usage 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6233E8A-997F-58D9-82F1-13C1838102EC}"/>
              </a:ext>
            </a:extLst>
          </p:cNvPr>
          <p:cNvSpPr txBox="1"/>
          <p:nvPr/>
        </p:nvSpPr>
        <p:spPr>
          <a:xfrm>
            <a:off x="672371" y="5938398"/>
            <a:ext cx="2603489" cy="25391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</a:rPr>
              <a:t>Paper Form can make </a:t>
            </a:r>
            <a:r>
              <a:rPr lang="en-US" sz="1050" b="1" dirty="0">
                <a:solidFill>
                  <a:srgbClr val="FF0000"/>
                </a:solidFill>
              </a:rPr>
              <a:t>Cost For Company </a:t>
            </a:r>
          </a:p>
        </p:txBody>
      </p:sp>
    </p:spTree>
    <p:extLst>
      <p:ext uri="{BB962C8B-B14F-4D97-AF65-F5344CB8AC3E}">
        <p14:creationId xmlns:p14="http://schemas.microsoft.com/office/powerpoint/2010/main" val="316962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Konektor Lurus 46">
            <a:extLst>
              <a:ext uri="{FF2B5EF4-FFF2-40B4-BE49-F238E27FC236}">
                <a16:creationId xmlns:a16="http://schemas.microsoft.com/office/drawing/2014/main" id="{9D410C79-E66E-5382-25C7-E0E56B6F0B2F}"/>
              </a:ext>
            </a:extLst>
          </p:cNvPr>
          <p:cNvCxnSpPr>
            <a:cxnSpLocks/>
          </p:cNvCxnSpPr>
          <p:nvPr/>
        </p:nvCxnSpPr>
        <p:spPr>
          <a:xfrm>
            <a:off x="776863" y="799635"/>
            <a:ext cx="110599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117DD6-A08F-CEAF-B660-65A1D612D967}"/>
              </a:ext>
            </a:extLst>
          </p:cNvPr>
          <p:cNvSpPr txBox="1"/>
          <p:nvPr/>
        </p:nvSpPr>
        <p:spPr>
          <a:xfrm>
            <a:off x="4787565" y="318685"/>
            <a:ext cx="2616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DETAIL SYSTEM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0D19F-149A-E032-32A9-35FE577FD407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4" name="Paralelogram 25">
              <a:extLst>
                <a:ext uri="{FF2B5EF4-FFF2-40B4-BE49-F238E27FC236}">
                  <a16:creationId xmlns:a16="http://schemas.microsoft.com/office/drawing/2014/main" id="{5D50FD30-2E2F-A89B-36BA-E9B2BCF835BA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elogram 25">
              <a:extLst>
                <a:ext uri="{FF2B5EF4-FFF2-40B4-BE49-F238E27FC236}">
                  <a16:creationId xmlns:a16="http://schemas.microsoft.com/office/drawing/2014/main" id="{5D47AECD-2DA2-741E-7EF3-5A764E241262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85">
              <a:extLst>
                <a:ext uri="{FF2B5EF4-FFF2-40B4-BE49-F238E27FC236}">
                  <a16:creationId xmlns:a16="http://schemas.microsoft.com/office/drawing/2014/main" id="{932FA69B-7235-88B4-44B9-92C7CC531A11}"/>
                </a:ext>
              </a:extLst>
            </p:cNvPr>
            <p:cNvSpPr txBox="1"/>
            <p:nvPr/>
          </p:nvSpPr>
          <p:spPr>
            <a:xfrm>
              <a:off x="1357093" y="364382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Smart HR System</a:t>
              </a:r>
            </a:p>
          </p:txBody>
        </p:sp>
        <p:sp>
          <p:nvSpPr>
            <p:cNvPr id="7" name="Bagan alur: Konektor 48">
              <a:extLst>
                <a:ext uri="{FF2B5EF4-FFF2-40B4-BE49-F238E27FC236}">
                  <a16:creationId xmlns:a16="http://schemas.microsoft.com/office/drawing/2014/main" id="{40E637DC-7212-5311-BAE5-09DF1F6574DA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agan alur: Konektor 48">
              <a:extLst>
                <a:ext uri="{FF2B5EF4-FFF2-40B4-BE49-F238E27FC236}">
                  <a16:creationId xmlns:a16="http://schemas.microsoft.com/office/drawing/2014/main" id="{57397C9B-4D00-058B-C918-3DD70C93077E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id="{568D5BF9-9FED-9496-3BF8-B129A55838EB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CBD51F-3EF7-DA74-F58C-DBE56D78A667}"/>
              </a:ext>
            </a:extLst>
          </p:cNvPr>
          <p:cNvGrpSpPr/>
          <p:nvPr/>
        </p:nvGrpSpPr>
        <p:grpSpPr>
          <a:xfrm>
            <a:off x="158694" y="6287425"/>
            <a:ext cx="11854674" cy="566739"/>
            <a:chOff x="158438" y="8637950"/>
            <a:chExt cx="11346797" cy="5667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E4971-0869-1C87-398C-7EE28A85005D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5AF7D9-5770-FA42-5675-A5EB5CE48147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13" name="図 7">
                <a:extLst>
                  <a:ext uri="{FF2B5EF4-FFF2-40B4-BE49-F238E27FC236}">
                    <a16:creationId xmlns:a16="http://schemas.microsoft.com/office/drawing/2014/main" id="{07279208-DAE8-87EE-A08D-DED6B58E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F857235-C326-ED85-ED8B-FC9BFD2E9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5" name="TextBox 19">
                <a:extLst>
                  <a:ext uri="{FF2B5EF4-FFF2-40B4-BE49-F238E27FC236}">
                    <a16:creationId xmlns:a16="http://schemas.microsoft.com/office/drawing/2014/main" id="{D2936816-31C3-B078-3149-42FBF2361EAD}"/>
                  </a:ext>
                </a:extLst>
              </p:cNvPr>
              <p:cNvSpPr txBox="1"/>
              <p:nvPr/>
            </p:nvSpPr>
            <p:spPr>
              <a:xfrm>
                <a:off x="754903" y="8657057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78BAED66-DC99-6ABA-9366-B5B61EA82E8E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69A1C5E1-3716-9BAB-A56E-5B3123F622F9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pic>
        <p:nvPicPr>
          <p:cNvPr id="127" name="Graphic 126" descr="Database outline">
            <a:extLst>
              <a:ext uri="{FF2B5EF4-FFF2-40B4-BE49-F238E27FC236}">
                <a16:creationId xmlns:a16="http://schemas.microsoft.com/office/drawing/2014/main" id="{AD22269F-AB4D-E835-D7E4-EC86429FE8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62483" y="4466341"/>
            <a:ext cx="623815" cy="623815"/>
          </a:xfrm>
          <a:prstGeom prst="rect">
            <a:avLst/>
          </a:prstGeom>
        </p:spPr>
      </p:pic>
      <p:sp>
        <p:nvSpPr>
          <p:cNvPr id="162" name="TextBox 161">
            <a:extLst>
              <a:ext uri="{FF2B5EF4-FFF2-40B4-BE49-F238E27FC236}">
                <a16:creationId xmlns:a16="http://schemas.microsoft.com/office/drawing/2014/main" id="{2DF94B4F-7587-4976-3DFC-4E69C1FCE31E}"/>
              </a:ext>
            </a:extLst>
          </p:cNvPr>
          <p:cNvSpPr txBox="1"/>
          <p:nvPr/>
        </p:nvSpPr>
        <p:spPr>
          <a:xfrm>
            <a:off x="3222303" y="4979707"/>
            <a:ext cx="7587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Local Server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BB22EE-5994-1366-9831-0596E14FE042}"/>
              </a:ext>
            </a:extLst>
          </p:cNvPr>
          <p:cNvSpPr txBox="1"/>
          <p:nvPr/>
        </p:nvSpPr>
        <p:spPr>
          <a:xfrm>
            <a:off x="2780022" y="6028285"/>
            <a:ext cx="7842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VBA Macros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22B59687-98B4-A697-F9AA-44B9B183E387}"/>
              </a:ext>
            </a:extLst>
          </p:cNvPr>
          <p:cNvSpPr txBox="1"/>
          <p:nvPr/>
        </p:nvSpPr>
        <p:spPr>
          <a:xfrm>
            <a:off x="393541" y="6015408"/>
            <a:ext cx="951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>
                    <a:lumMod val="50000"/>
                  </a:schemeClr>
                </a:solidFill>
              </a:rPr>
              <a:t>Excel in Desktop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BA91CD8-99F4-68B4-5343-17A76245AE5D}"/>
              </a:ext>
            </a:extLst>
          </p:cNvPr>
          <p:cNvSpPr txBox="1"/>
          <p:nvPr/>
        </p:nvSpPr>
        <p:spPr>
          <a:xfrm>
            <a:off x="256722" y="4044045"/>
            <a:ext cx="26230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DEVELOP CONNECTION TECHNIQUE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FDCA1B2-7C83-5EE0-B679-8DA3490763AA}"/>
              </a:ext>
            </a:extLst>
          </p:cNvPr>
          <p:cNvSpPr txBox="1"/>
          <p:nvPr/>
        </p:nvSpPr>
        <p:spPr>
          <a:xfrm>
            <a:off x="247968" y="2951450"/>
            <a:ext cx="18445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/>
                </a:solidFill>
              </a:rPr>
              <a:t>CURRENT CONNECTION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51F032-7B31-7B04-02C2-E8D5C0B5633D}"/>
              </a:ext>
            </a:extLst>
          </p:cNvPr>
          <p:cNvSpPr txBox="1"/>
          <p:nvPr/>
        </p:nvSpPr>
        <p:spPr>
          <a:xfrm>
            <a:off x="1303696" y="3609323"/>
            <a:ext cx="654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Must Pay License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F29FDD75-6C67-D975-38F9-385C63CF47B5}"/>
              </a:ext>
            </a:extLst>
          </p:cNvPr>
          <p:cNvCxnSpPr>
            <a:cxnSpLocks/>
            <a:stCxn id="45" idx="1"/>
            <a:endCxn id="50" idx="3"/>
          </p:cNvCxnSpPr>
          <p:nvPr/>
        </p:nvCxnSpPr>
        <p:spPr>
          <a:xfrm rot="10800000" flipV="1">
            <a:off x="1274966" y="3494159"/>
            <a:ext cx="614272" cy="57962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7EDA1F07-844C-9FFA-26AC-95ABC6BF01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238" y="3182251"/>
            <a:ext cx="623815" cy="623815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8CE065DC-75E7-D64A-4801-DCB3AC6733E1}"/>
              </a:ext>
            </a:extLst>
          </p:cNvPr>
          <p:cNvSpPr txBox="1"/>
          <p:nvPr/>
        </p:nvSpPr>
        <p:spPr>
          <a:xfrm>
            <a:off x="1815044" y="3737702"/>
            <a:ext cx="7641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Local</a:t>
            </a:r>
            <a:r>
              <a:rPr lang="en-US" sz="9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900" dirty="0"/>
              <a:t>Server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AECEDB2-2E6B-370F-1085-D4C8E1792709}"/>
              </a:ext>
            </a:extLst>
          </p:cNvPr>
          <p:cNvSpPr txBox="1"/>
          <p:nvPr/>
        </p:nvSpPr>
        <p:spPr>
          <a:xfrm>
            <a:off x="1369694" y="3190969"/>
            <a:ext cx="353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28AAE8B-6B5A-51C0-138E-E1DE4608A0FA}"/>
              </a:ext>
            </a:extLst>
          </p:cNvPr>
          <p:cNvGrpSpPr/>
          <p:nvPr/>
        </p:nvGrpSpPr>
        <p:grpSpPr>
          <a:xfrm>
            <a:off x="258132" y="4053627"/>
            <a:ext cx="1085764" cy="1085764"/>
            <a:chOff x="7292550" y="2147596"/>
            <a:chExt cx="1085764" cy="1085764"/>
          </a:xfrm>
        </p:grpSpPr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28B76811-AB90-BB93-4890-7B9B0C2F187B}"/>
                </a:ext>
              </a:extLst>
            </p:cNvPr>
            <p:cNvGrpSpPr/>
            <p:nvPr/>
          </p:nvGrpSpPr>
          <p:grpSpPr>
            <a:xfrm>
              <a:off x="7292550" y="2147596"/>
              <a:ext cx="1085764" cy="1085764"/>
              <a:chOff x="7216761" y="987807"/>
              <a:chExt cx="1085764" cy="1085764"/>
            </a:xfrm>
          </p:grpSpPr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75FD6B15-D666-33C0-D0E0-99164FAA254E}"/>
                  </a:ext>
                </a:extLst>
              </p:cNvPr>
              <p:cNvGrpSpPr/>
              <p:nvPr/>
            </p:nvGrpSpPr>
            <p:grpSpPr>
              <a:xfrm>
                <a:off x="7329425" y="1471108"/>
                <a:ext cx="700825" cy="258736"/>
                <a:chOff x="7329425" y="1471108"/>
                <a:chExt cx="700825" cy="258736"/>
              </a:xfrm>
            </p:grpSpPr>
            <p:pic>
              <p:nvPicPr>
                <p:cNvPr id="289" name="Gambar 36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D032B000-E1BE-493E-4824-9A7B632DA4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1473" t="19276" r="47414" b="42034"/>
                <a:stretch/>
              </p:blipFill>
              <p:spPr>
                <a:xfrm>
                  <a:off x="7329425" y="1471108"/>
                  <a:ext cx="267958" cy="258736"/>
                </a:xfrm>
                <a:prstGeom prst="rect">
                  <a:avLst/>
                </a:prstGeom>
              </p:spPr>
            </p:pic>
            <p:pic>
              <p:nvPicPr>
                <p:cNvPr id="290" name="Gambar 35" descr="Sebuah gambar berisi deasin&#10;&#10;Deskripsi dibuat secara otomatis dengan tingkat keyakinan sedang">
                  <a:extLst>
                    <a:ext uri="{FF2B5EF4-FFF2-40B4-BE49-F238E27FC236}">
                      <a16:creationId xmlns:a16="http://schemas.microsoft.com/office/drawing/2014/main" id="{D1422B18-26C8-22C9-803E-A4AB3C4938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494" t="19217" r="66742" b="42093"/>
                <a:stretch/>
              </p:blipFill>
              <p:spPr>
                <a:xfrm>
                  <a:off x="7579819" y="1514300"/>
                  <a:ext cx="248239" cy="209802"/>
                </a:xfrm>
                <a:prstGeom prst="rect">
                  <a:avLst/>
                </a:prstGeom>
              </p:spPr>
            </p:pic>
            <p:pic>
              <p:nvPicPr>
                <p:cNvPr id="291" name="Picture 290">
                  <a:extLst>
                    <a:ext uri="{FF2B5EF4-FFF2-40B4-BE49-F238E27FC236}">
                      <a16:creationId xmlns:a16="http://schemas.microsoft.com/office/drawing/2014/main" id="{91039063-A520-FB63-1EAC-01A4B5AEC5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26657" t="6103" r="26629" b="5132"/>
                <a:stretch/>
              </p:blipFill>
              <p:spPr>
                <a:xfrm>
                  <a:off x="7852094" y="1528553"/>
                  <a:ext cx="178156" cy="169692"/>
                </a:xfrm>
                <a:prstGeom prst="rect">
                  <a:avLst/>
                </a:prstGeom>
              </p:spPr>
            </p:pic>
          </p:grpSp>
          <p:pic>
            <p:nvPicPr>
              <p:cNvPr id="288" name="Graphic 287" descr="Cloud outline">
                <a:extLst>
                  <a:ext uri="{FF2B5EF4-FFF2-40B4-BE49-F238E27FC236}">
                    <a16:creationId xmlns:a16="http://schemas.microsoft.com/office/drawing/2014/main" id="{78F32B18-BA65-E29F-7441-7E0B4AB806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216761" y="987807"/>
                <a:ext cx="1085764" cy="1085764"/>
              </a:xfrm>
              <a:prstGeom prst="rect">
                <a:avLst/>
              </a:prstGeom>
            </p:spPr>
          </p:pic>
        </p:grpSp>
        <p:pic>
          <p:nvPicPr>
            <p:cNvPr id="296" name="Picture 295">
              <a:extLst>
                <a:ext uri="{FF2B5EF4-FFF2-40B4-BE49-F238E27FC236}">
                  <a16:creationId xmlns:a16="http://schemas.microsoft.com/office/drawing/2014/main" id="{F8CA8F27-8821-8CEB-E1A6-477261E2AF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672082" y="2458210"/>
              <a:ext cx="190428" cy="190428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379F070D-ECFF-0E19-EBF8-9DD30A7F9DEB}"/>
                </a:ext>
              </a:extLst>
            </p:cNvPr>
            <p:cNvSpPr txBox="1"/>
            <p:nvPr/>
          </p:nvSpPr>
          <p:spPr>
            <a:xfrm>
              <a:off x="7600566" y="2929869"/>
              <a:ext cx="46973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accent1"/>
                  </a:solidFill>
                </a:rPr>
                <a:t>Cloud</a:t>
              </a:r>
            </a:p>
          </p:txBody>
        </p:sp>
      </p:grpSp>
      <p:pic>
        <p:nvPicPr>
          <p:cNvPr id="301" name="Picture 300">
            <a:extLst>
              <a:ext uri="{FF2B5EF4-FFF2-40B4-BE49-F238E27FC236}">
                <a16:creationId xmlns:a16="http://schemas.microsoft.com/office/drawing/2014/main" id="{4E808A7B-FA92-D3BC-6CF9-AEAA10936AF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2866" y="5605900"/>
            <a:ext cx="441371" cy="441371"/>
          </a:xfrm>
          <a:prstGeom prst="rect">
            <a:avLst/>
          </a:prstGeom>
        </p:spPr>
      </p:pic>
      <p:pic>
        <p:nvPicPr>
          <p:cNvPr id="302" name="Picture 301" descr="A green file with white text&#10;&#10;Description automatically generated">
            <a:extLst>
              <a:ext uri="{FF2B5EF4-FFF2-40B4-BE49-F238E27FC236}">
                <a16:creationId xmlns:a16="http://schemas.microsoft.com/office/drawing/2014/main" id="{D81895F5-47F5-E9F2-6DB0-1B4C7FC18D3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48" y="5585249"/>
            <a:ext cx="408035" cy="473116"/>
          </a:xfrm>
          <a:prstGeom prst="rect">
            <a:avLst/>
          </a:prstGeom>
        </p:spPr>
      </p:pic>
      <p:cxnSp>
        <p:nvCxnSpPr>
          <p:cNvPr id="313" name="Connector: Elbow 312">
            <a:extLst>
              <a:ext uri="{FF2B5EF4-FFF2-40B4-BE49-F238E27FC236}">
                <a16:creationId xmlns:a16="http://schemas.microsoft.com/office/drawing/2014/main" id="{325ED232-6D1D-5ED0-D4AD-8C3BF50B11B7}"/>
              </a:ext>
            </a:extLst>
          </p:cNvPr>
          <p:cNvCxnSpPr>
            <a:cxnSpLocks/>
            <a:stCxn id="162" idx="2"/>
            <a:endCxn id="302" idx="3"/>
          </p:cNvCxnSpPr>
          <p:nvPr/>
        </p:nvCxnSpPr>
        <p:spPr>
          <a:xfrm rot="5400000">
            <a:off x="3126441" y="5346581"/>
            <a:ext cx="611268" cy="339184"/>
          </a:xfrm>
          <a:prstGeom prst="bentConnector2">
            <a:avLst/>
          </a:prstGeom>
          <a:ln w="28575">
            <a:solidFill>
              <a:srgbClr val="437F86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5" name="Connector: Elbow 314">
            <a:extLst>
              <a:ext uri="{FF2B5EF4-FFF2-40B4-BE49-F238E27FC236}">
                <a16:creationId xmlns:a16="http://schemas.microsoft.com/office/drawing/2014/main" id="{95185413-AFFD-21FE-DE3B-AADF28FD71B3}"/>
              </a:ext>
            </a:extLst>
          </p:cNvPr>
          <p:cNvCxnSpPr>
            <a:cxnSpLocks/>
            <a:stCxn id="298" idx="2"/>
            <a:endCxn id="301" idx="0"/>
          </p:cNvCxnSpPr>
          <p:nvPr/>
        </p:nvCxnSpPr>
        <p:spPr>
          <a:xfrm>
            <a:off x="801014" y="5066732"/>
            <a:ext cx="2538" cy="539168"/>
          </a:xfrm>
          <a:prstGeom prst="straightConnector1">
            <a:avLst/>
          </a:prstGeom>
          <a:ln w="28575">
            <a:solidFill>
              <a:srgbClr val="437F86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2" name="Connector: Elbow 321">
            <a:extLst>
              <a:ext uri="{FF2B5EF4-FFF2-40B4-BE49-F238E27FC236}">
                <a16:creationId xmlns:a16="http://schemas.microsoft.com/office/drawing/2014/main" id="{FE64B8DC-5085-53BD-FD0D-D2A925785F4B}"/>
              </a:ext>
            </a:extLst>
          </p:cNvPr>
          <p:cNvCxnSpPr>
            <a:cxnSpLocks/>
            <a:stCxn id="301" idx="3"/>
            <a:endCxn id="302" idx="1"/>
          </p:cNvCxnSpPr>
          <p:nvPr/>
        </p:nvCxnSpPr>
        <p:spPr>
          <a:xfrm flipV="1">
            <a:off x="1024237" y="5821807"/>
            <a:ext cx="1830211" cy="4779"/>
          </a:xfrm>
          <a:prstGeom prst="straightConnector1">
            <a:avLst/>
          </a:prstGeom>
          <a:ln w="28575">
            <a:solidFill>
              <a:srgbClr val="437F86"/>
            </a:solidFill>
            <a:headEnd type="triangle" w="med" len="med"/>
            <a:tailEnd type="triangl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ACE8810F-8C67-AA35-85E3-3F45CCCE19B3}"/>
              </a:ext>
            </a:extLst>
          </p:cNvPr>
          <p:cNvGrpSpPr/>
          <p:nvPr/>
        </p:nvGrpSpPr>
        <p:grpSpPr>
          <a:xfrm>
            <a:off x="1757993" y="4473150"/>
            <a:ext cx="1733781" cy="655195"/>
            <a:chOff x="8153850" y="2022457"/>
            <a:chExt cx="1445024" cy="655195"/>
          </a:xfrm>
        </p:grpSpPr>
        <p:sp>
          <p:nvSpPr>
            <p:cNvPr id="304" name="Rectangle 195">
              <a:extLst>
                <a:ext uri="{FF2B5EF4-FFF2-40B4-BE49-F238E27FC236}">
                  <a16:creationId xmlns:a16="http://schemas.microsoft.com/office/drawing/2014/main" id="{12E8AB55-54C6-5044-13CC-BF28FFCD02B6}"/>
                </a:ext>
              </a:extLst>
            </p:cNvPr>
            <p:cNvSpPr/>
            <p:nvPr/>
          </p:nvSpPr>
          <p:spPr>
            <a:xfrm>
              <a:off x="8153850" y="2202652"/>
              <a:ext cx="1238810" cy="47500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FE962032-40C1-2337-C02F-A5B5FE981A3F}"/>
                </a:ext>
              </a:extLst>
            </p:cNvPr>
            <p:cNvGrpSpPr/>
            <p:nvPr/>
          </p:nvGrpSpPr>
          <p:grpSpPr>
            <a:xfrm>
              <a:off x="8165470" y="2022457"/>
              <a:ext cx="1433404" cy="627944"/>
              <a:chOff x="8153241" y="2003806"/>
              <a:chExt cx="1433404" cy="627944"/>
            </a:xfrm>
          </p:grpSpPr>
          <p:pic>
            <p:nvPicPr>
              <p:cNvPr id="200" name="Picture 199">
                <a:extLst>
                  <a:ext uri="{FF2B5EF4-FFF2-40B4-BE49-F238E27FC236}">
                    <a16:creationId xmlns:a16="http://schemas.microsoft.com/office/drawing/2014/main" id="{99A17B83-2E76-5A9E-A3A4-86ED164077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8197798" y="2003806"/>
                <a:ext cx="234122" cy="234122"/>
              </a:xfrm>
              <a:prstGeom prst="rect">
                <a:avLst/>
              </a:prstGeom>
            </p:spPr>
          </p:pic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F532B7C7-BDDA-8AAD-9D3A-42BC71905C33}"/>
                  </a:ext>
                </a:extLst>
              </p:cNvPr>
              <p:cNvSpPr txBox="1"/>
              <p:nvPr/>
            </p:nvSpPr>
            <p:spPr>
              <a:xfrm>
                <a:off x="8153241" y="2216252"/>
                <a:ext cx="143340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2">
                        <a:lumMod val="50000"/>
                      </a:schemeClr>
                    </a:solidFill>
                  </a:rPr>
                  <a:t>Limit 500 rows</a:t>
                </a:r>
              </a:p>
              <a:p>
                <a:r>
                  <a:rPr lang="en-US" sz="700" dirty="0">
                    <a:solidFill>
                      <a:schemeClr val="accent2">
                        <a:lumMod val="50000"/>
                      </a:schemeClr>
                    </a:solidFill>
                  </a:rPr>
                  <a:t>Need Power Apps ID</a:t>
                </a:r>
              </a:p>
              <a:p>
                <a:r>
                  <a:rPr lang="en-US" sz="700" dirty="0">
                    <a:solidFill>
                      <a:schemeClr val="accent2">
                        <a:lumMod val="50000"/>
                      </a:schemeClr>
                    </a:solidFill>
                  </a:rPr>
                  <a:t>Limit Output Value Power Automate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77A8D-9336-6CA6-9D9B-2BA0201F1410}"/>
              </a:ext>
            </a:extLst>
          </p:cNvPr>
          <p:cNvGrpSpPr/>
          <p:nvPr/>
        </p:nvGrpSpPr>
        <p:grpSpPr>
          <a:xfrm>
            <a:off x="1072234" y="4776139"/>
            <a:ext cx="722398" cy="843008"/>
            <a:chOff x="7107592" y="3199397"/>
            <a:chExt cx="722398" cy="843008"/>
          </a:xfrm>
        </p:grpSpPr>
        <p:sp>
          <p:nvSpPr>
            <p:cNvPr id="305" name="Rectangle 195">
              <a:extLst>
                <a:ext uri="{FF2B5EF4-FFF2-40B4-BE49-F238E27FC236}">
                  <a16:creationId xmlns:a16="http://schemas.microsoft.com/office/drawing/2014/main" id="{ACF1B9BC-5F9F-8729-9144-47F81FDA1785}"/>
                </a:ext>
              </a:extLst>
            </p:cNvPr>
            <p:cNvSpPr/>
            <p:nvPr/>
          </p:nvSpPr>
          <p:spPr>
            <a:xfrm>
              <a:off x="7120948" y="3351858"/>
              <a:ext cx="583316" cy="6905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6" name="Picture 305">
              <a:extLst>
                <a:ext uri="{FF2B5EF4-FFF2-40B4-BE49-F238E27FC236}">
                  <a16:creationId xmlns:a16="http://schemas.microsoft.com/office/drawing/2014/main" id="{35FB86F7-E824-FFAA-6009-C87CDF1BE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 flipH="1">
              <a:off x="7310962" y="3199397"/>
              <a:ext cx="234122" cy="234122"/>
            </a:xfrm>
            <a:prstGeom prst="rect">
              <a:avLst/>
            </a:prstGeom>
          </p:spPr>
        </p:pic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5428263D-7244-8E7C-CF54-FF8B417FDD51}"/>
                </a:ext>
              </a:extLst>
            </p:cNvPr>
            <p:cNvSpPr txBox="1"/>
            <p:nvPr/>
          </p:nvSpPr>
          <p:spPr>
            <a:xfrm>
              <a:off x="7107592" y="3402760"/>
              <a:ext cx="722398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Must be closed in order to access the data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A571FD79-4C0B-C735-C08F-6E4D0CA677C3}"/>
              </a:ext>
            </a:extLst>
          </p:cNvPr>
          <p:cNvGrpSpPr/>
          <p:nvPr/>
        </p:nvGrpSpPr>
        <p:grpSpPr>
          <a:xfrm>
            <a:off x="1723388" y="5369112"/>
            <a:ext cx="1019271" cy="415498"/>
            <a:chOff x="8656180" y="4662119"/>
            <a:chExt cx="1019271" cy="415498"/>
          </a:xfrm>
        </p:grpSpPr>
        <p:sp>
          <p:nvSpPr>
            <p:cNvPr id="340" name="Rectangle 195">
              <a:extLst>
                <a:ext uri="{FF2B5EF4-FFF2-40B4-BE49-F238E27FC236}">
                  <a16:creationId xmlns:a16="http://schemas.microsoft.com/office/drawing/2014/main" id="{B5BD8963-08D6-611A-8956-39D5A0867E2F}"/>
                </a:ext>
              </a:extLst>
            </p:cNvPr>
            <p:cNvSpPr/>
            <p:nvPr/>
          </p:nvSpPr>
          <p:spPr>
            <a:xfrm>
              <a:off x="8771569" y="4692024"/>
              <a:ext cx="903882" cy="364947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92F1D8A4-4275-AE67-E1B3-26E8413A6C7E}"/>
                </a:ext>
              </a:extLst>
            </p:cNvPr>
            <p:cNvGrpSpPr/>
            <p:nvPr/>
          </p:nvGrpSpPr>
          <p:grpSpPr>
            <a:xfrm>
              <a:off x="8656180" y="4662119"/>
              <a:ext cx="1019271" cy="415498"/>
              <a:chOff x="8704520" y="5122361"/>
              <a:chExt cx="1019271" cy="415498"/>
            </a:xfrm>
          </p:grpSpPr>
          <p:pic>
            <p:nvPicPr>
              <p:cNvPr id="341" name="Picture 340">
                <a:extLst>
                  <a:ext uri="{FF2B5EF4-FFF2-40B4-BE49-F238E27FC236}">
                    <a16:creationId xmlns:a16="http://schemas.microsoft.com/office/drawing/2014/main" id="{D2A8AD7F-C4E1-ACBB-225C-6413E27395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8704520" y="5189669"/>
                <a:ext cx="234122" cy="234122"/>
              </a:xfrm>
              <a:prstGeom prst="rect">
                <a:avLst/>
              </a:prstGeom>
            </p:spPr>
          </p:pic>
          <p:sp>
            <p:nvSpPr>
              <p:cNvPr id="342" name="TextBox 341">
                <a:extLst>
                  <a:ext uri="{FF2B5EF4-FFF2-40B4-BE49-F238E27FC236}">
                    <a16:creationId xmlns:a16="http://schemas.microsoft.com/office/drawing/2014/main" id="{C857D0E1-6CC1-EA1B-2041-F69A9459EA08}"/>
                  </a:ext>
                </a:extLst>
              </p:cNvPr>
              <p:cNvSpPr txBox="1"/>
              <p:nvPr/>
            </p:nvSpPr>
            <p:spPr>
              <a:xfrm>
                <a:off x="8888839" y="5122361"/>
                <a:ext cx="83495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2">
                        <a:lumMod val="50000"/>
                      </a:schemeClr>
                    </a:solidFill>
                  </a:rPr>
                  <a:t>Must be open in order to access the data</a:t>
                </a:r>
              </a:p>
            </p:txBody>
          </p:sp>
        </p:grpSp>
      </p:grp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062349EF-E099-DFEC-8B31-5052E406440E}"/>
              </a:ext>
            </a:extLst>
          </p:cNvPr>
          <p:cNvSpPr/>
          <p:nvPr/>
        </p:nvSpPr>
        <p:spPr>
          <a:xfrm>
            <a:off x="3495926" y="6470860"/>
            <a:ext cx="7552885" cy="2550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DEVELOP EASY SYSTEM WITH NEW CONNCETION TECHNIQUE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F2976F-8BD6-088A-9872-4226CA91B3C4}"/>
              </a:ext>
            </a:extLst>
          </p:cNvPr>
          <p:cNvGrpSpPr/>
          <p:nvPr/>
        </p:nvGrpSpPr>
        <p:grpSpPr>
          <a:xfrm>
            <a:off x="247055" y="1014456"/>
            <a:ext cx="6406796" cy="1889870"/>
            <a:chOff x="247055" y="1014456"/>
            <a:chExt cx="6406796" cy="1889870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1994C78-6BC2-D058-3DB4-ECF78EFAB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2697294" y="2009871"/>
              <a:ext cx="388242" cy="397475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4C8B119-7F93-19C4-756C-0A2B085BFC01}"/>
                </a:ext>
              </a:extLst>
            </p:cNvPr>
            <p:cNvGrpSpPr/>
            <p:nvPr/>
          </p:nvGrpSpPr>
          <p:grpSpPr>
            <a:xfrm>
              <a:off x="286858" y="1067320"/>
              <a:ext cx="2140469" cy="296795"/>
              <a:chOff x="4276596" y="959548"/>
              <a:chExt cx="5173028" cy="296795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566147BF-D71F-8D6C-0D02-1F37FDC1D98E}"/>
                  </a:ext>
                </a:extLst>
              </p:cNvPr>
              <p:cNvSpPr/>
              <p:nvPr/>
            </p:nvSpPr>
            <p:spPr>
              <a:xfrm>
                <a:off x="4276596" y="959548"/>
                <a:ext cx="5173028" cy="296795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TextBox 45">
                <a:extLst>
                  <a:ext uri="{FF2B5EF4-FFF2-40B4-BE49-F238E27FC236}">
                    <a16:creationId xmlns:a16="http://schemas.microsoft.com/office/drawing/2014/main" id="{062BD7AB-4959-03B8-CA34-8440D59179F2}"/>
                  </a:ext>
                </a:extLst>
              </p:cNvPr>
              <p:cNvSpPr txBox="1"/>
              <p:nvPr/>
            </p:nvSpPr>
            <p:spPr>
              <a:xfrm>
                <a:off x="4377605" y="970304"/>
                <a:ext cx="49710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FLOW PROCESS FORM</a:t>
                </a:r>
              </a:p>
            </p:txBody>
          </p: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36B085C8-0498-89CB-7AEB-8A93B38C6748}"/>
                </a:ext>
              </a:extLst>
            </p:cNvPr>
            <p:cNvGrpSpPr/>
            <p:nvPr/>
          </p:nvGrpSpPr>
          <p:grpSpPr>
            <a:xfrm>
              <a:off x="308028" y="1362797"/>
              <a:ext cx="556363" cy="611465"/>
              <a:chOff x="478562" y="4163764"/>
              <a:chExt cx="569594" cy="611465"/>
            </a:xfrm>
          </p:grpSpPr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6820037-3181-6BC7-9D0E-A80669608D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5679" y="4163764"/>
                <a:ext cx="492648" cy="492648"/>
              </a:xfrm>
              <a:prstGeom prst="rect">
                <a:avLst/>
              </a:prstGeom>
            </p:spPr>
          </p:pic>
          <p:sp>
            <p:nvSpPr>
              <p:cNvPr id="59" name="Rectangle 24">
                <a:extLst>
                  <a:ext uri="{FF2B5EF4-FFF2-40B4-BE49-F238E27FC236}">
                    <a16:creationId xmlns:a16="http://schemas.microsoft.com/office/drawing/2014/main" id="{5FD73B33-DCA4-FAA5-33AE-7FB1221DBD20}"/>
                  </a:ext>
                </a:extLst>
              </p:cNvPr>
              <p:cNvSpPr/>
              <p:nvPr/>
            </p:nvSpPr>
            <p:spPr>
              <a:xfrm>
                <a:off x="478562" y="4593583"/>
                <a:ext cx="569594" cy="181646"/>
              </a:xfrm>
              <a:prstGeom prst="rect">
                <a:avLst/>
              </a:prstGeom>
              <a:solidFill>
                <a:srgbClr val="E9B38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</a:rPr>
                  <a:t>Staff</a:t>
                </a:r>
              </a:p>
            </p:txBody>
          </p:sp>
        </p:grpSp>
        <p:sp>
          <p:nvSpPr>
            <p:cNvPr id="60" name="Rectangle 24">
              <a:extLst>
                <a:ext uri="{FF2B5EF4-FFF2-40B4-BE49-F238E27FC236}">
                  <a16:creationId xmlns:a16="http://schemas.microsoft.com/office/drawing/2014/main" id="{DBE29B04-ED8E-E006-89B5-9EBFE3D2B4EB}"/>
                </a:ext>
              </a:extLst>
            </p:cNvPr>
            <p:cNvSpPr/>
            <p:nvPr/>
          </p:nvSpPr>
          <p:spPr>
            <a:xfrm>
              <a:off x="1826817" y="1993209"/>
              <a:ext cx="686236" cy="326712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Admin</a:t>
              </a:r>
            </a:p>
            <a:p>
              <a:pPr algn="ctr"/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( Section )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4218552E-371E-6D01-E809-8E3E5AC2BBEB}"/>
                </a:ext>
              </a:extLst>
            </p:cNvPr>
            <p:cNvGrpSpPr/>
            <p:nvPr/>
          </p:nvGrpSpPr>
          <p:grpSpPr>
            <a:xfrm>
              <a:off x="428725" y="2195695"/>
              <a:ext cx="867949" cy="513116"/>
              <a:chOff x="577291" y="4218131"/>
              <a:chExt cx="888590" cy="513116"/>
            </a:xfrm>
          </p:grpSpPr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5ED7D14-B3B6-3786-9A7B-501D15A73D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5657" y="4218131"/>
                <a:ext cx="372808" cy="372808"/>
              </a:xfrm>
              <a:prstGeom prst="rect">
                <a:avLst/>
              </a:prstGeom>
            </p:spPr>
          </p:pic>
          <p:sp>
            <p:nvSpPr>
              <p:cNvPr id="61" name="Rectangle 24">
                <a:extLst>
                  <a:ext uri="{FF2B5EF4-FFF2-40B4-BE49-F238E27FC236}">
                    <a16:creationId xmlns:a16="http://schemas.microsoft.com/office/drawing/2014/main" id="{9B0ECEE4-A16A-23C6-8021-9F903B9C0807}"/>
                  </a:ext>
                </a:extLst>
              </p:cNvPr>
              <p:cNvSpPr/>
              <p:nvPr/>
            </p:nvSpPr>
            <p:spPr>
              <a:xfrm>
                <a:off x="577291" y="4505588"/>
                <a:ext cx="888590" cy="225659"/>
              </a:xfrm>
              <a:prstGeom prst="rect">
                <a:avLst/>
              </a:prstGeom>
              <a:solidFill>
                <a:srgbClr val="E9B38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</a:rPr>
                  <a:t>Approver</a:t>
                </a:r>
              </a:p>
            </p:txBody>
          </p:sp>
        </p:grpSp>
        <p:sp>
          <p:nvSpPr>
            <p:cNvPr id="62" name="Rectangle 24">
              <a:extLst>
                <a:ext uri="{FF2B5EF4-FFF2-40B4-BE49-F238E27FC236}">
                  <a16:creationId xmlns:a16="http://schemas.microsoft.com/office/drawing/2014/main" id="{F5EDD3C2-D221-81ED-1F02-634F01234653}"/>
                </a:ext>
              </a:extLst>
            </p:cNvPr>
            <p:cNvSpPr/>
            <p:nvPr/>
          </p:nvSpPr>
          <p:spPr>
            <a:xfrm>
              <a:off x="2505976" y="2431468"/>
              <a:ext cx="567839" cy="326712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Admin</a:t>
              </a:r>
            </a:p>
            <a:p>
              <a:pPr algn="ctr"/>
              <a:r>
                <a:rPr lang="en-US" sz="900" dirty="0">
                  <a:solidFill>
                    <a:schemeClr val="accent2">
                      <a:lumMod val="50000"/>
                    </a:schemeClr>
                  </a:solidFill>
                </a:rPr>
                <a:t>(HR)</a:t>
              </a:r>
            </a:p>
          </p:txBody>
        </p: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CFC9E7E7-F6EE-EC0C-ABF0-278912A0D14C}"/>
                </a:ext>
              </a:extLst>
            </p:cNvPr>
            <p:cNvCxnSpPr>
              <a:cxnSpLocks/>
              <a:stCxn id="59" idx="3"/>
              <a:endCxn id="60" idx="1"/>
            </p:cNvCxnSpPr>
            <p:nvPr/>
          </p:nvCxnSpPr>
          <p:spPr>
            <a:xfrm>
              <a:off x="864391" y="1883439"/>
              <a:ext cx="962426" cy="2731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BFE847DC-4A77-94CB-72F4-8BA1E244624A}"/>
                </a:ext>
              </a:extLst>
            </p:cNvPr>
            <p:cNvCxnSpPr>
              <a:cxnSpLocks/>
              <a:stCxn id="61" idx="3"/>
              <a:endCxn id="60" idx="2"/>
            </p:cNvCxnSpPr>
            <p:nvPr/>
          </p:nvCxnSpPr>
          <p:spPr>
            <a:xfrm flipV="1">
              <a:off x="1296674" y="2319921"/>
              <a:ext cx="873261" cy="276061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Arrow Connector 39">
              <a:extLst>
                <a:ext uri="{FF2B5EF4-FFF2-40B4-BE49-F238E27FC236}">
                  <a16:creationId xmlns:a16="http://schemas.microsoft.com/office/drawing/2014/main" id="{7E0A3B52-60CE-B93D-A089-8EBDD34DF3B3}"/>
                </a:ext>
              </a:extLst>
            </p:cNvPr>
            <p:cNvCxnSpPr>
              <a:cxnSpLocks/>
              <a:stCxn id="60" idx="2"/>
              <a:endCxn id="62" idx="1"/>
            </p:cNvCxnSpPr>
            <p:nvPr/>
          </p:nvCxnSpPr>
          <p:spPr>
            <a:xfrm rot="16200000" flipH="1">
              <a:off x="2200505" y="2289352"/>
              <a:ext cx="274903" cy="33604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4FD5EB6-6106-24F3-2607-C1129B7FF838}"/>
                </a:ext>
              </a:extLst>
            </p:cNvPr>
            <p:cNvSpPr txBox="1"/>
            <p:nvPr/>
          </p:nvSpPr>
          <p:spPr>
            <a:xfrm>
              <a:off x="2098282" y="2446913"/>
              <a:ext cx="4399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Give a </a:t>
              </a:r>
            </a:p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Form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0129A4C-8467-AF44-834F-569346DA69D6}"/>
                </a:ext>
              </a:extLst>
            </p:cNvPr>
            <p:cNvSpPr txBox="1"/>
            <p:nvPr/>
          </p:nvSpPr>
          <p:spPr>
            <a:xfrm>
              <a:off x="1065428" y="1473490"/>
              <a:ext cx="7603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Input data Form on paper</a:t>
              </a:r>
            </a:p>
          </p:txBody>
        </p:sp>
        <p:pic>
          <p:nvPicPr>
            <p:cNvPr id="72" name="Grafik 20" descr="Gulung dengan isian solid">
              <a:extLst>
                <a:ext uri="{FF2B5EF4-FFF2-40B4-BE49-F238E27FC236}">
                  <a16:creationId xmlns:a16="http://schemas.microsoft.com/office/drawing/2014/main" id="{C512E181-A8D8-B81C-6B13-479B37223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815013" y="1494180"/>
              <a:ext cx="273267" cy="279766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4F5A009-322D-60B6-AC6B-A34D27A702CD}"/>
                </a:ext>
              </a:extLst>
            </p:cNvPr>
            <p:cNvSpPr txBox="1"/>
            <p:nvPr/>
          </p:nvSpPr>
          <p:spPr>
            <a:xfrm>
              <a:off x="1304120" y="1897025"/>
              <a:ext cx="65004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Give to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DB82E9B-05E6-35F1-B5F5-AEC57BD0EFDD}"/>
                </a:ext>
              </a:extLst>
            </p:cNvPr>
            <p:cNvSpPr txBox="1"/>
            <p:nvPr/>
          </p:nvSpPr>
          <p:spPr>
            <a:xfrm>
              <a:off x="1669306" y="2448152"/>
              <a:ext cx="6500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Request Approval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0009D403-EC2E-7886-B1BD-0C44D40442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 flipH="1">
              <a:off x="1405004" y="2298157"/>
              <a:ext cx="290122" cy="297021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A7C6AA7D-1662-005A-5700-E8654D04D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2003019" y="1624429"/>
              <a:ext cx="388242" cy="397475"/>
            </a:xfrm>
            <a:prstGeom prst="rect">
              <a:avLst/>
            </a:prstGeom>
          </p:spPr>
        </p:pic>
        <p:sp>
          <p:nvSpPr>
            <p:cNvPr id="77" name="Arrow: Down 76">
              <a:extLst>
                <a:ext uri="{FF2B5EF4-FFF2-40B4-BE49-F238E27FC236}">
                  <a16:creationId xmlns:a16="http://schemas.microsoft.com/office/drawing/2014/main" id="{60F966A4-6686-347E-27BA-9BF73CC79484}"/>
                </a:ext>
              </a:extLst>
            </p:cNvPr>
            <p:cNvSpPr/>
            <p:nvPr/>
          </p:nvSpPr>
          <p:spPr>
            <a:xfrm rot="16200000">
              <a:off x="3120851" y="2077872"/>
              <a:ext cx="410762" cy="30497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65C8D69D-3B02-D16D-6C92-90EF0FE3239E}"/>
                </a:ext>
              </a:extLst>
            </p:cNvPr>
            <p:cNvSpPr txBox="1"/>
            <p:nvPr/>
          </p:nvSpPr>
          <p:spPr>
            <a:xfrm>
              <a:off x="4248756" y="1492669"/>
              <a:ext cx="6385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Input data on Device</a:t>
              </a: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F3B1C38-F18F-B370-F142-F9FE0310A3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6047048" y="1381407"/>
              <a:ext cx="304973" cy="319169"/>
            </a:xfrm>
            <a:prstGeom prst="rect">
              <a:avLst/>
            </a:prstGeom>
          </p:spPr>
        </p:pic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C91D3D17-2EF4-BC4A-C12C-37D9D39A6C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31447" y="2274052"/>
              <a:ext cx="281544" cy="294649"/>
            </a:xfrm>
            <a:prstGeom prst="rect">
              <a:avLst/>
            </a:prstGeom>
          </p:spPr>
        </p:pic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0A86C960-F4D0-5081-2602-C8472AC93111}"/>
                </a:ext>
              </a:extLst>
            </p:cNvPr>
            <p:cNvGrpSpPr/>
            <p:nvPr/>
          </p:nvGrpSpPr>
          <p:grpSpPr>
            <a:xfrm>
              <a:off x="3497329" y="1067320"/>
              <a:ext cx="2140470" cy="303395"/>
              <a:chOff x="4704616" y="1022837"/>
              <a:chExt cx="5173031" cy="296795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25" name="Rectangle: Rounded Corners 224">
                <a:extLst>
                  <a:ext uri="{FF2B5EF4-FFF2-40B4-BE49-F238E27FC236}">
                    <a16:creationId xmlns:a16="http://schemas.microsoft.com/office/drawing/2014/main" id="{EE2D94AA-51AA-DD5A-6EC8-243999E74C50}"/>
                  </a:ext>
                </a:extLst>
              </p:cNvPr>
              <p:cNvSpPr/>
              <p:nvPr/>
            </p:nvSpPr>
            <p:spPr>
              <a:xfrm>
                <a:off x="4704619" y="1022837"/>
                <a:ext cx="5173028" cy="296795"/>
              </a:xfrm>
              <a:prstGeom prst="round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TextBox 45">
                <a:extLst>
                  <a:ext uri="{FF2B5EF4-FFF2-40B4-BE49-F238E27FC236}">
                    <a16:creationId xmlns:a16="http://schemas.microsoft.com/office/drawing/2014/main" id="{F169E6E2-38B5-293E-17CF-456B153DA88F}"/>
                  </a:ext>
                </a:extLst>
              </p:cNvPr>
              <p:cNvSpPr txBox="1"/>
              <p:nvPr/>
            </p:nvSpPr>
            <p:spPr>
              <a:xfrm>
                <a:off x="4704616" y="1022837"/>
                <a:ext cx="51730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FLOW PROCESS E-FORM</a:t>
                </a:r>
              </a:p>
            </p:txBody>
          </p:sp>
        </p:grpSp>
        <p:sp>
          <p:nvSpPr>
            <p:cNvPr id="92" name="Rectangle 24">
              <a:extLst>
                <a:ext uri="{FF2B5EF4-FFF2-40B4-BE49-F238E27FC236}">
                  <a16:creationId xmlns:a16="http://schemas.microsoft.com/office/drawing/2014/main" id="{348B4287-0F32-7FF5-37DD-79B2C4546853}"/>
                </a:ext>
              </a:extLst>
            </p:cNvPr>
            <p:cNvSpPr/>
            <p:nvPr/>
          </p:nvSpPr>
          <p:spPr>
            <a:xfrm>
              <a:off x="4869620" y="2066067"/>
              <a:ext cx="662711" cy="215390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E-FORM</a:t>
              </a:r>
            </a:p>
          </p:txBody>
        </p:sp>
        <p:sp>
          <p:nvSpPr>
            <p:cNvPr id="93" name="Rectangle 24">
              <a:extLst>
                <a:ext uri="{FF2B5EF4-FFF2-40B4-BE49-F238E27FC236}">
                  <a16:creationId xmlns:a16="http://schemas.microsoft.com/office/drawing/2014/main" id="{8548F861-1818-0C0B-1744-8727F7BE4909}"/>
                </a:ext>
              </a:extLst>
            </p:cNvPr>
            <p:cNvSpPr/>
            <p:nvPr/>
          </p:nvSpPr>
          <p:spPr>
            <a:xfrm>
              <a:off x="3620842" y="2553731"/>
              <a:ext cx="867949" cy="235965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Approver</a:t>
              </a:r>
            </a:p>
          </p:txBody>
        </p:sp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6D7B5834-4A86-5146-CDD9-1E74E5CC9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025265" y="1773884"/>
              <a:ext cx="370191" cy="387422"/>
            </a:xfrm>
            <a:prstGeom prst="rect">
              <a:avLst/>
            </a:prstGeom>
          </p:spPr>
        </p:pic>
        <p:sp>
          <p:nvSpPr>
            <p:cNvPr id="96" name="Rectangle 24">
              <a:extLst>
                <a:ext uri="{FF2B5EF4-FFF2-40B4-BE49-F238E27FC236}">
                  <a16:creationId xmlns:a16="http://schemas.microsoft.com/office/drawing/2014/main" id="{1B8370EE-1ED9-51C6-6F31-DB24CC456B34}"/>
                </a:ext>
              </a:extLst>
            </p:cNvPr>
            <p:cNvSpPr/>
            <p:nvPr/>
          </p:nvSpPr>
          <p:spPr>
            <a:xfrm>
              <a:off x="5743582" y="1714401"/>
              <a:ext cx="752054" cy="208887"/>
            </a:xfrm>
            <a:prstGeom prst="rect">
              <a:avLst/>
            </a:prstGeom>
            <a:solidFill>
              <a:srgbClr val="E9B384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Admin HR</a:t>
              </a:r>
            </a:p>
          </p:txBody>
        </p:sp>
        <p:cxnSp>
          <p:nvCxnSpPr>
            <p:cNvPr id="97" name="Connector: Elbow 96">
              <a:extLst>
                <a:ext uri="{FF2B5EF4-FFF2-40B4-BE49-F238E27FC236}">
                  <a16:creationId xmlns:a16="http://schemas.microsoft.com/office/drawing/2014/main" id="{F210F2A3-C4E3-7818-FE8E-D582C5969059}"/>
                </a:ext>
              </a:extLst>
            </p:cNvPr>
            <p:cNvCxnSpPr>
              <a:cxnSpLocks/>
              <a:stCxn id="91" idx="3"/>
              <a:endCxn id="92" idx="1"/>
            </p:cNvCxnSpPr>
            <p:nvPr/>
          </p:nvCxnSpPr>
          <p:spPr>
            <a:xfrm>
              <a:off x="4118710" y="1871316"/>
              <a:ext cx="750910" cy="302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Connector: Elbow 97">
              <a:extLst>
                <a:ext uri="{FF2B5EF4-FFF2-40B4-BE49-F238E27FC236}">
                  <a16:creationId xmlns:a16="http://schemas.microsoft.com/office/drawing/2014/main" id="{4A7A9668-0CEF-72F1-BD6D-B8F1FB4ED8AD}"/>
                </a:ext>
              </a:extLst>
            </p:cNvPr>
            <p:cNvCxnSpPr>
              <a:cxnSpLocks/>
              <a:stCxn id="93" idx="3"/>
              <a:endCxn id="92" idx="2"/>
            </p:cNvCxnSpPr>
            <p:nvPr/>
          </p:nvCxnSpPr>
          <p:spPr>
            <a:xfrm flipV="1">
              <a:off x="4488791" y="2281457"/>
              <a:ext cx="712185" cy="390257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3059BDBE-1CFC-2417-1E56-835D634B4364}"/>
                </a:ext>
              </a:extLst>
            </p:cNvPr>
            <p:cNvSpPr txBox="1"/>
            <p:nvPr/>
          </p:nvSpPr>
          <p:spPr>
            <a:xfrm>
              <a:off x="4251029" y="1926681"/>
              <a:ext cx="4156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dirty="0">
                  <a:solidFill>
                    <a:schemeClr val="accent2">
                      <a:lumMod val="50000"/>
                    </a:schemeClr>
                  </a:solidFill>
                </a:rPr>
                <a:t>Data sent</a:t>
              </a: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54281140-D1BA-69D8-8D58-714B9A34F43E}"/>
                </a:ext>
              </a:extLst>
            </p:cNvPr>
            <p:cNvSpPr txBox="1"/>
            <p:nvPr/>
          </p:nvSpPr>
          <p:spPr>
            <a:xfrm>
              <a:off x="3831122" y="2268271"/>
              <a:ext cx="959869" cy="346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accent2">
                      <a:lumMod val="50000"/>
                    </a:schemeClr>
                  </a:solidFill>
                </a:rPr>
                <a:t>Request  Approval on Email</a:t>
              </a:r>
            </a:p>
          </p:txBody>
        </p: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5613929A-E74C-E1CF-0592-805FB50BB0B3}"/>
                </a:ext>
              </a:extLst>
            </p:cNvPr>
            <p:cNvGrpSpPr/>
            <p:nvPr/>
          </p:nvGrpSpPr>
          <p:grpSpPr>
            <a:xfrm>
              <a:off x="3478718" y="1359161"/>
              <a:ext cx="751490" cy="612017"/>
              <a:chOff x="3720939" y="4458746"/>
              <a:chExt cx="769361" cy="612017"/>
            </a:xfrm>
          </p:grpSpPr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DA6CC4D5-F34C-9D0E-94C5-D090E8C2EB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68245" y="4458746"/>
                <a:ext cx="466953" cy="477337"/>
              </a:xfrm>
              <a:prstGeom prst="rect">
                <a:avLst/>
              </a:prstGeom>
            </p:spPr>
          </p:pic>
          <p:sp>
            <p:nvSpPr>
              <p:cNvPr id="91" name="Rectangle 24">
                <a:extLst>
                  <a:ext uri="{FF2B5EF4-FFF2-40B4-BE49-F238E27FC236}">
                    <a16:creationId xmlns:a16="http://schemas.microsoft.com/office/drawing/2014/main" id="{C0FD7980-DC80-B356-1072-7A6191F52989}"/>
                  </a:ext>
                </a:extLst>
              </p:cNvPr>
              <p:cNvSpPr/>
              <p:nvPr/>
            </p:nvSpPr>
            <p:spPr>
              <a:xfrm>
                <a:off x="3720939" y="4871038"/>
                <a:ext cx="655212" cy="199725"/>
              </a:xfrm>
              <a:prstGeom prst="rect">
                <a:avLst/>
              </a:prstGeom>
              <a:solidFill>
                <a:srgbClr val="E9B384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accent2">
                        <a:lumMod val="50000"/>
                      </a:schemeClr>
                    </a:solidFill>
                  </a:rPr>
                  <a:t>Staff</a:t>
                </a:r>
              </a:p>
            </p:txBody>
          </p:sp>
          <p:pic>
            <p:nvPicPr>
              <p:cNvPr id="213" name="Picture 212">
                <a:extLst>
                  <a:ext uri="{FF2B5EF4-FFF2-40B4-BE49-F238E27FC236}">
                    <a16:creationId xmlns:a16="http://schemas.microsoft.com/office/drawing/2014/main" id="{B8EB59EA-FA26-8231-F957-6110BC39D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239303" y="4622891"/>
                <a:ext cx="250997" cy="256579"/>
              </a:xfrm>
              <a:prstGeom prst="rect">
                <a:avLst/>
              </a:prstGeom>
            </p:spPr>
          </p:pic>
        </p:grpSp>
        <p:cxnSp>
          <p:nvCxnSpPr>
            <p:cNvPr id="218" name="Straight Arrow Connector 36">
              <a:extLst>
                <a:ext uri="{FF2B5EF4-FFF2-40B4-BE49-F238E27FC236}">
                  <a16:creationId xmlns:a16="http://schemas.microsoft.com/office/drawing/2014/main" id="{85CF3DDD-9117-777A-61AC-7B9DE16BBFD6}"/>
                </a:ext>
              </a:extLst>
            </p:cNvPr>
            <p:cNvCxnSpPr>
              <a:cxnSpLocks/>
              <a:stCxn id="92" idx="3"/>
              <a:endCxn id="96" idx="1"/>
            </p:cNvCxnSpPr>
            <p:nvPr/>
          </p:nvCxnSpPr>
          <p:spPr>
            <a:xfrm flipV="1">
              <a:off x="5532331" y="1818845"/>
              <a:ext cx="211251" cy="354917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84CF0C3-A8AF-D00E-2814-3E391810B530}"/>
                </a:ext>
              </a:extLst>
            </p:cNvPr>
            <p:cNvSpPr txBox="1"/>
            <p:nvPr/>
          </p:nvSpPr>
          <p:spPr>
            <a:xfrm>
              <a:off x="5733565" y="1886170"/>
              <a:ext cx="87399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Process Data</a:t>
              </a:r>
            </a:p>
          </p:txBody>
        </p:sp>
        <p:sp>
          <p:nvSpPr>
            <p:cNvPr id="234" name="Rectangle 195">
              <a:extLst>
                <a:ext uri="{FF2B5EF4-FFF2-40B4-BE49-F238E27FC236}">
                  <a16:creationId xmlns:a16="http://schemas.microsoft.com/office/drawing/2014/main" id="{720DC036-6573-119A-F88A-681BF79FA0AE}"/>
                </a:ext>
              </a:extLst>
            </p:cNvPr>
            <p:cNvSpPr/>
            <p:nvPr/>
          </p:nvSpPr>
          <p:spPr>
            <a:xfrm>
              <a:off x="247055" y="1014456"/>
              <a:ext cx="6406796" cy="1888948"/>
            </a:xfrm>
            <a:prstGeom prst="rect">
              <a:avLst/>
            </a:prstGeom>
            <a:noFill/>
            <a:ln w="3175">
              <a:solidFill>
                <a:srgbClr val="00206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320CFCA-6D81-66FA-FFA3-24913783A449}"/>
                </a:ext>
              </a:extLst>
            </p:cNvPr>
            <p:cNvSpPr/>
            <p:nvPr/>
          </p:nvSpPr>
          <p:spPr>
            <a:xfrm>
              <a:off x="1722695" y="1557100"/>
              <a:ext cx="907682" cy="856346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E28A93B9-EE88-078A-107A-FEA9EF14EEFD}"/>
                </a:ext>
              </a:extLst>
            </p:cNvPr>
            <p:cNvSpPr/>
            <p:nvPr/>
          </p:nvSpPr>
          <p:spPr>
            <a:xfrm>
              <a:off x="4816144" y="1722133"/>
              <a:ext cx="771960" cy="727977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8" name="Graphic 47" descr="Database outline">
              <a:extLst>
                <a:ext uri="{FF2B5EF4-FFF2-40B4-BE49-F238E27FC236}">
                  <a16:creationId xmlns:a16="http://schemas.microsoft.com/office/drawing/2014/main" id="{5FB84E4A-3502-02AE-B0A7-B2715557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747592" y="1361741"/>
              <a:ext cx="349239" cy="357544"/>
            </a:xfrm>
            <a:prstGeom prst="rect">
              <a:avLst/>
            </a:prstGeom>
          </p:spPr>
        </p:pic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3CC9BA0B-7664-E517-02E7-E884475DAECE}"/>
                </a:ext>
              </a:extLst>
            </p:cNvPr>
            <p:cNvSpPr/>
            <p:nvPr/>
          </p:nvSpPr>
          <p:spPr>
            <a:xfrm>
              <a:off x="1295494" y="2262444"/>
              <a:ext cx="455502" cy="410160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6C4B936-EB63-6880-3AAD-7B5F005B7822}"/>
                </a:ext>
              </a:extLst>
            </p:cNvPr>
            <p:cNvSpPr/>
            <p:nvPr/>
          </p:nvSpPr>
          <p:spPr>
            <a:xfrm>
              <a:off x="4530643" y="2481734"/>
              <a:ext cx="314272" cy="250218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1" name="Graphic 100" descr="Envelope with solid fill">
              <a:extLst>
                <a:ext uri="{FF2B5EF4-FFF2-40B4-BE49-F238E27FC236}">
                  <a16:creationId xmlns:a16="http://schemas.microsoft.com/office/drawing/2014/main" id="{2A4DBF11-A546-0BA7-AE33-5D7DCBE54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589793" y="2493063"/>
              <a:ext cx="207980" cy="207980"/>
            </a:xfrm>
            <a:prstGeom prst="rect">
              <a:avLst/>
            </a:prstGeom>
          </p:spPr>
        </p:pic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FDADCDF1-3B7A-365B-AEFE-28BF363407DF}"/>
                </a:ext>
              </a:extLst>
            </p:cNvPr>
            <p:cNvSpPr/>
            <p:nvPr/>
          </p:nvSpPr>
          <p:spPr>
            <a:xfrm>
              <a:off x="785248" y="1446598"/>
              <a:ext cx="340813" cy="347614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8048621-10DB-A20D-13BA-9A45CBFD994D}"/>
                </a:ext>
              </a:extLst>
            </p:cNvPr>
            <p:cNvSpPr/>
            <p:nvPr/>
          </p:nvSpPr>
          <p:spPr>
            <a:xfrm>
              <a:off x="3945566" y="1456808"/>
              <a:ext cx="346287" cy="335242"/>
            </a:xfrm>
            <a:prstGeom prst="ellipse">
              <a:avLst/>
            </a:prstGeom>
            <a:noFill/>
            <a:ln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EA04EA-499C-3D4D-AE12-1992B29B363B}"/>
                </a:ext>
              </a:extLst>
            </p:cNvPr>
            <p:cNvSpPr txBox="1"/>
            <p:nvPr/>
          </p:nvSpPr>
          <p:spPr>
            <a:xfrm>
              <a:off x="2468946" y="2704271"/>
              <a:ext cx="6583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>
                  <a:solidFill>
                    <a:schemeClr val="accent2">
                      <a:lumMod val="50000"/>
                    </a:schemeClr>
                  </a:solidFill>
                </a:rPr>
                <a:t>Process Data</a:t>
              </a:r>
            </a:p>
          </p:txBody>
        </p:sp>
      </p:grpSp>
      <p:sp>
        <p:nvSpPr>
          <p:cNvPr id="140" name="TextBox 139">
            <a:extLst>
              <a:ext uri="{FF2B5EF4-FFF2-40B4-BE49-F238E27FC236}">
                <a16:creationId xmlns:a16="http://schemas.microsoft.com/office/drawing/2014/main" id="{9A5E02E0-8953-FF5A-0815-D798AE35E29C}"/>
              </a:ext>
            </a:extLst>
          </p:cNvPr>
          <p:cNvSpPr txBox="1"/>
          <p:nvPr/>
        </p:nvSpPr>
        <p:spPr>
          <a:xfrm>
            <a:off x="2687605" y="3174240"/>
            <a:ext cx="108368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437F86"/>
                </a:solidFill>
              </a:rPr>
              <a:t>WHY SHOULD CONNECT TO LOCAL SERVER </a:t>
            </a:r>
          </a:p>
        </p:txBody>
      </p:sp>
      <p:pic>
        <p:nvPicPr>
          <p:cNvPr id="153" name="Picture 152" descr="A screenshot of a computer&#10;&#10;Description automatically generated">
            <a:extLst>
              <a:ext uri="{FF2B5EF4-FFF2-40B4-BE49-F238E27FC236}">
                <a16:creationId xmlns:a16="http://schemas.microsoft.com/office/drawing/2014/main" id="{99F0AD75-1733-1085-7B9F-A7AC08BF9506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9" t="13981" r="50000" b="60348"/>
          <a:stretch/>
        </p:blipFill>
        <p:spPr>
          <a:xfrm>
            <a:off x="7022625" y="2238602"/>
            <a:ext cx="1337030" cy="56428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55" name="Picture 15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D207B-0AA5-CCCC-FBC7-96DD44B9C31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747" y="1459832"/>
            <a:ext cx="2277631" cy="13817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5C712BD5-628F-0B64-0B1E-78DFF1BCD394}"/>
              </a:ext>
            </a:extLst>
          </p:cNvPr>
          <p:cNvSpPr txBox="1"/>
          <p:nvPr/>
        </p:nvSpPr>
        <p:spPr>
          <a:xfrm>
            <a:off x="3847921" y="3108231"/>
            <a:ext cx="2723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All Data are stored on Local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User Need Data Employee for E-Form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Limit column in cloud Storage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accent2">
                    <a:lumMod val="50000"/>
                  </a:schemeClr>
                </a:solidFill>
              </a:rPr>
              <a:t>Avoid inputting a lot of data manually</a:t>
            </a:r>
          </a:p>
        </p:txBody>
      </p:sp>
      <p:sp>
        <p:nvSpPr>
          <p:cNvPr id="1024" name="Rectangle 195">
            <a:extLst>
              <a:ext uri="{FF2B5EF4-FFF2-40B4-BE49-F238E27FC236}">
                <a16:creationId xmlns:a16="http://schemas.microsoft.com/office/drawing/2014/main" id="{AAA3FAF6-C68E-1E76-0B2C-C482EE5F1787}"/>
              </a:ext>
            </a:extLst>
          </p:cNvPr>
          <p:cNvSpPr/>
          <p:nvPr/>
        </p:nvSpPr>
        <p:spPr>
          <a:xfrm>
            <a:off x="247055" y="2954661"/>
            <a:ext cx="6406796" cy="1030257"/>
          </a:xfrm>
          <a:prstGeom prst="rect">
            <a:avLst/>
          </a:prstGeom>
          <a:noFill/>
          <a:ln w="31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DD45882-22BF-6F32-2242-F1AD6CE9A921}"/>
              </a:ext>
            </a:extLst>
          </p:cNvPr>
          <p:cNvGrpSpPr/>
          <p:nvPr/>
        </p:nvGrpSpPr>
        <p:grpSpPr>
          <a:xfrm>
            <a:off x="267409" y="3041254"/>
            <a:ext cx="1007557" cy="1021733"/>
            <a:chOff x="267409" y="3041254"/>
            <a:chExt cx="1007557" cy="1021733"/>
          </a:xfrm>
        </p:grpSpPr>
        <p:pic>
          <p:nvPicPr>
            <p:cNvPr id="297" name="Picture 296">
              <a:extLst>
                <a:ext uri="{FF2B5EF4-FFF2-40B4-BE49-F238E27FC236}">
                  <a16:creationId xmlns:a16="http://schemas.microsoft.com/office/drawing/2014/main" id="{1534DF7F-69B1-B5C4-5515-408F2EDAD4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06243" y="3348493"/>
              <a:ext cx="190428" cy="190428"/>
            </a:xfrm>
            <a:prstGeom prst="rect">
              <a:avLst/>
            </a:prstGeom>
          </p:spPr>
        </p:pic>
        <p:pic>
          <p:nvPicPr>
            <p:cNvPr id="51" name="Gambar 36" descr="Sebuah gambar berisi deasin&#10;&#10;Deskripsi dibuat secara otomatis dengan tingkat keyakinan sedang">
              <a:extLst>
                <a:ext uri="{FF2B5EF4-FFF2-40B4-BE49-F238E27FC236}">
                  <a16:creationId xmlns:a16="http://schemas.microsoft.com/office/drawing/2014/main" id="{0552B214-F616-8404-607A-69769000EC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19276" r="47414" b="42034"/>
            <a:stretch/>
          </p:blipFill>
          <p:spPr>
            <a:xfrm>
              <a:off x="366526" y="3519749"/>
              <a:ext cx="267958" cy="262376"/>
            </a:xfrm>
            <a:prstGeom prst="rect">
              <a:avLst/>
            </a:prstGeom>
          </p:spPr>
        </p:pic>
        <p:pic>
          <p:nvPicPr>
            <p:cNvPr id="280" name="Gambar 35" descr="Sebuah gambar berisi deasin&#10;&#10;Deskripsi dibuat secara otomatis dengan tingkat keyakinan sedang">
              <a:extLst>
                <a:ext uri="{FF2B5EF4-FFF2-40B4-BE49-F238E27FC236}">
                  <a16:creationId xmlns:a16="http://schemas.microsoft.com/office/drawing/2014/main" id="{4611A147-EFBB-A433-1F81-FE6BD9F91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" t="19217" r="66742" b="42093"/>
            <a:stretch/>
          </p:blipFill>
          <p:spPr>
            <a:xfrm>
              <a:off x="616920" y="3563549"/>
              <a:ext cx="248239" cy="212754"/>
            </a:xfrm>
            <a:prstGeom prst="rect">
              <a:avLst/>
            </a:prstGeom>
          </p:spPr>
        </p:pic>
        <p:pic>
          <p:nvPicPr>
            <p:cNvPr id="281" name="Picture 280">
              <a:extLst>
                <a:ext uri="{FF2B5EF4-FFF2-40B4-BE49-F238E27FC236}">
                  <a16:creationId xmlns:a16="http://schemas.microsoft.com/office/drawing/2014/main" id="{4AF30D09-DC92-4407-0263-C04961364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6657" t="6103" r="26629" b="5132"/>
            <a:stretch/>
          </p:blipFill>
          <p:spPr>
            <a:xfrm>
              <a:off x="889195" y="3578002"/>
              <a:ext cx="178156" cy="172079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28BB9-F08D-36C0-1BE5-09193091E2F1}"/>
                </a:ext>
              </a:extLst>
            </p:cNvPr>
            <p:cNvSpPr txBox="1"/>
            <p:nvPr/>
          </p:nvSpPr>
          <p:spPr>
            <a:xfrm>
              <a:off x="513653" y="3750276"/>
              <a:ext cx="4847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Cloud</a:t>
              </a:r>
            </a:p>
          </p:txBody>
        </p:sp>
        <p:pic>
          <p:nvPicPr>
            <p:cNvPr id="50" name="Graphic 49" descr="Cloud outline">
              <a:extLst>
                <a:ext uri="{FF2B5EF4-FFF2-40B4-BE49-F238E27FC236}">
                  <a16:creationId xmlns:a16="http://schemas.microsoft.com/office/drawing/2014/main" id="{97142B21-5A56-325B-8254-AB9332E5B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7409" y="3041254"/>
              <a:ext cx="1007557" cy="1021733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16D47FF7-575F-90C5-C009-C8E5F69E6AF4}"/>
              </a:ext>
            </a:extLst>
          </p:cNvPr>
          <p:cNvSpPr txBox="1"/>
          <p:nvPr/>
        </p:nvSpPr>
        <p:spPr>
          <a:xfrm>
            <a:off x="3529636" y="3154918"/>
            <a:ext cx="255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37F86"/>
                </a:solidFill>
              </a:rPr>
              <a:t>?</a:t>
            </a:r>
          </a:p>
        </p:txBody>
      </p:sp>
      <p:sp>
        <p:nvSpPr>
          <p:cNvPr id="36" name="Rectangle 195">
            <a:extLst>
              <a:ext uri="{FF2B5EF4-FFF2-40B4-BE49-F238E27FC236}">
                <a16:creationId xmlns:a16="http://schemas.microsoft.com/office/drawing/2014/main" id="{7C3FC559-00E6-4A98-AF7B-1E793CB4F361}"/>
              </a:ext>
            </a:extLst>
          </p:cNvPr>
          <p:cNvSpPr/>
          <p:nvPr/>
        </p:nvSpPr>
        <p:spPr>
          <a:xfrm>
            <a:off x="248372" y="4044986"/>
            <a:ext cx="6406796" cy="2237827"/>
          </a:xfrm>
          <a:prstGeom prst="rect">
            <a:avLst/>
          </a:prstGeom>
          <a:noFill/>
          <a:ln w="31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29CF71E-5D1C-2A0A-44C3-87D3AF40D2B0}"/>
              </a:ext>
            </a:extLst>
          </p:cNvPr>
          <p:cNvGrpSpPr/>
          <p:nvPr/>
        </p:nvGrpSpPr>
        <p:grpSpPr>
          <a:xfrm>
            <a:off x="2724745" y="4221128"/>
            <a:ext cx="1036465" cy="307777"/>
            <a:chOff x="7246084" y="2523433"/>
            <a:chExt cx="1036465" cy="307777"/>
          </a:xfrm>
        </p:grpSpPr>
        <p:sp>
          <p:nvSpPr>
            <p:cNvPr id="309" name="Rectangle 195">
              <a:extLst>
                <a:ext uri="{FF2B5EF4-FFF2-40B4-BE49-F238E27FC236}">
                  <a16:creationId xmlns:a16="http://schemas.microsoft.com/office/drawing/2014/main" id="{2E0772A8-11F1-AF1C-B1FC-0B6749C942B4}"/>
                </a:ext>
              </a:extLst>
            </p:cNvPr>
            <p:cNvSpPr/>
            <p:nvPr/>
          </p:nvSpPr>
          <p:spPr>
            <a:xfrm>
              <a:off x="7251813" y="2553731"/>
              <a:ext cx="946323" cy="23201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93523BB-7BA8-2294-B870-A8685CF9446F}"/>
                </a:ext>
              </a:extLst>
            </p:cNvPr>
            <p:cNvGrpSpPr/>
            <p:nvPr/>
          </p:nvGrpSpPr>
          <p:grpSpPr>
            <a:xfrm>
              <a:off x="7246084" y="2523433"/>
              <a:ext cx="1036465" cy="307777"/>
              <a:chOff x="9893211" y="2444447"/>
              <a:chExt cx="1036465" cy="307777"/>
            </a:xfrm>
          </p:grpSpPr>
          <p:pic>
            <p:nvPicPr>
              <p:cNvPr id="310" name="Picture 309">
                <a:extLst>
                  <a:ext uri="{FF2B5EF4-FFF2-40B4-BE49-F238E27FC236}">
                    <a16:creationId xmlns:a16="http://schemas.microsoft.com/office/drawing/2014/main" id="{B0212A6C-EB51-6EE1-99C2-619CF8249E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 flipH="1">
                <a:off x="10695554" y="2468676"/>
                <a:ext cx="234122" cy="234122"/>
              </a:xfrm>
              <a:prstGeom prst="rect">
                <a:avLst/>
              </a:prstGeom>
            </p:spPr>
          </p:pic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90F1D4F0-856F-3241-67C6-442962AACE6C}"/>
                  </a:ext>
                </a:extLst>
              </p:cNvPr>
              <p:cNvSpPr txBox="1"/>
              <p:nvPr/>
            </p:nvSpPr>
            <p:spPr>
              <a:xfrm>
                <a:off x="9893211" y="2444447"/>
                <a:ext cx="95778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700" dirty="0">
                    <a:solidFill>
                      <a:schemeClr val="accent2">
                        <a:lumMod val="50000"/>
                      </a:schemeClr>
                    </a:solidFill>
                  </a:rPr>
                  <a:t>Get query data from vendor</a:t>
                </a:r>
              </a:p>
            </p:txBody>
          </p:sp>
        </p:grpSp>
      </p:grpSp>
      <p:sp>
        <p:nvSpPr>
          <p:cNvPr id="116" name="Rectangle 195">
            <a:extLst>
              <a:ext uri="{FF2B5EF4-FFF2-40B4-BE49-F238E27FC236}">
                <a16:creationId xmlns:a16="http://schemas.microsoft.com/office/drawing/2014/main" id="{79A1B7C8-D9F3-EC13-D279-FAAA436F95D0}"/>
              </a:ext>
            </a:extLst>
          </p:cNvPr>
          <p:cNvSpPr/>
          <p:nvPr/>
        </p:nvSpPr>
        <p:spPr>
          <a:xfrm>
            <a:off x="6872371" y="1016889"/>
            <a:ext cx="4964431" cy="5265922"/>
          </a:xfrm>
          <a:prstGeom prst="rect">
            <a:avLst/>
          </a:prstGeom>
          <a:noFill/>
          <a:ln w="31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EC197CE-BCCE-1CED-4A0F-3073F9EF9A0C}"/>
              </a:ext>
            </a:extLst>
          </p:cNvPr>
          <p:cNvSpPr txBox="1"/>
          <p:nvPr/>
        </p:nvSpPr>
        <p:spPr>
          <a:xfrm>
            <a:off x="8160576" y="1047312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</a:rPr>
              <a:t>E-FORM BY POWER PLATFORM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6B22F51-E25B-0676-9F73-6FCA162F1828}"/>
              </a:ext>
            </a:extLst>
          </p:cNvPr>
          <p:cNvSpPr txBox="1"/>
          <p:nvPr/>
        </p:nvSpPr>
        <p:spPr>
          <a:xfrm>
            <a:off x="6901751" y="1490721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F86"/>
                </a:solidFill>
              </a:rPr>
              <a:t>AUTO FILL INPUT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5C4BD7F-FA44-1272-6258-6CA559ED8A24}"/>
              </a:ext>
            </a:extLst>
          </p:cNvPr>
          <p:cNvSpPr txBox="1"/>
          <p:nvPr/>
        </p:nvSpPr>
        <p:spPr>
          <a:xfrm>
            <a:off x="4320197" y="4614029"/>
            <a:ext cx="10836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F86"/>
                </a:solidFill>
              </a:rPr>
              <a:t>SYNC DATA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69A0FE-D051-1066-96F7-E85883F30FCF}"/>
              </a:ext>
            </a:extLst>
          </p:cNvPr>
          <p:cNvSpPr txBox="1"/>
          <p:nvPr/>
        </p:nvSpPr>
        <p:spPr>
          <a:xfrm>
            <a:off x="4184452" y="4836949"/>
            <a:ext cx="246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Can access data in local server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No need Update Data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Get data for autofill input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Send Data to Database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2D42C06-AE81-DD99-31B8-D16CAAC9D47B}"/>
              </a:ext>
            </a:extLst>
          </p:cNvPr>
          <p:cNvSpPr txBox="1"/>
          <p:nvPr/>
        </p:nvSpPr>
        <p:spPr>
          <a:xfrm>
            <a:off x="7316562" y="1738329"/>
            <a:ext cx="246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Speed up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Input 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Avoid error </a:t>
            </a:r>
            <a:r>
              <a:rPr lang="en-US" sz="1200" dirty="0">
                <a:solidFill>
                  <a:schemeClr val="accent2">
                    <a:lumMod val="50000"/>
                  </a:schemeClr>
                </a:solidFill>
              </a:rPr>
              <a:t>input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21F2001B-B6AE-36F3-6F8B-66E2F62B2B1F}"/>
              </a:ext>
            </a:extLst>
          </p:cNvPr>
          <p:cNvSpPr/>
          <p:nvPr/>
        </p:nvSpPr>
        <p:spPr>
          <a:xfrm>
            <a:off x="7022625" y="2444503"/>
            <a:ext cx="1445937" cy="20165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FA753799-9CA7-46E7-A5DE-EC305C7221CF}"/>
              </a:ext>
            </a:extLst>
          </p:cNvPr>
          <p:cNvCxnSpPr>
            <a:cxnSpLocks/>
            <a:stCxn id="128" idx="3"/>
            <a:endCxn id="155" idx="1"/>
          </p:cNvCxnSpPr>
          <p:nvPr/>
        </p:nvCxnSpPr>
        <p:spPr>
          <a:xfrm flipV="1">
            <a:off x="8468562" y="2150689"/>
            <a:ext cx="934185" cy="3946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1841E169-7F5A-A945-DE2F-32EEB065A66C}"/>
              </a:ext>
            </a:extLst>
          </p:cNvPr>
          <p:cNvSpPr txBox="1"/>
          <p:nvPr/>
        </p:nvSpPr>
        <p:spPr>
          <a:xfrm>
            <a:off x="6882356" y="2903404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F86"/>
                </a:solidFill>
              </a:rPr>
              <a:t>TRACKED APPROVAL</a:t>
            </a:r>
          </a:p>
        </p:txBody>
      </p:sp>
      <p:pic>
        <p:nvPicPr>
          <p:cNvPr id="137" name="Picture 136" descr="A screenshot of a computer&#10;&#10;Description automatically generated">
            <a:extLst>
              <a:ext uri="{FF2B5EF4-FFF2-40B4-BE49-F238E27FC236}">
                <a16:creationId xmlns:a16="http://schemas.microsoft.com/office/drawing/2014/main" id="{E3667178-3EC1-E791-3463-EC151E158875}"/>
              </a:ext>
            </a:extLst>
          </p:cNvPr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81" r="30425" b="19031"/>
          <a:stretch/>
        </p:blipFill>
        <p:spPr>
          <a:xfrm>
            <a:off x="7005969" y="4356946"/>
            <a:ext cx="2645788" cy="655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212A74D0-BBFB-9717-8501-7996BC8D5196}"/>
              </a:ext>
            </a:extLst>
          </p:cNvPr>
          <p:cNvSpPr txBox="1"/>
          <p:nvPr/>
        </p:nvSpPr>
        <p:spPr>
          <a:xfrm>
            <a:off x="6901751" y="4104317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F86"/>
                </a:solidFill>
              </a:rPr>
              <a:t>EASY CONTROL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FD4C618-D821-1F91-7BD4-3391679DF6DA}"/>
              </a:ext>
            </a:extLst>
          </p:cNvPr>
          <p:cNvSpPr/>
          <p:nvPr/>
        </p:nvSpPr>
        <p:spPr>
          <a:xfrm>
            <a:off x="8698867" y="4246935"/>
            <a:ext cx="665049" cy="80443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688592-1FAF-D646-B1FD-C1F77457ACA5}"/>
              </a:ext>
            </a:extLst>
          </p:cNvPr>
          <p:cNvSpPr txBox="1"/>
          <p:nvPr/>
        </p:nvSpPr>
        <p:spPr>
          <a:xfrm>
            <a:off x="9718859" y="4394705"/>
            <a:ext cx="205084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Admin can find out which form requests have ben processed and which have not</a:t>
            </a:r>
          </a:p>
        </p:txBody>
      </p:sp>
      <p:pic>
        <p:nvPicPr>
          <p:cNvPr id="145" name="Picture 144" descr="A screenshot of a computer&#10;&#10;Description automatically generated">
            <a:extLst>
              <a:ext uri="{FF2B5EF4-FFF2-40B4-BE49-F238E27FC236}">
                <a16:creationId xmlns:a16="http://schemas.microsoft.com/office/drawing/2014/main" id="{B94C7B1C-4C36-9196-3C73-838B8D3C0551}"/>
              </a:ext>
            </a:extLst>
          </p:cNvPr>
          <p:cNvPicPr>
            <a:picLocks noChangeAspect="1"/>
          </p:cNvPicPr>
          <p:nvPr/>
        </p:nvPicPr>
        <p:blipFill rotWithShape="1"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31"/>
          <a:stretch/>
        </p:blipFill>
        <p:spPr>
          <a:xfrm>
            <a:off x="8211109" y="3200454"/>
            <a:ext cx="3467238" cy="8500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6" name="TextBox 145">
            <a:extLst>
              <a:ext uri="{FF2B5EF4-FFF2-40B4-BE49-F238E27FC236}">
                <a16:creationId xmlns:a16="http://schemas.microsoft.com/office/drawing/2014/main" id="{A9C1EA9D-8FFF-EDAB-BE80-AB1FF766546B}"/>
              </a:ext>
            </a:extLst>
          </p:cNvPr>
          <p:cNvSpPr txBox="1"/>
          <p:nvPr/>
        </p:nvSpPr>
        <p:spPr>
          <a:xfrm>
            <a:off x="6999677" y="3216192"/>
            <a:ext cx="1294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User </a:t>
            </a:r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can know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where the request form has been approved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11A0F65-DF2E-4098-7A36-DABC1A61FB03}"/>
              </a:ext>
            </a:extLst>
          </p:cNvPr>
          <p:cNvSpPr/>
          <p:nvPr/>
        </p:nvSpPr>
        <p:spPr>
          <a:xfrm>
            <a:off x="8698867" y="3251182"/>
            <a:ext cx="687100" cy="7694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D3D1500-83F9-9BEF-57F4-BF2E693B7AC4}"/>
              </a:ext>
            </a:extLst>
          </p:cNvPr>
          <p:cNvSpPr/>
          <p:nvPr/>
        </p:nvSpPr>
        <p:spPr>
          <a:xfrm>
            <a:off x="10544754" y="3251194"/>
            <a:ext cx="687100" cy="76944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6401C8E-0CDF-B2B2-0AF0-65DF6221D12B}"/>
              </a:ext>
            </a:extLst>
          </p:cNvPr>
          <p:cNvSpPr txBox="1"/>
          <p:nvPr/>
        </p:nvSpPr>
        <p:spPr>
          <a:xfrm>
            <a:off x="6908951" y="5101438"/>
            <a:ext cx="2623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37F86"/>
                </a:solidFill>
              </a:rPr>
              <a:t>STOP ADMIN SECTION JOB</a:t>
            </a:r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4EACF22D-4179-2CD8-7D9F-B1C71ABAC554}"/>
              </a:ext>
            </a:extLst>
          </p:cNvPr>
          <p:cNvPicPr>
            <a:picLocks noChangeAspect="1"/>
          </p:cNvPicPr>
          <p:nvPr/>
        </p:nvPicPr>
        <p:blipFill rotWithShape="1">
          <a:blip r:embed="rId28"/>
          <a:srcRect l="18225" t="9183" r="16670" b="4312"/>
          <a:stretch/>
        </p:blipFill>
        <p:spPr>
          <a:xfrm>
            <a:off x="9505393" y="5166796"/>
            <a:ext cx="1349711" cy="107515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69" name="TextBox 27">
            <a:extLst>
              <a:ext uri="{FF2B5EF4-FFF2-40B4-BE49-F238E27FC236}">
                <a16:creationId xmlns:a16="http://schemas.microsoft.com/office/drawing/2014/main" id="{0E7281EC-DF63-C10D-22F4-35ADB9DC1DD7}"/>
              </a:ext>
            </a:extLst>
          </p:cNvPr>
          <p:cNvSpPr txBox="1"/>
          <p:nvPr/>
        </p:nvSpPr>
        <p:spPr>
          <a:xfrm>
            <a:off x="6971555" y="5465051"/>
            <a:ext cx="2497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50000"/>
                  </a:schemeClr>
                </a:solidFill>
              </a:rPr>
              <a:t>No Need Admin section </a:t>
            </a:r>
            <a:r>
              <a:rPr lang="en-US" sz="1100" dirty="0">
                <a:solidFill>
                  <a:schemeClr val="accent2">
                    <a:lumMod val="50000"/>
                  </a:schemeClr>
                </a:solidFill>
              </a:rPr>
              <a:t>, The approval Process runs in system by email</a:t>
            </a:r>
          </a:p>
        </p:txBody>
      </p:sp>
      <p:sp>
        <p:nvSpPr>
          <p:cNvPr id="170" name="TextBox 97">
            <a:extLst>
              <a:ext uri="{FF2B5EF4-FFF2-40B4-BE49-F238E27FC236}">
                <a16:creationId xmlns:a16="http://schemas.microsoft.com/office/drawing/2014/main" id="{1B908D6A-F177-36B6-3846-7FC4D0DA7756}"/>
              </a:ext>
            </a:extLst>
          </p:cNvPr>
          <p:cNvSpPr txBox="1"/>
          <p:nvPr/>
        </p:nvSpPr>
        <p:spPr>
          <a:xfrm>
            <a:off x="11516008" y="6396068"/>
            <a:ext cx="67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5709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164034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Konektor Lurus 46">
            <a:extLst>
              <a:ext uri="{FF2B5EF4-FFF2-40B4-BE49-F238E27FC236}">
                <a16:creationId xmlns:a16="http://schemas.microsoft.com/office/drawing/2014/main" id="{9D410C79-E66E-5382-25C7-E0E56B6F0B2F}"/>
              </a:ext>
            </a:extLst>
          </p:cNvPr>
          <p:cNvCxnSpPr>
            <a:cxnSpLocks/>
          </p:cNvCxnSpPr>
          <p:nvPr/>
        </p:nvCxnSpPr>
        <p:spPr>
          <a:xfrm>
            <a:off x="496388" y="794024"/>
            <a:ext cx="112495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117DD6-A08F-CEAF-B660-65A1D612D967}"/>
              </a:ext>
            </a:extLst>
          </p:cNvPr>
          <p:cNvSpPr txBox="1"/>
          <p:nvPr/>
        </p:nvSpPr>
        <p:spPr>
          <a:xfrm>
            <a:off x="5542002" y="318685"/>
            <a:ext cx="1392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0D19F-149A-E032-32A9-35FE577FD407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4" name="Paralelogram 25">
              <a:extLst>
                <a:ext uri="{FF2B5EF4-FFF2-40B4-BE49-F238E27FC236}">
                  <a16:creationId xmlns:a16="http://schemas.microsoft.com/office/drawing/2014/main" id="{5D50FD30-2E2F-A89B-36BA-E9B2BCF835BA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elogram 25">
              <a:extLst>
                <a:ext uri="{FF2B5EF4-FFF2-40B4-BE49-F238E27FC236}">
                  <a16:creationId xmlns:a16="http://schemas.microsoft.com/office/drawing/2014/main" id="{5D47AECD-2DA2-741E-7EF3-5A764E241262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85">
              <a:extLst>
                <a:ext uri="{FF2B5EF4-FFF2-40B4-BE49-F238E27FC236}">
                  <a16:creationId xmlns:a16="http://schemas.microsoft.com/office/drawing/2014/main" id="{932FA69B-7235-88B4-44B9-92C7CC531A11}"/>
                </a:ext>
              </a:extLst>
            </p:cNvPr>
            <p:cNvSpPr txBox="1"/>
            <p:nvPr/>
          </p:nvSpPr>
          <p:spPr>
            <a:xfrm>
              <a:off x="1372713" y="365605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Smart HR System</a:t>
              </a:r>
            </a:p>
          </p:txBody>
        </p:sp>
        <p:sp>
          <p:nvSpPr>
            <p:cNvPr id="7" name="Bagan alur: Konektor 48">
              <a:extLst>
                <a:ext uri="{FF2B5EF4-FFF2-40B4-BE49-F238E27FC236}">
                  <a16:creationId xmlns:a16="http://schemas.microsoft.com/office/drawing/2014/main" id="{40E637DC-7212-5311-BAE5-09DF1F6574DA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agan alur: Konektor 48">
              <a:extLst>
                <a:ext uri="{FF2B5EF4-FFF2-40B4-BE49-F238E27FC236}">
                  <a16:creationId xmlns:a16="http://schemas.microsoft.com/office/drawing/2014/main" id="{57397C9B-4D00-058B-C918-3DD70C93077E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rgbClr val="20386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id="{568D5BF9-9FED-9496-3BF8-B129A55838EB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CBD51F-3EF7-DA74-F58C-DBE56D78A667}"/>
              </a:ext>
            </a:extLst>
          </p:cNvPr>
          <p:cNvGrpSpPr/>
          <p:nvPr/>
        </p:nvGrpSpPr>
        <p:grpSpPr>
          <a:xfrm>
            <a:off x="123664" y="6239701"/>
            <a:ext cx="11854674" cy="566739"/>
            <a:chOff x="158438" y="8637950"/>
            <a:chExt cx="11346797" cy="5667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E4971-0869-1C87-398C-7EE28A85005D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5AF7D9-5770-FA42-5675-A5EB5CE48147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13" name="図 7">
                <a:extLst>
                  <a:ext uri="{FF2B5EF4-FFF2-40B4-BE49-F238E27FC236}">
                    <a16:creationId xmlns:a16="http://schemas.microsoft.com/office/drawing/2014/main" id="{07279208-DAE8-87EE-A08D-DED6B58E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F857235-C326-ED85-ED8B-FC9BFD2E9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5" name="TextBox 19">
                <a:extLst>
                  <a:ext uri="{FF2B5EF4-FFF2-40B4-BE49-F238E27FC236}">
                    <a16:creationId xmlns:a16="http://schemas.microsoft.com/office/drawing/2014/main" id="{D2936816-31C3-B078-3149-42FBF2361EAD}"/>
                  </a:ext>
                </a:extLst>
              </p:cNvPr>
              <p:cNvSpPr txBox="1"/>
              <p:nvPr/>
            </p:nvSpPr>
            <p:spPr>
              <a:xfrm>
                <a:off x="754903" y="8657057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78BAED66-DC99-6ABA-9366-B5B61EA82E8E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69A1C5E1-3716-9BAB-A56E-5B3123F622F9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29" name="Rectangle 80">
            <a:extLst>
              <a:ext uri="{FF2B5EF4-FFF2-40B4-BE49-F238E27FC236}">
                <a16:creationId xmlns:a16="http://schemas.microsoft.com/office/drawing/2014/main" id="{1797A393-1801-32A0-DBEE-353DAAB442E4}"/>
              </a:ext>
            </a:extLst>
          </p:cNvPr>
          <p:cNvSpPr/>
          <p:nvPr/>
        </p:nvSpPr>
        <p:spPr>
          <a:xfrm flipV="1">
            <a:off x="470382" y="1561876"/>
            <a:ext cx="3653676" cy="433658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BA1AE2C-8BA6-D251-39FA-033FAAF1F8BE}"/>
              </a:ext>
            </a:extLst>
          </p:cNvPr>
          <p:cNvGrpSpPr/>
          <p:nvPr/>
        </p:nvGrpSpPr>
        <p:grpSpPr>
          <a:xfrm>
            <a:off x="9403568" y="4523226"/>
            <a:ext cx="1768341" cy="507831"/>
            <a:chOff x="9240132" y="4073793"/>
            <a:chExt cx="1768341" cy="507831"/>
          </a:xfrm>
        </p:grpSpPr>
        <p:pic>
          <p:nvPicPr>
            <p:cNvPr id="51" name="Grafik 24" descr="Stopwatch dengan isian solid">
              <a:extLst>
                <a:ext uri="{FF2B5EF4-FFF2-40B4-BE49-F238E27FC236}">
                  <a16:creationId xmlns:a16="http://schemas.microsoft.com/office/drawing/2014/main" id="{8968E9E3-C4BC-D6EA-F0DC-D207D54C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240132" y="4128585"/>
              <a:ext cx="571706" cy="442863"/>
            </a:xfrm>
            <a:prstGeom prst="rect">
              <a:avLst/>
            </a:prstGeom>
          </p:spPr>
        </p:pic>
        <p:sp>
          <p:nvSpPr>
            <p:cNvPr id="59" name="TextBox 45">
              <a:extLst>
                <a:ext uri="{FF2B5EF4-FFF2-40B4-BE49-F238E27FC236}">
                  <a16:creationId xmlns:a16="http://schemas.microsoft.com/office/drawing/2014/main" id="{28C08DDD-D69E-DFCB-84D9-636DE341DBE7}"/>
                </a:ext>
              </a:extLst>
            </p:cNvPr>
            <p:cNvSpPr txBox="1"/>
            <p:nvPr/>
          </p:nvSpPr>
          <p:spPr>
            <a:xfrm>
              <a:off x="9716469" y="4073793"/>
              <a:ext cx="1292004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b="1" dirty="0"/>
                <a:t>Reduce man hours </a:t>
              </a:r>
              <a:r>
                <a:rPr lang="en-US" sz="1600" b="1" dirty="0">
                  <a:solidFill>
                    <a:srgbClr val="FF0000"/>
                  </a:solidFill>
                </a:rPr>
                <a:t>15 minutes</a:t>
              </a:r>
              <a:endParaRPr lang="en-US" sz="11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BEB6EF8-0FE4-94A0-CF9B-931816A9F12D}"/>
              </a:ext>
            </a:extLst>
          </p:cNvPr>
          <p:cNvGrpSpPr/>
          <p:nvPr/>
        </p:nvGrpSpPr>
        <p:grpSpPr>
          <a:xfrm>
            <a:off x="4388315" y="3808662"/>
            <a:ext cx="2247927" cy="523220"/>
            <a:chOff x="8370594" y="3700007"/>
            <a:chExt cx="1813932" cy="523220"/>
          </a:xfrm>
        </p:grpSpPr>
        <p:sp>
          <p:nvSpPr>
            <p:cNvPr id="81" name="TextBox 45">
              <a:extLst>
                <a:ext uri="{FF2B5EF4-FFF2-40B4-BE49-F238E27FC236}">
                  <a16:creationId xmlns:a16="http://schemas.microsoft.com/office/drawing/2014/main" id="{ADF04CDB-2BE0-6731-EE68-E7991AF66A16}"/>
                </a:ext>
              </a:extLst>
            </p:cNvPr>
            <p:cNvSpPr txBox="1"/>
            <p:nvPr/>
          </p:nvSpPr>
          <p:spPr>
            <a:xfrm>
              <a:off x="8370594" y="3720748"/>
              <a:ext cx="242102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F4F2D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TextBox 45">
              <a:extLst>
                <a:ext uri="{FF2B5EF4-FFF2-40B4-BE49-F238E27FC236}">
                  <a16:creationId xmlns:a16="http://schemas.microsoft.com/office/drawing/2014/main" id="{55A2F4FA-A5CC-7D43-6D9D-8F5C0CDCFB3F}"/>
                </a:ext>
              </a:extLst>
            </p:cNvPr>
            <p:cNvSpPr txBox="1"/>
            <p:nvPr/>
          </p:nvSpPr>
          <p:spPr>
            <a:xfrm>
              <a:off x="8612698" y="3700007"/>
              <a:ext cx="15718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/>
                <a:t>Reduce Man Hours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BB5C11E4-5583-00CF-94FF-4EBD7037E12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418"/>
          <a:stretch/>
        </p:blipFill>
        <p:spPr>
          <a:xfrm>
            <a:off x="4334851" y="2059355"/>
            <a:ext cx="1309719" cy="911136"/>
          </a:xfrm>
          <a:prstGeom prst="rect">
            <a:avLst/>
          </a:prstGeom>
        </p:spPr>
      </p:pic>
      <p:sp>
        <p:nvSpPr>
          <p:cNvPr id="27" name="Arrow: Down 26">
            <a:extLst>
              <a:ext uri="{FF2B5EF4-FFF2-40B4-BE49-F238E27FC236}">
                <a16:creationId xmlns:a16="http://schemas.microsoft.com/office/drawing/2014/main" id="{30F419D3-ACD8-2DE2-DC21-2BE62F2BAD45}"/>
              </a:ext>
            </a:extLst>
          </p:cNvPr>
          <p:cNvSpPr/>
          <p:nvPr/>
        </p:nvSpPr>
        <p:spPr>
          <a:xfrm rot="16200000">
            <a:off x="5793749" y="2404799"/>
            <a:ext cx="272377" cy="25704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45">
            <a:extLst>
              <a:ext uri="{FF2B5EF4-FFF2-40B4-BE49-F238E27FC236}">
                <a16:creationId xmlns:a16="http://schemas.microsoft.com/office/drawing/2014/main" id="{5AB2F596-9416-B668-185D-7392B7891400}"/>
              </a:ext>
            </a:extLst>
          </p:cNvPr>
          <p:cNvSpPr txBox="1"/>
          <p:nvPr/>
        </p:nvSpPr>
        <p:spPr>
          <a:xfrm>
            <a:off x="4593835" y="1659434"/>
            <a:ext cx="1971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/>
              <a:t>Reduce Paper Usage </a:t>
            </a:r>
          </a:p>
        </p:txBody>
      </p:sp>
      <p:sp>
        <p:nvSpPr>
          <p:cNvPr id="68" name="TextBox 45">
            <a:extLst>
              <a:ext uri="{FF2B5EF4-FFF2-40B4-BE49-F238E27FC236}">
                <a16:creationId xmlns:a16="http://schemas.microsoft.com/office/drawing/2014/main" id="{1F5CC0B4-9854-8A2E-2251-6C0A5BE574AD}"/>
              </a:ext>
            </a:extLst>
          </p:cNvPr>
          <p:cNvSpPr txBox="1"/>
          <p:nvPr/>
        </p:nvSpPr>
        <p:spPr>
          <a:xfrm>
            <a:off x="4293808" y="1639555"/>
            <a:ext cx="300027" cy="307777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4F2D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40C9478-4AB8-BF6C-A625-E3521C4403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192" t="26774" r="21920" b="16370"/>
          <a:stretch/>
        </p:blipFill>
        <p:spPr>
          <a:xfrm>
            <a:off x="6195983" y="2046014"/>
            <a:ext cx="1509332" cy="8485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951B176C-46CA-7CF3-3997-87DE592EE5D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1496" t="26774" r="21500" b="16639"/>
          <a:stretch/>
        </p:blipFill>
        <p:spPr>
          <a:xfrm>
            <a:off x="6400562" y="2135431"/>
            <a:ext cx="1516031" cy="8465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A0165207-65AF-F05E-3989-78BA6FFE001D}"/>
              </a:ext>
            </a:extLst>
          </p:cNvPr>
          <p:cNvSpPr/>
          <p:nvPr/>
        </p:nvSpPr>
        <p:spPr>
          <a:xfrm>
            <a:off x="3670852" y="6484321"/>
            <a:ext cx="7552885" cy="2550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REDUCE PAPER, COST &amp; MAN HOURS</a:t>
            </a:r>
          </a:p>
        </p:txBody>
      </p:sp>
      <p:sp>
        <p:nvSpPr>
          <p:cNvPr id="91" name="TextBox 45">
            <a:extLst>
              <a:ext uri="{FF2B5EF4-FFF2-40B4-BE49-F238E27FC236}">
                <a16:creationId xmlns:a16="http://schemas.microsoft.com/office/drawing/2014/main" id="{EF51C18A-0F7D-D440-0AA7-F51C23B92704}"/>
              </a:ext>
            </a:extLst>
          </p:cNvPr>
          <p:cNvSpPr txBox="1"/>
          <p:nvPr/>
        </p:nvSpPr>
        <p:spPr>
          <a:xfrm>
            <a:off x="4268611" y="3239533"/>
            <a:ext cx="2533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b="1" dirty="0">
                <a:solidFill>
                  <a:srgbClr val="C00000"/>
                </a:solidFill>
              </a:rPr>
              <a:t>2 Form </a:t>
            </a:r>
            <a:r>
              <a:rPr lang="en-US" sz="1400" dirty="0"/>
              <a:t>have been Digitalize</a:t>
            </a:r>
          </a:p>
        </p:txBody>
      </p:sp>
      <p:sp>
        <p:nvSpPr>
          <p:cNvPr id="92" name="Rectangle 80">
            <a:extLst>
              <a:ext uri="{FF2B5EF4-FFF2-40B4-BE49-F238E27FC236}">
                <a16:creationId xmlns:a16="http://schemas.microsoft.com/office/drawing/2014/main" id="{3496E449-1355-CFEC-2D9A-6F3164E81BB8}"/>
              </a:ext>
            </a:extLst>
          </p:cNvPr>
          <p:cNvSpPr/>
          <p:nvPr/>
        </p:nvSpPr>
        <p:spPr>
          <a:xfrm flipV="1">
            <a:off x="4230858" y="1540384"/>
            <a:ext cx="3822865" cy="2015889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45">
            <a:extLst>
              <a:ext uri="{FF2B5EF4-FFF2-40B4-BE49-F238E27FC236}">
                <a16:creationId xmlns:a16="http://schemas.microsoft.com/office/drawing/2014/main" id="{BFA5D77A-7C71-C1BF-A56F-79FCEC0EB2D9}"/>
              </a:ext>
            </a:extLst>
          </p:cNvPr>
          <p:cNvSpPr txBox="1"/>
          <p:nvPr/>
        </p:nvSpPr>
        <p:spPr>
          <a:xfrm>
            <a:off x="6414422" y="2945058"/>
            <a:ext cx="133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/>
              <a:t>DIGITAL FORM 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A8D0762-456F-6FA6-FD83-629EEA3C7018}"/>
              </a:ext>
            </a:extLst>
          </p:cNvPr>
          <p:cNvGrpSpPr/>
          <p:nvPr/>
        </p:nvGrpSpPr>
        <p:grpSpPr>
          <a:xfrm>
            <a:off x="8159262" y="1528249"/>
            <a:ext cx="4016225" cy="2040733"/>
            <a:chOff x="4717353" y="3364933"/>
            <a:chExt cx="4016225" cy="2040733"/>
          </a:xfrm>
        </p:grpSpPr>
        <p:sp>
          <p:nvSpPr>
            <p:cNvPr id="31" name="TextBox 27">
              <a:extLst>
                <a:ext uri="{FF2B5EF4-FFF2-40B4-BE49-F238E27FC236}">
                  <a16:creationId xmlns:a16="http://schemas.microsoft.com/office/drawing/2014/main" id="{51ED484D-6CA7-14BC-F250-04526AA09D56}"/>
                </a:ext>
              </a:extLst>
            </p:cNvPr>
            <p:cNvSpPr txBox="1"/>
            <p:nvPr/>
          </p:nvSpPr>
          <p:spPr>
            <a:xfrm>
              <a:off x="4743794" y="3836177"/>
              <a:ext cx="398978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Pays vendor 25 million  for 1 one application</a:t>
              </a:r>
            </a:p>
            <a:p>
              <a:r>
                <a:rPr lang="en-US" sz="1200" dirty="0"/>
                <a:t>2 form x 25 million = 50 million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409385BF-9A59-C585-B278-C44A2C4B0984}"/>
                </a:ext>
              </a:extLst>
            </p:cNvPr>
            <p:cNvGrpSpPr/>
            <p:nvPr/>
          </p:nvGrpSpPr>
          <p:grpSpPr>
            <a:xfrm>
              <a:off x="4837778" y="3543136"/>
              <a:ext cx="3236321" cy="323049"/>
              <a:chOff x="8917595" y="3720748"/>
              <a:chExt cx="3236321" cy="323049"/>
            </a:xfrm>
          </p:grpSpPr>
          <p:sp>
            <p:nvSpPr>
              <p:cNvPr id="75" name="TextBox 45">
                <a:extLst>
                  <a:ext uri="{FF2B5EF4-FFF2-40B4-BE49-F238E27FC236}">
                    <a16:creationId xmlns:a16="http://schemas.microsoft.com/office/drawing/2014/main" id="{3347667E-9D85-C310-F4B2-682FE21F769C}"/>
                  </a:ext>
                </a:extLst>
              </p:cNvPr>
              <p:cNvSpPr txBox="1"/>
              <p:nvPr/>
            </p:nvSpPr>
            <p:spPr>
              <a:xfrm>
                <a:off x="8917595" y="3720748"/>
                <a:ext cx="300027" cy="30777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F4F2DE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76" name="TextBox 45">
                <a:extLst>
                  <a:ext uri="{FF2B5EF4-FFF2-40B4-BE49-F238E27FC236}">
                    <a16:creationId xmlns:a16="http://schemas.microsoft.com/office/drawing/2014/main" id="{402DD5A0-05C2-5864-214F-CB783175119B}"/>
                  </a:ext>
                </a:extLst>
              </p:cNvPr>
              <p:cNvSpPr txBox="1"/>
              <p:nvPr/>
            </p:nvSpPr>
            <p:spPr>
              <a:xfrm>
                <a:off x="9217622" y="3736020"/>
                <a:ext cx="29362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 b="1" dirty="0"/>
                  <a:t>Reduce Cost Software Development</a:t>
                </a:r>
              </a:p>
            </p:txBody>
          </p:sp>
        </p:grpSp>
        <p:sp>
          <p:nvSpPr>
            <p:cNvPr id="78" name="TextBox 45">
              <a:extLst>
                <a:ext uri="{FF2B5EF4-FFF2-40B4-BE49-F238E27FC236}">
                  <a16:creationId xmlns:a16="http://schemas.microsoft.com/office/drawing/2014/main" id="{B7A1428D-8D10-2163-1512-A5BD7A4513CE}"/>
                </a:ext>
              </a:extLst>
            </p:cNvPr>
            <p:cNvSpPr txBox="1"/>
            <p:nvPr/>
          </p:nvSpPr>
          <p:spPr>
            <a:xfrm>
              <a:off x="5787557" y="4212426"/>
              <a:ext cx="1205235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r>
                <a:rPr lang="en-US" sz="14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</a:t>
              </a:r>
            </a:p>
          </p:txBody>
        </p:sp>
        <p:sp>
          <p:nvSpPr>
            <p:cNvPr id="95" name="Rectangle 80">
              <a:extLst>
                <a:ext uri="{FF2B5EF4-FFF2-40B4-BE49-F238E27FC236}">
                  <a16:creationId xmlns:a16="http://schemas.microsoft.com/office/drawing/2014/main" id="{2FFB0F37-819F-2339-9D88-3B4A0AE76044}"/>
                </a:ext>
              </a:extLst>
            </p:cNvPr>
            <p:cNvSpPr/>
            <p:nvPr/>
          </p:nvSpPr>
          <p:spPr>
            <a:xfrm flipV="1">
              <a:off x="4717353" y="3364933"/>
              <a:ext cx="3519040" cy="2040733"/>
            </a:xfrm>
            <a:prstGeom prst="rect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TextBox 45">
              <a:extLst>
                <a:ext uri="{FF2B5EF4-FFF2-40B4-BE49-F238E27FC236}">
                  <a16:creationId xmlns:a16="http://schemas.microsoft.com/office/drawing/2014/main" id="{0C4142D7-0EB1-02E7-00A5-E9AD92A407AB}"/>
                </a:ext>
              </a:extLst>
            </p:cNvPr>
            <p:cNvSpPr txBox="1"/>
            <p:nvPr/>
          </p:nvSpPr>
          <p:spPr>
            <a:xfrm>
              <a:off x="4837778" y="4540487"/>
              <a:ext cx="9635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Create 2 Forms Costs  </a:t>
              </a:r>
            </a:p>
          </p:txBody>
        </p:sp>
        <p:sp>
          <p:nvSpPr>
            <p:cNvPr id="98" name="TextBox 45">
              <a:extLst>
                <a:ext uri="{FF2B5EF4-FFF2-40B4-BE49-F238E27FC236}">
                  <a16:creationId xmlns:a16="http://schemas.microsoft.com/office/drawing/2014/main" id="{17085208-AD66-4A87-995A-ED526A343F9A}"/>
                </a:ext>
              </a:extLst>
            </p:cNvPr>
            <p:cNvSpPr txBox="1"/>
            <p:nvPr/>
          </p:nvSpPr>
          <p:spPr>
            <a:xfrm>
              <a:off x="5803313" y="4649582"/>
              <a:ext cx="96351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=</a:t>
              </a:r>
            </a:p>
          </p:txBody>
        </p:sp>
        <p:sp>
          <p:nvSpPr>
            <p:cNvPr id="72" name="TextBox 45">
              <a:extLst>
                <a:ext uri="{FF2B5EF4-FFF2-40B4-BE49-F238E27FC236}">
                  <a16:creationId xmlns:a16="http://schemas.microsoft.com/office/drawing/2014/main" id="{90FD0B22-5B8C-F7E2-12CF-CBECF2FE948E}"/>
                </a:ext>
              </a:extLst>
            </p:cNvPr>
            <p:cNvSpPr txBox="1"/>
            <p:nvPr/>
          </p:nvSpPr>
          <p:spPr>
            <a:xfrm>
              <a:off x="6961293" y="4623754"/>
              <a:ext cx="1223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Saving Money </a:t>
              </a:r>
              <a:r>
                <a:rPr lang="en-US" b="1" dirty="0">
                  <a:solidFill>
                    <a:srgbClr val="C00000"/>
                  </a:solidFill>
                </a:rPr>
                <a:t>50 million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99" name="Rectangle 80">
            <a:extLst>
              <a:ext uri="{FF2B5EF4-FFF2-40B4-BE49-F238E27FC236}">
                <a16:creationId xmlns:a16="http://schemas.microsoft.com/office/drawing/2014/main" id="{10A77DD6-DF52-45D9-DD6F-D802464853D0}"/>
              </a:ext>
            </a:extLst>
          </p:cNvPr>
          <p:cNvSpPr/>
          <p:nvPr/>
        </p:nvSpPr>
        <p:spPr>
          <a:xfrm flipV="1">
            <a:off x="4230858" y="3735756"/>
            <a:ext cx="7447444" cy="2162713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D62B66B-F053-B44B-7454-6589B4ED850D}"/>
              </a:ext>
            </a:extLst>
          </p:cNvPr>
          <p:cNvGrpSpPr/>
          <p:nvPr/>
        </p:nvGrpSpPr>
        <p:grpSpPr>
          <a:xfrm>
            <a:off x="4450141" y="4249220"/>
            <a:ext cx="5090324" cy="1201273"/>
            <a:chOff x="7206743" y="3895614"/>
            <a:chExt cx="5090324" cy="1201273"/>
          </a:xfrm>
        </p:grpSpPr>
        <p:sp>
          <p:nvSpPr>
            <p:cNvPr id="52" name="TextBox 45">
              <a:extLst>
                <a:ext uri="{FF2B5EF4-FFF2-40B4-BE49-F238E27FC236}">
                  <a16:creationId xmlns:a16="http://schemas.microsoft.com/office/drawing/2014/main" id="{EE37AC0D-E1A6-533A-14E8-2DE3A8C12E71}"/>
                </a:ext>
              </a:extLst>
            </p:cNvPr>
            <p:cNvSpPr txBox="1"/>
            <p:nvPr/>
          </p:nvSpPr>
          <p:spPr>
            <a:xfrm>
              <a:off x="7999201" y="3895614"/>
              <a:ext cx="103878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Preparing the paper form</a:t>
              </a:r>
            </a:p>
            <a:p>
              <a:pPr algn="just"/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  <a:r>
                <a:rPr lang="en-US" sz="1100" b="1" dirty="0"/>
                <a:t> </a:t>
              </a:r>
              <a:r>
                <a:rPr lang="en-US" sz="1100" b="1" dirty="0">
                  <a:solidFill>
                    <a:srgbClr val="C00000"/>
                  </a:solidFill>
                </a:rPr>
                <a:t>minutes</a:t>
              </a:r>
              <a:endParaRPr lang="en-US" sz="1100" b="1" dirty="0"/>
            </a:p>
          </p:txBody>
        </p:sp>
        <p:sp>
          <p:nvSpPr>
            <p:cNvPr id="54" name="TextBox 45">
              <a:extLst>
                <a:ext uri="{FF2B5EF4-FFF2-40B4-BE49-F238E27FC236}">
                  <a16:creationId xmlns:a16="http://schemas.microsoft.com/office/drawing/2014/main" id="{F757B44D-E044-2592-ADEB-4D9761C1588C}"/>
                </a:ext>
              </a:extLst>
            </p:cNvPr>
            <p:cNvSpPr txBox="1"/>
            <p:nvPr/>
          </p:nvSpPr>
          <p:spPr>
            <a:xfrm>
              <a:off x="9028290" y="3895614"/>
              <a:ext cx="970654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Fill Form by writing</a:t>
              </a:r>
            </a:p>
            <a:p>
              <a:pPr algn="just"/>
              <a:r>
                <a:rPr lang="en-US" sz="1100" b="1" dirty="0">
                  <a:solidFill>
                    <a:srgbClr val="C00000"/>
                  </a:solidFill>
                </a:rPr>
                <a:t>3</a:t>
              </a:r>
              <a:r>
                <a:rPr lang="en-US" sz="1100" b="1" dirty="0"/>
                <a:t> </a:t>
              </a:r>
              <a:r>
                <a:rPr lang="en-US" sz="1100" b="1" dirty="0">
                  <a:solidFill>
                    <a:srgbClr val="C00000"/>
                  </a:solidFill>
                </a:rPr>
                <a:t>minutes</a:t>
              </a:r>
              <a:endParaRPr lang="en-US" sz="1100" b="1" dirty="0"/>
            </a:p>
          </p:txBody>
        </p:sp>
        <p:sp>
          <p:nvSpPr>
            <p:cNvPr id="53" name="TextBox 45">
              <a:extLst>
                <a:ext uri="{FF2B5EF4-FFF2-40B4-BE49-F238E27FC236}">
                  <a16:creationId xmlns:a16="http://schemas.microsoft.com/office/drawing/2014/main" id="{470A0625-9EBE-676B-5CE1-C7EA9BF39FE2}"/>
                </a:ext>
              </a:extLst>
            </p:cNvPr>
            <p:cNvSpPr txBox="1"/>
            <p:nvPr/>
          </p:nvSpPr>
          <p:spPr>
            <a:xfrm>
              <a:off x="7999201" y="4496723"/>
              <a:ext cx="101883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Preparing </a:t>
              </a:r>
            </a:p>
            <a:p>
              <a:pPr algn="just"/>
              <a:r>
                <a:rPr lang="en-US" sz="1100" dirty="0"/>
                <a:t>E- form</a:t>
              </a:r>
            </a:p>
            <a:p>
              <a:pPr algn="just"/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  <a:r>
                <a:rPr lang="en-US" sz="1100" b="1" dirty="0"/>
                <a:t> </a:t>
              </a:r>
              <a:r>
                <a:rPr lang="en-US" sz="1100" b="1" dirty="0">
                  <a:solidFill>
                    <a:srgbClr val="C00000"/>
                  </a:solidFill>
                </a:rPr>
                <a:t>minutes</a:t>
              </a:r>
              <a:r>
                <a:rPr lang="en-US" sz="1100" b="1" dirty="0"/>
                <a:t>.</a:t>
              </a:r>
            </a:p>
          </p:txBody>
        </p:sp>
        <p:sp>
          <p:nvSpPr>
            <p:cNvPr id="55" name="TextBox 45">
              <a:extLst>
                <a:ext uri="{FF2B5EF4-FFF2-40B4-BE49-F238E27FC236}">
                  <a16:creationId xmlns:a16="http://schemas.microsoft.com/office/drawing/2014/main" id="{A8374DA3-B13A-C39C-568E-2EE6353775AD}"/>
                </a:ext>
              </a:extLst>
            </p:cNvPr>
            <p:cNvSpPr txBox="1"/>
            <p:nvPr/>
          </p:nvSpPr>
          <p:spPr>
            <a:xfrm>
              <a:off x="9028290" y="4496723"/>
              <a:ext cx="102478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AutoFill Form </a:t>
              </a:r>
            </a:p>
            <a:p>
              <a:pPr algn="just"/>
              <a:r>
                <a:rPr lang="en-US" sz="1100" dirty="0"/>
                <a:t>system</a:t>
              </a:r>
            </a:p>
            <a:p>
              <a:pPr algn="just"/>
              <a:r>
                <a:rPr lang="en-US" sz="1100" b="1" dirty="0">
                  <a:solidFill>
                    <a:srgbClr val="C00000"/>
                  </a:solidFill>
                </a:rPr>
                <a:t>1</a:t>
              </a:r>
              <a:r>
                <a:rPr lang="en-US" sz="1100" b="1" dirty="0"/>
                <a:t> </a:t>
              </a:r>
              <a:r>
                <a:rPr lang="en-US" sz="1100" b="1" dirty="0">
                  <a:solidFill>
                    <a:srgbClr val="C00000"/>
                  </a:solidFill>
                </a:rPr>
                <a:t>minutes</a:t>
              </a:r>
              <a:r>
                <a:rPr lang="en-US" sz="1100" b="1" dirty="0"/>
                <a:t>.</a:t>
              </a:r>
            </a:p>
          </p:txBody>
        </p:sp>
        <p:sp>
          <p:nvSpPr>
            <p:cNvPr id="56" name="TextBox 45">
              <a:extLst>
                <a:ext uri="{FF2B5EF4-FFF2-40B4-BE49-F238E27FC236}">
                  <a16:creationId xmlns:a16="http://schemas.microsoft.com/office/drawing/2014/main" id="{CE02CA1C-13F1-56CD-E289-88194201287D}"/>
                </a:ext>
              </a:extLst>
            </p:cNvPr>
            <p:cNvSpPr txBox="1"/>
            <p:nvPr/>
          </p:nvSpPr>
          <p:spPr>
            <a:xfrm>
              <a:off x="10054419" y="4496723"/>
              <a:ext cx="89828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System Approval by email</a:t>
              </a:r>
              <a:endParaRPr lang="en-US" sz="1100" b="1" dirty="0"/>
            </a:p>
          </p:txBody>
        </p:sp>
        <p:sp>
          <p:nvSpPr>
            <p:cNvPr id="57" name="TextBox 45">
              <a:extLst>
                <a:ext uri="{FF2B5EF4-FFF2-40B4-BE49-F238E27FC236}">
                  <a16:creationId xmlns:a16="http://schemas.microsoft.com/office/drawing/2014/main" id="{4A8E868D-D574-2B3F-F4FC-09C0B6BC2209}"/>
                </a:ext>
              </a:extLst>
            </p:cNvPr>
            <p:cNvSpPr txBox="1"/>
            <p:nvPr/>
          </p:nvSpPr>
          <p:spPr>
            <a:xfrm>
              <a:off x="10054419" y="3895614"/>
              <a:ext cx="104606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Admin go to approver </a:t>
              </a:r>
            </a:p>
            <a:p>
              <a:pPr algn="just"/>
              <a:r>
                <a:rPr lang="en-US" sz="1100" b="1" dirty="0">
                  <a:solidFill>
                    <a:srgbClr val="C00000"/>
                  </a:solidFill>
                </a:rPr>
                <a:t>10</a:t>
              </a:r>
              <a:r>
                <a:rPr lang="en-US" sz="1100" b="1" dirty="0"/>
                <a:t> </a:t>
              </a:r>
              <a:r>
                <a:rPr lang="en-US" sz="1100" b="1" dirty="0">
                  <a:solidFill>
                    <a:srgbClr val="C00000"/>
                  </a:solidFill>
                </a:rPr>
                <a:t>minutes</a:t>
              </a:r>
              <a:r>
                <a:rPr lang="en-US" sz="1100" b="1" dirty="0"/>
                <a:t>.</a:t>
              </a:r>
            </a:p>
          </p:txBody>
        </p:sp>
        <p:sp>
          <p:nvSpPr>
            <p:cNvPr id="58" name="TextBox 45">
              <a:extLst>
                <a:ext uri="{FF2B5EF4-FFF2-40B4-BE49-F238E27FC236}">
                  <a16:creationId xmlns:a16="http://schemas.microsoft.com/office/drawing/2014/main" id="{1BEF7CFB-B9DF-1A7C-9037-4BF939ABD51F}"/>
                </a:ext>
              </a:extLst>
            </p:cNvPr>
            <p:cNvSpPr txBox="1"/>
            <p:nvPr/>
          </p:nvSpPr>
          <p:spPr>
            <a:xfrm>
              <a:off x="11089875" y="4119491"/>
              <a:ext cx="1188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437F86"/>
                  </a:solidFill>
                </a:rPr>
                <a:t>18 minutes</a:t>
              </a:r>
            </a:p>
          </p:txBody>
        </p:sp>
        <p:sp>
          <p:nvSpPr>
            <p:cNvPr id="128" name="TextBox 45">
              <a:extLst>
                <a:ext uri="{FF2B5EF4-FFF2-40B4-BE49-F238E27FC236}">
                  <a16:creationId xmlns:a16="http://schemas.microsoft.com/office/drawing/2014/main" id="{FB50DE36-7A8D-669E-4932-6794ECBBFF43}"/>
                </a:ext>
              </a:extLst>
            </p:cNvPr>
            <p:cNvSpPr txBox="1"/>
            <p:nvPr/>
          </p:nvSpPr>
          <p:spPr>
            <a:xfrm>
              <a:off x="7206743" y="4016643"/>
              <a:ext cx="778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437F86"/>
                  </a:solidFill>
                </a:rPr>
                <a:t>BEFORE E-FORM</a:t>
              </a:r>
            </a:p>
          </p:txBody>
        </p:sp>
        <p:sp>
          <p:nvSpPr>
            <p:cNvPr id="129" name="TextBox 45">
              <a:extLst>
                <a:ext uri="{FF2B5EF4-FFF2-40B4-BE49-F238E27FC236}">
                  <a16:creationId xmlns:a16="http://schemas.microsoft.com/office/drawing/2014/main" id="{D744ADF7-05D0-2DC9-1C7F-08DE1685AF0F}"/>
                </a:ext>
              </a:extLst>
            </p:cNvPr>
            <p:cNvSpPr txBox="1"/>
            <p:nvPr/>
          </p:nvSpPr>
          <p:spPr>
            <a:xfrm>
              <a:off x="7206743" y="4527734"/>
              <a:ext cx="7783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437F86"/>
                  </a:solidFill>
                </a:rPr>
                <a:t>AFTER </a:t>
              </a:r>
            </a:p>
            <a:p>
              <a:pPr algn="just"/>
              <a:r>
                <a:rPr lang="en-US" sz="1200" b="1" dirty="0">
                  <a:solidFill>
                    <a:srgbClr val="437F86"/>
                  </a:solidFill>
                </a:rPr>
                <a:t>E-FORM</a:t>
              </a:r>
            </a:p>
          </p:txBody>
        </p: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8463065-2B79-E299-23F6-DA51F61F4C3E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43" y="4511832"/>
              <a:ext cx="4759377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CB14DD-0C8E-39E2-A0CD-B308BF0B629D}"/>
                </a:ext>
              </a:extLst>
            </p:cNvPr>
            <p:cNvCxnSpPr/>
            <p:nvPr/>
          </p:nvCxnSpPr>
          <p:spPr>
            <a:xfrm>
              <a:off x="7985047" y="3924950"/>
              <a:ext cx="0" cy="11277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9E10C6D-0ECD-6279-0188-2956BAACD0AB}"/>
                </a:ext>
              </a:extLst>
            </p:cNvPr>
            <p:cNvCxnSpPr/>
            <p:nvPr/>
          </p:nvCxnSpPr>
          <p:spPr>
            <a:xfrm>
              <a:off x="9007935" y="3924950"/>
              <a:ext cx="0" cy="11277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7FEC501-9FC0-056E-FF94-C3515C263D96}"/>
                </a:ext>
              </a:extLst>
            </p:cNvPr>
            <p:cNvCxnSpPr/>
            <p:nvPr/>
          </p:nvCxnSpPr>
          <p:spPr>
            <a:xfrm>
              <a:off x="10030812" y="3924950"/>
              <a:ext cx="0" cy="11277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7F253B5-5ADA-E03A-53CF-980D9190DD9E}"/>
                </a:ext>
              </a:extLst>
            </p:cNvPr>
            <p:cNvCxnSpPr/>
            <p:nvPr/>
          </p:nvCxnSpPr>
          <p:spPr>
            <a:xfrm>
              <a:off x="11100488" y="3922764"/>
              <a:ext cx="0" cy="11277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38" name="TextBox 45">
              <a:extLst>
                <a:ext uri="{FF2B5EF4-FFF2-40B4-BE49-F238E27FC236}">
                  <a16:creationId xmlns:a16="http://schemas.microsoft.com/office/drawing/2014/main" id="{4E42776B-755A-D2DD-2F0B-1A3F3C5613A0}"/>
                </a:ext>
              </a:extLst>
            </p:cNvPr>
            <p:cNvSpPr txBox="1"/>
            <p:nvPr/>
          </p:nvSpPr>
          <p:spPr>
            <a:xfrm>
              <a:off x="11108480" y="4642971"/>
              <a:ext cx="11885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437F86"/>
                  </a:solidFill>
                </a:rPr>
                <a:t>3  minutes</a:t>
              </a: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61D1F1D-3C28-B023-4740-6B4B9AD9091B}"/>
                </a:ext>
              </a:extLst>
            </p:cNvPr>
            <p:cNvCxnSpPr>
              <a:cxnSpLocks/>
            </p:cNvCxnSpPr>
            <p:nvPr/>
          </p:nvCxnSpPr>
          <p:spPr>
            <a:xfrm>
              <a:off x="7209752" y="5052690"/>
              <a:ext cx="4756368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72D750F-8AA5-0AA1-93F8-B825D4F4ED90}"/>
                </a:ext>
              </a:extLst>
            </p:cNvPr>
            <p:cNvCxnSpPr>
              <a:cxnSpLocks/>
            </p:cNvCxnSpPr>
            <p:nvPr/>
          </p:nvCxnSpPr>
          <p:spPr>
            <a:xfrm>
              <a:off x="7206743" y="3931052"/>
              <a:ext cx="4759377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A787F481-EB89-37DE-CFE8-DC2C827E2B8C}"/>
                </a:ext>
              </a:extLst>
            </p:cNvPr>
            <p:cNvCxnSpPr/>
            <p:nvPr/>
          </p:nvCxnSpPr>
          <p:spPr>
            <a:xfrm>
              <a:off x="11956976" y="3922764"/>
              <a:ext cx="0" cy="11277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3F7D095-DF6D-DE30-9B6A-417C68E18A65}"/>
                </a:ext>
              </a:extLst>
            </p:cNvPr>
            <p:cNvCxnSpPr/>
            <p:nvPr/>
          </p:nvCxnSpPr>
          <p:spPr>
            <a:xfrm>
              <a:off x="7206743" y="3922764"/>
              <a:ext cx="0" cy="112774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0" name="TextBox 45">
            <a:extLst>
              <a:ext uri="{FF2B5EF4-FFF2-40B4-BE49-F238E27FC236}">
                <a16:creationId xmlns:a16="http://schemas.microsoft.com/office/drawing/2014/main" id="{657B3981-AA19-66E3-8CD3-A215F6958C72}"/>
              </a:ext>
            </a:extLst>
          </p:cNvPr>
          <p:cNvSpPr txBox="1"/>
          <p:nvPr/>
        </p:nvSpPr>
        <p:spPr>
          <a:xfrm>
            <a:off x="4485741" y="2933007"/>
            <a:ext cx="13351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/>
              <a:t>PAPER FORM </a:t>
            </a:r>
          </a:p>
        </p:txBody>
      </p:sp>
      <p:sp>
        <p:nvSpPr>
          <p:cNvPr id="19" name="TextBox 97">
            <a:extLst>
              <a:ext uri="{FF2B5EF4-FFF2-40B4-BE49-F238E27FC236}">
                <a16:creationId xmlns:a16="http://schemas.microsoft.com/office/drawing/2014/main" id="{EEA46E76-A5CE-3EF6-38F1-2B130C520107}"/>
              </a:ext>
            </a:extLst>
          </p:cNvPr>
          <p:cNvSpPr txBox="1"/>
          <p:nvPr/>
        </p:nvSpPr>
        <p:spPr>
          <a:xfrm>
            <a:off x="11516008" y="6396068"/>
            <a:ext cx="67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5709"/>
                </a:solidFill>
              </a:rPr>
              <a:t>3/4</a:t>
            </a:r>
          </a:p>
        </p:txBody>
      </p:sp>
      <p:sp>
        <p:nvSpPr>
          <p:cNvPr id="21" name="Rectangle 80">
            <a:extLst>
              <a:ext uri="{FF2B5EF4-FFF2-40B4-BE49-F238E27FC236}">
                <a16:creationId xmlns:a16="http://schemas.microsoft.com/office/drawing/2014/main" id="{A9369C4E-417E-D77B-C74D-D03BA2D52ED6}"/>
              </a:ext>
            </a:extLst>
          </p:cNvPr>
          <p:cNvSpPr/>
          <p:nvPr/>
        </p:nvSpPr>
        <p:spPr>
          <a:xfrm flipV="1">
            <a:off x="452034" y="1540967"/>
            <a:ext cx="3671539" cy="4357496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80">
            <a:extLst>
              <a:ext uri="{FF2B5EF4-FFF2-40B4-BE49-F238E27FC236}">
                <a16:creationId xmlns:a16="http://schemas.microsoft.com/office/drawing/2014/main" id="{C12199BB-46C3-E61C-56A5-6B07EDD6D565}"/>
              </a:ext>
            </a:extLst>
          </p:cNvPr>
          <p:cNvSpPr/>
          <p:nvPr/>
        </p:nvSpPr>
        <p:spPr>
          <a:xfrm flipV="1">
            <a:off x="4238085" y="1532516"/>
            <a:ext cx="7440217" cy="4365946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DDB3B6E-BF81-49CC-8390-31A54B3FDE58}"/>
              </a:ext>
            </a:extLst>
          </p:cNvPr>
          <p:cNvGrpSpPr/>
          <p:nvPr/>
        </p:nvGrpSpPr>
        <p:grpSpPr>
          <a:xfrm>
            <a:off x="654297" y="3344260"/>
            <a:ext cx="3463968" cy="2136200"/>
            <a:chOff x="585470" y="1963838"/>
            <a:chExt cx="3463968" cy="2136200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7E41A93A-3170-59A5-F3D2-DA99F1770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1496" t="26774" r="21500" b="16639"/>
            <a:stretch/>
          </p:blipFill>
          <p:spPr>
            <a:xfrm>
              <a:off x="585472" y="1963838"/>
              <a:ext cx="1516030" cy="846535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19FE7AA-CDE6-0394-A37E-AA01CFDE19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1192" t="26774" r="21920" b="16370"/>
            <a:stretch/>
          </p:blipFill>
          <p:spPr>
            <a:xfrm>
              <a:off x="585470" y="3251516"/>
              <a:ext cx="1516031" cy="848522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C484F90-65DF-84CB-55C8-8B9444BD9899}"/>
                </a:ext>
              </a:extLst>
            </p:cNvPr>
            <p:cNvSpPr txBox="1"/>
            <p:nvPr/>
          </p:nvSpPr>
          <p:spPr>
            <a:xfrm>
              <a:off x="2546411" y="2042744"/>
              <a:ext cx="12464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E-Mutation</a:t>
              </a:r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C58BE12-422B-12BC-269E-414BA6F0437E}"/>
                </a:ext>
              </a:extLst>
            </p:cNvPr>
            <p:cNvSpPr txBox="1"/>
            <p:nvPr/>
          </p:nvSpPr>
          <p:spPr>
            <a:xfrm>
              <a:off x="2704882" y="3381822"/>
              <a:ext cx="118177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/>
                <a:t>E-Access</a:t>
              </a:r>
              <a:endParaRPr 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3FC966-11BD-B337-0997-1287FF1949CE}"/>
                </a:ext>
              </a:extLst>
            </p:cNvPr>
            <p:cNvSpPr txBox="1"/>
            <p:nvPr/>
          </p:nvSpPr>
          <p:spPr>
            <a:xfrm>
              <a:off x="2802968" y="2281193"/>
              <a:ext cx="12464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66"/>
                  </a:solidFill>
                </a:rPr>
                <a:t>DONE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3A86D4A-AAB6-D315-CB5D-943A153CD00D}"/>
                </a:ext>
              </a:extLst>
            </p:cNvPr>
            <p:cNvSpPr txBox="1"/>
            <p:nvPr/>
          </p:nvSpPr>
          <p:spPr>
            <a:xfrm>
              <a:off x="2801350" y="3592552"/>
              <a:ext cx="12464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66"/>
                  </a:solidFill>
                </a:rPr>
                <a:t>DONE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676F3BB-A922-60F3-5E71-E7E3E8FCE091}"/>
              </a:ext>
            </a:extLst>
          </p:cNvPr>
          <p:cNvGrpSpPr/>
          <p:nvPr/>
        </p:nvGrpSpPr>
        <p:grpSpPr>
          <a:xfrm>
            <a:off x="708603" y="2032293"/>
            <a:ext cx="3456715" cy="846535"/>
            <a:chOff x="593334" y="4547047"/>
            <a:chExt cx="3456715" cy="846535"/>
          </a:xfrm>
        </p:grpSpPr>
        <p:pic>
          <p:nvPicPr>
            <p:cNvPr id="40" name="Picture 4" descr="VBA Macros | Guide to Record Macro in VBA with Excel Examples">
              <a:extLst>
                <a:ext uri="{FF2B5EF4-FFF2-40B4-BE49-F238E27FC236}">
                  <a16:creationId xmlns:a16="http://schemas.microsoft.com/office/drawing/2014/main" id="{785D5579-09CA-648F-114A-C6875FD47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334" y="4547047"/>
              <a:ext cx="1516032" cy="846535"/>
            </a:xfrm>
            <a:prstGeom prst="rect">
              <a:avLst/>
            </a:prstGeom>
            <a:noFill/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04F117-1844-503F-277E-F02DD942AC79}"/>
                </a:ext>
              </a:extLst>
            </p:cNvPr>
            <p:cNvSpPr txBox="1"/>
            <p:nvPr/>
          </p:nvSpPr>
          <p:spPr>
            <a:xfrm>
              <a:off x="2803579" y="4896848"/>
              <a:ext cx="12464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000066"/>
                  </a:solidFill>
                </a:rPr>
                <a:t>DONE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B80A41-DAE8-87CE-AB54-356725F935CA}"/>
                </a:ext>
              </a:extLst>
            </p:cNvPr>
            <p:cNvSpPr txBox="1"/>
            <p:nvPr/>
          </p:nvSpPr>
          <p:spPr>
            <a:xfrm>
              <a:off x="2564843" y="4655574"/>
              <a:ext cx="138888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Connection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87030E5-BCA4-A857-946E-E87DFEAECD17}"/>
              </a:ext>
            </a:extLst>
          </p:cNvPr>
          <p:cNvGrpSpPr/>
          <p:nvPr/>
        </p:nvGrpSpPr>
        <p:grpSpPr>
          <a:xfrm>
            <a:off x="7118639" y="1315956"/>
            <a:ext cx="1852221" cy="296795"/>
            <a:chOff x="4704619" y="1022837"/>
            <a:chExt cx="5173028" cy="296795"/>
          </a:xfrm>
          <a:solidFill>
            <a:schemeClr val="accent1">
              <a:lumMod val="50000"/>
            </a:schemeClr>
          </a:solidFill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74CFD5CA-45B9-815B-BF88-E0FF2BC1A772}"/>
                </a:ext>
              </a:extLst>
            </p:cNvPr>
            <p:cNvSpPr/>
            <p:nvPr/>
          </p:nvSpPr>
          <p:spPr>
            <a:xfrm>
              <a:off x="4704619" y="1022837"/>
              <a:ext cx="5173028" cy="29679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45">
              <a:extLst>
                <a:ext uri="{FF2B5EF4-FFF2-40B4-BE49-F238E27FC236}">
                  <a16:creationId xmlns:a16="http://schemas.microsoft.com/office/drawing/2014/main" id="{05887E06-DA5C-DB5D-8033-673C2EFE6485}"/>
                </a:ext>
              </a:extLst>
            </p:cNvPr>
            <p:cNvSpPr txBox="1"/>
            <p:nvPr/>
          </p:nvSpPr>
          <p:spPr>
            <a:xfrm>
              <a:off x="4892946" y="1022837"/>
              <a:ext cx="47528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ACTUAL BENEFIT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677BC1D-3E4D-A38A-DCED-EFEDC4FC42D4}"/>
              </a:ext>
            </a:extLst>
          </p:cNvPr>
          <p:cNvGrpSpPr/>
          <p:nvPr/>
        </p:nvGrpSpPr>
        <p:grpSpPr>
          <a:xfrm>
            <a:off x="1345484" y="1394715"/>
            <a:ext cx="1852221" cy="296795"/>
            <a:chOff x="4704619" y="1022837"/>
            <a:chExt cx="5173028" cy="296795"/>
          </a:xfrm>
          <a:solidFill>
            <a:schemeClr val="accent1">
              <a:lumMod val="50000"/>
            </a:schemeClr>
          </a:solidFill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2BA2876-C9D0-D888-A1AB-23134F5B4338}"/>
                </a:ext>
              </a:extLst>
            </p:cNvPr>
            <p:cNvSpPr/>
            <p:nvPr/>
          </p:nvSpPr>
          <p:spPr>
            <a:xfrm>
              <a:off x="4704619" y="1022837"/>
              <a:ext cx="5173028" cy="296795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45">
              <a:extLst>
                <a:ext uri="{FF2B5EF4-FFF2-40B4-BE49-F238E27FC236}">
                  <a16:creationId xmlns:a16="http://schemas.microsoft.com/office/drawing/2014/main" id="{1A1A8BDE-52E5-E3AF-61D4-45DA5DA84C35}"/>
                </a:ext>
              </a:extLst>
            </p:cNvPr>
            <p:cNvSpPr txBox="1"/>
            <p:nvPr/>
          </p:nvSpPr>
          <p:spPr>
            <a:xfrm>
              <a:off x="4892946" y="1022837"/>
              <a:ext cx="4752898" cy="27699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IMPLEMENTATION</a:t>
              </a:r>
            </a:p>
          </p:txBody>
        </p:sp>
      </p:grpSp>
      <p:sp>
        <p:nvSpPr>
          <p:cNvPr id="66" name="TextBox 45">
            <a:extLst>
              <a:ext uri="{FF2B5EF4-FFF2-40B4-BE49-F238E27FC236}">
                <a16:creationId xmlns:a16="http://schemas.microsoft.com/office/drawing/2014/main" id="{1DD7505D-FD71-CD42-6C5D-5BDBE34F14ED}"/>
              </a:ext>
            </a:extLst>
          </p:cNvPr>
          <p:cNvSpPr txBox="1"/>
          <p:nvPr/>
        </p:nvSpPr>
        <p:spPr>
          <a:xfrm>
            <a:off x="6400562" y="3251008"/>
            <a:ext cx="1598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/>
              <a:t>= 74 paper / year </a:t>
            </a:r>
          </a:p>
        </p:txBody>
      </p:sp>
    </p:spTree>
    <p:extLst>
      <p:ext uri="{BB962C8B-B14F-4D97-AF65-F5344CB8AC3E}">
        <p14:creationId xmlns:p14="http://schemas.microsoft.com/office/powerpoint/2010/main" val="102014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Konektor Lurus 46">
            <a:extLst>
              <a:ext uri="{FF2B5EF4-FFF2-40B4-BE49-F238E27FC236}">
                <a16:creationId xmlns:a16="http://schemas.microsoft.com/office/drawing/2014/main" id="{9D410C79-E66E-5382-25C7-E0E56B6F0B2F}"/>
              </a:ext>
            </a:extLst>
          </p:cNvPr>
          <p:cNvCxnSpPr>
            <a:cxnSpLocks/>
          </p:cNvCxnSpPr>
          <p:nvPr/>
        </p:nvCxnSpPr>
        <p:spPr>
          <a:xfrm>
            <a:off x="496388" y="794024"/>
            <a:ext cx="112495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117DD6-A08F-CEAF-B660-65A1D612D967}"/>
              </a:ext>
            </a:extLst>
          </p:cNvPr>
          <p:cNvSpPr txBox="1"/>
          <p:nvPr/>
        </p:nvSpPr>
        <p:spPr>
          <a:xfrm>
            <a:off x="4930760" y="343788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POINT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0D19F-149A-E032-32A9-35FE577FD407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4" name="Paralelogram 25">
              <a:extLst>
                <a:ext uri="{FF2B5EF4-FFF2-40B4-BE49-F238E27FC236}">
                  <a16:creationId xmlns:a16="http://schemas.microsoft.com/office/drawing/2014/main" id="{5D50FD30-2E2F-A89B-36BA-E9B2BCF835BA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elogram 25">
              <a:extLst>
                <a:ext uri="{FF2B5EF4-FFF2-40B4-BE49-F238E27FC236}">
                  <a16:creationId xmlns:a16="http://schemas.microsoft.com/office/drawing/2014/main" id="{5D47AECD-2DA2-741E-7EF3-5A764E241262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85">
              <a:extLst>
                <a:ext uri="{FF2B5EF4-FFF2-40B4-BE49-F238E27FC236}">
                  <a16:creationId xmlns:a16="http://schemas.microsoft.com/office/drawing/2014/main" id="{932FA69B-7235-88B4-44B9-92C7CC531A11}"/>
                </a:ext>
              </a:extLst>
            </p:cNvPr>
            <p:cNvSpPr txBox="1"/>
            <p:nvPr/>
          </p:nvSpPr>
          <p:spPr>
            <a:xfrm>
              <a:off x="1372713" y="365605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Smart HR System</a:t>
              </a:r>
            </a:p>
          </p:txBody>
        </p:sp>
        <p:sp>
          <p:nvSpPr>
            <p:cNvPr id="7" name="Bagan alur: Konektor 48">
              <a:extLst>
                <a:ext uri="{FF2B5EF4-FFF2-40B4-BE49-F238E27FC236}">
                  <a16:creationId xmlns:a16="http://schemas.microsoft.com/office/drawing/2014/main" id="{40E637DC-7212-5311-BAE5-09DF1F6574DA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agan alur: Konektor 48">
              <a:extLst>
                <a:ext uri="{FF2B5EF4-FFF2-40B4-BE49-F238E27FC236}">
                  <a16:creationId xmlns:a16="http://schemas.microsoft.com/office/drawing/2014/main" id="{57397C9B-4D00-058B-C918-3DD70C93077E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rgbClr val="20386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id="{568D5BF9-9FED-9496-3BF8-B129A55838EB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CBD51F-3EF7-DA74-F58C-DBE56D78A667}"/>
              </a:ext>
            </a:extLst>
          </p:cNvPr>
          <p:cNvGrpSpPr/>
          <p:nvPr/>
        </p:nvGrpSpPr>
        <p:grpSpPr>
          <a:xfrm>
            <a:off x="123664" y="6239701"/>
            <a:ext cx="11854674" cy="566739"/>
            <a:chOff x="158438" y="8637950"/>
            <a:chExt cx="11346797" cy="5667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E4971-0869-1C87-398C-7EE28A85005D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5AF7D9-5770-FA42-5675-A5EB5CE48147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13" name="図 7">
                <a:extLst>
                  <a:ext uri="{FF2B5EF4-FFF2-40B4-BE49-F238E27FC236}">
                    <a16:creationId xmlns:a16="http://schemas.microsoft.com/office/drawing/2014/main" id="{07279208-DAE8-87EE-A08D-DED6B58E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F857235-C326-ED85-ED8B-FC9BFD2E9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5" name="TextBox 19">
                <a:extLst>
                  <a:ext uri="{FF2B5EF4-FFF2-40B4-BE49-F238E27FC236}">
                    <a16:creationId xmlns:a16="http://schemas.microsoft.com/office/drawing/2014/main" id="{D2936816-31C3-B078-3149-42FBF2361EAD}"/>
                  </a:ext>
                </a:extLst>
              </p:cNvPr>
              <p:cNvSpPr txBox="1"/>
              <p:nvPr/>
            </p:nvSpPr>
            <p:spPr>
              <a:xfrm>
                <a:off x="754903" y="8657057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78BAED66-DC99-6ABA-9366-B5B61EA82E8E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69A1C5E1-3716-9BAB-A56E-5B3123F622F9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112EF9-F3AD-441D-8671-423486BBF483}"/>
              </a:ext>
            </a:extLst>
          </p:cNvPr>
          <p:cNvSpPr/>
          <p:nvPr/>
        </p:nvSpPr>
        <p:spPr>
          <a:xfrm>
            <a:off x="3670852" y="6484321"/>
            <a:ext cx="7552885" cy="2550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LEARN SOMETHING NEW TO IMPORVE SKILL</a:t>
            </a:r>
          </a:p>
        </p:txBody>
      </p:sp>
      <p:sp>
        <p:nvSpPr>
          <p:cNvPr id="172" name="TextBox 97">
            <a:extLst>
              <a:ext uri="{FF2B5EF4-FFF2-40B4-BE49-F238E27FC236}">
                <a16:creationId xmlns:a16="http://schemas.microsoft.com/office/drawing/2014/main" id="{FF3F6856-4CC3-61B1-47A4-3BEA2ADDA2B0}"/>
              </a:ext>
            </a:extLst>
          </p:cNvPr>
          <p:cNvSpPr txBox="1"/>
          <p:nvPr/>
        </p:nvSpPr>
        <p:spPr>
          <a:xfrm>
            <a:off x="1999198" y="4735989"/>
            <a:ext cx="3490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437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LEARNING OBTAINED</a:t>
            </a:r>
            <a:endParaRPr lang="en-US" sz="1100" dirty="0">
              <a:solidFill>
                <a:srgbClr val="437F86"/>
              </a:solidFill>
            </a:endParaRPr>
          </a:p>
        </p:txBody>
      </p:sp>
      <p:sp>
        <p:nvSpPr>
          <p:cNvPr id="183" name="TextBox 97">
            <a:extLst>
              <a:ext uri="{FF2B5EF4-FFF2-40B4-BE49-F238E27FC236}">
                <a16:creationId xmlns:a16="http://schemas.microsoft.com/office/drawing/2014/main" id="{BBFF9FA0-D441-8B29-77B5-3568038D50B6}"/>
              </a:ext>
            </a:extLst>
          </p:cNvPr>
          <p:cNvSpPr txBox="1"/>
          <p:nvPr/>
        </p:nvSpPr>
        <p:spPr>
          <a:xfrm>
            <a:off x="3751086" y="5543365"/>
            <a:ext cx="3041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>
                <a:cs typeface="Times New Roman" panose="02020603050405020304" pitchFamily="18" charset="0"/>
              </a:rPr>
              <a:t>Always </a:t>
            </a:r>
            <a:r>
              <a:rPr lang="en-US" sz="11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Communicate</a:t>
            </a:r>
            <a:r>
              <a:rPr lang="en-US" sz="1100" dirty="0">
                <a:cs typeface="Times New Roman" panose="02020603050405020304" pitchFamily="18" charset="0"/>
              </a:rPr>
              <a:t> to report and discussion at every step.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50AC7BF-4B5D-3E74-9604-D09BE3866B14}"/>
              </a:ext>
            </a:extLst>
          </p:cNvPr>
          <p:cNvGrpSpPr/>
          <p:nvPr/>
        </p:nvGrpSpPr>
        <p:grpSpPr>
          <a:xfrm>
            <a:off x="647008" y="4959109"/>
            <a:ext cx="2138614" cy="312270"/>
            <a:chOff x="1947491" y="5021773"/>
            <a:chExt cx="2138614" cy="312270"/>
          </a:xfrm>
        </p:grpSpPr>
        <p:sp>
          <p:nvSpPr>
            <p:cNvPr id="174" name="TextBox 97">
              <a:extLst>
                <a:ext uri="{FF2B5EF4-FFF2-40B4-BE49-F238E27FC236}">
                  <a16:creationId xmlns:a16="http://schemas.microsoft.com/office/drawing/2014/main" id="{F8F1FE57-8D48-10E6-C65F-BAEAC6F17C03}"/>
                </a:ext>
              </a:extLst>
            </p:cNvPr>
            <p:cNvSpPr txBox="1"/>
            <p:nvPr/>
          </p:nvSpPr>
          <p:spPr>
            <a:xfrm>
              <a:off x="2230839" y="5072433"/>
              <a:ext cx="185526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accent2"/>
                  </a:solidFill>
                </a:rPr>
                <a:t>Dare</a:t>
              </a:r>
              <a:r>
                <a:rPr lang="en-US" sz="1100" dirty="0"/>
                <a:t> to try new Things  </a:t>
              </a:r>
            </a:p>
          </p:txBody>
        </p:sp>
        <p:pic>
          <p:nvPicPr>
            <p:cNvPr id="191" name="Picture 190" descr="A hand with a fist in the air&#10;&#10;Description automatically generated">
              <a:extLst>
                <a:ext uri="{FF2B5EF4-FFF2-40B4-BE49-F238E27FC236}">
                  <a16:creationId xmlns:a16="http://schemas.microsoft.com/office/drawing/2014/main" id="{CA66573F-78DB-69CB-DA10-3E23C1AA3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7491" y="5021773"/>
              <a:ext cx="293063" cy="27432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A542DEC-C42F-5893-3042-A87BC5745972}"/>
              </a:ext>
            </a:extLst>
          </p:cNvPr>
          <p:cNvGrpSpPr/>
          <p:nvPr/>
        </p:nvGrpSpPr>
        <p:grpSpPr>
          <a:xfrm>
            <a:off x="620891" y="5301441"/>
            <a:ext cx="2178433" cy="761747"/>
            <a:chOff x="1937776" y="5335347"/>
            <a:chExt cx="2178433" cy="761747"/>
          </a:xfrm>
        </p:grpSpPr>
        <p:sp>
          <p:nvSpPr>
            <p:cNvPr id="178" name="TextBox 97">
              <a:extLst>
                <a:ext uri="{FF2B5EF4-FFF2-40B4-BE49-F238E27FC236}">
                  <a16:creationId xmlns:a16="http://schemas.microsoft.com/office/drawing/2014/main" id="{1FAAC4A8-57EE-67C2-E4AF-D2FDBCDE7231}"/>
                </a:ext>
              </a:extLst>
            </p:cNvPr>
            <p:cNvSpPr txBox="1"/>
            <p:nvPr/>
          </p:nvSpPr>
          <p:spPr>
            <a:xfrm>
              <a:off x="2230839" y="5335347"/>
              <a:ext cx="1885370" cy="761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>
                  <a:cs typeface="Arial" panose="020B0604020202020204" pitchFamily="34" charset="0"/>
                </a:rPr>
                <a:t>Always think positively and believe that we can </a:t>
              </a:r>
              <a:r>
                <a:rPr lang="en-US" sz="1100" b="1" dirty="0">
                  <a:solidFill>
                    <a:schemeClr val="accent2"/>
                  </a:solidFill>
                  <a:cs typeface="Arial" panose="020B0604020202020204" pitchFamily="34" charset="0"/>
                </a:rPr>
                <a:t>break our limits</a:t>
              </a:r>
              <a:r>
                <a:rPr lang="en-US" sz="1100" dirty="0">
                  <a:cs typeface="Arial" panose="020B0604020202020204" pitchFamily="34" charset="0"/>
                </a:rPr>
                <a:t>. </a:t>
              </a:r>
            </a:p>
            <a:p>
              <a:pPr algn="just"/>
              <a:endParaRPr lang="en-US" sz="1050" dirty="0">
                <a:cs typeface="Arial" panose="020B0604020202020204" pitchFamily="34" charset="0"/>
              </a:endParaRPr>
            </a:p>
          </p:txBody>
        </p:sp>
        <p:pic>
          <p:nvPicPr>
            <p:cNvPr id="192" name="Picture 191" descr="A cartoon of a box with a light bulb inside&#10;&#10;Description automatically generated">
              <a:extLst>
                <a:ext uri="{FF2B5EF4-FFF2-40B4-BE49-F238E27FC236}">
                  <a16:creationId xmlns:a16="http://schemas.microsoft.com/office/drawing/2014/main" id="{02F8CBAE-E4F5-2E3C-A1AC-1532C934C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7776" y="5409249"/>
              <a:ext cx="293063" cy="274320"/>
            </a:xfrm>
            <a:prstGeom prst="rect">
              <a:avLst/>
            </a:prstGeom>
          </p:spPr>
        </p:pic>
      </p:grpSp>
      <p:pic>
        <p:nvPicPr>
          <p:cNvPr id="194" name="Picture 193" descr="A group of people sitting at a table&#10;&#10;Description automatically generated">
            <a:extLst>
              <a:ext uri="{FF2B5EF4-FFF2-40B4-BE49-F238E27FC236}">
                <a16:creationId xmlns:a16="http://schemas.microsoft.com/office/drawing/2014/main" id="{7E2FBB15-ADD6-A843-2852-AA1B0A4DC8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66" y="5577163"/>
            <a:ext cx="293063" cy="27432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5B87A4B-7612-7B92-A547-A8080549E1D8}"/>
              </a:ext>
            </a:extLst>
          </p:cNvPr>
          <p:cNvGrpSpPr/>
          <p:nvPr/>
        </p:nvGrpSpPr>
        <p:grpSpPr>
          <a:xfrm>
            <a:off x="620891" y="5848225"/>
            <a:ext cx="2561710" cy="318385"/>
            <a:chOff x="2225384" y="5889919"/>
            <a:chExt cx="2561710" cy="318385"/>
          </a:xfrm>
        </p:grpSpPr>
        <p:sp>
          <p:nvSpPr>
            <p:cNvPr id="185" name="TextBox 97">
              <a:extLst>
                <a:ext uri="{FF2B5EF4-FFF2-40B4-BE49-F238E27FC236}">
                  <a16:creationId xmlns:a16="http://schemas.microsoft.com/office/drawing/2014/main" id="{C6461DAE-AF93-82E6-6672-D895656C3EDA}"/>
                </a:ext>
              </a:extLst>
            </p:cNvPr>
            <p:cNvSpPr txBox="1"/>
            <p:nvPr/>
          </p:nvSpPr>
          <p:spPr>
            <a:xfrm>
              <a:off x="2516221" y="5946694"/>
              <a:ext cx="227087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>
                  <a:solidFill>
                    <a:schemeClr val="accent2"/>
                  </a:solidFill>
                  <a:cs typeface="Times New Roman" panose="02020603050405020304" pitchFamily="18" charset="0"/>
                </a:rPr>
                <a:t>Specification Analysis </a:t>
              </a:r>
              <a:r>
                <a:rPr lang="en-US" sz="1100" dirty="0">
                  <a:cs typeface="Times New Roman" panose="02020603050405020304" pitchFamily="18" charset="0"/>
                </a:rPr>
                <a:t>is Key</a:t>
              </a:r>
            </a:p>
          </p:txBody>
        </p:sp>
        <p:pic>
          <p:nvPicPr>
            <p:cNvPr id="196" name="Picture 195" descr="A magnifying glass and graph&#10;&#10;Description automatically generated">
              <a:extLst>
                <a:ext uri="{FF2B5EF4-FFF2-40B4-BE49-F238E27FC236}">
                  <a16:creationId xmlns:a16="http://schemas.microsoft.com/office/drawing/2014/main" id="{585FC6D5-4227-31F8-F412-2DF89EF86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5384" y="5889919"/>
              <a:ext cx="293063" cy="274320"/>
            </a:xfrm>
            <a:prstGeom prst="rect">
              <a:avLst/>
            </a:prstGeom>
          </p:spPr>
        </p:pic>
      </p:grpSp>
      <p:sp>
        <p:nvSpPr>
          <p:cNvPr id="198" name="AutoShape 2" descr="VBA Macros | Guide to Record Macro in VBA with Excel Examples">
            <a:extLst>
              <a:ext uri="{FF2B5EF4-FFF2-40B4-BE49-F238E27FC236}">
                <a16:creationId xmlns:a16="http://schemas.microsoft.com/office/drawing/2014/main" id="{9F6F4C8F-A282-17B5-7743-0646777AA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9230" y="3837597"/>
            <a:ext cx="92146" cy="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9E505FC-F9C1-36B0-C97B-69A07A38E154}"/>
              </a:ext>
            </a:extLst>
          </p:cNvPr>
          <p:cNvSpPr/>
          <p:nvPr/>
        </p:nvSpPr>
        <p:spPr>
          <a:xfrm>
            <a:off x="7498517" y="1208021"/>
            <a:ext cx="4138760" cy="503167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37F8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1A87EDA-2C1E-72B6-E7F8-241950D2F375}"/>
              </a:ext>
            </a:extLst>
          </p:cNvPr>
          <p:cNvSpPr txBox="1"/>
          <p:nvPr/>
        </p:nvSpPr>
        <p:spPr>
          <a:xfrm>
            <a:off x="7665543" y="1290534"/>
            <a:ext cx="39860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 we learn new knowledge, we will plan our next move to digitalize all forms</a:t>
            </a:r>
          </a:p>
        </p:txBody>
      </p:sp>
      <p:sp>
        <p:nvSpPr>
          <p:cNvPr id="85" name="TextBox 97">
            <a:extLst>
              <a:ext uri="{FF2B5EF4-FFF2-40B4-BE49-F238E27FC236}">
                <a16:creationId xmlns:a16="http://schemas.microsoft.com/office/drawing/2014/main" id="{09E23EB1-4C5F-C821-0C66-EFFAD39C7E23}"/>
              </a:ext>
            </a:extLst>
          </p:cNvPr>
          <p:cNvSpPr txBox="1"/>
          <p:nvPr/>
        </p:nvSpPr>
        <p:spPr>
          <a:xfrm>
            <a:off x="9621600" y="2527311"/>
            <a:ext cx="145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WEB BASE</a:t>
            </a:r>
          </a:p>
        </p:txBody>
      </p:sp>
      <p:sp>
        <p:nvSpPr>
          <p:cNvPr id="86" name="TextBox 97">
            <a:extLst>
              <a:ext uri="{FF2B5EF4-FFF2-40B4-BE49-F238E27FC236}">
                <a16:creationId xmlns:a16="http://schemas.microsoft.com/office/drawing/2014/main" id="{1E9FC362-D6D9-AA7D-3900-5654EC997A1B}"/>
              </a:ext>
            </a:extLst>
          </p:cNvPr>
          <p:cNvSpPr txBox="1"/>
          <p:nvPr/>
        </p:nvSpPr>
        <p:spPr>
          <a:xfrm>
            <a:off x="7656116" y="2546822"/>
            <a:ext cx="1452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POWER PLATFORM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B35D5C8B-6F09-76D1-43AC-9F3F9F75D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9082" y="1639892"/>
            <a:ext cx="492648" cy="492648"/>
          </a:xfrm>
          <a:prstGeom prst="rect">
            <a:avLst/>
          </a:prstGeom>
        </p:spPr>
      </p:pic>
      <p:sp>
        <p:nvSpPr>
          <p:cNvPr id="89" name="TextBox 97">
            <a:extLst>
              <a:ext uri="{FF2B5EF4-FFF2-40B4-BE49-F238E27FC236}">
                <a16:creationId xmlns:a16="http://schemas.microsoft.com/office/drawing/2014/main" id="{8DA4D64B-04DB-6369-E662-52B480194B3A}"/>
              </a:ext>
            </a:extLst>
          </p:cNvPr>
          <p:cNvSpPr txBox="1"/>
          <p:nvPr/>
        </p:nvSpPr>
        <p:spPr>
          <a:xfrm>
            <a:off x="7670825" y="2043931"/>
            <a:ext cx="1416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437F86"/>
                </a:solidFill>
              </a:rPr>
              <a:t>Employee </a:t>
            </a:r>
            <a:r>
              <a:rPr lang="en-US" sz="900" b="1" dirty="0">
                <a:solidFill>
                  <a:srgbClr val="437F86"/>
                </a:solidFill>
              </a:rPr>
              <a:t>With 365 Account</a:t>
            </a:r>
            <a:endParaRPr lang="en-US" sz="900" dirty="0">
              <a:solidFill>
                <a:srgbClr val="437F86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EE34C-0C4C-D2F0-291F-C9BCD29DD394}"/>
              </a:ext>
            </a:extLst>
          </p:cNvPr>
          <p:cNvGrpSpPr/>
          <p:nvPr/>
        </p:nvGrpSpPr>
        <p:grpSpPr>
          <a:xfrm>
            <a:off x="9567672" y="1673223"/>
            <a:ext cx="1556821" cy="760477"/>
            <a:chOff x="9932354" y="1769678"/>
            <a:chExt cx="1556821" cy="760477"/>
          </a:xfrm>
        </p:grpSpPr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B0ACFE94-C10B-8E39-2007-7F6C3DAC9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57743" y="1769678"/>
              <a:ext cx="492648" cy="492648"/>
            </a:xfrm>
            <a:prstGeom prst="rect">
              <a:avLst/>
            </a:prstGeom>
          </p:spPr>
        </p:pic>
        <p:sp>
          <p:nvSpPr>
            <p:cNvPr id="90" name="TextBox 97">
              <a:extLst>
                <a:ext uri="{FF2B5EF4-FFF2-40B4-BE49-F238E27FC236}">
                  <a16:creationId xmlns:a16="http://schemas.microsoft.com/office/drawing/2014/main" id="{5CD6EA33-1B32-0B10-C816-5C72806BEAB7}"/>
                </a:ext>
              </a:extLst>
            </p:cNvPr>
            <p:cNvSpPr txBox="1"/>
            <p:nvPr/>
          </p:nvSpPr>
          <p:spPr>
            <a:xfrm>
              <a:off x="9932354" y="2160823"/>
              <a:ext cx="15568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437F86"/>
                  </a:solidFill>
                </a:rPr>
                <a:t>Employee </a:t>
              </a:r>
              <a:r>
                <a:rPr lang="en-US" sz="900" b="1" dirty="0">
                  <a:solidFill>
                    <a:srgbClr val="437F86"/>
                  </a:solidFill>
                </a:rPr>
                <a:t>Without 365 Account</a:t>
              </a:r>
              <a:endParaRPr lang="en-US" sz="900" dirty="0">
                <a:solidFill>
                  <a:srgbClr val="437F86"/>
                </a:solidFill>
              </a:endParaRPr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1642569-DACE-C6FC-1E76-4195B5915E00}"/>
              </a:ext>
            </a:extLst>
          </p:cNvPr>
          <p:cNvCxnSpPr>
            <a:cxnSpLocks/>
            <a:stCxn id="89" idx="2"/>
            <a:endCxn id="86" idx="0"/>
          </p:cNvCxnSpPr>
          <p:nvPr/>
        </p:nvCxnSpPr>
        <p:spPr>
          <a:xfrm>
            <a:off x="8378972" y="2413263"/>
            <a:ext cx="3580" cy="133559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20414FB-7044-0D00-EB81-548B3E172CD7}"/>
              </a:ext>
            </a:extLst>
          </p:cNvPr>
          <p:cNvCxnSpPr>
            <a:cxnSpLocks/>
            <a:stCxn id="90" idx="2"/>
            <a:endCxn id="85" idx="0"/>
          </p:cNvCxnSpPr>
          <p:nvPr/>
        </p:nvCxnSpPr>
        <p:spPr>
          <a:xfrm>
            <a:off x="10346083" y="2433700"/>
            <a:ext cx="1953" cy="9361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97">
            <a:extLst>
              <a:ext uri="{FF2B5EF4-FFF2-40B4-BE49-F238E27FC236}">
                <a16:creationId xmlns:a16="http://schemas.microsoft.com/office/drawing/2014/main" id="{C9DD9270-CBD2-92B1-20AE-FF5E6F656144}"/>
              </a:ext>
            </a:extLst>
          </p:cNvPr>
          <p:cNvSpPr txBox="1"/>
          <p:nvPr/>
        </p:nvSpPr>
        <p:spPr>
          <a:xfrm>
            <a:off x="11516008" y="6396068"/>
            <a:ext cx="67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5709"/>
                </a:solidFill>
              </a:rPr>
              <a:t>4/4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6FCD206-7896-979B-41C8-BD587EA667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8434" y="5193119"/>
            <a:ext cx="2917551" cy="79010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576DD23-AAE0-F1CF-4202-2F8171E241E7}"/>
              </a:ext>
            </a:extLst>
          </p:cNvPr>
          <p:cNvSpPr txBox="1"/>
          <p:nvPr/>
        </p:nvSpPr>
        <p:spPr>
          <a:xfrm>
            <a:off x="8378972" y="5957986"/>
            <a:ext cx="2276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CC"/>
                </a:solidFill>
              </a:rPr>
              <a:t>One Stop Smart HR System</a:t>
            </a:r>
          </a:p>
        </p:txBody>
      </p: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020A483F-9312-05A4-1505-7376696C8E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991688"/>
              </p:ext>
            </p:extLst>
          </p:nvPr>
        </p:nvGraphicFramePr>
        <p:xfrm>
          <a:off x="7733103" y="4031679"/>
          <a:ext cx="3494280" cy="11344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37B34B1-D5B8-0628-B96E-8EB1814893B9}"/>
              </a:ext>
            </a:extLst>
          </p:cNvPr>
          <p:cNvSpPr/>
          <p:nvPr/>
        </p:nvSpPr>
        <p:spPr>
          <a:xfrm>
            <a:off x="345469" y="1209235"/>
            <a:ext cx="6876060" cy="502774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37F86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D1F4C5F-7771-6BF1-C59F-A89D6ABD6496}"/>
              </a:ext>
            </a:extLst>
          </p:cNvPr>
          <p:cNvGrpSpPr/>
          <p:nvPr/>
        </p:nvGrpSpPr>
        <p:grpSpPr>
          <a:xfrm>
            <a:off x="7656116" y="1033974"/>
            <a:ext cx="3813836" cy="285479"/>
            <a:chOff x="4704619" y="1022837"/>
            <a:chExt cx="10651580" cy="656433"/>
          </a:xfrm>
          <a:solidFill>
            <a:schemeClr val="accent1">
              <a:lumMod val="50000"/>
            </a:schemeClr>
          </a:solidFill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BF8E543-E4BF-2F8D-A3A2-280193E88A2B}"/>
                </a:ext>
              </a:extLst>
            </p:cNvPr>
            <p:cNvSpPr/>
            <p:nvPr/>
          </p:nvSpPr>
          <p:spPr>
            <a:xfrm>
              <a:off x="4704619" y="1022837"/>
              <a:ext cx="10651580" cy="65643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45">
              <a:extLst>
                <a:ext uri="{FF2B5EF4-FFF2-40B4-BE49-F238E27FC236}">
                  <a16:creationId xmlns:a16="http://schemas.microsoft.com/office/drawing/2014/main" id="{4FCE33AD-7FA3-DC15-1CC5-252CD84610CC}"/>
                </a:ext>
              </a:extLst>
            </p:cNvPr>
            <p:cNvSpPr txBox="1"/>
            <p:nvPr/>
          </p:nvSpPr>
          <p:spPr>
            <a:xfrm>
              <a:off x="4892946" y="1068975"/>
              <a:ext cx="10213584" cy="31210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THE NEXT PLANNING FOR SMART HR SYSTEM 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C3F2D83C-5C6E-73A4-1282-7E55C1AFCC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2737423"/>
              </p:ext>
            </p:extLst>
          </p:nvPr>
        </p:nvGraphicFramePr>
        <p:xfrm>
          <a:off x="441723" y="1542487"/>
          <a:ext cx="3536209" cy="31347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C2E83785-37FF-4E9C-9A8C-25970A434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2032383"/>
              </p:ext>
            </p:extLst>
          </p:nvPr>
        </p:nvGraphicFramePr>
        <p:xfrm>
          <a:off x="3802810" y="1542487"/>
          <a:ext cx="3480737" cy="3243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6CB0FE-EF6F-47BA-2A7D-E346458912A5}"/>
              </a:ext>
            </a:extLst>
          </p:cNvPr>
          <p:cNvCxnSpPr>
            <a:cxnSpLocks/>
          </p:cNvCxnSpPr>
          <p:nvPr/>
        </p:nvCxnSpPr>
        <p:spPr>
          <a:xfrm>
            <a:off x="9470686" y="3715301"/>
            <a:ext cx="0" cy="244592"/>
          </a:xfrm>
          <a:prstGeom prst="straightConnector1">
            <a:avLst/>
          </a:prstGeom>
          <a:ln w="2222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B22F01-0E4E-191E-08FA-B53108F91820}"/>
              </a:ext>
            </a:extLst>
          </p:cNvPr>
          <p:cNvGrpSpPr/>
          <p:nvPr/>
        </p:nvGrpSpPr>
        <p:grpSpPr>
          <a:xfrm>
            <a:off x="1704884" y="1071525"/>
            <a:ext cx="3813836" cy="297064"/>
            <a:chOff x="4704619" y="1022837"/>
            <a:chExt cx="10651580" cy="683072"/>
          </a:xfrm>
          <a:solidFill>
            <a:schemeClr val="accent1">
              <a:lumMod val="50000"/>
            </a:schemeClr>
          </a:solidFill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7DA54E8-9FEA-C8F1-E46C-29E7C74B610A}"/>
                </a:ext>
              </a:extLst>
            </p:cNvPr>
            <p:cNvSpPr/>
            <p:nvPr/>
          </p:nvSpPr>
          <p:spPr>
            <a:xfrm>
              <a:off x="4704619" y="1022837"/>
              <a:ext cx="10651580" cy="65643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45">
              <a:extLst>
                <a:ext uri="{FF2B5EF4-FFF2-40B4-BE49-F238E27FC236}">
                  <a16:creationId xmlns:a16="http://schemas.microsoft.com/office/drawing/2014/main" id="{E2215D8F-ABBF-E574-BD2F-B1A4BA7496D6}"/>
                </a:ext>
              </a:extLst>
            </p:cNvPr>
            <p:cNvSpPr txBox="1"/>
            <p:nvPr/>
          </p:nvSpPr>
          <p:spPr>
            <a:xfrm>
              <a:off x="4892946" y="1068975"/>
              <a:ext cx="10213584" cy="63693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SKILLS  MATRIX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TextBox 97">
            <a:extLst>
              <a:ext uri="{FF2B5EF4-FFF2-40B4-BE49-F238E27FC236}">
                <a16:creationId xmlns:a16="http://schemas.microsoft.com/office/drawing/2014/main" id="{53326781-95D9-D3B7-E020-F4D0B37134B1}"/>
              </a:ext>
            </a:extLst>
          </p:cNvPr>
          <p:cNvSpPr txBox="1"/>
          <p:nvPr/>
        </p:nvSpPr>
        <p:spPr>
          <a:xfrm>
            <a:off x="3744273" y="5047997"/>
            <a:ext cx="30301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chemeClr val="accent2"/>
                </a:solidFill>
              </a:rPr>
              <a:t>Current Analysis + PDCA </a:t>
            </a:r>
            <a:r>
              <a:rPr lang="en-US" sz="1100" dirty="0"/>
              <a:t>is must to  make a proper planning and targets before do something. </a:t>
            </a:r>
          </a:p>
        </p:txBody>
      </p:sp>
      <p:pic>
        <p:nvPicPr>
          <p:cNvPr id="55" name="Picture 54" descr="A clipboard with a pen and dart&#10;&#10;Description automatically generated">
            <a:extLst>
              <a:ext uri="{FF2B5EF4-FFF2-40B4-BE49-F238E27FC236}">
                <a16:creationId xmlns:a16="http://schemas.microsoft.com/office/drawing/2014/main" id="{4E148DD5-CD24-D8AA-3946-1ADCE8872D2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66" y="5064188"/>
            <a:ext cx="318186" cy="274320"/>
          </a:xfrm>
          <a:prstGeom prst="rect">
            <a:avLst/>
          </a:prstGeom>
        </p:spPr>
      </p:pic>
      <p:sp>
        <p:nvSpPr>
          <p:cNvPr id="58" name="TextBox 45">
            <a:extLst>
              <a:ext uri="{FF2B5EF4-FFF2-40B4-BE49-F238E27FC236}">
                <a16:creationId xmlns:a16="http://schemas.microsoft.com/office/drawing/2014/main" id="{64145B1F-43E0-F024-1006-A87E6CCE9A36}"/>
              </a:ext>
            </a:extLst>
          </p:cNvPr>
          <p:cNvSpPr txBox="1"/>
          <p:nvPr/>
        </p:nvSpPr>
        <p:spPr>
          <a:xfrm>
            <a:off x="7665543" y="2832840"/>
            <a:ext cx="1671870" cy="5539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600" dirty="0"/>
              <a:t>ID Card Replacement Form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Permit Work Leave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Holiday Work Request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Day Change Request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Work Permit Outside Form </a:t>
            </a:r>
          </a:p>
        </p:txBody>
      </p:sp>
      <p:sp>
        <p:nvSpPr>
          <p:cNvPr id="59" name="TextBox 45">
            <a:extLst>
              <a:ext uri="{FF2B5EF4-FFF2-40B4-BE49-F238E27FC236}">
                <a16:creationId xmlns:a16="http://schemas.microsoft.com/office/drawing/2014/main" id="{5C50D087-F0A9-7263-A639-9ABFE8A2B750}"/>
              </a:ext>
            </a:extLst>
          </p:cNvPr>
          <p:cNvSpPr txBox="1"/>
          <p:nvPr/>
        </p:nvSpPr>
        <p:spPr>
          <a:xfrm>
            <a:off x="9436246" y="2752834"/>
            <a:ext cx="2184644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600" dirty="0"/>
              <a:t>Independent transportation allowance registration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Salary Correction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Document Request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Absence Statement Without Explanation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Training Report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Own Motor Vehicle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Claims For Official Travel Expenses by Private Vehicle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600" dirty="0"/>
              <a:t>Registration Of Independent Transportation Allowance Form  </a:t>
            </a:r>
          </a:p>
        </p:txBody>
      </p:sp>
    </p:spTree>
    <p:extLst>
      <p:ext uri="{BB962C8B-B14F-4D97-AF65-F5344CB8AC3E}">
        <p14:creationId xmlns:p14="http://schemas.microsoft.com/office/powerpoint/2010/main" val="334486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Konektor Lurus 46">
            <a:extLst>
              <a:ext uri="{FF2B5EF4-FFF2-40B4-BE49-F238E27FC236}">
                <a16:creationId xmlns:a16="http://schemas.microsoft.com/office/drawing/2014/main" id="{9D410C79-E66E-5382-25C7-E0E56B6F0B2F}"/>
              </a:ext>
            </a:extLst>
          </p:cNvPr>
          <p:cNvCxnSpPr>
            <a:cxnSpLocks/>
          </p:cNvCxnSpPr>
          <p:nvPr/>
        </p:nvCxnSpPr>
        <p:spPr>
          <a:xfrm>
            <a:off x="496388" y="794024"/>
            <a:ext cx="1124952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117DD6-A08F-CEAF-B660-65A1D612D967}"/>
              </a:ext>
            </a:extLst>
          </p:cNvPr>
          <p:cNvSpPr txBox="1"/>
          <p:nvPr/>
        </p:nvSpPr>
        <p:spPr>
          <a:xfrm>
            <a:off x="5625704" y="342228"/>
            <a:ext cx="1382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 FORM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70D19F-149A-E032-32A9-35FE577FD407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4" name="Paralelogram 25">
              <a:extLst>
                <a:ext uri="{FF2B5EF4-FFF2-40B4-BE49-F238E27FC236}">
                  <a16:creationId xmlns:a16="http://schemas.microsoft.com/office/drawing/2014/main" id="{5D50FD30-2E2F-A89B-36BA-E9B2BCF835BA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Paralelogram 25">
              <a:extLst>
                <a:ext uri="{FF2B5EF4-FFF2-40B4-BE49-F238E27FC236}">
                  <a16:creationId xmlns:a16="http://schemas.microsoft.com/office/drawing/2014/main" id="{5D47AECD-2DA2-741E-7EF3-5A764E241262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85">
              <a:extLst>
                <a:ext uri="{FF2B5EF4-FFF2-40B4-BE49-F238E27FC236}">
                  <a16:creationId xmlns:a16="http://schemas.microsoft.com/office/drawing/2014/main" id="{932FA69B-7235-88B4-44B9-92C7CC531A11}"/>
                </a:ext>
              </a:extLst>
            </p:cNvPr>
            <p:cNvSpPr txBox="1"/>
            <p:nvPr/>
          </p:nvSpPr>
          <p:spPr>
            <a:xfrm>
              <a:off x="1372713" y="365605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>
                      <a:lumMod val="50000"/>
                    </a:schemeClr>
                  </a:solidFill>
                </a:rPr>
                <a:t>Smart HR System</a:t>
              </a:r>
            </a:p>
          </p:txBody>
        </p:sp>
        <p:sp>
          <p:nvSpPr>
            <p:cNvPr id="7" name="Bagan alur: Konektor 48">
              <a:extLst>
                <a:ext uri="{FF2B5EF4-FFF2-40B4-BE49-F238E27FC236}">
                  <a16:creationId xmlns:a16="http://schemas.microsoft.com/office/drawing/2014/main" id="{40E637DC-7212-5311-BAE5-09DF1F6574DA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chemeClr val="accent1">
                  <a:lumMod val="50000"/>
                </a:schemeClr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Bagan alur: Konektor 48">
              <a:extLst>
                <a:ext uri="{FF2B5EF4-FFF2-40B4-BE49-F238E27FC236}">
                  <a16:creationId xmlns:a16="http://schemas.microsoft.com/office/drawing/2014/main" id="{57397C9B-4D00-058B-C918-3DD70C93077E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rgbClr val="203864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45">
              <a:extLst>
                <a:ext uri="{FF2B5EF4-FFF2-40B4-BE49-F238E27FC236}">
                  <a16:creationId xmlns:a16="http://schemas.microsoft.com/office/drawing/2014/main" id="{568D5BF9-9FED-9496-3BF8-B129A55838EB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9CBD51F-3EF7-DA74-F58C-DBE56D78A667}"/>
              </a:ext>
            </a:extLst>
          </p:cNvPr>
          <p:cNvGrpSpPr/>
          <p:nvPr/>
        </p:nvGrpSpPr>
        <p:grpSpPr>
          <a:xfrm>
            <a:off x="123664" y="6239701"/>
            <a:ext cx="11854674" cy="566739"/>
            <a:chOff x="158438" y="8637950"/>
            <a:chExt cx="11346797" cy="5667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8E4971-0869-1C87-398C-7EE28A85005D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5AF7D9-5770-FA42-5675-A5EB5CE48147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13" name="図 7">
                <a:extLst>
                  <a:ext uri="{FF2B5EF4-FFF2-40B4-BE49-F238E27FC236}">
                    <a16:creationId xmlns:a16="http://schemas.microsoft.com/office/drawing/2014/main" id="{07279208-DAE8-87EE-A08D-DED6B58E4F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F857235-C326-ED85-ED8B-FC9BFD2E9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15" name="TextBox 19">
                <a:extLst>
                  <a:ext uri="{FF2B5EF4-FFF2-40B4-BE49-F238E27FC236}">
                    <a16:creationId xmlns:a16="http://schemas.microsoft.com/office/drawing/2014/main" id="{D2936816-31C3-B078-3149-42FBF2361EAD}"/>
                  </a:ext>
                </a:extLst>
              </p:cNvPr>
              <p:cNvSpPr txBox="1"/>
              <p:nvPr/>
            </p:nvSpPr>
            <p:spPr>
              <a:xfrm>
                <a:off x="754903" y="8657057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16" name="TextBox 20">
                <a:extLst>
                  <a:ext uri="{FF2B5EF4-FFF2-40B4-BE49-F238E27FC236}">
                    <a16:creationId xmlns:a16="http://schemas.microsoft.com/office/drawing/2014/main" id="{78BAED66-DC99-6ABA-9366-B5B61EA82E8E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17" name="TextBox 21">
                <a:extLst>
                  <a:ext uri="{FF2B5EF4-FFF2-40B4-BE49-F238E27FC236}">
                    <a16:creationId xmlns:a16="http://schemas.microsoft.com/office/drawing/2014/main" id="{69A1C5E1-3716-9BAB-A56E-5B3123F622F9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198" name="AutoShape 2" descr="VBA Macros | Guide to Record Macro in VBA with Excel Examples">
            <a:extLst>
              <a:ext uri="{FF2B5EF4-FFF2-40B4-BE49-F238E27FC236}">
                <a16:creationId xmlns:a16="http://schemas.microsoft.com/office/drawing/2014/main" id="{9F6F4C8F-A282-17B5-7743-0646777AAAD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49230" y="3837597"/>
            <a:ext cx="92146" cy="92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81C1E9-3FC8-04EB-A012-8D9B7E9D7E83}"/>
              </a:ext>
            </a:extLst>
          </p:cNvPr>
          <p:cNvGrpSpPr/>
          <p:nvPr/>
        </p:nvGrpSpPr>
        <p:grpSpPr>
          <a:xfrm>
            <a:off x="2624171" y="1997805"/>
            <a:ext cx="1993191" cy="461665"/>
            <a:chOff x="313980" y="3832281"/>
            <a:chExt cx="1993191" cy="461665"/>
          </a:xfrm>
        </p:grpSpPr>
        <p:pic>
          <p:nvPicPr>
            <p:cNvPr id="21" name="Grafik 20" descr="Gulung dengan isian solid">
              <a:extLst>
                <a:ext uri="{FF2B5EF4-FFF2-40B4-BE49-F238E27FC236}">
                  <a16:creationId xmlns:a16="http://schemas.microsoft.com/office/drawing/2014/main" id="{48E5B612-EE84-5BB2-BB7B-4AE7D098A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13980" y="3893131"/>
              <a:ext cx="479997" cy="400815"/>
            </a:xfrm>
            <a:prstGeom prst="rect">
              <a:avLst/>
            </a:prstGeom>
          </p:spPr>
        </p:pic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ABA70C1D-E66D-BEBB-77DD-31C852B4B15E}"/>
                </a:ext>
              </a:extLst>
            </p:cNvPr>
            <p:cNvSpPr txBox="1"/>
            <p:nvPr/>
          </p:nvSpPr>
          <p:spPr>
            <a:xfrm>
              <a:off x="732561" y="3832281"/>
              <a:ext cx="1574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15 FORM </a:t>
              </a:r>
            </a:p>
            <a:p>
              <a:pPr algn="just"/>
              <a:r>
                <a:rPr lang="en-US" sz="1200" dirty="0"/>
                <a:t>are still paper-based</a:t>
              </a:r>
            </a:p>
          </p:txBody>
        </p:sp>
      </p:grpSp>
      <p:sp>
        <p:nvSpPr>
          <p:cNvPr id="25" name="TextBox 45">
            <a:extLst>
              <a:ext uri="{FF2B5EF4-FFF2-40B4-BE49-F238E27FC236}">
                <a16:creationId xmlns:a16="http://schemas.microsoft.com/office/drawing/2014/main" id="{CA36E559-1F1F-7B27-09CF-50208292C920}"/>
              </a:ext>
            </a:extLst>
          </p:cNvPr>
          <p:cNvSpPr txBox="1"/>
          <p:nvPr/>
        </p:nvSpPr>
        <p:spPr>
          <a:xfrm>
            <a:off x="1086665" y="2633617"/>
            <a:ext cx="5068204" cy="28623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sz="1200" dirty="0"/>
              <a:t>Mutation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Office Access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Independent transportation allowance registration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Salary Correction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ID Card Replacement Form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Document Request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Permit</a:t>
            </a:r>
            <a:r>
              <a:rPr lang="en-US" sz="1200" dirty="0"/>
              <a:t> Work Leave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Absence Statement Without Explanation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Holiday Work Request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Day Change Request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Training Report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1" dirty="0"/>
              <a:t>Work Permit Outside Form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Own Motor Vehicle Form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Claims For Official Travel Expenses by Private Vehicle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Registration Of Independent Transportation Allowance Form 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DBF9A2C-F34A-4E00-7DD5-C1299D64468E}"/>
              </a:ext>
            </a:extLst>
          </p:cNvPr>
          <p:cNvGrpSpPr/>
          <p:nvPr/>
        </p:nvGrpSpPr>
        <p:grpSpPr>
          <a:xfrm>
            <a:off x="8739531" y="2002344"/>
            <a:ext cx="1656596" cy="472781"/>
            <a:chOff x="2414053" y="3867959"/>
            <a:chExt cx="1656596" cy="472781"/>
          </a:xfrm>
        </p:grpSpPr>
        <p:sp>
          <p:nvSpPr>
            <p:cNvPr id="30" name="TextBox 45">
              <a:extLst>
                <a:ext uri="{FF2B5EF4-FFF2-40B4-BE49-F238E27FC236}">
                  <a16:creationId xmlns:a16="http://schemas.microsoft.com/office/drawing/2014/main" id="{E2FE6460-D4AC-9D77-14A1-A64C074D2DDA}"/>
                </a:ext>
              </a:extLst>
            </p:cNvPr>
            <p:cNvSpPr txBox="1"/>
            <p:nvPr/>
          </p:nvSpPr>
          <p:spPr>
            <a:xfrm>
              <a:off x="2757822" y="3867959"/>
              <a:ext cx="1312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4 FORM </a:t>
              </a:r>
              <a:r>
                <a:rPr lang="en-US" sz="1200" dirty="0"/>
                <a:t>digital</a:t>
              </a:r>
              <a:r>
                <a:rPr lang="en-US" sz="1200" b="1" dirty="0">
                  <a:solidFill>
                    <a:srgbClr val="C00000"/>
                  </a:solidFill>
                </a:rPr>
                <a:t> </a:t>
              </a:r>
            </a:p>
            <a:p>
              <a:pPr algn="just"/>
              <a:r>
                <a:rPr lang="en-US" sz="1200" dirty="0"/>
                <a:t>in HRSS</a:t>
              </a:r>
            </a:p>
          </p:txBody>
        </p:sp>
        <p:pic>
          <p:nvPicPr>
            <p:cNvPr id="31" name="Picture 94">
              <a:extLst>
                <a:ext uri="{FF2B5EF4-FFF2-40B4-BE49-F238E27FC236}">
                  <a16:creationId xmlns:a16="http://schemas.microsoft.com/office/drawing/2014/main" id="{BCD9A152-A7C0-F851-444C-3AB8C17C09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4053" y="3927489"/>
              <a:ext cx="404261" cy="413251"/>
            </a:xfrm>
            <a:prstGeom prst="rect">
              <a:avLst/>
            </a:prstGeom>
          </p:spPr>
        </p:pic>
      </p:grpSp>
      <p:sp>
        <p:nvSpPr>
          <p:cNvPr id="32" name="TextBox 45">
            <a:extLst>
              <a:ext uri="{FF2B5EF4-FFF2-40B4-BE49-F238E27FC236}">
                <a16:creationId xmlns:a16="http://schemas.microsoft.com/office/drawing/2014/main" id="{3677F0F2-ED4E-CF98-D564-2F0934A55F17}"/>
              </a:ext>
            </a:extLst>
          </p:cNvPr>
          <p:cNvSpPr txBox="1"/>
          <p:nvPr/>
        </p:nvSpPr>
        <p:spPr>
          <a:xfrm>
            <a:off x="6923561" y="2842196"/>
            <a:ext cx="2381498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200" dirty="0"/>
              <a:t> Form Overtime Request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 Form MBO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 Form Manpower Request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 Form  Appraisal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30A4511-3F78-1B50-50EF-46AABA02F8A5}"/>
              </a:ext>
            </a:extLst>
          </p:cNvPr>
          <p:cNvSpPr/>
          <p:nvPr/>
        </p:nvSpPr>
        <p:spPr>
          <a:xfrm>
            <a:off x="770477" y="1823658"/>
            <a:ext cx="5325523" cy="38349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37F86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8A6B04-5E42-AEDC-52EF-73369F4EC432}"/>
              </a:ext>
            </a:extLst>
          </p:cNvPr>
          <p:cNvSpPr/>
          <p:nvPr/>
        </p:nvSpPr>
        <p:spPr>
          <a:xfrm>
            <a:off x="6471058" y="1809327"/>
            <a:ext cx="5274856" cy="383495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  <a:prstDash val="sysDot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437F86"/>
              </a:solidFill>
            </a:endParaRPr>
          </a:p>
        </p:txBody>
      </p:sp>
      <p:sp>
        <p:nvSpPr>
          <p:cNvPr id="35" name="Arrow: Right 34">
            <a:hlinkClick r:id="rId7" action="ppaction://hlinksldjump"/>
            <a:extLst>
              <a:ext uri="{FF2B5EF4-FFF2-40B4-BE49-F238E27FC236}">
                <a16:creationId xmlns:a16="http://schemas.microsoft.com/office/drawing/2014/main" id="{B63F1BC6-CD9E-DF63-628B-4465EB6AA649}"/>
              </a:ext>
            </a:extLst>
          </p:cNvPr>
          <p:cNvSpPr/>
          <p:nvPr/>
        </p:nvSpPr>
        <p:spPr>
          <a:xfrm>
            <a:off x="10902935" y="311451"/>
            <a:ext cx="683865" cy="36389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554450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Konektor Lurus 46">
            <a:extLst>
              <a:ext uri="{FF2B5EF4-FFF2-40B4-BE49-F238E27FC236}">
                <a16:creationId xmlns:a16="http://schemas.microsoft.com/office/drawing/2014/main" id="{33A8D18E-3797-BD5C-A1B3-8C7D0D95B76D}"/>
              </a:ext>
            </a:extLst>
          </p:cNvPr>
          <p:cNvCxnSpPr>
            <a:cxnSpLocks/>
          </p:cNvCxnSpPr>
          <p:nvPr/>
        </p:nvCxnSpPr>
        <p:spPr>
          <a:xfrm>
            <a:off x="776863" y="719736"/>
            <a:ext cx="1105993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70B3DE5-E7BB-6070-ABC0-BCBF4A6D89DB}"/>
              </a:ext>
            </a:extLst>
          </p:cNvPr>
          <p:cNvSpPr txBox="1"/>
          <p:nvPr/>
        </p:nvSpPr>
        <p:spPr>
          <a:xfrm>
            <a:off x="3228535" y="265417"/>
            <a:ext cx="707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IMPROVE HR EFFICIENCY BY SMART SYSTEM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6F18D34-6BC5-D447-32CC-4967BF7DBD9B}"/>
              </a:ext>
            </a:extLst>
          </p:cNvPr>
          <p:cNvGrpSpPr/>
          <p:nvPr/>
        </p:nvGrpSpPr>
        <p:grpSpPr>
          <a:xfrm>
            <a:off x="343647" y="99788"/>
            <a:ext cx="2810340" cy="859440"/>
            <a:chOff x="343647" y="57256"/>
            <a:chExt cx="2810340" cy="859440"/>
          </a:xfrm>
        </p:grpSpPr>
        <p:sp>
          <p:nvSpPr>
            <p:cNvPr id="20" name="Paralelogram 25">
              <a:extLst>
                <a:ext uri="{FF2B5EF4-FFF2-40B4-BE49-F238E27FC236}">
                  <a16:creationId xmlns:a16="http://schemas.microsoft.com/office/drawing/2014/main" id="{2EA9B96F-3156-9725-1365-7F2AFE78B04F}"/>
                </a:ext>
              </a:extLst>
            </p:cNvPr>
            <p:cNvSpPr/>
            <p:nvPr/>
          </p:nvSpPr>
          <p:spPr>
            <a:xfrm>
              <a:off x="439381" y="326315"/>
              <a:ext cx="2206855" cy="53549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elogram 25">
              <a:extLst>
                <a:ext uri="{FF2B5EF4-FFF2-40B4-BE49-F238E27FC236}">
                  <a16:creationId xmlns:a16="http://schemas.microsoft.com/office/drawing/2014/main" id="{E3562F5D-4310-6269-B7B7-BF268D8C6211}"/>
                </a:ext>
              </a:extLst>
            </p:cNvPr>
            <p:cNvSpPr/>
            <p:nvPr/>
          </p:nvSpPr>
          <p:spPr>
            <a:xfrm>
              <a:off x="947132" y="318685"/>
              <a:ext cx="2206855" cy="461665"/>
            </a:xfrm>
            <a:custGeom>
              <a:avLst/>
              <a:gdLst>
                <a:gd name="connsiteX0" fmla="*/ 0 w 2993328"/>
                <a:gd name="connsiteY0" fmla="*/ 752623 h 752623"/>
                <a:gd name="connsiteX1" fmla="*/ 188156 w 2993328"/>
                <a:gd name="connsiteY1" fmla="*/ 0 h 752623"/>
                <a:gd name="connsiteX2" fmla="*/ 2993328 w 2993328"/>
                <a:gd name="connsiteY2" fmla="*/ 0 h 752623"/>
                <a:gd name="connsiteX3" fmla="*/ 2805172 w 2993328"/>
                <a:gd name="connsiteY3" fmla="*/ 752623 h 752623"/>
                <a:gd name="connsiteX4" fmla="*/ 0 w 2993328"/>
                <a:gd name="connsiteY4" fmla="*/ 752623 h 752623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594157 w 2993328"/>
                <a:gd name="connsiteY3" fmla="*/ 759656 h 759656"/>
                <a:gd name="connsiteX4" fmla="*/ 0 w 2993328"/>
                <a:gd name="connsiteY4" fmla="*/ 752623 h 759656"/>
                <a:gd name="connsiteX0" fmla="*/ 0 w 2993328"/>
                <a:gd name="connsiteY0" fmla="*/ 752623 h 759656"/>
                <a:gd name="connsiteX1" fmla="*/ 188156 w 2993328"/>
                <a:gd name="connsiteY1" fmla="*/ 0 h 759656"/>
                <a:gd name="connsiteX2" fmla="*/ 2993328 w 2993328"/>
                <a:gd name="connsiteY2" fmla="*/ 0 h 759656"/>
                <a:gd name="connsiteX3" fmla="*/ 2439413 w 2993328"/>
                <a:gd name="connsiteY3" fmla="*/ 759656 h 759656"/>
                <a:gd name="connsiteX4" fmla="*/ 0 w 2993328"/>
                <a:gd name="connsiteY4" fmla="*/ 752623 h 7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3328" h="759656">
                  <a:moveTo>
                    <a:pt x="0" y="752623"/>
                  </a:moveTo>
                  <a:lnTo>
                    <a:pt x="188156" y="0"/>
                  </a:lnTo>
                  <a:lnTo>
                    <a:pt x="2993328" y="0"/>
                  </a:lnTo>
                  <a:lnTo>
                    <a:pt x="2439413" y="759656"/>
                  </a:lnTo>
                  <a:lnTo>
                    <a:pt x="0" y="752623"/>
                  </a:lnTo>
                  <a:close/>
                </a:path>
              </a:pathLst>
            </a:custGeom>
            <a:solidFill>
              <a:srgbClr val="F4F2DE"/>
            </a:solidFill>
            <a:ln>
              <a:solidFill>
                <a:schemeClr val="accent2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85">
              <a:extLst>
                <a:ext uri="{FF2B5EF4-FFF2-40B4-BE49-F238E27FC236}">
                  <a16:creationId xmlns:a16="http://schemas.microsoft.com/office/drawing/2014/main" id="{256F801E-E420-C142-C26A-037615867627}"/>
                </a:ext>
              </a:extLst>
            </p:cNvPr>
            <p:cNvSpPr txBox="1"/>
            <p:nvPr/>
          </p:nvSpPr>
          <p:spPr>
            <a:xfrm>
              <a:off x="1365933" y="367314"/>
              <a:ext cx="145757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71952"/>
                  </a:solidFill>
                </a:rPr>
                <a:t>Smart HR System</a:t>
              </a:r>
            </a:p>
          </p:txBody>
        </p:sp>
        <p:sp>
          <p:nvSpPr>
            <p:cNvPr id="19" name="Bagan alur: Konektor 48">
              <a:extLst>
                <a:ext uri="{FF2B5EF4-FFF2-40B4-BE49-F238E27FC236}">
                  <a16:creationId xmlns:a16="http://schemas.microsoft.com/office/drawing/2014/main" id="{2EE068FA-0D12-A2E0-2C2D-B3693E7C1C17}"/>
                </a:ext>
              </a:extLst>
            </p:cNvPr>
            <p:cNvSpPr/>
            <p:nvPr/>
          </p:nvSpPr>
          <p:spPr>
            <a:xfrm flipH="1">
              <a:off x="343647" y="57256"/>
              <a:ext cx="921978" cy="859440"/>
            </a:xfrm>
            <a:prstGeom prst="flowChartConnector">
              <a:avLst/>
            </a:prstGeom>
            <a:noFill/>
            <a:ln w="28575">
              <a:solidFill>
                <a:srgbClr val="071952"/>
              </a:solidFill>
              <a:prstDash val="dashDot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1952"/>
                </a:solidFill>
              </a:endParaRPr>
            </a:p>
          </p:txBody>
        </p:sp>
        <p:sp>
          <p:nvSpPr>
            <p:cNvPr id="22" name="Bagan alur: Konektor 48">
              <a:extLst>
                <a:ext uri="{FF2B5EF4-FFF2-40B4-BE49-F238E27FC236}">
                  <a16:creationId xmlns:a16="http://schemas.microsoft.com/office/drawing/2014/main" id="{5A1839F4-B17F-EDBC-4785-1754EAD70DDF}"/>
                </a:ext>
              </a:extLst>
            </p:cNvPr>
            <p:cNvSpPr/>
            <p:nvPr/>
          </p:nvSpPr>
          <p:spPr>
            <a:xfrm flipH="1">
              <a:off x="439381" y="160110"/>
              <a:ext cx="748154" cy="679285"/>
            </a:xfrm>
            <a:prstGeom prst="flowChartConnector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71952"/>
                </a:solidFill>
              </a:endParaRPr>
            </a:p>
          </p:txBody>
        </p:sp>
        <p:sp>
          <p:nvSpPr>
            <p:cNvPr id="40" name="TextBox 45">
              <a:extLst>
                <a:ext uri="{FF2B5EF4-FFF2-40B4-BE49-F238E27FC236}">
                  <a16:creationId xmlns:a16="http://schemas.microsoft.com/office/drawing/2014/main" id="{882E5B11-B1FF-5C50-EEE3-AD54FECE2D22}"/>
                </a:ext>
              </a:extLst>
            </p:cNvPr>
            <p:cNvSpPr txBox="1"/>
            <p:nvPr/>
          </p:nvSpPr>
          <p:spPr>
            <a:xfrm>
              <a:off x="414493" y="268919"/>
              <a:ext cx="8262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</a:t>
              </a:r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4936628-6B98-B41F-BD18-3D758CD05BCB}"/>
              </a:ext>
            </a:extLst>
          </p:cNvPr>
          <p:cNvGrpSpPr/>
          <p:nvPr/>
        </p:nvGrpSpPr>
        <p:grpSpPr>
          <a:xfrm>
            <a:off x="123664" y="6239701"/>
            <a:ext cx="11854674" cy="566739"/>
            <a:chOff x="158438" y="8637950"/>
            <a:chExt cx="11346797" cy="566739"/>
          </a:xfrm>
        </p:grpSpPr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FCCF34E6-5BFC-BFAF-7BA8-7A2D8B04A1FA}"/>
                </a:ext>
              </a:extLst>
            </p:cNvPr>
            <p:cNvCxnSpPr/>
            <p:nvPr/>
          </p:nvCxnSpPr>
          <p:spPr>
            <a:xfrm>
              <a:off x="1682857" y="8742189"/>
              <a:ext cx="9822378" cy="0"/>
            </a:xfrm>
            <a:prstGeom prst="line">
              <a:avLst/>
            </a:prstGeom>
            <a:ln>
              <a:solidFill>
                <a:srgbClr val="D2274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CAF6F309-7EE1-1F47-A843-F15899877664}"/>
                </a:ext>
              </a:extLst>
            </p:cNvPr>
            <p:cNvGrpSpPr/>
            <p:nvPr/>
          </p:nvGrpSpPr>
          <p:grpSpPr>
            <a:xfrm>
              <a:off x="158438" y="8637950"/>
              <a:ext cx="4997338" cy="566739"/>
              <a:chOff x="-1156098" y="8491512"/>
              <a:chExt cx="6512347" cy="738555"/>
            </a:xfrm>
          </p:grpSpPr>
          <p:pic>
            <p:nvPicPr>
              <p:cNvPr id="275" name="図 7">
                <a:extLst>
                  <a:ext uri="{FF2B5EF4-FFF2-40B4-BE49-F238E27FC236}">
                    <a16:creationId xmlns:a16="http://schemas.microsoft.com/office/drawing/2014/main" id="{7F65DD74-25EB-3ECE-E5E9-E26DE56D1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-1156098" y="8611628"/>
                <a:ext cx="1459229" cy="556316"/>
              </a:xfrm>
              <a:prstGeom prst="rect">
                <a:avLst/>
              </a:prstGeom>
            </p:spPr>
          </p:pic>
          <p:pic>
            <p:nvPicPr>
              <p:cNvPr id="276" name="Picture 275">
                <a:extLst>
                  <a:ext uri="{FF2B5EF4-FFF2-40B4-BE49-F238E27FC236}">
                    <a16:creationId xmlns:a16="http://schemas.microsoft.com/office/drawing/2014/main" id="{DC6DA816-3B8B-1ABF-7E34-6988A83C9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882" y="8491512"/>
                <a:ext cx="267384" cy="738552"/>
              </a:xfrm>
              <a:prstGeom prst="rect">
                <a:avLst/>
              </a:prstGeom>
            </p:spPr>
          </p:pic>
          <p:sp>
            <p:nvSpPr>
              <p:cNvPr id="277" name="TextBox 19">
                <a:extLst>
                  <a:ext uri="{FF2B5EF4-FFF2-40B4-BE49-F238E27FC236}">
                    <a16:creationId xmlns:a16="http://schemas.microsoft.com/office/drawing/2014/main" id="{1A57A3AC-D574-221F-A54F-17E28638AFF1}"/>
                  </a:ext>
                </a:extLst>
              </p:cNvPr>
              <p:cNvSpPr txBox="1"/>
              <p:nvPr/>
            </p:nvSpPr>
            <p:spPr>
              <a:xfrm>
                <a:off x="768018" y="8655360"/>
                <a:ext cx="4328328" cy="271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PT. DENSO MANUFACTURING INDONESIA</a:t>
                </a:r>
              </a:p>
            </p:txBody>
          </p:sp>
          <p:sp>
            <p:nvSpPr>
              <p:cNvPr id="278" name="TextBox 20">
                <a:extLst>
                  <a:ext uri="{FF2B5EF4-FFF2-40B4-BE49-F238E27FC236}">
                    <a16:creationId xmlns:a16="http://schemas.microsoft.com/office/drawing/2014/main" id="{76FD7534-462F-DB92-C49A-716123910686}"/>
                  </a:ext>
                </a:extLst>
              </p:cNvPr>
              <p:cNvSpPr txBox="1"/>
              <p:nvPr/>
            </p:nvSpPr>
            <p:spPr>
              <a:xfrm>
                <a:off x="754903" y="8789222"/>
                <a:ext cx="4328328" cy="2717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5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System Development</a:t>
                </a:r>
              </a:p>
            </p:txBody>
          </p:sp>
          <p:sp>
            <p:nvSpPr>
              <p:cNvPr id="279" name="TextBox 21">
                <a:extLst>
                  <a:ext uri="{FF2B5EF4-FFF2-40B4-BE49-F238E27FC236}">
                    <a16:creationId xmlns:a16="http://schemas.microsoft.com/office/drawing/2014/main" id="{83006AD2-2DFD-3E80-E23C-A61990008481}"/>
                  </a:ext>
                </a:extLst>
              </p:cNvPr>
              <p:cNvSpPr txBox="1"/>
              <p:nvPr/>
            </p:nvSpPr>
            <p:spPr>
              <a:xfrm>
                <a:off x="754900" y="8977720"/>
                <a:ext cx="4601349" cy="2523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37667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75334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13002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150669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88336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226003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763670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301338" algn="l" defTabSz="1075334" rtl="0" eaLnBrk="1" latinLnBrk="0" hangingPunct="1">
                  <a:defRPr sz="211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375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@ DENSO CORPORATION All Rights Reserved.</a:t>
                </a:r>
              </a:p>
            </p:txBody>
          </p:sp>
        </p:grpSp>
      </p:grp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86CBD746-694F-3C23-ECE8-8326A26370F4}"/>
              </a:ext>
            </a:extLst>
          </p:cNvPr>
          <p:cNvSpPr/>
          <p:nvPr/>
        </p:nvSpPr>
        <p:spPr>
          <a:xfrm>
            <a:off x="3670852" y="6409680"/>
            <a:ext cx="7552885" cy="255038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b="1" dirty="0">
                <a:solidFill>
                  <a:srgbClr val="FF0000"/>
                </a:solidFill>
              </a:rPr>
              <a:t>DIGITIZING SYSTEM IN AN EASY, FAST, AND CHEAP WAY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5EF5F9A-CA4B-A431-A67A-BA8BA82E1F05}"/>
              </a:ext>
            </a:extLst>
          </p:cNvPr>
          <p:cNvGrpSpPr/>
          <p:nvPr/>
        </p:nvGrpSpPr>
        <p:grpSpPr>
          <a:xfrm>
            <a:off x="265914" y="1716340"/>
            <a:ext cx="2557598" cy="692174"/>
            <a:chOff x="265914" y="1854412"/>
            <a:chExt cx="2557598" cy="692174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2AEBFE5-5A2A-1D9E-102F-A7636B66AA3C}"/>
                </a:ext>
              </a:extLst>
            </p:cNvPr>
            <p:cNvSpPr/>
            <p:nvPr/>
          </p:nvSpPr>
          <p:spPr>
            <a:xfrm>
              <a:off x="265914" y="1934288"/>
              <a:ext cx="2509284" cy="5294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Bagan alur: Konektor 23">
              <a:extLst>
                <a:ext uri="{FF2B5EF4-FFF2-40B4-BE49-F238E27FC236}">
                  <a16:creationId xmlns:a16="http://schemas.microsoft.com/office/drawing/2014/main" id="{E420FD5D-EB9C-5CA8-592F-84EC04D5C532}"/>
                </a:ext>
              </a:extLst>
            </p:cNvPr>
            <p:cNvSpPr/>
            <p:nvPr/>
          </p:nvSpPr>
          <p:spPr>
            <a:xfrm>
              <a:off x="393424" y="1854412"/>
              <a:ext cx="716863" cy="692174"/>
            </a:xfrm>
            <a:prstGeom prst="flowChartConnector">
              <a:avLst/>
            </a:prstGeom>
            <a:solidFill>
              <a:srgbClr val="F4F2DE"/>
            </a:solidFill>
            <a:ln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95B3336-17C5-2A3B-B334-17F7D7B5C9C9}"/>
                </a:ext>
              </a:extLst>
            </p:cNvPr>
            <p:cNvSpPr txBox="1"/>
            <p:nvPr/>
          </p:nvSpPr>
          <p:spPr>
            <a:xfrm>
              <a:off x="1716315" y="1958752"/>
              <a:ext cx="110719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Digitalize System at HR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03E5E6D-ED80-D787-6C88-1182C4D0E447}"/>
                </a:ext>
              </a:extLst>
            </p:cNvPr>
            <p:cNvSpPr txBox="1"/>
            <p:nvPr/>
          </p:nvSpPr>
          <p:spPr>
            <a:xfrm>
              <a:off x="1092592" y="1966860"/>
              <a:ext cx="13102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bg1"/>
                  </a:solidFill>
                </a:rPr>
                <a:t>100%</a:t>
              </a:r>
            </a:p>
          </p:txBody>
        </p:sp>
        <p:sp>
          <p:nvSpPr>
            <p:cNvPr id="60" name="TextBox 45">
              <a:extLst>
                <a:ext uri="{FF2B5EF4-FFF2-40B4-BE49-F238E27FC236}">
                  <a16:creationId xmlns:a16="http://schemas.microsoft.com/office/drawing/2014/main" id="{B0612CC9-54CD-1D08-6E0D-701777428D2B}"/>
                </a:ext>
              </a:extLst>
            </p:cNvPr>
            <p:cNvSpPr txBox="1"/>
            <p:nvPr/>
          </p:nvSpPr>
          <p:spPr>
            <a:xfrm>
              <a:off x="343647" y="2038835"/>
              <a:ext cx="8226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</a:t>
              </a:r>
              <a:endParaRPr lang="en-US" sz="120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38A666-1BDC-D5FD-79D4-BE71900CD8AF}"/>
              </a:ext>
            </a:extLst>
          </p:cNvPr>
          <p:cNvGrpSpPr/>
          <p:nvPr/>
        </p:nvGrpSpPr>
        <p:grpSpPr>
          <a:xfrm>
            <a:off x="265914" y="993240"/>
            <a:ext cx="2557598" cy="692174"/>
            <a:chOff x="265914" y="1117065"/>
            <a:chExt cx="2557598" cy="69217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D9CB76C-5559-2603-E4EB-4C623CC46FB3}"/>
                </a:ext>
              </a:extLst>
            </p:cNvPr>
            <p:cNvSpPr/>
            <p:nvPr/>
          </p:nvSpPr>
          <p:spPr>
            <a:xfrm>
              <a:off x="265914" y="1196941"/>
              <a:ext cx="2509284" cy="52942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Bagan alur: Konektor 23">
              <a:extLst>
                <a:ext uri="{FF2B5EF4-FFF2-40B4-BE49-F238E27FC236}">
                  <a16:creationId xmlns:a16="http://schemas.microsoft.com/office/drawing/2014/main" id="{5039EC2C-5870-49E9-A84A-3CB1713E7035}"/>
                </a:ext>
              </a:extLst>
            </p:cNvPr>
            <p:cNvSpPr/>
            <p:nvPr/>
          </p:nvSpPr>
          <p:spPr>
            <a:xfrm>
              <a:off x="393424" y="1117065"/>
              <a:ext cx="716863" cy="692174"/>
            </a:xfrm>
            <a:prstGeom prst="flowChartConnector">
              <a:avLst/>
            </a:prstGeom>
            <a:solidFill>
              <a:srgbClr val="F4F2DE"/>
            </a:solidFill>
            <a:ln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B84CF90-0F46-3D21-7C09-C86955F60D16}"/>
                </a:ext>
              </a:extLst>
            </p:cNvPr>
            <p:cNvSpPr txBox="1"/>
            <p:nvPr/>
          </p:nvSpPr>
          <p:spPr>
            <a:xfrm>
              <a:off x="1179761" y="1221405"/>
              <a:ext cx="1643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Efficiency Operation with Digital System</a:t>
              </a:r>
            </a:p>
          </p:txBody>
        </p:sp>
        <p:pic>
          <p:nvPicPr>
            <p:cNvPr id="49" name="Graphic 48" descr="Brain in head with solid fill">
              <a:extLst>
                <a:ext uri="{FF2B5EF4-FFF2-40B4-BE49-F238E27FC236}">
                  <a16:creationId xmlns:a16="http://schemas.microsoft.com/office/drawing/2014/main" id="{DBD03B86-5F5D-2F70-9495-3D9DF77A2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84762" y="1136562"/>
              <a:ext cx="362370" cy="362370"/>
            </a:xfrm>
            <a:prstGeom prst="rect">
              <a:avLst/>
            </a:prstGeom>
          </p:spPr>
        </p:pic>
        <p:sp>
          <p:nvSpPr>
            <p:cNvPr id="66" name="TextBox 45">
              <a:extLst>
                <a:ext uri="{FF2B5EF4-FFF2-40B4-BE49-F238E27FC236}">
                  <a16:creationId xmlns:a16="http://schemas.microsoft.com/office/drawing/2014/main" id="{044E62CF-FDD7-C84E-9620-9220E3FFAC38}"/>
                </a:ext>
              </a:extLst>
            </p:cNvPr>
            <p:cNvSpPr txBox="1"/>
            <p:nvPr/>
          </p:nvSpPr>
          <p:spPr>
            <a:xfrm>
              <a:off x="414493" y="1420383"/>
              <a:ext cx="6799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WAY OF</a:t>
              </a:r>
            </a:p>
            <a:p>
              <a:r>
                <a:rPr lang="en-US" sz="8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THINKING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9A2EC9D-C38C-8442-B4A0-B28B7CD6599B}"/>
              </a:ext>
            </a:extLst>
          </p:cNvPr>
          <p:cNvGrpSpPr/>
          <p:nvPr/>
        </p:nvGrpSpPr>
        <p:grpSpPr>
          <a:xfrm>
            <a:off x="2755617" y="961420"/>
            <a:ext cx="1291326" cy="1388103"/>
            <a:chOff x="2841342" y="1091541"/>
            <a:chExt cx="1291326" cy="1388103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1B35DDFE-5046-C34D-5292-4742E03F2058}"/>
                </a:ext>
              </a:extLst>
            </p:cNvPr>
            <p:cNvSpPr/>
            <p:nvPr/>
          </p:nvSpPr>
          <p:spPr>
            <a:xfrm>
              <a:off x="2945467" y="1189740"/>
              <a:ext cx="1117841" cy="128990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Bagan alur: Konektor 23">
              <a:extLst>
                <a:ext uri="{FF2B5EF4-FFF2-40B4-BE49-F238E27FC236}">
                  <a16:creationId xmlns:a16="http://schemas.microsoft.com/office/drawing/2014/main" id="{E37B646A-B093-679B-964E-EE578FF4983C}"/>
                </a:ext>
              </a:extLst>
            </p:cNvPr>
            <p:cNvSpPr/>
            <p:nvPr/>
          </p:nvSpPr>
          <p:spPr>
            <a:xfrm>
              <a:off x="3144027" y="1091541"/>
              <a:ext cx="716863" cy="692174"/>
            </a:xfrm>
            <a:prstGeom prst="flowChartConnector">
              <a:avLst/>
            </a:prstGeom>
            <a:solidFill>
              <a:srgbClr val="F4F2DE"/>
            </a:solidFill>
            <a:ln>
              <a:solidFill>
                <a:srgbClr val="20386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3D3E25C5-3AE1-CF02-0D3E-186F85701676}"/>
                </a:ext>
              </a:extLst>
            </p:cNvPr>
            <p:cNvSpPr txBox="1"/>
            <p:nvPr/>
          </p:nvSpPr>
          <p:spPr>
            <a:xfrm>
              <a:off x="2989472" y="1766450"/>
              <a:ext cx="11071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FFFFFF"/>
                  </a:solidFill>
                </a:rPr>
                <a:t>100 % Digital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2A4596A-1697-B7D2-04FB-F906FB3FD9AF}"/>
                </a:ext>
              </a:extLst>
            </p:cNvPr>
            <p:cNvSpPr txBox="1"/>
            <p:nvPr/>
          </p:nvSpPr>
          <p:spPr>
            <a:xfrm>
              <a:off x="2841342" y="1990708"/>
              <a:ext cx="1291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One Stop</a:t>
              </a:r>
            </a:p>
            <a:p>
              <a:pPr algn="ctr"/>
              <a:r>
                <a:rPr lang="en-US" sz="1200" b="1" dirty="0">
                  <a:solidFill>
                    <a:srgbClr val="FFFFFF"/>
                  </a:solidFill>
                </a:rPr>
                <a:t>Service</a:t>
              </a:r>
            </a:p>
          </p:txBody>
        </p:sp>
        <p:sp>
          <p:nvSpPr>
            <p:cNvPr id="99" name="TextBox 45">
              <a:extLst>
                <a:ext uri="{FF2B5EF4-FFF2-40B4-BE49-F238E27FC236}">
                  <a16:creationId xmlns:a16="http://schemas.microsoft.com/office/drawing/2014/main" id="{E2E533DE-C520-E34B-E020-29C6574D73AC}"/>
                </a:ext>
              </a:extLst>
            </p:cNvPr>
            <p:cNvSpPr txBox="1"/>
            <p:nvPr/>
          </p:nvSpPr>
          <p:spPr>
            <a:xfrm>
              <a:off x="3213340" y="1275113"/>
              <a:ext cx="6639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7195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SHS?</a:t>
              </a:r>
              <a:endParaRPr lang="en-US" sz="1200" b="1" dirty="0">
                <a:solidFill>
                  <a:srgbClr val="07195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TextBox 45">
            <a:extLst>
              <a:ext uri="{FF2B5EF4-FFF2-40B4-BE49-F238E27FC236}">
                <a16:creationId xmlns:a16="http://schemas.microsoft.com/office/drawing/2014/main" id="{2B0FE2CE-39FE-C4A0-E407-093F92109F4B}"/>
              </a:ext>
            </a:extLst>
          </p:cNvPr>
          <p:cNvSpPr txBox="1"/>
          <p:nvPr/>
        </p:nvSpPr>
        <p:spPr>
          <a:xfrm>
            <a:off x="1166308" y="2448448"/>
            <a:ext cx="2151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CONDITION</a:t>
            </a:r>
          </a:p>
        </p:txBody>
      </p:sp>
      <p:sp>
        <p:nvSpPr>
          <p:cNvPr id="106" name="TextBox 45">
            <a:extLst>
              <a:ext uri="{FF2B5EF4-FFF2-40B4-BE49-F238E27FC236}">
                <a16:creationId xmlns:a16="http://schemas.microsoft.com/office/drawing/2014/main" id="{A930B806-A853-11F2-F324-6B708DCEFC5A}"/>
              </a:ext>
            </a:extLst>
          </p:cNvPr>
          <p:cNvSpPr txBox="1"/>
          <p:nvPr/>
        </p:nvSpPr>
        <p:spPr>
          <a:xfrm>
            <a:off x="317563" y="3204410"/>
            <a:ext cx="11846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Spent</a:t>
            </a:r>
            <a:r>
              <a:rPr lang="en-US" sz="1000" b="1" dirty="0">
                <a:solidFill>
                  <a:srgbClr val="C00000"/>
                </a:solidFill>
              </a:rPr>
              <a:t> 500 </a:t>
            </a:r>
            <a:r>
              <a:rPr lang="en-US" sz="1000" dirty="0"/>
              <a:t>sheets of </a:t>
            </a:r>
            <a:r>
              <a:rPr lang="en-US" sz="1000" b="1" dirty="0">
                <a:solidFill>
                  <a:srgbClr val="C00000"/>
                </a:solidFill>
              </a:rPr>
              <a:t>paper </a:t>
            </a:r>
            <a:r>
              <a:rPr lang="en-US" sz="1000" dirty="0"/>
              <a:t>for Form.</a:t>
            </a:r>
          </a:p>
        </p:txBody>
      </p:sp>
      <p:pic>
        <p:nvPicPr>
          <p:cNvPr id="142" name="Gambar 141">
            <a:extLst>
              <a:ext uri="{FF2B5EF4-FFF2-40B4-BE49-F238E27FC236}">
                <a16:creationId xmlns:a16="http://schemas.microsoft.com/office/drawing/2014/main" id="{6D9EDCF0-C25F-B9FB-4817-09581E16761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69455" y="2912289"/>
            <a:ext cx="302228" cy="302228"/>
          </a:xfrm>
          <a:prstGeom prst="rect">
            <a:avLst/>
          </a:prstGeom>
        </p:spPr>
      </p:pic>
      <p:sp>
        <p:nvSpPr>
          <p:cNvPr id="147" name="TextBox 45">
            <a:extLst>
              <a:ext uri="{FF2B5EF4-FFF2-40B4-BE49-F238E27FC236}">
                <a16:creationId xmlns:a16="http://schemas.microsoft.com/office/drawing/2014/main" id="{3FC4D828-1B9C-932A-96DA-12782FC3E25A}"/>
              </a:ext>
            </a:extLst>
          </p:cNvPr>
          <p:cNvSpPr txBox="1"/>
          <p:nvPr/>
        </p:nvSpPr>
        <p:spPr>
          <a:xfrm>
            <a:off x="2809532" y="3204410"/>
            <a:ext cx="1208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dirty="0"/>
              <a:t>Total time required around </a:t>
            </a:r>
            <a:r>
              <a:rPr lang="en-US" sz="1000" b="1" dirty="0">
                <a:solidFill>
                  <a:srgbClr val="C00000"/>
                </a:solidFill>
              </a:rPr>
              <a:t>20</a:t>
            </a:r>
            <a:r>
              <a:rPr lang="en-US" sz="1000" b="1" dirty="0"/>
              <a:t> </a:t>
            </a:r>
            <a:r>
              <a:rPr lang="en-US" sz="1000" b="1" dirty="0">
                <a:solidFill>
                  <a:srgbClr val="C00000"/>
                </a:solidFill>
              </a:rPr>
              <a:t>minutes</a:t>
            </a:r>
            <a:r>
              <a:rPr lang="en-US" sz="1000" b="1" dirty="0"/>
              <a:t>.</a:t>
            </a:r>
          </a:p>
        </p:txBody>
      </p:sp>
      <p:pic>
        <p:nvPicPr>
          <p:cNvPr id="149" name="Grafik 24" descr="Stopwatch dengan isian solid">
            <a:extLst>
              <a:ext uri="{FF2B5EF4-FFF2-40B4-BE49-F238E27FC236}">
                <a16:creationId xmlns:a16="http://schemas.microsoft.com/office/drawing/2014/main" id="{971AABFF-2A24-66C6-C724-A4DAE554A8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18159" y="2884296"/>
            <a:ext cx="358706" cy="358706"/>
          </a:xfrm>
          <a:prstGeom prst="rect">
            <a:avLst/>
          </a:prstGeom>
        </p:spPr>
      </p:pic>
      <p:sp>
        <p:nvSpPr>
          <p:cNvPr id="150" name="TextBox 45">
            <a:extLst>
              <a:ext uri="{FF2B5EF4-FFF2-40B4-BE49-F238E27FC236}">
                <a16:creationId xmlns:a16="http://schemas.microsoft.com/office/drawing/2014/main" id="{E0B20E05-E1B5-05B4-AAEC-480075B6632C}"/>
              </a:ext>
            </a:extLst>
          </p:cNvPr>
          <p:cNvSpPr txBox="1"/>
          <p:nvPr/>
        </p:nvSpPr>
        <p:spPr>
          <a:xfrm>
            <a:off x="1646126" y="3204410"/>
            <a:ext cx="10239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00" b="1" dirty="0">
                <a:solidFill>
                  <a:srgbClr val="C00000"/>
                </a:solidFill>
              </a:rPr>
              <a:t>Walking Time </a:t>
            </a:r>
            <a:r>
              <a:rPr lang="en-US" sz="1000" dirty="0"/>
              <a:t>while approved step </a:t>
            </a:r>
            <a:r>
              <a:rPr lang="en-US" sz="1000" b="1" dirty="0">
                <a:solidFill>
                  <a:srgbClr val="C00000"/>
                </a:solidFill>
              </a:rPr>
              <a:t>10 minutes</a:t>
            </a:r>
          </a:p>
        </p:txBody>
      </p:sp>
      <p:pic>
        <p:nvPicPr>
          <p:cNvPr id="153" name="Picture 124">
            <a:extLst>
              <a:ext uri="{FF2B5EF4-FFF2-40B4-BE49-F238E27FC236}">
                <a16:creationId xmlns:a16="http://schemas.microsoft.com/office/drawing/2014/main" id="{787140A2-281B-6FCA-3B72-DCCB2CFBE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2003071" y="2912289"/>
            <a:ext cx="298837" cy="298837"/>
          </a:xfrm>
          <a:prstGeom prst="rect">
            <a:avLst/>
          </a:prstGeom>
          <a:noFill/>
        </p:spPr>
      </p:pic>
      <p:sp>
        <p:nvSpPr>
          <p:cNvPr id="171" name="Rectangle 80">
            <a:extLst>
              <a:ext uri="{FF2B5EF4-FFF2-40B4-BE49-F238E27FC236}">
                <a16:creationId xmlns:a16="http://schemas.microsoft.com/office/drawing/2014/main" id="{C233BC99-0C08-C746-84D4-EA58D7D62590}"/>
              </a:ext>
            </a:extLst>
          </p:cNvPr>
          <p:cNvSpPr/>
          <p:nvPr/>
        </p:nvSpPr>
        <p:spPr>
          <a:xfrm flipV="1">
            <a:off x="339856" y="2783762"/>
            <a:ext cx="3690968" cy="966523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 80">
            <a:extLst>
              <a:ext uri="{FF2B5EF4-FFF2-40B4-BE49-F238E27FC236}">
                <a16:creationId xmlns:a16="http://schemas.microsoft.com/office/drawing/2014/main" id="{76A7B879-3AAD-6A42-D42E-5740332DDE27}"/>
              </a:ext>
            </a:extLst>
          </p:cNvPr>
          <p:cNvSpPr/>
          <p:nvPr/>
        </p:nvSpPr>
        <p:spPr>
          <a:xfrm flipV="1">
            <a:off x="4264767" y="1338189"/>
            <a:ext cx="3475065" cy="1813774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9" name="Grup 218">
            <a:extLst>
              <a:ext uri="{FF2B5EF4-FFF2-40B4-BE49-F238E27FC236}">
                <a16:creationId xmlns:a16="http://schemas.microsoft.com/office/drawing/2014/main" id="{AE8660D4-32DC-B932-AB3D-21461B914C59}"/>
              </a:ext>
            </a:extLst>
          </p:cNvPr>
          <p:cNvGrpSpPr/>
          <p:nvPr/>
        </p:nvGrpSpPr>
        <p:grpSpPr>
          <a:xfrm>
            <a:off x="4407091" y="857976"/>
            <a:ext cx="2985214" cy="458183"/>
            <a:chOff x="7758503" y="3176263"/>
            <a:chExt cx="2985214" cy="458183"/>
          </a:xfrm>
        </p:grpSpPr>
        <p:pic>
          <p:nvPicPr>
            <p:cNvPr id="206" name="Gambar 205">
              <a:extLst>
                <a:ext uri="{FF2B5EF4-FFF2-40B4-BE49-F238E27FC236}">
                  <a16:creationId xmlns:a16="http://schemas.microsoft.com/office/drawing/2014/main" id="{4D436480-C0DF-BACD-39A1-698EF11B3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7758503" y="3176263"/>
              <a:ext cx="458183" cy="458183"/>
            </a:xfrm>
            <a:prstGeom prst="rect">
              <a:avLst/>
            </a:prstGeom>
          </p:spPr>
        </p:pic>
        <p:sp>
          <p:nvSpPr>
            <p:cNvPr id="208" name="TextBox 45">
              <a:extLst>
                <a:ext uri="{FF2B5EF4-FFF2-40B4-BE49-F238E27FC236}">
                  <a16:creationId xmlns:a16="http://schemas.microsoft.com/office/drawing/2014/main" id="{F6C06F13-1F66-FBE8-8830-E179FBB0EB00}"/>
                </a:ext>
              </a:extLst>
            </p:cNvPr>
            <p:cNvSpPr txBox="1"/>
            <p:nvPr/>
          </p:nvSpPr>
          <p:spPr>
            <a:xfrm>
              <a:off x="8237025" y="3239153"/>
              <a:ext cx="25066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 dirty="0">
                  <a:solidFill>
                    <a:srgbClr val="C00000"/>
                  </a:solidFill>
                </a:rPr>
                <a:t>How To Digitize all Form ?</a:t>
              </a:r>
              <a:endParaRPr lang="en-US" sz="1600" dirty="0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784C4DF-0DCA-DA9C-D53E-9897E239801B}"/>
              </a:ext>
            </a:extLst>
          </p:cNvPr>
          <p:cNvGrpSpPr/>
          <p:nvPr/>
        </p:nvGrpSpPr>
        <p:grpSpPr>
          <a:xfrm>
            <a:off x="452604" y="5541005"/>
            <a:ext cx="1993191" cy="461665"/>
            <a:chOff x="313980" y="3832281"/>
            <a:chExt cx="1993191" cy="461665"/>
          </a:xfrm>
        </p:grpSpPr>
        <p:pic>
          <p:nvPicPr>
            <p:cNvPr id="135" name="Grafik 20" descr="Gulung dengan isian solid">
              <a:extLst>
                <a:ext uri="{FF2B5EF4-FFF2-40B4-BE49-F238E27FC236}">
                  <a16:creationId xmlns:a16="http://schemas.microsoft.com/office/drawing/2014/main" id="{4160861C-EAE8-B72A-90E8-7515AC1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13980" y="3893131"/>
              <a:ext cx="479997" cy="400815"/>
            </a:xfrm>
            <a:prstGeom prst="rect">
              <a:avLst/>
            </a:prstGeom>
          </p:spPr>
        </p:pic>
        <p:sp>
          <p:nvSpPr>
            <p:cNvPr id="137" name="TextBox 45">
              <a:extLst>
                <a:ext uri="{FF2B5EF4-FFF2-40B4-BE49-F238E27FC236}">
                  <a16:creationId xmlns:a16="http://schemas.microsoft.com/office/drawing/2014/main" id="{4F60E4E4-A4C9-89BF-AD1E-B02C3C6BF54D}"/>
                </a:ext>
              </a:extLst>
            </p:cNvPr>
            <p:cNvSpPr txBox="1"/>
            <p:nvPr/>
          </p:nvSpPr>
          <p:spPr>
            <a:xfrm>
              <a:off x="732561" y="3832281"/>
              <a:ext cx="157461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15 FORM </a:t>
              </a:r>
            </a:p>
            <a:p>
              <a:pPr algn="just"/>
              <a:r>
                <a:rPr lang="en-US" sz="1200" dirty="0"/>
                <a:t>are still paper-based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C620586-3979-8D00-6736-57D4DF828005}"/>
              </a:ext>
            </a:extLst>
          </p:cNvPr>
          <p:cNvGrpSpPr/>
          <p:nvPr/>
        </p:nvGrpSpPr>
        <p:grpSpPr>
          <a:xfrm>
            <a:off x="544415" y="4822490"/>
            <a:ext cx="1656596" cy="472781"/>
            <a:chOff x="2414053" y="3867959"/>
            <a:chExt cx="1656596" cy="472781"/>
          </a:xfrm>
        </p:grpSpPr>
        <p:sp>
          <p:nvSpPr>
            <p:cNvPr id="152" name="TextBox 45">
              <a:extLst>
                <a:ext uri="{FF2B5EF4-FFF2-40B4-BE49-F238E27FC236}">
                  <a16:creationId xmlns:a16="http://schemas.microsoft.com/office/drawing/2014/main" id="{83D29143-CB8D-79C5-00C8-F9ADE0980288}"/>
                </a:ext>
              </a:extLst>
            </p:cNvPr>
            <p:cNvSpPr txBox="1"/>
            <p:nvPr/>
          </p:nvSpPr>
          <p:spPr>
            <a:xfrm>
              <a:off x="2757822" y="3867959"/>
              <a:ext cx="13128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4 FORM </a:t>
              </a:r>
              <a:r>
                <a:rPr lang="en-US" sz="1200" dirty="0"/>
                <a:t>digital</a:t>
              </a:r>
              <a:r>
                <a:rPr lang="en-US" sz="1200" b="1" dirty="0">
                  <a:solidFill>
                    <a:srgbClr val="C00000"/>
                  </a:solidFill>
                </a:rPr>
                <a:t> </a:t>
              </a:r>
            </a:p>
            <a:p>
              <a:pPr algn="just"/>
              <a:r>
                <a:rPr lang="en-US" sz="1200" dirty="0"/>
                <a:t>in HRSS</a:t>
              </a:r>
            </a:p>
          </p:txBody>
        </p:sp>
        <p:pic>
          <p:nvPicPr>
            <p:cNvPr id="61" name="Picture 94">
              <a:extLst>
                <a:ext uri="{FF2B5EF4-FFF2-40B4-BE49-F238E27FC236}">
                  <a16:creationId xmlns:a16="http://schemas.microsoft.com/office/drawing/2014/main" id="{8D8831E2-A005-435B-3ACF-97CC8D0C3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14053" y="3927489"/>
              <a:ext cx="404261" cy="413251"/>
            </a:xfrm>
            <a:prstGeom prst="rect">
              <a:avLst/>
            </a:prstGeom>
          </p:spPr>
        </p:pic>
      </p:grpSp>
      <p:pic>
        <p:nvPicPr>
          <p:cNvPr id="210" name="Gambar 209">
            <a:extLst>
              <a:ext uri="{FF2B5EF4-FFF2-40B4-BE49-F238E27FC236}">
                <a16:creationId xmlns:a16="http://schemas.microsoft.com/office/drawing/2014/main" id="{2171D2FD-9D75-6F8D-8627-DBF898FDF08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14706" y="4994873"/>
            <a:ext cx="305097" cy="3166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726815B-DC20-D973-0798-999ACD09FBB9}"/>
              </a:ext>
            </a:extLst>
          </p:cNvPr>
          <p:cNvSpPr txBox="1"/>
          <p:nvPr/>
        </p:nvSpPr>
        <p:spPr>
          <a:xfrm>
            <a:off x="2301908" y="4822490"/>
            <a:ext cx="1312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HR </a:t>
            </a:r>
            <a:r>
              <a:rPr lang="en-US" sz="1100" b="1" dirty="0">
                <a:solidFill>
                  <a:srgbClr val="C00000"/>
                </a:solidFill>
              </a:rPr>
              <a:t>Pay Vendor</a:t>
            </a:r>
            <a:r>
              <a:rPr lang="en-US" sz="1100" dirty="0"/>
              <a:t> to digitalize 4 form</a:t>
            </a:r>
          </a:p>
        </p:txBody>
      </p:sp>
      <p:pic>
        <p:nvPicPr>
          <p:cNvPr id="218" name="Grafik 217" descr="Lencana Silang dengan isian solid">
            <a:extLst>
              <a:ext uri="{FF2B5EF4-FFF2-40B4-BE49-F238E27FC236}">
                <a16:creationId xmlns:a16="http://schemas.microsoft.com/office/drawing/2014/main" id="{1047268A-E6B7-B54C-2AC6-5607E7C8A3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84004" y="1429654"/>
            <a:ext cx="256202" cy="256202"/>
          </a:xfrm>
          <a:prstGeom prst="rect">
            <a:avLst/>
          </a:prstGeom>
        </p:spPr>
      </p:pic>
      <p:sp>
        <p:nvSpPr>
          <p:cNvPr id="221" name="TextBox 45">
            <a:extLst>
              <a:ext uri="{FF2B5EF4-FFF2-40B4-BE49-F238E27FC236}">
                <a16:creationId xmlns:a16="http://schemas.microsoft.com/office/drawing/2014/main" id="{581514E6-6F78-43BB-DB3E-C58F615D775B}"/>
              </a:ext>
            </a:extLst>
          </p:cNvPr>
          <p:cNvSpPr txBox="1"/>
          <p:nvPr/>
        </p:nvSpPr>
        <p:spPr>
          <a:xfrm>
            <a:off x="4645656" y="1354277"/>
            <a:ext cx="148676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200" dirty="0"/>
              <a:t>Vendor</a:t>
            </a:r>
            <a:r>
              <a:rPr lang="en-US" sz="1100" dirty="0"/>
              <a:t> ?</a:t>
            </a:r>
          </a:p>
        </p:txBody>
      </p:sp>
      <p:sp>
        <p:nvSpPr>
          <p:cNvPr id="225" name="TextBox 45">
            <a:extLst>
              <a:ext uri="{FF2B5EF4-FFF2-40B4-BE49-F238E27FC236}">
                <a16:creationId xmlns:a16="http://schemas.microsoft.com/office/drawing/2014/main" id="{4145CAD8-4D34-4C49-7110-376E36B9C234}"/>
              </a:ext>
            </a:extLst>
          </p:cNvPr>
          <p:cNvSpPr txBox="1"/>
          <p:nvPr/>
        </p:nvSpPr>
        <p:spPr>
          <a:xfrm>
            <a:off x="4645656" y="1522888"/>
            <a:ext cx="1773953" cy="2616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Should pay a lot of money</a:t>
            </a:r>
          </a:p>
        </p:txBody>
      </p:sp>
      <p:pic>
        <p:nvPicPr>
          <p:cNvPr id="212" name="Grafik 211" descr="Lencana Centang1 dengan isian solid">
            <a:extLst>
              <a:ext uri="{FF2B5EF4-FFF2-40B4-BE49-F238E27FC236}">
                <a16:creationId xmlns:a16="http://schemas.microsoft.com/office/drawing/2014/main" id="{253B9670-64BA-5284-754E-60EBC1C4BD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84004" y="2319572"/>
            <a:ext cx="271694" cy="271694"/>
          </a:xfrm>
          <a:prstGeom prst="rect">
            <a:avLst/>
          </a:prstGeom>
        </p:spPr>
      </p:pic>
      <p:sp>
        <p:nvSpPr>
          <p:cNvPr id="229" name="TextBox 45">
            <a:extLst>
              <a:ext uri="{FF2B5EF4-FFF2-40B4-BE49-F238E27FC236}">
                <a16:creationId xmlns:a16="http://schemas.microsoft.com/office/drawing/2014/main" id="{0AA76E7F-558F-D948-B321-60A47F3D760E}"/>
              </a:ext>
            </a:extLst>
          </p:cNvPr>
          <p:cNvSpPr txBox="1"/>
          <p:nvPr/>
        </p:nvSpPr>
        <p:spPr>
          <a:xfrm>
            <a:off x="4645656" y="2252490"/>
            <a:ext cx="148676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200" dirty="0"/>
              <a:t>Power Platform ?</a:t>
            </a:r>
          </a:p>
        </p:txBody>
      </p:sp>
      <p:sp>
        <p:nvSpPr>
          <p:cNvPr id="230" name="TextBox 45">
            <a:extLst>
              <a:ext uri="{FF2B5EF4-FFF2-40B4-BE49-F238E27FC236}">
                <a16:creationId xmlns:a16="http://schemas.microsoft.com/office/drawing/2014/main" id="{52626D77-4FFC-0978-164E-0EE4A9413C2F}"/>
              </a:ext>
            </a:extLst>
          </p:cNvPr>
          <p:cNvSpPr txBox="1"/>
          <p:nvPr/>
        </p:nvSpPr>
        <p:spPr>
          <a:xfrm>
            <a:off x="4645656" y="2405272"/>
            <a:ext cx="2577424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100" b="1" dirty="0">
                <a:solidFill>
                  <a:schemeClr val="accent6">
                    <a:lumMod val="75000"/>
                  </a:schemeClr>
                </a:solidFill>
              </a:rPr>
              <a:t>Easy development, Maintenance for Non-Programmers and Cheap</a:t>
            </a:r>
          </a:p>
        </p:txBody>
      </p:sp>
      <p:pic>
        <p:nvPicPr>
          <p:cNvPr id="233" name="Grafik 232" descr="Peringatan kerangka">
            <a:extLst>
              <a:ext uri="{FF2B5EF4-FFF2-40B4-BE49-F238E27FC236}">
                <a16:creationId xmlns:a16="http://schemas.microsoft.com/office/drawing/2014/main" id="{24838744-709B-4DA0-035A-AEE7299738F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17050" y="2849079"/>
            <a:ext cx="225100" cy="225100"/>
          </a:xfrm>
          <a:prstGeom prst="rect">
            <a:avLst/>
          </a:prstGeom>
        </p:spPr>
      </p:pic>
      <p:sp>
        <p:nvSpPr>
          <p:cNvPr id="234" name="TextBox 45">
            <a:extLst>
              <a:ext uri="{FF2B5EF4-FFF2-40B4-BE49-F238E27FC236}">
                <a16:creationId xmlns:a16="http://schemas.microsoft.com/office/drawing/2014/main" id="{07739A8F-ED77-737B-A2B7-127C32C77366}"/>
              </a:ext>
            </a:extLst>
          </p:cNvPr>
          <p:cNvSpPr txBox="1"/>
          <p:nvPr/>
        </p:nvSpPr>
        <p:spPr>
          <a:xfrm>
            <a:off x="4883400" y="2762272"/>
            <a:ext cx="1786815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900" dirty="0"/>
              <a:t>Cannot Connect Server Local</a:t>
            </a:r>
          </a:p>
        </p:txBody>
      </p:sp>
      <p:sp>
        <p:nvSpPr>
          <p:cNvPr id="155" name="TextBox 45">
            <a:extLst>
              <a:ext uri="{FF2B5EF4-FFF2-40B4-BE49-F238E27FC236}">
                <a16:creationId xmlns:a16="http://schemas.microsoft.com/office/drawing/2014/main" id="{AA8A383B-DAE9-2705-FB4D-F84688A5ABCA}"/>
              </a:ext>
            </a:extLst>
          </p:cNvPr>
          <p:cNvSpPr txBox="1"/>
          <p:nvPr/>
        </p:nvSpPr>
        <p:spPr>
          <a:xfrm>
            <a:off x="4895009" y="2899365"/>
            <a:ext cx="1839214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900" dirty="0">
                <a:solidFill>
                  <a:srgbClr val="C00000"/>
                </a:solidFill>
              </a:rPr>
              <a:t>Need Office 365 account</a:t>
            </a:r>
          </a:p>
        </p:txBody>
      </p:sp>
      <p:sp>
        <p:nvSpPr>
          <p:cNvPr id="222" name="TextBox 45">
            <a:extLst>
              <a:ext uri="{FF2B5EF4-FFF2-40B4-BE49-F238E27FC236}">
                <a16:creationId xmlns:a16="http://schemas.microsoft.com/office/drawing/2014/main" id="{0D125DF3-AA8F-5859-7AEF-1710E9326AE3}"/>
              </a:ext>
            </a:extLst>
          </p:cNvPr>
          <p:cNvSpPr txBox="1"/>
          <p:nvPr/>
        </p:nvSpPr>
        <p:spPr>
          <a:xfrm>
            <a:off x="4645656" y="1732991"/>
            <a:ext cx="148676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200" dirty="0"/>
              <a:t>Web Based ?</a:t>
            </a:r>
          </a:p>
        </p:txBody>
      </p:sp>
      <p:sp>
        <p:nvSpPr>
          <p:cNvPr id="226" name="TextBox 45">
            <a:extLst>
              <a:ext uri="{FF2B5EF4-FFF2-40B4-BE49-F238E27FC236}">
                <a16:creationId xmlns:a16="http://schemas.microsoft.com/office/drawing/2014/main" id="{17E4423F-F764-8F73-9419-7DB583F2FE8A}"/>
              </a:ext>
            </a:extLst>
          </p:cNvPr>
          <p:cNvSpPr txBox="1"/>
          <p:nvPr/>
        </p:nvSpPr>
        <p:spPr>
          <a:xfrm>
            <a:off x="4645656" y="1906731"/>
            <a:ext cx="2765099" cy="43088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/>
            <a:r>
              <a:rPr lang="en-US" sz="1100" b="1" dirty="0">
                <a:solidFill>
                  <a:srgbClr val="FF0000"/>
                </a:solidFill>
              </a:rPr>
              <a:t>Depend to Programmers for Create and Maintenance </a:t>
            </a:r>
          </a:p>
        </p:txBody>
      </p:sp>
      <p:pic>
        <p:nvPicPr>
          <p:cNvPr id="151" name="Grafik 211" descr="Lencana Centang1 dengan isian solid">
            <a:extLst>
              <a:ext uri="{FF2B5EF4-FFF2-40B4-BE49-F238E27FC236}">
                <a16:creationId xmlns:a16="http://schemas.microsoft.com/office/drawing/2014/main" id="{675A3F94-9705-9BB8-2690-9D8002D121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384004" y="1828394"/>
            <a:ext cx="271694" cy="271694"/>
          </a:xfrm>
          <a:prstGeom prst="rect">
            <a:avLst/>
          </a:prstGeom>
        </p:spPr>
      </p:pic>
      <p:sp>
        <p:nvSpPr>
          <p:cNvPr id="188" name="TextBox 97">
            <a:extLst>
              <a:ext uri="{FF2B5EF4-FFF2-40B4-BE49-F238E27FC236}">
                <a16:creationId xmlns:a16="http://schemas.microsoft.com/office/drawing/2014/main" id="{C39ADCD7-4328-70FC-2887-E86BB06952AC}"/>
              </a:ext>
            </a:extLst>
          </p:cNvPr>
          <p:cNvSpPr txBox="1"/>
          <p:nvPr/>
        </p:nvSpPr>
        <p:spPr>
          <a:xfrm>
            <a:off x="4492695" y="3485046"/>
            <a:ext cx="20951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Digital hybrid system technique</a:t>
            </a:r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9A61B324-A2A8-61C1-2A23-448C8BE701C0}"/>
              </a:ext>
            </a:extLst>
          </p:cNvPr>
          <p:cNvGrpSpPr/>
          <p:nvPr/>
        </p:nvGrpSpPr>
        <p:grpSpPr>
          <a:xfrm>
            <a:off x="7957833" y="1321049"/>
            <a:ext cx="3716612" cy="446276"/>
            <a:chOff x="7957833" y="1171940"/>
            <a:chExt cx="3716612" cy="446276"/>
          </a:xfrm>
        </p:grpSpPr>
        <p:sp>
          <p:nvSpPr>
            <p:cNvPr id="24" name="TextBox 45">
              <a:extLst>
                <a:ext uri="{FF2B5EF4-FFF2-40B4-BE49-F238E27FC236}">
                  <a16:creationId xmlns:a16="http://schemas.microsoft.com/office/drawing/2014/main" id="{F247A0DC-41FA-5BFF-586D-CED4BBCB3BEE}"/>
                </a:ext>
              </a:extLst>
            </p:cNvPr>
            <p:cNvSpPr txBox="1"/>
            <p:nvPr/>
          </p:nvSpPr>
          <p:spPr>
            <a:xfrm>
              <a:off x="7957833" y="1171940"/>
              <a:ext cx="3716612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Digitalize system to improve HR Efficiency,</a:t>
              </a:r>
              <a:r>
                <a:rPr lang="en-US" sz="1100" b="1" dirty="0"/>
                <a:t> </a:t>
              </a:r>
            </a:p>
            <a:p>
              <a:pPr algn="just"/>
              <a:r>
                <a:rPr lang="en-US" sz="1200" b="1" dirty="0">
                  <a:solidFill>
                    <a:srgbClr val="C00000"/>
                  </a:solidFill>
                </a:rPr>
                <a:t>Paper Less,</a:t>
              </a:r>
              <a:r>
                <a:rPr lang="en-US" sz="1200" b="1" dirty="0"/>
                <a:t> </a:t>
              </a:r>
              <a:r>
                <a:rPr lang="en-US" sz="1200" b="1" dirty="0">
                  <a:solidFill>
                    <a:srgbClr val="C00000"/>
                  </a:solidFill>
                </a:rPr>
                <a:t>Reduce</a:t>
              </a:r>
              <a:r>
                <a:rPr lang="en-US" sz="1200" dirty="0"/>
                <a:t> </a:t>
              </a:r>
              <a:r>
                <a:rPr lang="en-US" sz="1200" b="1" dirty="0">
                  <a:solidFill>
                    <a:srgbClr val="C00000"/>
                  </a:solidFill>
                </a:rPr>
                <a:t>costs &amp; man hour. </a:t>
              </a:r>
            </a:p>
          </p:txBody>
        </p:sp>
        <p:sp>
          <p:nvSpPr>
            <p:cNvPr id="59" name="Rectangle 80">
              <a:extLst>
                <a:ext uri="{FF2B5EF4-FFF2-40B4-BE49-F238E27FC236}">
                  <a16:creationId xmlns:a16="http://schemas.microsoft.com/office/drawing/2014/main" id="{CF7F79A6-E8F6-B87A-874C-9AE65CAAD107}"/>
                </a:ext>
              </a:extLst>
            </p:cNvPr>
            <p:cNvSpPr/>
            <p:nvPr/>
          </p:nvSpPr>
          <p:spPr>
            <a:xfrm flipV="1">
              <a:off x="7985443" y="1202123"/>
              <a:ext cx="3689002" cy="387469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6" name="Rectangle 80">
            <a:extLst>
              <a:ext uri="{FF2B5EF4-FFF2-40B4-BE49-F238E27FC236}">
                <a16:creationId xmlns:a16="http://schemas.microsoft.com/office/drawing/2014/main" id="{BC5EF837-A2C2-ED7D-2331-99567E42E3F8}"/>
              </a:ext>
            </a:extLst>
          </p:cNvPr>
          <p:cNvSpPr/>
          <p:nvPr/>
        </p:nvSpPr>
        <p:spPr>
          <a:xfrm flipV="1">
            <a:off x="7990934" y="3076939"/>
            <a:ext cx="1282040" cy="538604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1D7C90D0-CB99-253F-42A8-B8E4A0B35FB3}"/>
              </a:ext>
            </a:extLst>
          </p:cNvPr>
          <p:cNvGrpSpPr/>
          <p:nvPr/>
        </p:nvGrpSpPr>
        <p:grpSpPr>
          <a:xfrm>
            <a:off x="7975154" y="2734611"/>
            <a:ext cx="3716612" cy="287970"/>
            <a:chOff x="3306929" y="1110117"/>
            <a:chExt cx="17755323" cy="179906"/>
          </a:xfrm>
          <a:solidFill>
            <a:srgbClr val="002060"/>
          </a:solidFill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9DD54B05-CCC9-EFC1-BFF4-9D0FA7AA7DB3}"/>
                </a:ext>
              </a:extLst>
            </p:cNvPr>
            <p:cNvSpPr/>
            <p:nvPr/>
          </p:nvSpPr>
          <p:spPr>
            <a:xfrm>
              <a:off x="3306929" y="1110117"/>
              <a:ext cx="17755323" cy="179906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0" name="TextBox 45">
              <a:extLst>
                <a:ext uri="{FF2B5EF4-FFF2-40B4-BE49-F238E27FC236}">
                  <a16:creationId xmlns:a16="http://schemas.microsoft.com/office/drawing/2014/main" id="{16E3C63A-774A-F5D8-8ED6-EFE9AEDC108F}"/>
                </a:ext>
              </a:extLst>
            </p:cNvPr>
            <p:cNvSpPr txBox="1"/>
            <p:nvPr/>
          </p:nvSpPr>
          <p:spPr>
            <a:xfrm>
              <a:off x="9815911" y="1115272"/>
              <a:ext cx="4199207" cy="1712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TARGET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4" name="TextBox 45">
            <a:extLst>
              <a:ext uri="{FF2B5EF4-FFF2-40B4-BE49-F238E27FC236}">
                <a16:creationId xmlns:a16="http://schemas.microsoft.com/office/drawing/2014/main" id="{8056469E-9F3C-E355-D869-13E8FA5C9FEB}"/>
              </a:ext>
            </a:extLst>
          </p:cNvPr>
          <p:cNvSpPr txBox="1"/>
          <p:nvPr/>
        </p:nvSpPr>
        <p:spPr>
          <a:xfrm>
            <a:off x="8372874" y="3039340"/>
            <a:ext cx="90009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b="1" dirty="0">
                <a:solidFill>
                  <a:srgbClr val="C00000"/>
                </a:solidFill>
              </a:rPr>
              <a:t>Digitized 15 paper forms </a:t>
            </a:r>
            <a:r>
              <a:rPr lang="en-US" sz="1100" dirty="0"/>
              <a:t>to E-forms</a:t>
            </a:r>
          </a:p>
        </p:txBody>
      </p:sp>
      <p:pic>
        <p:nvPicPr>
          <p:cNvPr id="193" name="Picture 192">
            <a:extLst>
              <a:ext uri="{FF2B5EF4-FFF2-40B4-BE49-F238E27FC236}">
                <a16:creationId xmlns:a16="http://schemas.microsoft.com/office/drawing/2014/main" id="{580B92EF-AA12-5251-4D5D-94E962DC3BF7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063350" y="3154447"/>
            <a:ext cx="371583" cy="371583"/>
          </a:xfrm>
          <a:prstGeom prst="rect">
            <a:avLst/>
          </a:prstGeom>
        </p:spPr>
      </p:pic>
      <p:pic>
        <p:nvPicPr>
          <p:cNvPr id="69" name="Gambar 36" descr="Sebuah gambar berisi deasin&#10;&#10;Deskripsi dibuat secara otomatis dengan tingkat keyakinan sedang">
            <a:extLst>
              <a:ext uri="{FF2B5EF4-FFF2-40B4-BE49-F238E27FC236}">
                <a16:creationId xmlns:a16="http://schemas.microsoft.com/office/drawing/2014/main" id="{AD983978-D4B6-34C7-AA37-FCB222778914}"/>
              </a:ext>
            </a:extLst>
          </p:cNvPr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73" t="19276" r="47414" b="42034"/>
          <a:stretch/>
        </p:blipFill>
        <p:spPr>
          <a:xfrm>
            <a:off x="9330902" y="3179199"/>
            <a:ext cx="380177" cy="331772"/>
          </a:xfrm>
          <a:prstGeom prst="rect">
            <a:avLst/>
          </a:prstGeom>
        </p:spPr>
      </p:pic>
      <p:sp>
        <p:nvSpPr>
          <p:cNvPr id="177" name="TextBox 45">
            <a:extLst>
              <a:ext uri="{FF2B5EF4-FFF2-40B4-BE49-F238E27FC236}">
                <a16:creationId xmlns:a16="http://schemas.microsoft.com/office/drawing/2014/main" id="{9D9BF024-3812-5C62-0896-AB573BA66FCD}"/>
              </a:ext>
            </a:extLst>
          </p:cNvPr>
          <p:cNvSpPr txBox="1"/>
          <p:nvPr/>
        </p:nvSpPr>
        <p:spPr>
          <a:xfrm>
            <a:off x="9652366" y="3040156"/>
            <a:ext cx="208908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Create a system </a:t>
            </a:r>
            <a:r>
              <a:rPr lang="en-US" sz="1100" dirty="0"/>
              <a:t>using the </a:t>
            </a:r>
            <a:r>
              <a:rPr lang="en-US" sz="1100" b="1" dirty="0">
                <a:solidFill>
                  <a:srgbClr val="C00000"/>
                </a:solidFill>
              </a:rPr>
              <a:t>power platform </a:t>
            </a:r>
            <a:r>
              <a:rPr lang="en-US" sz="1100" dirty="0"/>
              <a:t>to raise spirits the </a:t>
            </a:r>
            <a:r>
              <a:rPr lang="en-US" sz="1100" b="1" dirty="0">
                <a:solidFill>
                  <a:srgbClr val="C00000"/>
                </a:solidFill>
              </a:rPr>
              <a:t>Citizen Developer</a:t>
            </a:r>
          </a:p>
        </p:txBody>
      </p:sp>
      <p:sp>
        <p:nvSpPr>
          <p:cNvPr id="62" name="Rectangle 80">
            <a:extLst>
              <a:ext uri="{FF2B5EF4-FFF2-40B4-BE49-F238E27FC236}">
                <a16:creationId xmlns:a16="http://schemas.microsoft.com/office/drawing/2014/main" id="{0CA25F75-4BAC-2FB0-FA25-3565941F4BFE}"/>
              </a:ext>
            </a:extLst>
          </p:cNvPr>
          <p:cNvSpPr/>
          <p:nvPr/>
        </p:nvSpPr>
        <p:spPr>
          <a:xfrm flipV="1">
            <a:off x="9337639" y="3077923"/>
            <a:ext cx="2343532" cy="537617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xtBox 96">
            <a:extLst>
              <a:ext uri="{FF2B5EF4-FFF2-40B4-BE49-F238E27FC236}">
                <a16:creationId xmlns:a16="http://schemas.microsoft.com/office/drawing/2014/main" id="{AF6D524F-DAF6-1F5E-84CA-A7EE3382761F}"/>
              </a:ext>
            </a:extLst>
          </p:cNvPr>
          <p:cNvSpPr txBox="1"/>
          <p:nvPr/>
        </p:nvSpPr>
        <p:spPr>
          <a:xfrm>
            <a:off x="8506361" y="4694938"/>
            <a:ext cx="123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Create</a:t>
            </a:r>
            <a:r>
              <a:rPr lang="en-US" sz="1400" dirty="0"/>
              <a:t> </a:t>
            </a:r>
          </a:p>
          <a:p>
            <a:pPr algn="just"/>
            <a:r>
              <a:rPr lang="en-US" sz="1100" dirty="0"/>
              <a:t>E-Mutation Based </a:t>
            </a:r>
            <a:r>
              <a:rPr lang="en-US" sz="1100" b="1" dirty="0">
                <a:solidFill>
                  <a:srgbClr val="C00000"/>
                </a:solidFill>
              </a:rPr>
              <a:t>Power Platform </a:t>
            </a:r>
          </a:p>
        </p:txBody>
      </p:sp>
      <p:sp>
        <p:nvSpPr>
          <p:cNvPr id="100" name="Rectangle 80">
            <a:extLst>
              <a:ext uri="{FF2B5EF4-FFF2-40B4-BE49-F238E27FC236}">
                <a16:creationId xmlns:a16="http://schemas.microsoft.com/office/drawing/2014/main" id="{A68F304F-585B-6A56-C519-71C6CD8E5EBC}"/>
              </a:ext>
            </a:extLst>
          </p:cNvPr>
          <p:cNvSpPr/>
          <p:nvPr/>
        </p:nvSpPr>
        <p:spPr>
          <a:xfrm flipV="1">
            <a:off x="7996822" y="4741465"/>
            <a:ext cx="1801493" cy="591983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: Rounded Corners 186">
            <a:extLst>
              <a:ext uri="{FF2B5EF4-FFF2-40B4-BE49-F238E27FC236}">
                <a16:creationId xmlns:a16="http://schemas.microsoft.com/office/drawing/2014/main" id="{B8DF1479-4CFE-5B2A-66C7-E03913E77DB3}"/>
              </a:ext>
            </a:extLst>
          </p:cNvPr>
          <p:cNvSpPr/>
          <p:nvPr/>
        </p:nvSpPr>
        <p:spPr>
          <a:xfrm>
            <a:off x="7985443" y="3744142"/>
            <a:ext cx="3689002" cy="276995"/>
          </a:xfrm>
          <a:prstGeom prst="roundRect">
            <a:avLst/>
          </a:prstGeom>
          <a:solidFill>
            <a:srgbClr val="00206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45">
            <a:extLst>
              <a:ext uri="{FF2B5EF4-FFF2-40B4-BE49-F238E27FC236}">
                <a16:creationId xmlns:a16="http://schemas.microsoft.com/office/drawing/2014/main" id="{DA176D6C-32F9-C928-BA0F-DD5E98892F26}"/>
              </a:ext>
            </a:extLst>
          </p:cNvPr>
          <p:cNvSpPr txBox="1"/>
          <p:nvPr/>
        </p:nvSpPr>
        <p:spPr>
          <a:xfrm>
            <a:off x="8501056" y="3744149"/>
            <a:ext cx="2788879" cy="276999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 </a:t>
            </a:r>
            <a:endParaRPr lang="en-US" sz="11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80">
            <a:extLst>
              <a:ext uri="{FF2B5EF4-FFF2-40B4-BE49-F238E27FC236}">
                <a16:creationId xmlns:a16="http://schemas.microsoft.com/office/drawing/2014/main" id="{062BD792-8F3E-0FF8-9F02-5833DDF5CC83}"/>
              </a:ext>
            </a:extLst>
          </p:cNvPr>
          <p:cNvSpPr/>
          <p:nvPr/>
        </p:nvSpPr>
        <p:spPr>
          <a:xfrm flipV="1">
            <a:off x="9924963" y="4741464"/>
            <a:ext cx="1749483" cy="598942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TextBox 96">
            <a:extLst>
              <a:ext uri="{FF2B5EF4-FFF2-40B4-BE49-F238E27FC236}">
                <a16:creationId xmlns:a16="http://schemas.microsoft.com/office/drawing/2014/main" id="{8734A3A5-4ADA-7B9B-23FF-9C3245064281}"/>
              </a:ext>
            </a:extLst>
          </p:cNvPr>
          <p:cNvSpPr txBox="1"/>
          <p:nvPr/>
        </p:nvSpPr>
        <p:spPr>
          <a:xfrm>
            <a:off x="10496976" y="4686507"/>
            <a:ext cx="1105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Create</a:t>
            </a:r>
            <a:r>
              <a:rPr lang="en-US" sz="1400" dirty="0"/>
              <a:t> </a:t>
            </a:r>
          </a:p>
          <a:p>
            <a:pPr algn="just"/>
            <a:r>
              <a:rPr lang="en-US" sz="1100" dirty="0"/>
              <a:t>E-Access Based </a:t>
            </a:r>
            <a:r>
              <a:rPr lang="en-US" sz="1100" b="1" dirty="0">
                <a:solidFill>
                  <a:srgbClr val="C00000"/>
                </a:solidFill>
              </a:rPr>
              <a:t>Power Platform </a:t>
            </a:r>
          </a:p>
        </p:txBody>
      </p:sp>
      <p:pic>
        <p:nvPicPr>
          <p:cNvPr id="182" name="Gambar 181">
            <a:extLst>
              <a:ext uri="{FF2B5EF4-FFF2-40B4-BE49-F238E27FC236}">
                <a16:creationId xmlns:a16="http://schemas.microsoft.com/office/drawing/2014/main" id="{FF4B1B63-354F-34C6-6790-1F45D2455E7B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030458" y="4850960"/>
            <a:ext cx="386396" cy="386396"/>
          </a:xfrm>
          <a:prstGeom prst="rect">
            <a:avLst/>
          </a:prstGeom>
        </p:spPr>
      </p:pic>
      <p:pic>
        <p:nvPicPr>
          <p:cNvPr id="185" name="Gambar 184">
            <a:extLst>
              <a:ext uri="{FF2B5EF4-FFF2-40B4-BE49-F238E27FC236}">
                <a16:creationId xmlns:a16="http://schemas.microsoft.com/office/drawing/2014/main" id="{331221A5-3FFE-802B-DA36-9E99BBD0F3B0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071964" y="4870703"/>
            <a:ext cx="392469" cy="392469"/>
          </a:xfrm>
          <a:prstGeom prst="rect">
            <a:avLst/>
          </a:prstGeom>
        </p:spPr>
      </p:pic>
      <p:grpSp>
        <p:nvGrpSpPr>
          <p:cNvPr id="93" name="Group 92">
            <a:extLst>
              <a:ext uri="{FF2B5EF4-FFF2-40B4-BE49-F238E27FC236}">
                <a16:creationId xmlns:a16="http://schemas.microsoft.com/office/drawing/2014/main" id="{7ADC7096-C43A-E9E7-1DE2-12FFEF2A0806}"/>
              </a:ext>
            </a:extLst>
          </p:cNvPr>
          <p:cNvGrpSpPr/>
          <p:nvPr/>
        </p:nvGrpSpPr>
        <p:grpSpPr>
          <a:xfrm>
            <a:off x="4159800" y="5380740"/>
            <a:ext cx="3730953" cy="1003428"/>
            <a:chOff x="7929466" y="5380476"/>
            <a:chExt cx="3730953" cy="1003428"/>
          </a:xfrm>
        </p:grpSpPr>
        <p:sp>
          <p:nvSpPr>
            <p:cNvPr id="103" name="TextBox 45">
              <a:extLst>
                <a:ext uri="{FF2B5EF4-FFF2-40B4-BE49-F238E27FC236}">
                  <a16:creationId xmlns:a16="http://schemas.microsoft.com/office/drawing/2014/main" id="{7AE96B2F-C0E3-A1E6-CF2C-815C209883A6}"/>
                </a:ext>
              </a:extLst>
            </p:cNvPr>
            <p:cNvSpPr txBox="1"/>
            <p:nvPr/>
          </p:nvSpPr>
          <p:spPr>
            <a:xfrm>
              <a:off x="10535339" y="5380476"/>
              <a:ext cx="1125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Presentation</a:t>
              </a:r>
            </a:p>
          </p:txBody>
        </p:sp>
        <p:sp>
          <p:nvSpPr>
            <p:cNvPr id="104" name="TextBox 45">
              <a:extLst>
                <a:ext uri="{FF2B5EF4-FFF2-40B4-BE49-F238E27FC236}">
                  <a16:creationId xmlns:a16="http://schemas.microsoft.com/office/drawing/2014/main" id="{0876F6E4-34A7-F589-F0D2-6AF4157C1ED7}"/>
                </a:ext>
              </a:extLst>
            </p:cNvPr>
            <p:cNvSpPr txBox="1"/>
            <p:nvPr/>
          </p:nvSpPr>
          <p:spPr>
            <a:xfrm>
              <a:off x="9233720" y="5383696"/>
              <a:ext cx="11250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</p:txBody>
        </p: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5665A8E-FA78-60AF-4A2E-9BD799903EA0}"/>
                </a:ext>
              </a:extLst>
            </p:cNvPr>
            <p:cNvGrpSpPr/>
            <p:nvPr/>
          </p:nvGrpSpPr>
          <p:grpSpPr>
            <a:xfrm>
              <a:off x="7929466" y="5505470"/>
              <a:ext cx="3673369" cy="878434"/>
              <a:chOff x="7929466" y="5505470"/>
              <a:chExt cx="3673369" cy="878434"/>
            </a:xfrm>
          </p:grpSpPr>
          <p:sp>
            <p:nvSpPr>
              <p:cNvPr id="101" name="TextBox 45">
                <a:extLst>
                  <a:ext uri="{FF2B5EF4-FFF2-40B4-BE49-F238E27FC236}">
                    <a16:creationId xmlns:a16="http://schemas.microsoft.com/office/drawing/2014/main" id="{55A742A0-F8F4-B016-72D5-9339C07021CA}"/>
                  </a:ext>
                </a:extLst>
              </p:cNvPr>
              <p:cNvSpPr txBox="1"/>
              <p:nvPr/>
            </p:nvSpPr>
            <p:spPr>
              <a:xfrm>
                <a:off x="8588259" y="6058371"/>
                <a:ext cx="112508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Concept</a:t>
                </a:r>
              </a:p>
            </p:txBody>
          </p:sp>
          <p:sp>
            <p:nvSpPr>
              <p:cNvPr id="102" name="TextBox 45">
                <a:extLst>
                  <a:ext uri="{FF2B5EF4-FFF2-40B4-BE49-F238E27FC236}">
                    <a16:creationId xmlns:a16="http://schemas.microsoft.com/office/drawing/2014/main" id="{820EA0C2-D942-C525-B201-DF3F4F0BAF50}"/>
                  </a:ext>
                </a:extLst>
              </p:cNvPr>
              <p:cNvSpPr txBox="1"/>
              <p:nvPr/>
            </p:nvSpPr>
            <p:spPr>
              <a:xfrm>
                <a:off x="9654798" y="6070006"/>
                <a:ext cx="153805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900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User Accepted Test</a:t>
                </a:r>
              </a:p>
            </p:txBody>
          </p: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544F84F0-A9B2-ADDE-F866-04C6C5E9A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44876" y="5868182"/>
                <a:ext cx="3157959" cy="9416"/>
              </a:xfrm>
              <a:prstGeom prst="straightConnector1">
                <a:avLst/>
              </a:prstGeom>
              <a:ln w="762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29187BD0-CF2E-2E83-7612-8F3BDB30F0ED}"/>
                  </a:ext>
                </a:extLst>
              </p:cNvPr>
              <p:cNvGrpSpPr/>
              <p:nvPr/>
            </p:nvGrpSpPr>
            <p:grpSpPr>
              <a:xfrm>
                <a:off x="8956310" y="5653296"/>
                <a:ext cx="388977" cy="457200"/>
                <a:chOff x="5251023" y="5203317"/>
                <a:chExt cx="457200" cy="45720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F3D60BF-DE04-012B-F185-2A79DDE6A32A}"/>
                    </a:ext>
                  </a:extLst>
                </p:cNvPr>
                <p:cNvSpPr/>
                <p:nvPr/>
              </p:nvSpPr>
              <p:spPr>
                <a:xfrm>
                  <a:off x="5251023" y="5203317"/>
                  <a:ext cx="457200" cy="4572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4" name="Gambar 83">
                  <a:extLst>
                    <a:ext uri="{FF2B5EF4-FFF2-40B4-BE49-F238E27FC236}">
                      <a16:creationId xmlns:a16="http://schemas.microsoft.com/office/drawing/2014/main" id="{D103658C-66FB-CB10-F154-5FBC33D5A8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6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5348906" y="5272823"/>
                  <a:ext cx="274320" cy="274320"/>
                </a:xfrm>
                <a:prstGeom prst="rect">
                  <a:avLst/>
                </a:prstGeom>
              </p:spPr>
            </p:pic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52C5591-1947-7B69-B993-1C8046F47F29}"/>
                  </a:ext>
                </a:extLst>
              </p:cNvPr>
              <p:cNvGrpSpPr/>
              <p:nvPr/>
            </p:nvGrpSpPr>
            <p:grpSpPr>
              <a:xfrm>
                <a:off x="9590934" y="5640283"/>
                <a:ext cx="388977" cy="457200"/>
                <a:chOff x="6510843" y="5271746"/>
                <a:chExt cx="457200" cy="457200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6950B0FF-CC06-54B8-8F22-1B5289E63058}"/>
                    </a:ext>
                  </a:extLst>
                </p:cNvPr>
                <p:cNvSpPr/>
                <p:nvPr/>
              </p:nvSpPr>
              <p:spPr>
                <a:xfrm>
                  <a:off x="6510843" y="5271746"/>
                  <a:ext cx="457200" cy="4572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6" name="Gambar 85">
                  <a:extLst>
                    <a:ext uri="{FF2B5EF4-FFF2-40B4-BE49-F238E27FC236}">
                      <a16:creationId xmlns:a16="http://schemas.microsoft.com/office/drawing/2014/main" id="{79EE0350-3AF1-AECA-8DE0-8CF6468F0C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7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6604974" y="5362208"/>
                  <a:ext cx="274320" cy="274320"/>
                </a:xfrm>
                <a:prstGeom prst="rect">
                  <a:avLst/>
                </a:prstGeom>
              </p:spPr>
            </p:pic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DD4DFF92-EDC6-14D3-AE15-3AA9F0018C6F}"/>
                  </a:ext>
                </a:extLst>
              </p:cNvPr>
              <p:cNvGrpSpPr/>
              <p:nvPr/>
            </p:nvGrpSpPr>
            <p:grpSpPr>
              <a:xfrm>
                <a:off x="10225558" y="5651076"/>
                <a:ext cx="388977" cy="457200"/>
                <a:chOff x="7647260" y="5271746"/>
                <a:chExt cx="457200" cy="457200"/>
              </a:xfrm>
            </p:grpSpPr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F9FE8072-D91C-EF52-1EE3-636544723C66}"/>
                    </a:ext>
                  </a:extLst>
                </p:cNvPr>
                <p:cNvSpPr/>
                <p:nvPr/>
              </p:nvSpPr>
              <p:spPr>
                <a:xfrm>
                  <a:off x="7647260" y="5271746"/>
                  <a:ext cx="457200" cy="4572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Gambar 91">
                  <a:extLst>
                    <a:ext uri="{FF2B5EF4-FFF2-40B4-BE49-F238E27FC236}">
                      <a16:creationId xmlns:a16="http://schemas.microsoft.com/office/drawing/2014/main" id="{7C21FE58-B54C-319A-23E3-423F88A371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8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7724461" y="5363186"/>
                  <a:ext cx="274320" cy="274320"/>
                </a:xfrm>
                <a:prstGeom prst="rect">
                  <a:avLst/>
                </a:prstGeom>
              </p:spPr>
            </p:pic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ADF82FE-AB0C-CCE6-CBF6-A421C6056E51}"/>
                  </a:ext>
                </a:extLst>
              </p:cNvPr>
              <p:cNvGrpSpPr/>
              <p:nvPr/>
            </p:nvGrpSpPr>
            <p:grpSpPr>
              <a:xfrm>
                <a:off x="10860181" y="5635789"/>
                <a:ext cx="388977" cy="457200"/>
                <a:chOff x="7147109" y="5663622"/>
                <a:chExt cx="388977" cy="457200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CF157B1-2184-131C-0CDB-52B28BB209FE}"/>
                    </a:ext>
                  </a:extLst>
                </p:cNvPr>
                <p:cNvSpPr/>
                <p:nvPr/>
              </p:nvSpPr>
              <p:spPr>
                <a:xfrm>
                  <a:off x="7147109" y="5663622"/>
                  <a:ext cx="388977" cy="457200"/>
                </a:xfrm>
                <a:prstGeom prst="ellipse">
                  <a:avLst/>
                </a:prstGeom>
                <a:solidFill>
                  <a:srgbClr val="002060"/>
                </a:solidFill>
                <a:ln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4" name="Gambar 93">
                  <a:extLst>
                    <a:ext uri="{FF2B5EF4-FFF2-40B4-BE49-F238E27FC236}">
                      <a16:creationId xmlns:a16="http://schemas.microsoft.com/office/drawing/2014/main" id="{F0B4A0E3-CFED-6423-5346-6F6468D150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9">
                  <a:lum bright="70000" contrast="-70000"/>
                </a:blip>
                <a:stretch>
                  <a:fillRect/>
                </a:stretch>
              </p:blipFill>
              <p:spPr>
                <a:xfrm>
                  <a:off x="7215581" y="5741307"/>
                  <a:ext cx="233386" cy="274320"/>
                </a:xfrm>
                <a:prstGeom prst="rect">
                  <a:avLst/>
                </a:prstGeom>
              </p:spPr>
            </p:pic>
          </p:grp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51220581-0F3B-2B41-5488-70F605C36C90}"/>
                  </a:ext>
                </a:extLst>
              </p:cNvPr>
              <p:cNvGrpSpPr/>
              <p:nvPr/>
            </p:nvGrpSpPr>
            <p:grpSpPr>
              <a:xfrm>
                <a:off x="7995666" y="5580618"/>
                <a:ext cx="785905" cy="569754"/>
                <a:chOff x="4493541" y="1065104"/>
                <a:chExt cx="5855890" cy="181619"/>
              </a:xfrm>
            </p:grpSpPr>
            <p:sp>
              <p:nvSpPr>
                <p:cNvPr id="141" name="Rectangle: Rounded Corners 140">
                  <a:extLst>
                    <a:ext uri="{FF2B5EF4-FFF2-40B4-BE49-F238E27FC236}">
                      <a16:creationId xmlns:a16="http://schemas.microsoft.com/office/drawing/2014/main" id="{6F6A116F-0192-7B29-BD12-0FD96CCE2187}"/>
                    </a:ext>
                  </a:extLst>
                </p:cNvPr>
                <p:cNvSpPr/>
                <p:nvPr/>
              </p:nvSpPr>
              <p:spPr>
                <a:xfrm>
                  <a:off x="4493541" y="1066817"/>
                  <a:ext cx="5855890" cy="179906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45">
                  <a:extLst>
                    <a:ext uri="{FF2B5EF4-FFF2-40B4-BE49-F238E27FC236}">
                      <a16:creationId xmlns:a16="http://schemas.microsoft.com/office/drawing/2014/main" id="{5D25FF58-75BB-0F98-818C-24E7C639A0E6}"/>
                    </a:ext>
                  </a:extLst>
                </p:cNvPr>
                <p:cNvSpPr txBox="1"/>
                <p:nvPr/>
              </p:nvSpPr>
              <p:spPr>
                <a:xfrm>
                  <a:off x="5366547" y="1065104"/>
                  <a:ext cx="4199203" cy="147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TIME</a:t>
                  </a:r>
                </a:p>
                <a:p>
                  <a:pPr algn="ctr"/>
                  <a:r>
                    <a:rPr lang="en-US" sz="12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LINE</a:t>
                  </a:r>
                  <a:endParaRPr lang="en-US" sz="11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B33D5B7-4E29-3738-3331-44597B4DB428}"/>
                  </a:ext>
                </a:extLst>
              </p:cNvPr>
              <p:cNvSpPr txBox="1"/>
              <p:nvPr/>
            </p:nvSpPr>
            <p:spPr>
              <a:xfrm>
                <a:off x="8701880" y="6196859"/>
                <a:ext cx="88905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600" dirty="0">
                    <a:solidFill>
                      <a:schemeClr val="tx2"/>
                    </a:solidFill>
                  </a:rPr>
                  <a:t>10-12 July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D2A6E7F9-45CF-0F09-0AF5-BFEAAB74C9C0}"/>
                  </a:ext>
                </a:extLst>
              </p:cNvPr>
              <p:cNvSpPr txBox="1"/>
              <p:nvPr/>
            </p:nvSpPr>
            <p:spPr>
              <a:xfrm>
                <a:off x="9287781" y="5514222"/>
                <a:ext cx="98314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600" dirty="0">
                    <a:solidFill>
                      <a:schemeClr val="tx2"/>
                    </a:solidFill>
                  </a:rPr>
                  <a:t>13 July – 02 Aug</a:t>
                </a:r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1961CFB2-D9A4-2E5E-6EF1-FE558F738EF0}"/>
                  </a:ext>
                </a:extLst>
              </p:cNvPr>
              <p:cNvSpPr txBox="1"/>
              <p:nvPr/>
            </p:nvSpPr>
            <p:spPr>
              <a:xfrm>
                <a:off x="9963405" y="6199238"/>
                <a:ext cx="88905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600" dirty="0">
                    <a:solidFill>
                      <a:schemeClr val="tx2"/>
                    </a:solidFill>
                  </a:rPr>
                  <a:t>02 – 03 Aug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BD539D9-35BE-5602-D093-BE2579CC9630}"/>
                  </a:ext>
                </a:extLst>
              </p:cNvPr>
              <p:cNvSpPr txBox="1"/>
              <p:nvPr/>
            </p:nvSpPr>
            <p:spPr>
              <a:xfrm>
                <a:off x="10644361" y="5505470"/>
                <a:ext cx="889054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600" dirty="0">
                    <a:solidFill>
                      <a:schemeClr val="tx2"/>
                    </a:solidFill>
                  </a:rPr>
                  <a:t>01- 08 Aug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3DE6DF39-01B4-7401-1EA5-A8B80FA4C3E3}"/>
                  </a:ext>
                </a:extLst>
              </p:cNvPr>
              <p:cNvSpPr txBox="1"/>
              <p:nvPr/>
            </p:nvSpPr>
            <p:spPr>
              <a:xfrm>
                <a:off x="7929466" y="5916118"/>
                <a:ext cx="88905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D" sz="1200" b="1" dirty="0">
                    <a:solidFill>
                      <a:schemeClr val="tx2"/>
                    </a:solidFill>
                  </a:rPr>
                  <a:t>1</a:t>
                </a:r>
                <a:r>
                  <a:rPr lang="en-ID" sz="800" b="1" dirty="0">
                    <a:solidFill>
                      <a:schemeClr val="tx2"/>
                    </a:solidFill>
                    <a:latin typeface="Berlin Sans FB Demi" panose="020E0802020502020306" pitchFamily="34" charset="0"/>
                  </a:rPr>
                  <a:t> MONTH</a:t>
                </a:r>
              </a:p>
            </p:txBody>
          </p:sp>
        </p:grpSp>
      </p:grpSp>
      <p:sp>
        <p:nvSpPr>
          <p:cNvPr id="118" name="Rectangle 80">
            <a:extLst>
              <a:ext uri="{FF2B5EF4-FFF2-40B4-BE49-F238E27FC236}">
                <a16:creationId xmlns:a16="http://schemas.microsoft.com/office/drawing/2014/main" id="{97B0C782-C9B1-C8A9-E331-B3955B4F35A4}"/>
              </a:ext>
            </a:extLst>
          </p:cNvPr>
          <p:cNvSpPr/>
          <p:nvPr/>
        </p:nvSpPr>
        <p:spPr>
          <a:xfrm flipV="1">
            <a:off x="7995588" y="4103761"/>
            <a:ext cx="3678857" cy="555417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TextBox 96">
            <a:extLst>
              <a:ext uri="{FF2B5EF4-FFF2-40B4-BE49-F238E27FC236}">
                <a16:creationId xmlns:a16="http://schemas.microsoft.com/office/drawing/2014/main" id="{EC7D6A8F-94BA-8C87-2E44-3D81C5A815D9}"/>
              </a:ext>
            </a:extLst>
          </p:cNvPr>
          <p:cNvSpPr txBox="1"/>
          <p:nvPr/>
        </p:nvSpPr>
        <p:spPr>
          <a:xfrm>
            <a:off x="9485608" y="4149655"/>
            <a:ext cx="210235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00" dirty="0"/>
              <a:t>Create</a:t>
            </a:r>
            <a:r>
              <a:rPr lang="en-US" sz="1400" dirty="0"/>
              <a:t> </a:t>
            </a:r>
            <a:r>
              <a:rPr lang="en-US" sz="1100" b="1" dirty="0">
                <a:solidFill>
                  <a:srgbClr val="C00000"/>
                </a:solidFill>
              </a:rPr>
              <a:t>connection</a:t>
            </a:r>
            <a:r>
              <a:rPr lang="en-US" sz="1100" dirty="0"/>
              <a:t> from local database to  Power Platform </a:t>
            </a:r>
          </a:p>
        </p:txBody>
      </p:sp>
      <p:pic>
        <p:nvPicPr>
          <p:cNvPr id="121" name="Graphic 120" descr="Database outline">
            <a:extLst>
              <a:ext uri="{FF2B5EF4-FFF2-40B4-BE49-F238E27FC236}">
                <a16:creationId xmlns:a16="http://schemas.microsoft.com/office/drawing/2014/main" id="{765AF869-A776-6E08-DE7A-03D6FED00675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105050" y="4188806"/>
            <a:ext cx="365667" cy="364740"/>
          </a:xfrm>
          <a:prstGeom prst="rect">
            <a:avLst/>
          </a:prstGeom>
        </p:spPr>
      </p:pic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768A474-0557-BD77-806E-EADA3DAD0253}"/>
              </a:ext>
            </a:extLst>
          </p:cNvPr>
          <p:cNvGrpSpPr/>
          <p:nvPr/>
        </p:nvGrpSpPr>
        <p:grpSpPr>
          <a:xfrm>
            <a:off x="8213303" y="4347153"/>
            <a:ext cx="404436" cy="152934"/>
            <a:chOff x="7329425" y="1471108"/>
            <a:chExt cx="700825" cy="258736"/>
          </a:xfrm>
        </p:grpSpPr>
        <p:pic>
          <p:nvPicPr>
            <p:cNvPr id="127" name="Gambar 36" descr="Sebuah gambar berisi deasin&#10;&#10;Deskripsi dibuat secara otomatis dengan tingkat keyakinan sedang">
              <a:extLst>
                <a:ext uri="{FF2B5EF4-FFF2-40B4-BE49-F238E27FC236}">
                  <a16:creationId xmlns:a16="http://schemas.microsoft.com/office/drawing/2014/main" id="{95F83F55-C655-5E2D-71E9-E679971CF2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473" t="19276" r="47414" b="42034"/>
            <a:stretch/>
          </p:blipFill>
          <p:spPr>
            <a:xfrm>
              <a:off x="7329425" y="1471108"/>
              <a:ext cx="267958" cy="258736"/>
            </a:xfrm>
            <a:prstGeom prst="rect">
              <a:avLst/>
            </a:prstGeom>
          </p:spPr>
        </p:pic>
        <p:pic>
          <p:nvPicPr>
            <p:cNvPr id="128" name="Gambar 35" descr="Sebuah gambar berisi deasin&#10;&#10;Deskripsi dibuat secara otomatis dengan tingkat keyakinan sedang">
              <a:extLst>
                <a:ext uri="{FF2B5EF4-FFF2-40B4-BE49-F238E27FC236}">
                  <a16:creationId xmlns:a16="http://schemas.microsoft.com/office/drawing/2014/main" id="{96BFFBFD-2AE6-DC59-AF6B-E024DC55B5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94" t="19217" r="66742" b="42093"/>
            <a:stretch/>
          </p:blipFill>
          <p:spPr>
            <a:xfrm>
              <a:off x="7579819" y="1514300"/>
              <a:ext cx="248239" cy="209802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7C5AB2C5-D79E-83DE-A261-DBC3E4E80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/>
            <a:srcRect l="26657" t="6103" r="26629" b="5132"/>
            <a:stretch/>
          </p:blipFill>
          <p:spPr>
            <a:xfrm>
              <a:off x="7852094" y="1528553"/>
              <a:ext cx="178156" cy="169692"/>
            </a:xfrm>
            <a:prstGeom prst="rect">
              <a:avLst/>
            </a:prstGeom>
          </p:spPr>
        </p:pic>
      </p:grpSp>
      <p:pic>
        <p:nvPicPr>
          <p:cNvPr id="126" name="Graphic 125" descr="Cloud outline">
            <a:extLst>
              <a:ext uri="{FF2B5EF4-FFF2-40B4-BE49-F238E27FC236}">
                <a16:creationId xmlns:a16="http://schemas.microsoft.com/office/drawing/2014/main" id="{6809DB3D-275F-2A25-A31B-A8DA7270D78A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119101" y="4051756"/>
            <a:ext cx="626579" cy="641773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07DF841B-D790-27D1-4AE3-44EC3AB4B2D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363538" y="4257156"/>
            <a:ext cx="109893" cy="112558"/>
          </a:xfrm>
          <a:prstGeom prst="rect">
            <a:avLst/>
          </a:prstGeom>
        </p:spPr>
      </p:pic>
      <p:cxnSp>
        <p:nvCxnSpPr>
          <p:cNvPr id="130" name="Connector: Elbow 63">
            <a:extLst>
              <a:ext uri="{FF2B5EF4-FFF2-40B4-BE49-F238E27FC236}">
                <a16:creationId xmlns:a16="http://schemas.microsoft.com/office/drawing/2014/main" id="{2D5F6D1E-4516-DBC4-CC56-494F4E5FDABE}"/>
              </a:ext>
            </a:extLst>
          </p:cNvPr>
          <p:cNvCxnSpPr>
            <a:cxnSpLocks/>
            <a:stCxn id="126" idx="3"/>
            <a:endCxn id="121" idx="1"/>
          </p:cNvCxnSpPr>
          <p:nvPr/>
        </p:nvCxnSpPr>
        <p:spPr>
          <a:xfrm flipV="1">
            <a:off x="8745680" y="4371176"/>
            <a:ext cx="359370" cy="1467"/>
          </a:xfrm>
          <a:prstGeom prst="curvedConnector3">
            <a:avLst/>
          </a:prstGeom>
          <a:ln w="28575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C3207DED-0ABF-BA38-CF12-6D23705894D2}"/>
              </a:ext>
            </a:extLst>
          </p:cNvPr>
          <p:cNvGrpSpPr/>
          <p:nvPr/>
        </p:nvGrpSpPr>
        <p:grpSpPr>
          <a:xfrm>
            <a:off x="7955684" y="1734840"/>
            <a:ext cx="3720910" cy="565019"/>
            <a:chOff x="7955684" y="1585544"/>
            <a:chExt cx="3720910" cy="565019"/>
          </a:xfrm>
        </p:grpSpPr>
        <p:sp>
          <p:nvSpPr>
            <p:cNvPr id="12" name="TextBox 45">
              <a:extLst>
                <a:ext uri="{FF2B5EF4-FFF2-40B4-BE49-F238E27FC236}">
                  <a16:creationId xmlns:a16="http://schemas.microsoft.com/office/drawing/2014/main" id="{92C86F2B-E3DE-BAF2-10AC-5FD3917EF51F}"/>
                </a:ext>
              </a:extLst>
            </p:cNvPr>
            <p:cNvSpPr txBox="1"/>
            <p:nvPr/>
          </p:nvSpPr>
          <p:spPr>
            <a:xfrm>
              <a:off x="8547159" y="1781231"/>
              <a:ext cx="26966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15 Apps x 25 million = </a:t>
              </a:r>
              <a:r>
                <a:rPr lang="en-US" b="1" dirty="0">
                  <a:solidFill>
                    <a:srgbClr val="C00000"/>
                  </a:solidFill>
                </a:rPr>
                <a:t>375 million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  <p:pic>
          <p:nvPicPr>
            <p:cNvPr id="14" name="Picture 295">
              <a:extLst>
                <a:ext uri="{FF2B5EF4-FFF2-40B4-BE49-F238E27FC236}">
                  <a16:creationId xmlns:a16="http://schemas.microsoft.com/office/drawing/2014/main" id="{ABF8DA8E-1FA6-4B3E-2C87-526DCDAF4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042441" y="1863309"/>
              <a:ext cx="201175" cy="182296"/>
            </a:xfrm>
            <a:prstGeom prst="rect">
              <a:avLst/>
            </a:prstGeom>
          </p:spPr>
        </p:pic>
        <p:sp>
          <p:nvSpPr>
            <p:cNvPr id="28" name="TextBox 45">
              <a:extLst>
                <a:ext uri="{FF2B5EF4-FFF2-40B4-BE49-F238E27FC236}">
                  <a16:creationId xmlns:a16="http://schemas.microsoft.com/office/drawing/2014/main" id="{05CA7F5B-DB7B-83F3-5162-B7B786CCB326}"/>
                </a:ext>
              </a:extLst>
            </p:cNvPr>
            <p:cNvSpPr txBox="1"/>
            <p:nvPr/>
          </p:nvSpPr>
          <p:spPr>
            <a:xfrm>
              <a:off x="7955684" y="1585544"/>
              <a:ext cx="368900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Digitalize </a:t>
              </a:r>
              <a:r>
                <a:rPr lang="en-US" sz="1100" b="1" dirty="0">
                  <a:solidFill>
                    <a:srgbClr val="C00000"/>
                  </a:solidFill>
                </a:rPr>
                <a:t>without vendor</a:t>
              </a:r>
              <a:r>
                <a:rPr lang="en-US" sz="1100" dirty="0"/>
                <a:t> to start a </a:t>
              </a:r>
              <a:r>
                <a:rPr lang="en-US" sz="1100" b="1" dirty="0">
                  <a:solidFill>
                    <a:srgbClr val="C00000"/>
                  </a:solidFill>
                </a:rPr>
                <a:t>citizen developer </a:t>
              </a:r>
              <a:r>
                <a:rPr lang="en-US" sz="1100" dirty="0"/>
                <a:t>for reduce</a:t>
              </a:r>
              <a:r>
                <a:rPr lang="en-US" sz="1100" b="1" dirty="0"/>
                <a:t> </a:t>
              </a:r>
              <a:r>
                <a:rPr lang="en-US" sz="1100" dirty="0"/>
                <a:t>cost</a:t>
              </a:r>
              <a:r>
                <a:rPr lang="en-US" sz="1100" b="1" dirty="0"/>
                <a:t>. </a:t>
              </a:r>
            </a:p>
          </p:txBody>
        </p:sp>
        <p:sp>
          <p:nvSpPr>
            <p:cNvPr id="26" name="Rectangle 80">
              <a:extLst>
                <a:ext uri="{FF2B5EF4-FFF2-40B4-BE49-F238E27FC236}">
                  <a16:creationId xmlns:a16="http://schemas.microsoft.com/office/drawing/2014/main" id="{1EE64009-F9F0-5DF1-2352-00EA43DDCD9B}"/>
                </a:ext>
              </a:extLst>
            </p:cNvPr>
            <p:cNvSpPr/>
            <p:nvPr/>
          </p:nvSpPr>
          <p:spPr>
            <a:xfrm flipV="1">
              <a:off x="7987592" y="1627191"/>
              <a:ext cx="3689002" cy="493878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16">
            <a:extLst>
              <a:ext uri="{FF2B5EF4-FFF2-40B4-BE49-F238E27FC236}">
                <a16:creationId xmlns:a16="http://schemas.microsoft.com/office/drawing/2014/main" id="{65153EE6-3D42-5FA6-7ED7-162668078C46}"/>
              </a:ext>
            </a:extLst>
          </p:cNvPr>
          <p:cNvGrpSpPr/>
          <p:nvPr/>
        </p:nvGrpSpPr>
        <p:grpSpPr>
          <a:xfrm>
            <a:off x="7975154" y="1045246"/>
            <a:ext cx="3715245" cy="287969"/>
            <a:chOff x="4704619" y="1081999"/>
            <a:chExt cx="5881145" cy="178053"/>
          </a:xfrm>
          <a:solidFill>
            <a:srgbClr val="002060"/>
          </a:solidFill>
        </p:grpSpPr>
        <p:sp>
          <p:nvSpPr>
            <p:cNvPr id="51" name="Rectangle: Rounded Corners 25">
              <a:extLst>
                <a:ext uri="{FF2B5EF4-FFF2-40B4-BE49-F238E27FC236}">
                  <a16:creationId xmlns:a16="http://schemas.microsoft.com/office/drawing/2014/main" id="{E8FA8E10-4B34-4EC9-9EEF-2DBCA9D4216D}"/>
                </a:ext>
              </a:extLst>
            </p:cNvPr>
            <p:cNvSpPr/>
            <p:nvPr/>
          </p:nvSpPr>
          <p:spPr>
            <a:xfrm>
              <a:off x="4704619" y="1081999"/>
              <a:ext cx="5881145" cy="178053"/>
            </a:xfrm>
            <a:prstGeom prst="roundRect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6" name="TextBox 45">
              <a:extLst>
                <a:ext uri="{FF2B5EF4-FFF2-40B4-BE49-F238E27FC236}">
                  <a16:creationId xmlns:a16="http://schemas.microsoft.com/office/drawing/2014/main" id="{168ED55B-7AF6-BE2B-29BB-3414A4FBC5E0}"/>
                </a:ext>
              </a:extLst>
            </p:cNvPr>
            <p:cNvSpPr txBox="1"/>
            <p:nvPr/>
          </p:nvSpPr>
          <p:spPr>
            <a:xfrm>
              <a:off x="5460732" y="1085000"/>
              <a:ext cx="4199206" cy="17127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PURPOSE</a:t>
              </a:r>
              <a:endPara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9" name="TextBox 97">
            <a:extLst>
              <a:ext uri="{FF2B5EF4-FFF2-40B4-BE49-F238E27FC236}">
                <a16:creationId xmlns:a16="http://schemas.microsoft.com/office/drawing/2014/main" id="{FAF68CEF-BE07-848C-E585-6E85B8393ECB}"/>
              </a:ext>
            </a:extLst>
          </p:cNvPr>
          <p:cNvSpPr txBox="1"/>
          <p:nvPr/>
        </p:nvSpPr>
        <p:spPr>
          <a:xfrm>
            <a:off x="6615107" y="3755903"/>
            <a:ext cx="10844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WEB BASED</a:t>
            </a:r>
          </a:p>
        </p:txBody>
      </p:sp>
      <p:sp>
        <p:nvSpPr>
          <p:cNvPr id="190" name="TextBox 97">
            <a:extLst>
              <a:ext uri="{FF2B5EF4-FFF2-40B4-BE49-F238E27FC236}">
                <a16:creationId xmlns:a16="http://schemas.microsoft.com/office/drawing/2014/main" id="{1129BC95-1CAB-0E75-C223-B8402D291DB9}"/>
              </a:ext>
            </a:extLst>
          </p:cNvPr>
          <p:cNvSpPr txBox="1"/>
          <p:nvPr/>
        </p:nvSpPr>
        <p:spPr>
          <a:xfrm>
            <a:off x="4238176" y="3776084"/>
            <a:ext cx="1607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2"/>
                </a:solidFill>
              </a:rPr>
              <a:t>POWER PLATFORM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D40E8A5-E13D-2599-9D56-CD840F3FEA18}"/>
              </a:ext>
            </a:extLst>
          </p:cNvPr>
          <p:cNvPicPr>
            <a:picLocks noChangeAspect="1"/>
          </p:cNvPicPr>
          <p:nvPr/>
        </p:nvPicPr>
        <p:blipFill rotWithShape="1">
          <a:blip r:embed="rId37"/>
          <a:srcRect l="21192" t="26774" r="21920" b="16370"/>
          <a:stretch/>
        </p:blipFill>
        <p:spPr>
          <a:xfrm>
            <a:off x="8329282" y="5459583"/>
            <a:ext cx="999002" cy="56162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9FFCA4E-5FC2-01BE-6460-AB62F5A4B766}"/>
              </a:ext>
            </a:extLst>
          </p:cNvPr>
          <p:cNvPicPr>
            <a:picLocks noChangeAspect="1"/>
          </p:cNvPicPr>
          <p:nvPr/>
        </p:nvPicPr>
        <p:blipFill rotWithShape="1">
          <a:blip r:embed="rId38"/>
          <a:srcRect l="21496" t="26774" r="21500" b="16639"/>
          <a:stretch/>
        </p:blipFill>
        <p:spPr>
          <a:xfrm>
            <a:off x="8703348" y="5716539"/>
            <a:ext cx="1003436" cy="560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7" name="TextBox 45">
            <a:extLst>
              <a:ext uri="{FF2B5EF4-FFF2-40B4-BE49-F238E27FC236}">
                <a16:creationId xmlns:a16="http://schemas.microsoft.com/office/drawing/2014/main" id="{8E6986F5-4D8C-63BE-2417-B11DDEA036FC}"/>
              </a:ext>
            </a:extLst>
          </p:cNvPr>
          <p:cNvSpPr txBox="1"/>
          <p:nvPr/>
        </p:nvSpPr>
        <p:spPr>
          <a:xfrm>
            <a:off x="9816139" y="5573555"/>
            <a:ext cx="2002855" cy="57708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EASY DEVELOPMENT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STOP ADMIN SECTIONS JOBS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accent6">
                    <a:lumMod val="75000"/>
                  </a:schemeClr>
                </a:solidFill>
              </a:rPr>
              <a:t>CONNECT TO LOCAL SERVER 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5EEBBC0C-E152-FF90-B6DF-E5B733FA036F}"/>
              </a:ext>
            </a:extLst>
          </p:cNvPr>
          <p:cNvGrpSpPr/>
          <p:nvPr/>
        </p:nvGrpSpPr>
        <p:grpSpPr>
          <a:xfrm>
            <a:off x="7973787" y="2300528"/>
            <a:ext cx="3716612" cy="352317"/>
            <a:chOff x="7973787" y="2160563"/>
            <a:chExt cx="3716612" cy="352317"/>
          </a:xfrm>
        </p:grpSpPr>
        <p:sp>
          <p:nvSpPr>
            <p:cNvPr id="67" name="Rectangle 80">
              <a:extLst>
                <a:ext uri="{FF2B5EF4-FFF2-40B4-BE49-F238E27FC236}">
                  <a16:creationId xmlns:a16="http://schemas.microsoft.com/office/drawing/2014/main" id="{DC940E2C-43E5-71E8-8352-5A5E0BF4E708}"/>
                </a:ext>
              </a:extLst>
            </p:cNvPr>
            <p:cNvSpPr/>
            <p:nvPr/>
          </p:nvSpPr>
          <p:spPr>
            <a:xfrm flipV="1">
              <a:off x="7987592" y="2160563"/>
              <a:ext cx="3689002" cy="352317"/>
            </a:xfrm>
            <a:prstGeom prst="rect">
              <a:avLst/>
            </a:prstGeom>
            <a:noFill/>
            <a:ln>
              <a:solidFill>
                <a:srgbClr val="00206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45">
              <a:extLst>
                <a:ext uri="{FF2B5EF4-FFF2-40B4-BE49-F238E27FC236}">
                  <a16:creationId xmlns:a16="http://schemas.microsoft.com/office/drawing/2014/main" id="{E70EB6A2-CB84-907E-DF79-12320644E630}"/>
                </a:ext>
              </a:extLst>
            </p:cNvPr>
            <p:cNvSpPr txBox="1"/>
            <p:nvPr/>
          </p:nvSpPr>
          <p:spPr>
            <a:xfrm>
              <a:off x="7973787" y="2197974"/>
              <a:ext cx="371661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100" dirty="0"/>
                <a:t>Create visualization for </a:t>
              </a:r>
              <a:r>
                <a:rPr lang="en-US" sz="1100" b="1" dirty="0">
                  <a:solidFill>
                    <a:srgbClr val="C00000"/>
                  </a:solidFill>
                </a:rPr>
                <a:t>Control</a:t>
              </a:r>
              <a:r>
                <a:rPr lang="en-US" sz="1100" dirty="0"/>
                <a:t> and Tracked </a:t>
              </a:r>
              <a:r>
                <a:rPr lang="en-US" sz="1100" b="1" dirty="0">
                  <a:solidFill>
                    <a:srgbClr val="C00000"/>
                  </a:solidFill>
                </a:rPr>
                <a:t>Form</a:t>
              </a:r>
            </a:p>
          </p:txBody>
        </p:sp>
        <p:pic>
          <p:nvPicPr>
            <p:cNvPr id="105" name="Grafik 26" descr="Papan Klip Tercampur dengan isian solid">
              <a:extLst>
                <a:ext uri="{FF2B5EF4-FFF2-40B4-BE49-F238E27FC236}">
                  <a16:creationId xmlns:a16="http://schemas.microsoft.com/office/drawing/2014/main" id="{F9C07E05-25AE-5B7D-5A54-0A0D986BD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10948414" y="2240821"/>
              <a:ext cx="202982" cy="202982"/>
            </a:xfrm>
            <a:prstGeom prst="rect">
              <a:avLst/>
            </a:prstGeom>
          </p:spPr>
        </p:pic>
      </p:grpSp>
      <p:sp>
        <p:nvSpPr>
          <p:cNvPr id="57" name="TextBox 45">
            <a:extLst>
              <a:ext uri="{FF2B5EF4-FFF2-40B4-BE49-F238E27FC236}">
                <a16:creationId xmlns:a16="http://schemas.microsoft.com/office/drawing/2014/main" id="{ECDAC4AE-C383-CA13-B936-AA57ACE69A5B}"/>
              </a:ext>
            </a:extLst>
          </p:cNvPr>
          <p:cNvSpPr txBox="1"/>
          <p:nvPr/>
        </p:nvSpPr>
        <p:spPr>
          <a:xfrm>
            <a:off x="4624479" y="3312098"/>
            <a:ext cx="1672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437F8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 HR SYSTEM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0B2ED3F-3635-8D29-1EF1-B0D2C2D134E8}"/>
              </a:ext>
            </a:extLst>
          </p:cNvPr>
          <p:cNvGrpSpPr/>
          <p:nvPr/>
        </p:nvGrpSpPr>
        <p:grpSpPr>
          <a:xfrm>
            <a:off x="219257" y="2639260"/>
            <a:ext cx="681763" cy="307777"/>
            <a:chOff x="618976" y="4339791"/>
            <a:chExt cx="681763" cy="307777"/>
          </a:xfrm>
        </p:grpSpPr>
        <p:sp>
          <p:nvSpPr>
            <p:cNvPr id="108" name="Rectangle: Rounded Corners 186">
              <a:extLst>
                <a:ext uri="{FF2B5EF4-FFF2-40B4-BE49-F238E27FC236}">
                  <a16:creationId xmlns:a16="http://schemas.microsoft.com/office/drawing/2014/main" id="{C8BC3568-7F8B-BD63-A5F0-D3E2BC909890}"/>
                </a:ext>
              </a:extLst>
            </p:cNvPr>
            <p:cNvSpPr/>
            <p:nvPr/>
          </p:nvSpPr>
          <p:spPr>
            <a:xfrm>
              <a:off x="618976" y="4355183"/>
              <a:ext cx="681763" cy="27699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45">
              <a:extLst>
                <a:ext uri="{FF2B5EF4-FFF2-40B4-BE49-F238E27FC236}">
                  <a16:creationId xmlns:a16="http://schemas.microsoft.com/office/drawing/2014/main" id="{F5979B06-800F-AE3F-EE78-25543FBB2EB3}"/>
                </a:ext>
              </a:extLst>
            </p:cNvPr>
            <p:cNvSpPr txBox="1"/>
            <p:nvPr/>
          </p:nvSpPr>
          <p:spPr>
            <a:xfrm>
              <a:off x="669584" y="4339791"/>
              <a:ext cx="58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400" b="1" dirty="0">
                  <a:solidFill>
                    <a:schemeClr val="bg1"/>
                  </a:solidFill>
                </a:rPr>
                <a:t>USER</a:t>
              </a:r>
            </a:p>
          </p:txBody>
        </p:sp>
      </p:grpSp>
      <p:sp>
        <p:nvSpPr>
          <p:cNvPr id="115" name="Rectangle 80">
            <a:extLst>
              <a:ext uri="{FF2B5EF4-FFF2-40B4-BE49-F238E27FC236}">
                <a16:creationId xmlns:a16="http://schemas.microsoft.com/office/drawing/2014/main" id="{9CA75FDE-9C01-2B40-A917-A343178FD598}"/>
              </a:ext>
            </a:extLst>
          </p:cNvPr>
          <p:cNvSpPr/>
          <p:nvPr/>
        </p:nvSpPr>
        <p:spPr>
          <a:xfrm flipV="1">
            <a:off x="362195" y="4026833"/>
            <a:ext cx="3690968" cy="2106675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DAEC0CC4-F094-43A0-C638-E7A246C63647}"/>
              </a:ext>
            </a:extLst>
          </p:cNvPr>
          <p:cNvGrpSpPr/>
          <p:nvPr/>
        </p:nvGrpSpPr>
        <p:grpSpPr>
          <a:xfrm>
            <a:off x="241596" y="3882332"/>
            <a:ext cx="681763" cy="307777"/>
            <a:chOff x="618976" y="4339791"/>
            <a:chExt cx="681763" cy="307777"/>
          </a:xfrm>
        </p:grpSpPr>
        <p:sp>
          <p:nvSpPr>
            <p:cNvPr id="122" name="Rectangle: Rounded Corners 186">
              <a:extLst>
                <a:ext uri="{FF2B5EF4-FFF2-40B4-BE49-F238E27FC236}">
                  <a16:creationId xmlns:a16="http://schemas.microsoft.com/office/drawing/2014/main" id="{EB74A1B0-2D3C-82B7-B4ED-362FE248BC72}"/>
                </a:ext>
              </a:extLst>
            </p:cNvPr>
            <p:cNvSpPr/>
            <p:nvPr/>
          </p:nvSpPr>
          <p:spPr>
            <a:xfrm>
              <a:off x="618976" y="4355183"/>
              <a:ext cx="681763" cy="276995"/>
            </a:xfrm>
            <a:prstGeom prst="roundRect">
              <a:avLst/>
            </a:prstGeom>
            <a:solidFill>
              <a:srgbClr val="00206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TextBox 45">
              <a:extLst>
                <a:ext uri="{FF2B5EF4-FFF2-40B4-BE49-F238E27FC236}">
                  <a16:creationId xmlns:a16="http://schemas.microsoft.com/office/drawing/2014/main" id="{2C19FC38-2A89-9F8F-F538-504386549910}"/>
                </a:ext>
              </a:extLst>
            </p:cNvPr>
            <p:cNvSpPr txBox="1"/>
            <p:nvPr/>
          </p:nvSpPr>
          <p:spPr>
            <a:xfrm>
              <a:off x="669584" y="4339791"/>
              <a:ext cx="58466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HR</a:t>
              </a:r>
            </a:p>
          </p:txBody>
        </p:sp>
      </p:grpSp>
      <p:sp>
        <p:nvSpPr>
          <p:cNvPr id="131" name="TextBox 45">
            <a:extLst>
              <a:ext uri="{FF2B5EF4-FFF2-40B4-BE49-F238E27FC236}">
                <a16:creationId xmlns:a16="http://schemas.microsoft.com/office/drawing/2014/main" id="{6CFBB70D-CCFD-BD6F-0401-424D36EA526C}"/>
              </a:ext>
            </a:extLst>
          </p:cNvPr>
          <p:cNvSpPr txBox="1"/>
          <p:nvPr/>
        </p:nvSpPr>
        <p:spPr>
          <a:xfrm>
            <a:off x="753546" y="4275052"/>
            <a:ext cx="143111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b="1" dirty="0">
                <a:solidFill>
                  <a:srgbClr val="C00000"/>
                </a:solidFill>
              </a:rPr>
              <a:t>Difficult to Monitoring </a:t>
            </a:r>
            <a:r>
              <a:rPr lang="en-US" sz="1050" dirty="0"/>
              <a:t>Employee Request</a:t>
            </a:r>
          </a:p>
        </p:txBody>
      </p:sp>
      <p:pic>
        <p:nvPicPr>
          <p:cNvPr id="133" name="Grafik 26" descr="Papan Klip Tercampur dengan isian solid">
            <a:extLst>
              <a:ext uri="{FF2B5EF4-FFF2-40B4-BE49-F238E27FC236}">
                <a16:creationId xmlns:a16="http://schemas.microsoft.com/office/drawing/2014/main" id="{54A985EC-9DD9-B392-FA04-8719F337613F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96242" y="4332922"/>
            <a:ext cx="298838" cy="298838"/>
          </a:xfrm>
          <a:prstGeom prst="rect">
            <a:avLst/>
          </a:prstGeom>
        </p:spPr>
      </p:pic>
      <p:sp>
        <p:nvSpPr>
          <p:cNvPr id="136" name="TextBox 45">
            <a:extLst>
              <a:ext uri="{FF2B5EF4-FFF2-40B4-BE49-F238E27FC236}">
                <a16:creationId xmlns:a16="http://schemas.microsoft.com/office/drawing/2014/main" id="{6F964D99-7E09-A5B0-F6AE-008A226C1718}"/>
              </a:ext>
            </a:extLst>
          </p:cNvPr>
          <p:cNvSpPr txBox="1"/>
          <p:nvPr/>
        </p:nvSpPr>
        <p:spPr>
          <a:xfrm>
            <a:off x="2714234" y="4275052"/>
            <a:ext cx="11767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050" dirty="0"/>
              <a:t>Approval flow is </a:t>
            </a:r>
            <a:r>
              <a:rPr lang="en-US" sz="1050" b="1" dirty="0">
                <a:solidFill>
                  <a:srgbClr val="C00000"/>
                </a:solidFill>
              </a:rPr>
              <a:t>Not tracked </a:t>
            </a:r>
            <a:endParaRPr lang="en-US" sz="105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09C7F62-87BB-7E81-02E3-491AB993F52A}"/>
              </a:ext>
            </a:extLst>
          </p:cNvPr>
          <p:cNvGrpSpPr/>
          <p:nvPr/>
        </p:nvGrpSpPr>
        <p:grpSpPr>
          <a:xfrm>
            <a:off x="2392790" y="4275052"/>
            <a:ext cx="359370" cy="400111"/>
            <a:chOff x="6723377" y="4238750"/>
            <a:chExt cx="914400" cy="914400"/>
          </a:xfrm>
          <a:solidFill>
            <a:schemeClr val="accent1"/>
          </a:solidFill>
        </p:grpSpPr>
        <p:pic>
          <p:nvPicPr>
            <p:cNvPr id="140" name="Graphic 139" descr="Map with pin outline">
              <a:extLst>
                <a:ext uri="{FF2B5EF4-FFF2-40B4-BE49-F238E27FC236}">
                  <a16:creationId xmlns:a16="http://schemas.microsoft.com/office/drawing/2014/main" id="{4653350F-9387-89E8-FB51-AC4750E97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>
              <a:off x="6890356" y="4488409"/>
              <a:ext cx="535539" cy="535539"/>
            </a:xfrm>
            <a:prstGeom prst="rect">
              <a:avLst/>
            </a:prstGeom>
          </p:spPr>
        </p:pic>
        <p:pic>
          <p:nvPicPr>
            <p:cNvPr id="156" name="Graphic 155" descr="Browser window outline">
              <a:extLst>
                <a:ext uri="{FF2B5EF4-FFF2-40B4-BE49-F238E27FC236}">
                  <a16:creationId xmlns:a16="http://schemas.microsoft.com/office/drawing/2014/main" id="{22D12A5B-8D15-AFB0-274D-ECD221656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6723377" y="4238750"/>
              <a:ext cx="914400" cy="914400"/>
            </a:xfrm>
            <a:prstGeom prst="rect">
              <a:avLst/>
            </a:prstGeom>
          </p:spPr>
        </p:pic>
      </p:grpSp>
      <p:sp>
        <p:nvSpPr>
          <p:cNvPr id="159" name="TextBox 158">
            <a:extLst>
              <a:ext uri="{FF2B5EF4-FFF2-40B4-BE49-F238E27FC236}">
                <a16:creationId xmlns:a16="http://schemas.microsoft.com/office/drawing/2014/main" id="{C8C6B2C6-A929-0643-9B79-1F61660800AE}"/>
              </a:ext>
            </a:extLst>
          </p:cNvPr>
          <p:cNvSpPr txBox="1"/>
          <p:nvPr/>
        </p:nvSpPr>
        <p:spPr>
          <a:xfrm>
            <a:off x="2301908" y="5189665"/>
            <a:ext cx="1312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1 app = </a:t>
            </a:r>
            <a:r>
              <a:rPr lang="en-US" sz="1200" b="1" dirty="0">
                <a:solidFill>
                  <a:srgbClr val="C00000"/>
                </a:solidFill>
              </a:rPr>
              <a:t>25 Million</a:t>
            </a:r>
            <a:endParaRPr lang="en-US" sz="1100" b="1" dirty="0">
              <a:solidFill>
                <a:srgbClr val="C00000"/>
              </a:solidFill>
            </a:endParaRPr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B284B09-807C-201B-F824-9A638249A57A}"/>
              </a:ext>
            </a:extLst>
          </p:cNvPr>
          <p:cNvPicPr>
            <a:picLocks noChangeAspect="1"/>
          </p:cNvPicPr>
          <p:nvPr/>
        </p:nvPicPr>
        <p:blipFill>
          <a:blip r:embed="rId22">
            <a:grayscl/>
          </a:blip>
          <a:stretch>
            <a:fillRect/>
          </a:stretch>
        </p:blipFill>
        <p:spPr>
          <a:xfrm>
            <a:off x="4392278" y="3387100"/>
            <a:ext cx="285975" cy="285975"/>
          </a:xfrm>
          <a:prstGeom prst="rect">
            <a:avLst/>
          </a:prstGeom>
        </p:spPr>
      </p:pic>
      <p:sp>
        <p:nvSpPr>
          <p:cNvPr id="161" name="Rectangle 80">
            <a:extLst>
              <a:ext uri="{FF2B5EF4-FFF2-40B4-BE49-F238E27FC236}">
                <a16:creationId xmlns:a16="http://schemas.microsoft.com/office/drawing/2014/main" id="{6AE99FA5-0C69-6C36-2971-78F2D8ADAB23}"/>
              </a:ext>
            </a:extLst>
          </p:cNvPr>
          <p:cNvSpPr/>
          <p:nvPr/>
        </p:nvSpPr>
        <p:spPr>
          <a:xfrm flipV="1">
            <a:off x="4267989" y="3261442"/>
            <a:ext cx="3475065" cy="2026432"/>
          </a:xfrm>
          <a:prstGeom prst="rect">
            <a:avLst/>
          </a:prstGeom>
          <a:noFill/>
          <a:ln>
            <a:solidFill>
              <a:srgbClr val="00206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2" name="Right Brace 161">
            <a:extLst>
              <a:ext uri="{FF2B5EF4-FFF2-40B4-BE49-F238E27FC236}">
                <a16:creationId xmlns:a16="http://schemas.microsoft.com/office/drawing/2014/main" id="{3AA9E1A4-F5CE-D952-2371-CEA31A2BD135}"/>
              </a:ext>
            </a:extLst>
          </p:cNvPr>
          <p:cNvSpPr/>
          <p:nvPr/>
        </p:nvSpPr>
        <p:spPr>
          <a:xfrm rot="5400000">
            <a:off x="5962632" y="3067696"/>
            <a:ext cx="221382" cy="2171328"/>
          </a:xfrm>
          <a:prstGeom prst="rightBrace">
            <a:avLst>
              <a:gd name="adj1" fmla="val 22563"/>
              <a:gd name="adj2" fmla="val 487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: Rounded Corners 169">
            <a:hlinkClick r:id="rId47" action="ppaction://hlinksldjump"/>
            <a:extLst>
              <a:ext uri="{FF2B5EF4-FFF2-40B4-BE49-F238E27FC236}">
                <a16:creationId xmlns:a16="http://schemas.microsoft.com/office/drawing/2014/main" id="{41EB3748-1C94-1998-2E08-1E302B7BF73D}"/>
              </a:ext>
            </a:extLst>
          </p:cNvPr>
          <p:cNvSpPr/>
          <p:nvPr/>
        </p:nvSpPr>
        <p:spPr>
          <a:xfrm>
            <a:off x="1652144" y="5601855"/>
            <a:ext cx="560615" cy="1408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Detail Form</a:t>
            </a:r>
          </a:p>
        </p:txBody>
      </p: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E4DE1CC-9183-0764-5605-639642804FE7}"/>
              </a:ext>
            </a:extLst>
          </p:cNvPr>
          <p:cNvGrpSpPr/>
          <p:nvPr/>
        </p:nvGrpSpPr>
        <p:grpSpPr>
          <a:xfrm>
            <a:off x="4607435" y="4332768"/>
            <a:ext cx="2822643" cy="778971"/>
            <a:chOff x="4333115" y="4332768"/>
            <a:chExt cx="2822643" cy="778971"/>
          </a:xfrm>
        </p:grpSpPr>
        <p:pic>
          <p:nvPicPr>
            <p:cNvPr id="74" name="Graphic 73" descr="Computer outline">
              <a:extLst>
                <a:ext uri="{FF2B5EF4-FFF2-40B4-BE49-F238E27FC236}">
                  <a16:creationId xmlns:a16="http://schemas.microsoft.com/office/drawing/2014/main" id="{D0D91FEF-FDE9-4E47-F80B-7EBB41A2F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5452885" y="4333476"/>
              <a:ext cx="481483" cy="481483"/>
            </a:xfrm>
            <a:prstGeom prst="rect">
              <a:avLst/>
            </a:prstGeom>
          </p:spPr>
        </p:pic>
        <p:sp>
          <p:nvSpPr>
            <p:cNvPr id="75" name="TextBox 97">
              <a:extLst>
                <a:ext uri="{FF2B5EF4-FFF2-40B4-BE49-F238E27FC236}">
                  <a16:creationId xmlns:a16="http://schemas.microsoft.com/office/drawing/2014/main" id="{B580B29C-E931-EE71-A814-97C7C6A666D0}"/>
                </a:ext>
              </a:extLst>
            </p:cNvPr>
            <p:cNvSpPr txBox="1"/>
            <p:nvPr/>
          </p:nvSpPr>
          <p:spPr>
            <a:xfrm>
              <a:off x="5225476" y="4742407"/>
              <a:ext cx="900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437F86"/>
                  </a:solidFill>
                </a:rPr>
                <a:t>One Stop Service</a:t>
              </a:r>
            </a:p>
          </p:txBody>
        </p:sp>
        <p:pic>
          <p:nvPicPr>
            <p:cNvPr id="58" name="Graphic 57" descr="Blog outline">
              <a:extLst>
                <a:ext uri="{FF2B5EF4-FFF2-40B4-BE49-F238E27FC236}">
                  <a16:creationId xmlns:a16="http://schemas.microsoft.com/office/drawing/2014/main" id="{C0651D9B-AC40-14D6-CC44-60DB9395F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6394863" y="4372277"/>
              <a:ext cx="391254" cy="400969"/>
            </a:xfrm>
            <a:prstGeom prst="rect">
              <a:avLst/>
            </a:prstGeom>
          </p:spPr>
        </p:pic>
        <p:sp>
          <p:nvSpPr>
            <p:cNvPr id="64" name="TextBox 97">
              <a:extLst>
                <a:ext uri="{FF2B5EF4-FFF2-40B4-BE49-F238E27FC236}">
                  <a16:creationId xmlns:a16="http://schemas.microsoft.com/office/drawing/2014/main" id="{D63C4FA9-3E5C-14E9-961B-DDA4CBE41CD5}"/>
                </a:ext>
              </a:extLst>
            </p:cNvPr>
            <p:cNvSpPr txBox="1"/>
            <p:nvPr/>
          </p:nvSpPr>
          <p:spPr>
            <a:xfrm>
              <a:off x="6028106" y="4733175"/>
              <a:ext cx="11276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437F86"/>
                  </a:solidFill>
                </a:rPr>
                <a:t>Easy To Monitoring Form Request</a:t>
              </a:r>
            </a:p>
          </p:txBody>
        </p:sp>
        <p:pic>
          <p:nvPicPr>
            <p:cNvPr id="175" name="Graphic 174" descr="Programmer male outline">
              <a:extLst>
                <a:ext uri="{FF2B5EF4-FFF2-40B4-BE49-F238E27FC236}">
                  <a16:creationId xmlns:a16="http://schemas.microsoft.com/office/drawing/2014/main" id="{BA3848BA-BB8C-059C-989E-5C8E122B7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4635490" y="4332768"/>
              <a:ext cx="399521" cy="399521"/>
            </a:xfrm>
            <a:prstGeom prst="rect">
              <a:avLst/>
            </a:prstGeom>
          </p:spPr>
        </p:pic>
        <p:sp>
          <p:nvSpPr>
            <p:cNvPr id="184" name="TextBox 97">
              <a:extLst>
                <a:ext uri="{FF2B5EF4-FFF2-40B4-BE49-F238E27FC236}">
                  <a16:creationId xmlns:a16="http://schemas.microsoft.com/office/drawing/2014/main" id="{EA949B07-9BC7-B131-3B06-1F90995B432B}"/>
                </a:ext>
              </a:extLst>
            </p:cNvPr>
            <p:cNvSpPr txBox="1"/>
            <p:nvPr/>
          </p:nvSpPr>
          <p:spPr>
            <a:xfrm>
              <a:off x="4333115" y="4731661"/>
              <a:ext cx="103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rgbClr val="437F86"/>
                  </a:solidFill>
                </a:rPr>
                <a:t>Speed Up Digitalization</a:t>
              </a:r>
            </a:p>
          </p:txBody>
        </p:sp>
      </p:grpSp>
      <p:sp>
        <p:nvSpPr>
          <p:cNvPr id="198" name="TextBox 97">
            <a:extLst>
              <a:ext uri="{FF2B5EF4-FFF2-40B4-BE49-F238E27FC236}">
                <a16:creationId xmlns:a16="http://schemas.microsoft.com/office/drawing/2014/main" id="{8E4EB2D8-D1DC-7926-1F61-EF4F725926A6}"/>
              </a:ext>
            </a:extLst>
          </p:cNvPr>
          <p:cNvSpPr txBox="1"/>
          <p:nvPr/>
        </p:nvSpPr>
        <p:spPr>
          <a:xfrm>
            <a:off x="11516008" y="6396068"/>
            <a:ext cx="675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rgbClr val="CC5709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34982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6581</TotalTime>
  <Words>1588</Words>
  <Application>Microsoft Office PowerPoint</Application>
  <PresentationFormat>Widescreen</PresentationFormat>
  <Paragraphs>431</Paragraphs>
  <Slides>8</Slides>
  <Notes>4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Berlin Sans FB Demi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Fitakwim (DMIA)</dc:creator>
  <cp:lastModifiedBy>ITPKL9</cp:lastModifiedBy>
  <cp:revision>106</cp:revision>
  <dcterms:created xsi:type="dcterms:W3CDTF">2023-07-18T08:44:19Z</dcterms:created>
  <dcterms:modified xsi:type="dcterms:W3CDTF">2023-12-11T09:31:21Z</dcterms:modified>
</cp:coreProperties>
</file>