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"/>
  </p:notesMasterIdLst>
  <p:sldIdLst>
    <p:sldId id="289" r:id="rId2"/>
    <p:sldId id="291" r:id="rId3"/>
    <p:sldId id="288" r:id="rId4"/>
    <p:sldId id="290" r:id="rId5"/>
    <p:sldId id="28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8AB"/>
    <a:srgbClr val="3D3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5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84997816271109"/>
          <c:y val="0.10495441958027248"/>
          <c:w val="0.75898349613982874"/>
          <c:h val="0.598246201882117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DMIA Employees</c:v>
                </c:pt>
              </c:strCache>
            </c:strRef>
          </c:tx>
          <c:spPr>
            <a:solidFill>
              <a:srgbClr val="0070C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5D-433D-8817-3276AFEB1142}"/>
              </c:ext>
            </c:extLst>
          </c:dPt>
          <c:dLbls>
            <c:dLbl>
              <c:idx val="0"/>
              <c:layout>
                <c:manualLayout>
                  <c:x val="2.650070622913454E-2"/>
                  <c:y val="-5.43757813842600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5D-433D-8817-3276AFEB1142}"/>
                </c:ext>
              </c:extLst>
            </c:dLbl>
            <c:dLbl>
              <c:idx val="1"/>
              <c:layout>
                <c:manualLayout>
                  <c:x val="-1.7552773548221172E-3"/>
                  <c:y val="1.19482031926836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5D-433D-8817-3276AFEB114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Employee With 365 Account</c:v>
                </c:pt>
                <c:pt idx="1">
                  <c:v>Employee Without  365 Account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239</c:v>
                </c:pt>
                <c:pt idx="1">
                  <c:v>1989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D-433D-8817-3276AFEB1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3799231"/>
        <c:axId val="621938911"/>
      </c:barChart>
      <c:catAx>
        <c:axId val="7237992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938911"/>
        <c:auto val="1"/>
        <c:lblAlgn val="ctr"/>
        <c:lblOffset val="100"/>
        <c:noMultiLvlLbl val="0"/>
      </c:catAx>
      <c:valAx>
        <c:axId val="62193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79923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9CE28-4BC3-406E-A9D1-CB8FF3BE018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04602-D451-4B9C-9C36-B8B353F3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4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6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598C-FFB2-42E5-9FF5-4E1ACB75770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BE82E-845D-4CD0-878C-3331A15A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2.png"/><Relationship Id="rId3" Type="http://schemas.openxmlformats.org/officeDocument/2006/relationships/image" Target="../media/image22.png"/><Relationship Id="rId21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20.png"/><Relationship Id="rId2" Type="http://schemas.openxmlformats.org/officeDocument/2006/relationships/image" Target="../media/image21.png"/><Relationship Id="rId16" Type="http://schemas.openxmlformats.org/officeDocument/2006/relationships/image" Target="../media/image19.emf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chart" Target="../charts/chart1.xml"/><Relationship Id="rId5" Type="http://schemas.openxmlformats.org/officeDocument/2006/relationships/image" Target="../media/image24.png"/><Relationship Id="rId15" Type="http://schemas.openxmlformats.org/officeDocument/2006/relationships/hyperlink" Target="mailto:husenreza930@gmail.com" TargetMode="External"/><Relationship Id="rId10" Type="http://schemas.openxmlformats.org/officeDocument/2006/relationships/image" Target="../media/image28.png"/><Relationship Id="rId19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18" Type="http://schemas.openxmlformats.org/officeDocument/2006/relationships/image" Target="../media/image3.png"/><Relationship Id="rId26" Type="http://schemas.openxmlformats.org/officeDocument/2006/relationships/image" Target="../media/image16.png"/><Relationship Id="rId3" Type="http://schemas.openxmlformats.org/officeDocument/2006/relationships/image" Target="../media/image30.png"/><Relationship Id="rId21" Type="http://schemas.openxmlformats.org/officeDocument/2006/relationships/image" Target="../media/image8.png"/><Relationship Id="rId7" Type="http://schemas.openxmlformats.org/officeDocument/2006/relationships/image" Target="../media/image9.jpg"/><Relationship Id="rId12" Type="http://schemas.openxmlformats.org/officeDocument/2006/relationships/image" Target="../media/image26.png"/><Relationship Id="rId17" Type="http://schemas.openxmlformats.org/officeDocument/2006/relationships/image" Target="../media/image7.svg"/><Relationship Id="rId25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6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24" Type="http://schemas.openxmlformats.org/officeDocument/2006/relationships/image" Target="../media/image12.svg"/><Relationship Id="rId5" Type="http://schemas.openxmlformats.org/officeDocument/2006/relationships/hyperlink" Target="mailto:husenreza930@gmail.com" TargetMode="External"/><Relationship Id="rId15" Type="http://schemas.openxmlformats.org/officeDocument/2006/relationships/image" Target="../media/image13.png"/><Relationship Id="rId23" Type="http://schemas.openxmlformats.org/officeDocument/2006/relationships/image" Target="../media/image11.png"/><Relationship Id="rId28" Type="http://schemas.openxmlformats.org/officeDocument/2006/relationships/image" Target="../media/image17.png"/><Relationship Id="rId10" Type="http://schemas.openxmlformats.org/officeDocument/2006/relationships/image" Target="../media/image39.png"/><Relationship Id="rId19" Type="http://schemas.openxmlformats.org/officeDocument/2006/relationships/image" Target="../media/image4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Relationship Id="rId14" Type="http://schemas.openxmlformats.org/officeDocument/2006/relationships/image" Target="../media/image28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18" Type="http://schemas.openxmlformats.org/officeDocument/2006/relationships/image" Target="../media/image3.png"/><Relationship Id="rId26" Type="http://schemas.openxmlformats.org/officeDocument/2006/relationships/image" Target="../media/image16.png"/><Relationship Id="rId3" Type="http://schemas.openxmlformats.org/officeDocument/2006/relationships/image" Target="../media/image30.png"/><Relationship Id="rId21" Type="http://schemas.openxmlformats.org/officeDocument/2006/relationships/image" Target="../media/image8.png"/><Relationship Id="rId7" Type="http://schemas.openxmlformats.org/officeDocument/2006/relationships/image" Target="../media/image9.jpg"/><Relationship Id="rId12" Type="http://schemas.openxmlformats.org/officeDocument/2006/relationships/image" Target="../media/image26.png"/><Relationship Id="rId17" Type="http://schemas.openxmlformats.org/officeDocument/2006/relationships/image" Target="../media/image7.svg"/><Relationship Id="rId25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6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24" Type="http://schemas.openxmlformats.org/officeDocument/2006/relationships/image" Target="../media/image12.svg"/><Relationship Id="rId5" Type="http://schemas.openxmlformats.org/officeDocument/2006/relationships/hyperlink" Target="mailto:husenreza930@gmail.com" TargetMode="External"/><Relationship Id="rId15" Type="http://schemas.openxmlformats.org/officeDocument/2006/relationships/image" Target="../media/image13.png"/><Relationship Id="rId23" Type="http://schemas.openxmlformats.org/officeDocument/2006/relationships/image" Target="../media/image11.png"/><Relationship Id="rId28" Type="http://schemas.openxmlformats.org/officeDocument/2006/relationships/image" Target="../media/image17.png"/><Relationship Id="rId10" Type="http://schemas.openxmlformats.org/officeDocument/2006/relationships/image" Target="../media/image39.png"/><Relationship Id="rId19" Type="http://schemas.openxmlformats.org/officeDocument/2006/relationships/image" Target="../media/image4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Relationship Id="rId14" Type="http://schemas.openxmlformats.org/officeDocument/2006/relationships/image" Target="../media/image28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1DB43AA-1F60-C62F-61BF-E6F181C46212}"/>
              </a:ext>
            </a:extLst>
          </p:cNvPr>
          <p:cNvGrpSpPr/>
          <p:nvPr/>
        </p:nvGrpSpPr>
        <p:grpSpPr>
          <a:xfrm>
            <a:off x="266386" y="2996778"/>
            <a:ext cx="989581" cy="584775"/>
            <a:chOff x="-439511" y="1636627"/>
            <a:chExt cx="989581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B52799-7460-BD39-50E9-359AF9B8BBB1}"/>
                </a:ext>
              </a:extLst>
            </p:cNvPr>
            <p:cNvSpPr txBox="1"/>
            <p:nvPr/>
          </p:nvSpPr>
          <p:spPr>
            <a:xfrm>
              <a:off x="-439511" y="1651938"/>
              <a:ext cx="9752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437F86"/>
                  </a:solidFill>
                </a:rPr>
                <a:t>WHY SHOULD CONNECT TO LOCAL SERVER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8DD108-83EF-F54F-8127-9FE873332DE6}"/>
                </a:ext>
              </a:extLst>
            </p:cNvPr>
            <p:cNvSpPr txBox="1"/>
            <p:nvPr/>
          </p:nvSpPr>
          <p:spPr>
            <a:xfrm>
              <a:off x="406478" y="1636627"/>
              <a:ext cx="1435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437F86"/>
                  </a:solidFill>
                </a:rPr>
                <a:t>?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5BB1972-210D-BAE9-5200-6A97E70E3358}"/>
              </a:ext>
            </a:extLst>
          </p:cNvPr>
          <p:cNvGrpSpPr/>
          <p:nvPr/>
        </p:nvGrpSpPr>
        <p:grpSpPr>
          <a:xfrm>
            <a:off x="3550200" y="2707547"/>
            <a:ext cx="1328535" cy="1202746"/>
            <a:chOff x="5152108" y="2306242"/>
            <a:chExt cx="1328535" cy="12027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72104D-4407-5603-6863-2CBEF4651C14}"/>
                </a:ext>
              </a:extLst>
            </p:cNvPr>
            <p:cNvSpPr txBox="1"/>
            <p:nvPr/>
          </p:nvSpPr>
          <p:spPr>
            <a:xfrm>
              <a:off x="5152108" y="2862657"/>
              <a:ext cx="1328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All Data are </a:t>
              </a:r>
              <a:r>
                <a:rPr lang="en-US" sz="1200" b="1" dirty="0"/>
                <a:t>stored</a:t>
              </a:r>
              <a:r>
                <a:rPr lang="en-US" sz="1200" dirty="0"/>
                <a:t> in </a:t>
              </a:r>
              <a:r>
                <a:rPr lang="en-US" sz="1200" b="1" dirty="0"/>
                <a:t>Local</a:t>
              </a:r>
              <a:r>
                <a:rPr lang="en-US" sz="1200" dirty="0"/>
                <a:t> </a:t>
              </a:r>
              <a:r>
                <a:rPr lang="en-US" sz="1200" b="1" dirty="0"/>
                <a:t>Server</a:t>
              </a:r>
            </a:p>
          </p:txBody>
        </p:sp>
        <p:pic>
          <p:nvPicPr>
            <p:cNvPr id="19" name="Graphic 18" descr="Database outline">
              <a:extLst>
                <a:ext uri="{FF2B5EF4-FFF2-40B4-BE49-F238E27FC236}">
                  <a16:creationId xmlns:a16="http://schemas.microsoft.com/office/drawing/2014/main" id="{1AB36AFB-6B62-6D14-1805-282246956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3309" y="2306242"/>
              <a:ext cx="607491" cy="576777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8F752AF-3BB8-F6ED-F0FC-00E2466F48E2}"/>
              </a:ext>
            </a:extLst>
          </p:cNvPr>
          <p:cNvGrpSpPr/>
          <p:nvPr/>
        </p:nvGrpSpPr>
        <p:grpSpPr>
          <a:xfrm>
            <a:off x="1768527" y="2751459"/>
            <a:ext cx="1483360" cy="1172829"/>
            <a:chOff x="6914743" y="1337593"/>
            <a:chExt cx="1483360" cy="11728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B20D1E-755D-7EE4-5C8E-0AFAC97DD5B8}"/>
                </a:ext>
              </a:extLst>
            </p:cNvPr>
            <p:cNvSpPr txBox="1"/>
            <p:nvPr/>
          </p:nvSpPr>
          <p:spPr>
            <a:xfrm>
              <a:off x="6914743" y="1864091"/>
              <a:ext cx="1483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System</a:t>
              </a:r>
              <a:r>
                <a:rPr lang="en-US" sz="1200" dirty="0"/>
                <a:t> </a:t>
              </a:r>
              <a:r>
                <a:rPr lang="en-US" sz="1200" b="1" dirty="0"/>
                <a:t>Need</a:t>
              </a:r>
              <a:r>
                <a:rPr lang="en-US" sz="1200" dirty="0"/>
                <a:t> </a:t>
              </a:r>
              <a:r>
                <a:rPr lang="en-US" sz="1200" b="1" dirty="0"/>
                <a:t>Data </a:t>
              </a:r>
              <a:r>
                <a:rPr lang="en-US" sz="1200" dirty="0"/>
                <a:t>Employee for E-Form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AAE6517-A090-B243-DDA3-66A9A4F6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58281" y="1337593"/>
              <a:ext cx="576062" cy="52215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A60EEA0-10C5-430D-F551-A5D6E4BC6BC0}"/>
              </a:ext>
            </a:extLst>
          </p:cNvPr>
          <p:cNvGrpSpPr/>
          <p:nvPr/>
        </p:nvGrpSpPr>
        <p:grpSpPr>
          <a:xfrm>
            <a:off x="7297038" y="2733271"/>
            <a:ext cx="1424111" cy="1047321"/>
            <a:chOff x="6443567" y="4086125"/>
            <a:chExt cx="1424111" cy="10473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8F296A-7DC4-015A-112A-42307610226F}"/>
                </a:ext>
              </a:extLst>
            </p:cNvPr>
            <p:cNvSpPr txBox="1"/>
            <p:nvPr/>
          </p:nvSpPr>
          <p:spPr>
            <a:xfrm>
              <a:off x="6443567" y="4671781"/>
              <a:ext cx="1420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Avoid inputting </a:t>
              </a:r>
              <a:r>
                <a:rPr lang="en-US" sz="1200" dirty="0"/>
                <a:t>a lot of data manually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F6BD57-6832-41C9-D0B5-389A299D9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77646" y="4086125"/>
              <a:ext cx="990032" cy="575231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746A8A-AC66-DACF-1F34-69823316B6B4}"/>
              </a:ext>
            </a:extLst>
          </p:cNvPr>
          <p:cNvGrpSpPr/>
          <p:nvPr/>
        </p:nvGrpSpPr>
        <p:grpSpPr>
          <a:xfrm>
            <a:off x="5177048" y="2781273"/>
            <a:ext cx="1757756" cy="1178967"/>
            <a:chOff x="2909120" y="3414708"/>
            <a:chExt cx="1757756" cy="1178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E4E2F7-51F9-55BC-82CB-759FA131B593}"/>
                </a:ext>
              </a:extLst>
            </p:cNvPr>
            <p:cNvSpPr txBox="1"/>
            <p:nvPr/>
          </p:nvSpPr>
          <p:spPr>
            <a:xfrm>
              <a:off x="2909120" y="3947344"/>
              <a:ext cx="1757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Must be able to load data into the </a:t>
              </a:r>
              <a:r>
                <a:rPr lang="en-US" sz="1200" b="1" dirty="0"/>
                <a:t>local system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DBF6FE-70D9-EF15-96BE-C7C69350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7576" y="3414708"/>
              <a:ext cx="1147902" cy="410848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42F105A-2CCA-5F0E-452A-312B21E1B149}"/>
              </a:ext>
            </a:extLst>
          </p:cNvPr>
          <p:cNvGrpSpPr/>
          <p:nvPr/>
        </p:nvGrpSpPr>
        <p:grpSpPr>
          <a:xfrm>
            <a:off x="9663178" y="574361"/>
            <a:ext cx="3417304" cy="1154595"/>
            <a:chOff x="5776328" y="1019067"/>
            <a:chExt cx="3417304" cy="1154595"/>
          </a:xfrm>
        </p:grpSpPr>
        <p:cxnSp>
          <p:nvCxnSpPr>
            <p:cNvPr id="41" name="Connector: Elbow 63">
              <a:extLst>
                <a:ext uri="{FF2B5EF4-FFF2-40B4-BE49-F238E27FC236}">
                  <a16:creationId xmlns:a16="http://schemas.microsoft.com/office/drawing/2014/main" id="{D64FD67E-4FFA-2844-9A65-DFC1B047277A}"/>
                </a:ext>
              </a:extLst>
            </p:cNvPr>
            <p:cNvCxnSpPr>
              <a:cxnSpLocks/>
              <a:stCxn id="42" idx="1"/>
              <a:endCxn id="50" idx="3"/>
            </p:cNvCxnSpPr>
            <p:nvPr/>
          </p:nvCxnSpPr>
          <p:spPr>
            <a:xfrm rot="10800000">
              <a:off x="6914992" y="1571075"/>
              <a:ext cx="1392511" cy="24711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 descr="Database outline">
              <a:extLst>
                <a:ext uri="{FF2B5EF4-FFF2-40B4-BE49-F238E27FC236}">
                  <a16:creationId xmlns:a16="http://schemas.microsoft.com/office/drawing/2014/main" id="{E36320DA-8101-1386-D488-33D15547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07502" y="1513298"/>
              <a:ext cx="642257" cy="60978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E3E5EC-210A-8028-5659-BC2CA0C97F61}"/>
                </a:ext>
              </a:extLst>
            </p:cNvPr>
            <p:cNvSpPr txBox="1"/>
            <p:nvPr/>
          </p:nvSpPr>
          <p:spPr>
            <a:xfrm>
              <a:off x="8487533" y="1773552"/>
              <a:ext cx="706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Local</a:t>
              </a:r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en-US" sz="1000" dirty="0"/>
                <a:t>Server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96B095-539E-36CE-A5D0-8486886BAA2A}"/>
                </a:ext>
              </a:extLst>
            </p:cNvPr>
            <p:cNvGrpSpPr/>
            <p:nvPr/>
          </p:nvGrpSpPr>
          <p:grpSpPr>
            <a:xfrm>
              <a:off x="5776328" y="1019067"/>
              <a:ext cx="1138663" cy="1104016"/>
              <a:chOff x="267409" y="3041254"/>
              <a:chExt cx="1007557" cy="1021733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72E5138-58BA-41E7-89F4-3EEE266D4D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243" y="3348493"/>
                <a:ext cx="190428" cy="190428"/>
              </a:xfrm>
              <a:prstGeom prst="rect">
                <a:avLst/>
              </a:prstGeom>
            </p:spPr>
          </p:pic>
          <p:pic>
            <p:nvPicPr>
              <p:cNvPr id="46" name="Gambar 36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2CDB1043-ECE4-C7A9-78EA-B2F160350F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73" t="19276" r="47414" b="42034"/>
              <a:stretch/>
            </p:blipFill>
            <p:spPr>
              <a:xfrm>
                <a:off x="366526" y="3519749"/>
                <a:ext cx="267958" cy="262376"/>
              </a:xfrm>
              <a:prstGeom prst="rect">
                <a:avLst/>
              </a:prstGeom>
            </p:spPr>
          </p:pic>
          <p:pic>
            <p:nvPicPr>
              <p:cNvPr id="47" name="Gambar 35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CA629720-B1ED-8B16-514F-2CE28EBB92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4" t="19217" r="66742" b="42093"/>
              <a:stretch/>
            </p:blipFill>
            <p:spPr>
              <a:xfrm>
                <a:off x="616920" y="3563549"/>
                <a:ext cx="248239" cy="21275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C65E14B-DCB7-D207-514D-CFACBE0CE9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26657" t="6103" r="26629" b="5132"/>
              <a:stretch/>
            </p:blipFill>
            <p:spPr>
              <a:xfrm>
                <a:off x="889195" y="3578002"/>
                <a:ext cx="178156" cy="172079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D07891-7269-99EB-EA5F-8D6262AF06A5}"/>
                  </a:ext>
                </a:extLst>
              </p:cNvPr>
              <p:cNvSpPr txBox="1"/>
              <p:nvPr/>
            </p:nvSpPr>
            <p:spPr>
              <a:xfrm>
                <a:off x="538935" y="3750277"/>
                <a:ext cx="475331" cy="227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Cloud</a:t>
                </a:r>
              </a:p>
            </p:txBody>
          </p:sp>
          <p:pic>
            <p:nvPicPr>
              <p:cNvPr id="50" name="Graphic 49" descr="Cloud outline">
                <a:extLst>
                  <a:ext uri="{FF2B5EF4-FFF2-40B4-BE49-F238E27FC236}">
                    <a16:creationId xmlns:a16="http://schemas.microsoft.com/office/drawing/2014/main" id="{E73B6E3A-0E6A-495F-8FAF-F0C6B86F7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67409" y="3041254"/>
                <a:ext cx="1007557" cy="1021733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E2D20A1-7BEB-FD2F-280E-F0DBF3E5E0C5}"/>
              </a:ext>
            </a:extLst>
          </p:cNvPr>
          <p:cNvSpPr txBox="1"/>
          <p:nvPr/>
        </p:nvSpPr>
        <p:spPr>
          <a:xfrm>
            <a:off x="164998" y="4321067"/>
            <a:ext cx="237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Improvement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D801D1B-8A75-E462-4F07-5540BDC20DEB}"/>
              </a:ext>
            </a:extLst>
          </p:cNvPr>
          <p:cNvGrpSpPr/>
          <p:nvPr/>
        </p:nvGrpSpPr>
        <p:grpSpPr>
          <a:xfrm>
            <a:off x="164563" y="611366"/>
            <a:ext cx="8717413" cy="1941848"/>
            <a:chOff x="211667" y="906343"/>
            <a:chExt cx="8717413" cy="19418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836119-D1B0-A99A-0D7E-2BFD18467977}"/>
                </a:ext>
              </a:extLst>
            </p:cNvPr>
            <p:cNvGrpSpPr/>
            <p:nvPr/>
          </p:nvGrpSpPr>
          <p:grpSpPr>
            <a:xfrm>
              <a:off x="211667" y="995992"/>
              <a:ext cx="2374932" cy="1852199"/>
              <a:chOff x="252719" y="900319"/>
              <a:chExt cx="2374932" cy="18521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3BD394D-0DD3-8A98-4A82-D7EC21E72C6D}"/>
                  </a:ext>
                </a:extLst>
              </p:cNvPr>
              <p:cNvGrpSpPr/>
              <p:nvPr/>
            </p:nvGrpSpPr>
            <p:grpSpPr>
              <a:xfrm>
                <a:off x="458793" y="1335930"/>
                <a:ext cx="2090268" cy="1416588"/>
                <a:chOff x="5038192" y="2195031"/>
                <a:chExt cx="2090268" cy="141658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9C05C3A-038A-715F-E1E9-6D2D26878B7B}"/>
                    </a:ext>
                  </a:extLst>
                </p:cNvPr>
                <p:cNvSpPr txBox="1"/>
                <p:nvPr/>
              </p:nvSpPr>
              <p:spPr>
                <a:xfrm>
                  <a:off x="5038192" y="2872955"/>
                  <a:ext cx="209026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400" b="1" dirty="0"/>
                    <a:t>Power Platform </a:t>
                  </a:r>
                  <a:r>
                    <a:rPr lang="en-US" sz="1400" dirty="0"/>
                    <a:t>Accessing Data Local need </a:t>
                  </a:r>
                  <a:r>
                    <a:rPr lang="en-US" sz="1400" b="1" dirty="0">
                      <a:solidFill>
                        <a:srgbClr val="FF0000"/>
                      </a:solidFill>
                    </a:rPr>
                    <a:t>Gateway</a:t>
                  </a:r>
                </a:p>
                <a:p>
                  <a:pPr algn="just"/>
                  <a:endParaRPr lang="en-US" sz="1400" dirty="0"/>
                </a:p>
              </p:txBody>
            </p:sp>
            <p:pic>
              <p:nvPicPr>
                <p:cNvPr id="6" name="Picture 2" descr="Gateway icon isolated on white background vector illustration.">
                  <a:extLst>
                    <a:ext uri="{FF2B5EF4-FFF2-40B4-BE49-F238E27FC236}">
                      <a16:creationId xmlns:a16="http://schemas.microsoft.com/office/drawing/2014/main" id="{725211EB-996C-D835-0189-3EE08BCF72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94" t="11179" r="13333" b="23757"/>
                <a:stretch/>
              </p:blipFill>
              <p:spPr bwMode="auto">
                <a:xfrm>
                  <a:off x="5517745" y="2195031"/>
                  <a:ext cx="894558" cy="5879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3D05F3-F8BA-FFC0-2F10-9930B4B5A551}"/>
                  </a:ext>
                </a:extLst>
              </p:cNvPr>
              <p:cNvSpPr txBox="1"/>
              <p:nvPr/>
            </p:nvSpPr>
            <p:spPr>
              <a:xfrm>
                <a:off x="252719" y="900319"/>
                <a:ext cx="2374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Current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0EF820-CA72-3642-095F-BD9E164FC9E0}"/>
                </a:ext>
              </a:extLst>
            </p:cNvPr>
            <p:cNvGrpSpPr/>
            <p:nvPr/>
          </p:nvGrpSpPr>
          <p:grpSpPr>
            <a:xfrm>
              <a:off x="2736448" y="998590"/>
              <a:ext cx="2926473" cy="1565491"/>
              <a:chOff x="2488001" y="895297"/>
              <a:chExt cx="2926473" cy="156549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1E9D11C-0F96-7329-ED77-D6995337B4BD}"/>
                  </a:ext>
                </a:extLst>
              </p:cNvPr>
              <p:cNvGrpSpPr/>
              <p:nvPr/>
            </p:nvGrpSpPr>
            <p:grpSpPr>
              <a:xfrm>
                <a:off x="2607779" y="1137392"/>
                <a:ext cx="2806695" cy="949485"/>
                <a:chOff x="6761337" y="852992"/>
                <a:chExt cx="3348884" cy="1193231"/>
              </a:xfrm>
            </p:grpSpPr>
            <p:cxnSp>
              <p:nvCxnSpPr>
                <p:cNvPr id="27" name="Connector: Elbow 63">
                  <a:extLst>
                    <a:ext uri="{FF2B5EF4-FFF2-40B4-BE49-F238E27FC236}">
                      <a16:creationId xmlns:a16="http://schemas.microsoft.com/office/drawing/2014/main" id="{EC90EBFE-B362-1E41-0587-BBBE5F699896}"/>
                    </a:ext>
                  </a:extLst>
                </p:cNvPr>
                <p:cNvCxnSpPr>
                  <a:cxnSpLocks/>
                  <a:stCxn id="28" idx="1"/>
                  <a:endCxn id="36" idx="3"/>
                </p:cNvCxnSpPr>
                <p:nvPr/>
              </p:nvCxnSpPr>
              <p:spPr>
                <a:xfrm rot="10800000" flipV="1">
                  <a:off x="7938014" y="1377314"/>
                  <a:ext cx="1234530" cy="72292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" name="Graphic 27" descr="Database outline">
                  <a:extLst>
                    <a:ext uri="{FF2B5EF4-FFF2-40B4-BE49-F238E27FC236}">
                      <a16:creationId xmlns:a16="http://schemas.microsoft.com/office/drawing/2014/main" id="{AF95101A-6B24-EFB9-0BC4-FF1EC4A5B2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72544" y="1010623"/>
                  <a:ext cx="733385" cy="733384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FF0E31E-6DCF-36B0-1D9F-3D600BE66692}"/>
                    </a:ext>
                  </a:extLst>
                </p:cNvPr>
                <p:cNvSpPr txBox="1"/>
                <p:nvPr/>
              </p:nvSpPr>
              <p:spPr>
                <a:xfrm>
                  <a:off x="9102665" y="1640571"/>
                  <a:ext cx="1007556" cy="309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Local</a:t>
                  </a:r>
                  <a:r>
                    <a:rPr lang="en-US" sz="10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sz="1000" dirty="0"/>
                    <a:t>Server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8683184-062C-0307-9E70-589BF3E7D3CC}"/>
                    </a:ext>
                  </a:extLst>
                </p:cNvPr>
                <p:cNvGrpSpPr/>
                <p:nvPr/>
              </p:nvGrpSpPr>
              <p:grpSpPr>
                <a:xfrm>
                  <a:off x="6761337" y="852992"/>
                  <a:ext cx="1176677" cy="1193231"/>
                  <a:chOff x="267408" y="3148984"/>
                  <a:chExt cx="1176677" cy="1193231"/>
                </a:xfrm>
              </p:grpSpPr>
              <p:pic>
                <p:nvPicPr>
                  <p:cNvPr id="33" name="Gambar 35" descr="Sebuah gambar berisi deasin&#10;&#10;Deskripsi dibuat secara otomatis dengan tingkat keyakinan sedang">
                    <a:extLst>
                      <a:ext uri="{FF2B5EF4-FFF2-40B4-BE49-F238E27FC236}">
                        <a16:creationId xmlns:a16="http://schemas.microsoft.com/office/drawing/2014/main" id="{04331AB7-3E10-C821-489A-04F7D50A19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494" t="19217" r="66742" b="42093"/>
                  <a:stretch/>
                </p:blipFill>
                <p:spPr>
                  <a:xfrm>
                    <a:off x="679936" y="3657321"/>
                    <a:ext cx="354246" cy="303607"/>
                  </a:xfrm>
                  <a:prstGeom prst="rect">
                    <a:avLst/>
                  </a:prstGeom>
                </p:spPr>
              </p:pic>
              <p:pic>
                <p:nvPicPr>
                  <p:cNvPr id="32" name="Gambar 36" descr="Sebuah gambar berisi deasin&#10;&#10;Deskripsi dibuat secara otomatis dengan tingkat keyakinan sedang">
                    <a:extLst>
                      <a:ext uri="{FF2B5EF4-FFF2-40B4-BE49-F238E27FC236}">
                        <a16:creationId xmlns:a16="http://schemas.microsoft.com/office/drawing/2014/main" id="{28934F40-1A1C-73AD-28A4-6D6B56F722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1473" t="19276" r="47414" b="42034"/>
                  <a:stretch/>
                </p:blipFill>
                <p:spPr>
                  <a:xfrm>
                    <a:off x="415098" y="3716485"/>
                    <a:ext cx="313408" cy="30687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2007174B-979B-2371-1730-2089CEBAC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04473" y="3468417"/>
                    <a:ext cx="248066" cy="248068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8DB07553-A1B3-85B8-D750-D9B092F49B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26657" t="6103" r="26629" b="5132"/>
                  <a:stretch/>
                </p:blipFill>
                <p:spPr>
                  <a:xfrm>
                    <a:off x="996512" y="3769053"/>
                    <a:ext cx="238079" cy="229960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EA0D59F-64B2-8506-F4C4-DD99422F5B9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310" y="3954835"/>
                    <a:ext cx="589265" cy="3094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Cloud</a:t>
                    </a:r>
                  </a:p>
                </p:txBody>
              </p:sp>
              <p:pic>
                <p:nvPicPr>
                  <p:cNvPr id="36" name="Graphic 35" descr="Cloud outline">
                    <a:extLst>
                      <a:ext uri="{FF2B5EF4-FFF2-40B4-BE49-F238E27FC236}">
                        <a16:creationId xmlns:a16="http://schemas.microsoft.com/office/drawing/2014/main" id="{477B16A2-E725-8045-E624-B3204BB46C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7408" y="3148984"/>
                    <a:ext cx="1176677" cy="119323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4A78EA-132C-1651-3E61-2EFD83FBCE7F}"/>
                  </a:ext>
                </a:extLst>
              </p:cNvPr>
              <p:cNvSpPr txBox="1"/>
              <p:nvPr/>
            </p:nvSpPr>
            <p:spPr>
              <a:xfrm>
                <a:off x="2488001" y="895297"/>
                <a:ext cx="2374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Problem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7C6E27-5FFB-A05F-7112-8E85EE43CA8C}"/>
                  </a:ext>
                </a:extLst>
              </p:cNvPr>
              <p:cNvSpPr txBox="1"/>
              <p:nvPr/>
            </p:nvSpPr>
            <p:spPr>
              <a:xfrm>
                <a:off x="2987952" y="2153011"/>
                <a:ext cx="2150352" cy="30777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Must pay Gateway Annual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C7DF69E-0060-2B8F-3393-2A3975721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1612" y="1357038"/>
                <a:ext cx="439334" cy="439334"/>
              </a:xfrm>
              <a:prstGeom prst="rect">
                <a:avLst/>
              </a:prstGeom>
            </p:spPr>
          </p:pic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33C5CC1-228F-1C1B-4B45-A8EAA49CF3CF}"/>
                </a:ext>
              </a:extLst>
            </p:cNvPr>
            <p:cNvSpPr/>
            <p:nvPr/>
          </p:nvSpPr>
          <p:spPr>
            <a:xfrm>
              <a:off x="214921" y="906343"/>
              <a:ext cx="8714159" cy="181799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C1065E7-8387-A25B-FDC9-9F9572131726}"/>
                </a:ext>
              </a:extLst>
            </p:cNvPr>
            <p:cNvGrpSpPr/>
            <p:nvPr/>
          </p:nvGrpSpPr>
          <p:grpSpPr>
            <a:xfrm>
              <a:off x="5835619" y="993980"/>
              <a:ext cx="2926473" cy="1654719"/>
              <a:chOff x="5875975" y="1054726"/>
              <a:chExt cx="2926473" cy="1654719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7E24905-E303-E2BF-E404-CFE6538C771B}"/>
                  </a:ext>
                </a:extLst>
              </p:cNvPr>
              <p:cNvGrpSpPr/>
              <p:nvPr/>
            </p:nvGrpSpPr>
            <p:grpSpPr>
              <a:xfrm>
                <a:off x="5875975" y="1054726"/>
                <a:ext cx="2926473" cy="1105855"/>
                <a:chOff x="2488001" y="895297"/>
                <a:chExt cx="2926473" cy="1105855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C826C710-5601-5FBD-ED84-B18EE97C4667}"/>
                    </a:ext>
                  </a:extLst>
                </p:cNvPr>
                <p:cNvGrpSpPr/>
                <p:nvPr/>
              </p:nvGrpSpPr>
              <p:grpSpPr>
                <a:xfrm>
                  <a:off x="2607779" y="1051667"/>
                  <a:ext cx="2806695" cy="949485"/>
                  <a:chOff x="6761337" y="745262"/>
                  <a:chExt cx="3348884" cy="1193231"/>
                </a:xfrm>
              </p:grpSpPr>
              <p:cxnSp>
                <p:nvCxnSpPr>
                  <p:cNvPr id="113" name="Connector: Elbow 63">
                    <a:extLst>
                      <a:ext uri="{FF2B5EF4-FFF2-40B4-BE49-F238E27FC236}">
                        <a16:creationId xmlns:a16="http://schemas.microsoft.com/office/drawing/2014/main" id="{CA16C461-32B4-BE5C-0295-1CC195888D50}"/>
                      </a:ext>
                    </a:extLst>
                  </p:cNvPr>
                  <p:cNvCxnSpPr>
                    <a:cxnSpLocks/>
                    <a:stCxn id="114" idx="1"/>
                    <a:endCxn id="122" idx="3"/>
                  </p:cNvCxnSpPr>
                  <p:nvPr/>
                </p:nvCxnSpPr>
                <p:spPr>
                  <a:xfrm rot="10800000" flipV="1">
                    <a:off x="7938014" y="1313474"/>
                    <a:ext cx="1234530" cy="28403"/>
                  </a:xfrm>
                  <a:prstGeom prst="curvedConnector3">
                    <a:avLst>
                      <a:gd name="adj1" fmla="val 50000"/>
                    </a:avLst>
                  </a:prstGeom>
                  <a:ln w="28575">
                    <a:solidFill>
                      <a:schemeClr val="accent2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14" name="Graphic 113" descr="Database outline">
                    <a:extLst>
                      <a:ext uri="{FF2B5EF4-FFF2-40B4-BE49-F238E27FC236}">
                        <a16:creationId xmlns:a16="http://schemas.microsoft.com/office/drawing/2014/main" id="{DCD7F15D-71B0-1A6D-65B1-2266F51F5C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72544" y="946782"/>
                    <a:ext cx="733385" cy="733384"/>
                  </a:xfrm>
                  <a:prstGeom prst="rect">
                    <a:avLst/>
                  </a:prstGeom>
                </p:spPr>
              </p:pic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88D44D7D-D10C-50D2-7E16-5282E2F89948}"/>
                      </a:ext>
                    </a:extLst>
                  </p:cNvPr>
                  <p:cNvSpPr txBox="1"/>
                  <p:nvPr/>
                </p:nvSpPr>
                <p:spPr>
                  <a:xfrm>
                    <a:off x="9102665" y="1584710"/>
                    <a:ext cx="1007556" cy="3094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Local</a:t>
                    </a:r>
                    <a:r>
                      <a: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sz="1000" dirty="0"/>
                      <a:t>Server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69752DF3-B3E1-C1B8-47DD-1975403426B3}"/>
                      </a:ext>
                    </a:extLst>
                  </p:cNvPr>
                  <p:cNvGrpSpPr/>
                  <p:nvPr/>
                </p:nvGrpSpPr>
                <p:grpSpPr>
                  <a:xfrm>
                    <a:off x="6761337" y="745262"/>
                    <a:ext cx="1176677" cy="1193231"/>
                    <a:chOff x="267408" y="3041254"/>
                    <a:chExt cx="1176677" cy="1193231"/>
                  </a:xfrm>
                </p:grpSpPr>
                <p:pic>
                  <p:nvPicPr>
                    <p:cNvPr id="117" name="Gambar 35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593412A9-B1A2-DD51-44FA-A27F243A76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494" t="19217" r="66742" b="42093"/>
                    <a:stretch/>
                  </p:blipFill>
                  <p:spPr>
                    <a:xfrm>
                      <a:off x="679936" y="3549591"/>
                      <a:ext cx="354246" cy="3036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ambar 36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491A6672-2BE8-2083-B22F-8EB381922D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1473" t="19276" r="47414" b="42034"/>
                    <a:stretch/>
                  </p:blipFill>
                  <p:spPr>
                    <a:xfrm>
                      <a:off x="415098" y="3608755"/>
                      <a:ext cx="313408" cy="306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Picture 118">
                      <a:extLst>
                        <a:ext uri="{FF2B5EF4-FFF2-40B4-BE49-F238E27FC236}">
                          <a16:creationId xmlns:a16="http://schemas.microsoft.com/office/drawing/2014/main" id="{AF14516B-35EB-6572-98F6-99D4530CCE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604473" y="3360687"/>
                      <a:ext cx="248066" cy="2480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Picture 119">
                      <a:extLst>
                        <a:ext uri="{FF2B5EF4-FFF2-40B4-BE49-F238E27FC236}">
                          <a16:creationId xmlns:a16="http://schemas.microsoft.com/office/drawing/2014/main" id="{04716639-6C46-0FF3-6392-52C495A58F4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/>
                    <a:srcRect l="26657" t="6103" r="26629" b="5132"/>
                    <a:stretch/>
                  </p:blipFill>
                  <p:spPr>
                    <a:xfrm>
                      <a:off x="996512" y="3661323"/>
                      <a:ext cx="238079" cy="22996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B8044CA8-F3AF-3F2A-77C3-560DF157AA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0310" y="3883014"/>
                      <a:ext cx="589265" cy="3094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/>
                        <a:t>Cloud</a:t>
                      </a:r>
                    </a:p>
                  </p:txBody>
                </p:sp>
                <p:pic>
                  <p:nvPicPr>
                    <p:cNvPr id="122" name="Graphic 121" descr="Cloud outline">
                      <a:extLst>
                        <a:ext uri="{FF2B5EF4-FFF2-40B4-BE49-F238E27FC236}">
                          <a16:creationId xmlns:a16="http://schemas.microsoft.com/office/drawing/2014/main" id="{5C10225E-936A-2900-DF66-E4D3EAE65D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408" y="3041254"/>
                      <a:ext cx="1176677" cy="1193231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4568C95-30F0-CBC9-191F-B34850BA818E}"/>
                    </a:ext>
                  </a:extLst>
                </p:cNvPr>
                <p:cNvSpPr txBox="1"/>
                <p:nvPr/>
              </p:nvSpPr>
              <p:spPr>
                <a:xfrm>
                  <a:off x="2488001" y="895297"/>
                  <a:ext cx="23749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q"/>
                  </a:pPr>
                  <a:r>
                    <a:rPr lang="en-US" sz="1600" dirty="0"/>
                    <a:t>Ideal</a:t>
                  </a:r>
                </a:p>
              </p:txBody>
            </p:sp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1DC011B3-02ED-AF0B-B357-D0B0F86838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1612" y="1268138"/>
                  <a:ext cx="439334" cy="439334"/>
                </a:xfrm>
                <a:prstGeom prst="rect">
                  <a:avLst/>
                </a:prstGeom>
              </p:spPr>
            </p:pic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DE6B388-E8EB-DC40-B5FF-B10F757F2865}"/>
                  </a:ext>
                </a:extLst>
              </p:cNvPr>
              <p:cNvSpPr txBox="1"/>
              <p:nvPr/>
            </p:nvSpPr>
            <p:spPr>
              <a:xfrm>
                <a:off x="6175470" y="2186225"/>
                <a:ext cx="2465811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/>
                  <a:t>Can get, send, and update local server database without pay</a:t>
                </a:r>
              </a:p>
            </p:txBody>
          </p:sp>
        </p:grp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CC2F154-16EF-2BCF-690E-56FFC7B1154C}"/>
              </a:ext>
            </a:extLst>
          </p:cNvPr>
          <p:cNvSpPr/>
          <p:nvPr/>
        </p:nvSpPr>
        <p:spPr>
          <a:xfrm>
            <a:off x="164563" y="2493808"/>
            <a:ext cx="8714159" cy="16109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ECBB3E6-29E0-B652-54B4-D14796AB1A49}"/>
              </a:ext>
            </a:extLst>
          </p:cNvPr>
          <p:cNvSpPr/>
          <p:nvPr/>
        </p:nvSpPr>
        <p:spPr>
          <a:xfrm>
            <a:off x="164562" y="4201798"/>
            <a:ext cx="8714159" cy="20690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E769E0E-D546-81F1-13DD-721CFEEDB444}"/>
              </a:ext>
            </a:extLst>
          </p:cNvPr>
          <p:cNvGrpSpPr/>
          <p:nvPr/>
        </p:nvGrpSpPr>
        <p:grpSpPr>
          <a:xfrm>
            <a:off x="3032010" y="4163048"/>
            <a:ext cx="5254824" cy="2076642"/>
            <a:chOff x="3135231" y="4761488"/>
            <a:chExt cx="5254824" cy="20766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663CEC-FD27-8B6C-DF3B-080A02BA6D06}"/>
                </a:ext>
              </a:extLst>
            </p:cNvPr>
            <p:cNvGrpSpPr/>
            <p:nvPr/>
          </p:nvGrpSpPr>
          <p:grpSpPr>
            <a:xfrm>
              <a:off x="7166714" y="5040469"/>
              <a:ext cx="1223341" cy="863544"/>
              <a:chOff x="3391518" y="4617852"/>
              <a:chExt cx="867831" cy="538172"/>
            </a:xfrm>
          </p:grpSpPr>
          <p:pic>
            <p:nvPicPr>
              <p:cNvPr id="77" name="Graphic 76" descr="Database outline">
                <a:extLst>
                  <a:ext uri="{FF2B5EF4-FFF2-40B4-BE49-F238E27FC236}">
                    <a16:creationId xmlns:a16="http://schemas.microsoft.com/office/drawing/2014/main" id="{53BE0034-AFE7-FC85-DCC4-434FF04AD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23291" y="4617852"/>
                <a:ext cx="573773" cy="454014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AF25472-4844-BE41-07CC-EC65D0B18934}"/>
                  </a:ext>
                </a:extLst>
              </p:cNvPr>
              <p:cNvSpPr txBox="1"/>
              <p:nvPr/>
            </p:nvSpPr>
            <p:spPr>
              <a:xfrm>
                <a:off x="3391518" y="5002576"/>
                <a:ext cx="867831" cy="153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</a:rPr>
                  <a:t>Local Server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34B45C3-7D65-1A43-8803-2AEEB22DDFC0}"/>
                </a:ext>
              </a:extLst>
            </p:cNvPr>
            <p:cNvGrpSpPr/>
            <p:nvPr/>
          </p:nvGrpSpPr>
          <p:grpSpPr>
            <a:xfrm>
              <a:off x="3135231" y="4761488"/>
              <a:ext cx="1370174" cy="1237754"/>
              <a:chOff x="7375578" y="2147596"/>
              <a:chExt cx="1085764" cy="108576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EFFA5E3-3505-028F-93B8-43F1E853232A}"/>
                  </a:ext>
                </a:extLst>
              </p:cNvPr>
              <p:cNvGrpSpPr/>
              <p:nvPr/>
            </p:nvGrpSpPr>
            <p:grpSpPr>
              <a:xfrm>
                <a:off x="7375578" y="2147596"/>
                <a:ext cx="1085764" cy="1085764"/>
                <a:chOff x="7299789" y="987807"/>
                <a:chExt cx="1085764" cy="1085764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EC81EAAB-0646-966E-EACD-CFD4E69F90EE}"/>
                    </a:ext>
                  </a:extLst>
                </p:cNvPr>
                <p:cNvGrpSpPr/>
                <p:nvPr/>
              </p:nvGrpSpPr>
              <p:grpSpPr>
                <a:xfrm>
                  <a:off x="7420001" y="1487818"/>
                  <a:ext cx="700825" cy="258736"/>
                  <a:chOff x="7420001" y="1487818"/>
                  <a:chExt cx="700825" cy="258736"/>
                </a:xfrm>
              </p:grpSpPr>
              <p:pic>
                <p:nvPicPr>
                  <p:cNvPr id="74" name="Gambar 36" descr="Sebuah gambar berisi deasin&#10;&#10;Deskripsi dibuat secara otomatis dengan tingkat keyakinan sedang">
                    <a:extLst>
                      <a:ext uri="{FF2B5EF4-FFF2-40B4-BE49-F238E27FC236}">
                        <a16:creationId xmlns:a16="http://schemas.microsoft.com/office/drawing/2014/main" id="{3C0B2A9B-08A3-D25C-09CD-AB723690A7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1473" t="19276" r="47414" b="42034"/>
                  <a:stretch/>
                </p:blipFill>
                <p:spPr>
                  <a:xfrm>
                    <a:off x="7420001" y="1487818"/>
                    <a:ext cx="267958" cy="258736"/>
                  </a:xfrm>
                  <a:prstGeom prst="rect">
                    <a:avLst/>
                  </a:prstGeom>
                </p:spPr>
              </p:pic>
              <p:pic>
                <p:nvPicPr>
                  <p:cNvPr id="75" name="Gambar 35" descr="Sebuah gambar berisi deasin&#10;&#10;Deskripsi dibuat secara otomatis dengan tingkat keyakinan sedang">
                    <a:extLst>
                      <a:ext uri="{FF2B5EF4-FFF2-40B4-BE49-F238E27FC236}">
                        <a16:creationId xmlns:a16="http://schemas.microsoft.com/office/drawing/2014/main" id="{F409A44C-5743-60C9-82CE-4E2A4C327E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494" t="19217" r="66742" b="42093"/>
                  <a:stretch/>
                </p:blipFill>
                <p:spPr>
                  <a:xfrm>
                    <a:off x="7670395" y="1531010"/>
                    <a:ext cx="248239" cy="209802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>
                    <a:extLst>
                      <a:ext uri="{FF2B5EF4-FFF2-40B4-BE49-F238E27FC236}">
                        <a16:creationId xmlns:a16="http://schemas.microsoft.com/office/drawing/2014/main" id="{C4CDB3C4-4499-A63F-BA78-06E89DB5A1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26657" t="6103" r="26629" b="5132"/>
                  <a:stretch/>
                </p:blipFill>
                <p:spPr>
                  <a:xfrm>
                    <a:off x="7942670" y="1545263"/>
                    <a:ext cx="178156" cy="1696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3" name="Graphic 72" descr="Cloud outline">
                  <a:extLst>
                    <a:ext uri="{FF2B5EF4-FFF2-40B4-BE49-F238E27FC236}">
                      <a16:creationId xmlns:a16="http://schemas.microsoft.com/office/drawing/2014/main" id="{D1362178-3411-2B50-CB58-1D211EACB2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789" y="987807"/>
                  <a:ext cx="1085764" cy="1085764"/>
                </a:xfrm>
                <a:prstGeom prst="rect">
                  <a:avLst/>
                </a:prstGeom>
              </p:spPr>
            </p:pic>
          </p:grp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1A23C72-BD9B-D42E-0925-8CA54C625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2658" y="2474921"/>
                <a:ext cx="190428" cy="190428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456409-E315-471E-E8A0-AF54D919D308}"/>
                  </a:ext>
                </a:extLst>
              </p:cNvPr>
              <p:cNvSpPr txBox="1"/>
              <p:nvPr/>
            </p:nvSpPr>
            <p:spPr>
              <a:xfrm>
                <a:off x="7599307" y="2957584"/>
                <a:ext cx="635512" cy="21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1"/>
                    </a:solidFill>
                  </a:rPr>
                  <a:t>Cloud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2D8A276-5560-A01A-07A6-F400E1FBC754}"/>
                </a:ext>
              </a:extLst>
            </p:cNvPr>
            <p:cNvGrpSpPr/>
            <p:nvPr/>
          </p:nvGrpSpPr>
          <p:grpSpPr>
            <a:xfrm>
              <a:off x="7357631" y="6154959"/>
              <a:ext cx="808821" cy="683171"/>
              <a:chOff x="3069006" y="5321713"/>
              <a:chExt cx="721322" cy="57798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4D5269-CE9C-5023-78A6-9305EA8D8EDE}"/>
                  </a:ext>
                </a:extLst>
              </p:cNvPr>
              <p:cNvSpPr txBox="1"/>
              <p:nvPr/>
            </p:nvSpPr>
            <p:spPr>
              <a:xfrm>
                <a:off x="3069006" y="5691386"/>
                <a:ext cx="721322" cy="20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</a:rPr>
                  <a:t>VBA Macros</a:t>
                </a:r>
              </a:p>
            </p:txBody>
          </p:sp>
          <p:pic>
            <p:nvPicPr>
              <p:cNvPr id="68" name="Picture 67" descr="A green file with white text&#10;&#10;Description automatically generated">
                <a:extLst>
                  <a:ext uri="{FF2B5EF4-FFF2-40B4-BE49-F238E27FC236}">
                    <a16:creationId xmlns:a16="http://schemas.microsoft.com/office/drawing/2014/main" id="{A5EA16D8-DAB8-2453-84E6-D7403BC61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4811" y="5321713"/>
                <a:ext cx="365651" cy="335480"/>
              </a:xfrm>
              <a:prstGeom prst="rect">
                <a:avLst/>
              </a:prstGeom>
            </p:spPr>
          </p:pic>
        </p:grp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42203E33-1EE9-8AE2-A1B5-D3C72403B608}"/>
                </a:ext>
              </a:extLst>
            </p:cNvPr>
            <p:cNvCxnSpPr>
              <a:cxnSpLocks/>
              <a:stCxn id="68" idx="0"/>
              <a:endCxn id="78" idx="2"/>
            </p:cNvCxnSpPr>
            <p:nvPr/>
          </p:nvCxnSpPr>
          <p:spPr>
            <a:xfrm rot="16200000" flipV="1">
              <a:off x="7654815" y="6027583"/>
              <a:ext cx="250946" cy="3806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37F8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Connector: Elbow 314">
              <a:extLst>
                <a:ext uri="{FF2B5EF4-FFF2-40B4-BE49-F238E27FC236}">
                  <a16:creationId xmlns:a16="http://schemas.microsoft.com/office/drawing/2014/main" id="{057CFF4C-217F-FC46-DB6A-992824FE5D31}"/>
                </a:ext>
              </a:extLst>
            </p:cNvPr>
            <p:cNvCxnSpPr>
              <a:cxnSpLocks/>
              <a:stCxn id="57" idx="0"/>
              <a:endCxn id="71" idx="2"/>
            </p:cNvCxnSpPr>
            <p:nvPr/>
          </p:nvCxnSpPr>
          <p:spPr>
            <a:xfrm flipH="1" flipV="1">
              <a:off x="3818556" y="5931083"/>
              <a:ext cx="656" cy="240921"/>
            </a:xfrm>
            <a:prstGeom prst="straightConnector1">
              <a:avLst/>
            </a:prstGeom>
            <a:ln w="28575">
              <a:solidFill>
                <a:srgbClr val="437F8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BADCB48-028F-7F7A-D06D-90F5CB543563}"/>
                </a:ext>
              </a:extLst>
            </p:cNvPr>
            <p:cNvGrpSpPr/>
            <p:nvPr/>
          </p:nvGrpSpPr>
          <p:grpSpPr>
            <a:xfrm>
              <a:off x="3380843" y="6172004"/>
              <a:ext cx="875425" cy="599957"/>
              <a:chOff x="996433" y="6258222"/>
              <a:chExt cx="875425" cy="599957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9E4B0196-93CC-4556-9243-F871CDCFA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93750" y="6258222"/>
                <a:ext cx="482103" cy="381477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D61637-47EC-3A46-7972-81CE6CD8007B}"/>
                  </a:ext>
                </a:extLst>
              </p:cNvPr>
              <p:cNvSpPr txBox="1"/>
              <p:nvPr/>
            </p:nvSpPr>
            <p:spPr>
              <a:xfrm>
                <a:off x="996433" y="6611958"/>
                <a:ext cx="8754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</a:rPr>
                  <a:t>Excel Sync</a:t>
                </a:r>
              </a:p>
            </p:txBody>
          </p:sp>
        </p:grpSp>
        <p:cxnSp>
          <p:nvCxnSpPr>
            <p:cNvPr id="61" name="Connector: Elbow 321">
              <a:extLst>
                <a:ext uri="{FF2B5EF4-FFF2-40B4-BE49-F238E27FC236}">
                  <a16:creationId xmlns:a16="http://schemas.microsoft.com/office/drawing/2014/main" id="{042589E4-2830-51D8-9CF9-F4777F7A11E2}"/>
                </a:ext>
              </a:extLst>
            </p:cNvPr>
            <p:cNvCxnSpPr>
              <a:cxnSpLocks/>
              <a:stCxn id="57" idx="3"/>
              <a:endCxn id="68" idx="1"/>
            </p:cNvCxnSpPr>
            <p:nvPr/>
          </p:nvCxnSpPr>
          <p:spPr>
            <a:xfrm flipV="1">
              <a:off x="4060263" y="6353226"/>
              <a:ext cx="3516925" cy="9517"/>
            </a:xfrm>
            <a:prstGeom prst="straightConnector1">
              <a:avLst/>
            </a:prstGeom>
            <a:ln w="28575">
              <a:solidFill>
                <a:srgbClr val="437F8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918795A-7450-9CF4-5F88-D496C7AA16AA}"/>
                </a:ext>
              </a:extLst>
            </p:cNvPr>
            <p:cNvGrpSpPr/>
            <p:nvPr/>
          </p:nvGrpSpPr>
          <p:grpSpPr>
            <a:xfrm>
              <a:off x="4146195" y="5847556"/>
              <a:ext cx="3035559" cy="253916"/>
              <a:chOff x="1761785" y="5933774"/>
              <a:chExt cx="3035559" cy="25391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0A1D8A5-2477-E25E-ECC3-7CA4BD24F73A}"/>
                  </a:ext>
                </a:extLst>
              </p:cNvPr>
              <p:cNvSpPr txBox="1"/>
              <p:nvPr/>
            </p:nvSpPr>
            <p:spPr>
              <a:xfrm>
                <a:off x="2298005" y="5933774"/>
                <a:ext cx="2499339" cy="2539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accent2">
                        <a:lumMod val="50000"/>
                      </a:schemeClr>
                    </a:solidFill>
                  </a:rPr>
                  <a:t>The system must stand by to connect  </a:t>
                </a: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6E327709-04E8-7318-87F4-FDB3BB3E3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flipH="1">
                <a:off x="1761785" y="5943002"/>
                <a:ext cx="508870" cy="226574"/>
              </a:xfrm>
              <a:prstGeom prst="rect">
                <a:avLst/>
              </a:prstGeom>
            </p:spPr>
          </p:pic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82A43919-C9E7-8012-11ED-00AD7605FFE3}"/>
              </a:ext>
            </a:extLst>
          </p:cNvPr>
          <p:cNvSpPr txBox="1"/>
          <p:nvPr/>
        </p:nvSpPr>
        <p:spPr>
          <a:xfrm>
            <a:off x="797379" y="4838036"/>
            <a:ext cx="186635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Additional system using Macros in VBA Excel  </a:t>
            </a:r>
          </a:p>
        </p:txBody>
      </p:sp>
      <p:pic>
        <p:nvPicPr>
          <p:cNvPr id="1026" name="Picture 2" descr="Le langage VBA pour Excel">
            <a:extLst>
              <a:ext uri="{FF2B5EF4-FFF2-40B4-BE49-F238E27FC236}">
                <a16:creationId xmlns:a16="http://schemas.microsoft.com/office/drawing/2014/main" id="{6EEA274A-D0AC-8CC9-CE22-4D275580C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7" b="18518"/>
          <a:stretch/>
        </p:blipFill>
        <p:spPr bwMode="auto">
          <a:xfrm>
            <a:off x="762959" y="5513524"/>
            <a:ext cx="1807495" cy="61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677F64CA-696F-2E77-0CA3-8B129F1E8D02}"/>
              </a:ext>
            </a:extLst>
          </p:cNvPr>
          <p:cNvSpPr/>
          <p:nvPr/>
        </p:nvSpPr>
        <p:spPr>
          <a:xfrm>
            <a:off x="1859957" y="2792303"/>
            <a:ext cx="310172" cy="310172"/>
          </a:xfrm>
          <a:prstGeom prst="flowChartConnector">
            <a:avLst/>
          </a:prstGeom>
          <a:solidFill>
            <a:srgbClr val="6998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4D0A4239-3A2D-3DB1-C3C5-35872EF041D1}"/>
              </a:ext>
            </a:extLst>
          </p:cNvPr>
          <p:cNvSpPr/>
          <p:nvPr/>
        </p:nvSpPr>
        <p:spPr>
          <a:xfrm>
            <a:off x="3632494" y="2789298"/>
            <a:ext cx="310172" cy="310172"/>
          </a:xfrm>
          <a:prstGeom prst="flowChartConnector">
            <a:avLst/>
          </a:prstGeom>
          <a:solidFill>
            <a:srgbClr val="6998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62968F88-3CA3-D37A-47FE-142EEBBC1EB1}"/>
              </a:ext>
            </a:extLst>
          </p:cNvPr>
          <p:cNvSpPr/>
          <p:nvPr/>
        </p:nvSpPr>
        <p:spPr>
          <a:xfrm>
            <a:off x="5278931" y="2784876"/>
            <a:ext cx="310172" cy="310172"/>
          </a:xfrm>
          <a:prstGeom prst="flowChartConnector">
            <a:avLst/>
          </a:prstGeom>
          <a:solidFill>
            <a:srgbClr val="6998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045DE795-E68C-78A8-762B-5EB418D3CBF1}"/>
              </a:ext>
            </a:extLst>
          </p:cNvPr>
          <p:cNvSpPr/>
          <p:nvPr/>
        </p:nvSpPr>
        <p:spPr>
          <a:xfrm>
            <a:off x="7366793" y="2791604"/>
            <a:ext cx="310172" cy="310172"/>
          </a:xfrm>
          <a:prstGeom prst="flowChartConnector">
            <a:avLst/>
          </a:prstGeom>
          <a:solidFill>
            <a:srgbClr val="6998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E5E6B1-ED22-ED53-C7D3-31F93CC7C94E}"/>
              </a:ext>
            </a:extLst>
          </p:cNvPr>
          <p:cNvGrpSpPr/>
          <p:nvPr/>
        </p:nvGrpSpPr>
        <p:grpSpPr>
          <a:xfrm>
            <a:off x="118063" y="6344349"/>
            <a:ext cx="8807158" cy="533136"/>
            <a:chOff x="158438" y="8637951"/>
            <a:chExt cx="11089789" cy="56673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C3D92A-6D8F-112D-D57F-E7EC054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857" y="8742189"/>
              <a:ext cx="9565370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2122C2-9AC3-A9E8-7185-57FC6E801300}"/>
                </a:ext>
              </a:extLst>
            </p:cNvPr>
            <p:cNvGrpSpPr/>
            <p:nvPr/>
          </p:nvGrpSpPr>
          <p:grpSpPr>
            <a:xfrm>
              <a:off x="158438" y="8637951"/>
              <a:ext cx="4997338" cy="566739"/>
              <a:chOff x="-1156098" y="8491512"/>
              <a:chExt cx="6512347" cy="738555"/>
            </a:xfrm>
          </p:grpSpPr>
          <p:pic>
            <p:nvPicPr>
              <p:cNvPr id="37" name="図 7">
                <a:extLst>
                  <a:ext uri="{FF2B5EF4-FFF2-40B4-BE49-F238E27FC236}">
                    <a16:creationId xmlns:a16="http://schemas.microsoft.com/office/drawing/2014/main" id="{D39C6BE3-53E0-5510-0624-13FA33EA4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4C65F53-1E91-74CB-F454-1E5BAFD30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12B65882-4ABF-39E9-374B-40D41E1AD6C0}"/>
                  </a:ext>
                </a:extLst>
              </p:cNvPr>
              <p:cNvSpPr txBox="1"/>
              <p:nvPr/>
            </p:nvSpPr>
            <p:spPr>
              <a:xfrm>
                <a:off x="768018" y="8655360"/>
                <a:ext cx="4328328" cy="27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D9B8D65F-2525-7AF0-5D5A-571BB4C25983}"/>
                  </a:ext>
                </a:extLst>
              </p:cNvPr>
              <p:cNvSpPr txBox="1"/>
              <p:nvPr/>
            </p:nvSpPr>
            <p:spPr>
              <a:xfrm>
                <a:off x="754903" y="8789222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51" name="TextBox 21">
                <a:extLst>
                  <a:ext uri="{FF2B5EF4-FFF2-40B4-BE49-F238E27FC236}">
                    <a16:creationId xmlns:a16="http://schemas.microsoft.com/office/drawing/2014/main" id="{A298DC5A-F4A4-6524-DF86-155897E162FC}"/>
                  </a:ext>
                </a:extLst>
              </p:cNvPr>
              <p:cNvSpPr txBox="1"/>
              <p:nvPr/>
            </p:nvSpPr>
            <p:spPr>
              <a:xfrm>
                <a:off x="754900" y="8977720"/>
                <a:ext cx="4601349" cy="25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7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6C0BCF-C49C-59CA-C805-D501ABF009F5}"/>
              </a:ext>
            </a:extLst>
          </p:cNvPr>
          <p:cNvGrpSpPr/>
          <p:nvPr/>
        </p:nvGrpSpPr>
        <p:grpSpPr>
          <a:xfrm>
            <a:off x="164563" y="100371"/>
            <a:ext cx="4367726" cy="530546"/>
            <a:chOff x="5421187" y="1084285"/>
            <a:chExt cx="2827360" cy="53054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E2FA7-2F61-2464-A19B-8568B7A475FF}"/>
                </a:ext>
              </a:extLst>
            </p:cNvPr>
            <p:cNvSpPr/>
            <p:nvPr/>
          </p:nvSpPr>
          <p:spPr>
            <a:xfrm>
              <a:off x="5421187" y="1084285"/>
              <a:ext cx="2827360" cy="369331"/>
            </a:xfrm>
            <a:prstGeom prst="rect">
              <a:avLst/>
            </a:prstGeom>
            <a:solidFill>
              <a:srgbClr val="6998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98991E-973E-58BA-CDE2-E89E6B482017}"/>
                </a:ext>
              </a:extLst>
            </p:cNvPr>
            <p:cNvSpPr txBox="1"/>
            <p:nvPr/>
          </p:nvSpPr>
          <p:spPr>
            <a:xfrm>
              <a:off x="5421187" y="1122388"/>
              <a:ext cx="28273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DEVELOP NEW CONNECTION TECHNIQUE by VBA Macro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35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11275449-5B39-18DC-E226-9750EB6EADC3}"/>
              </a:ext>
            </a:extLst>
          </p:cNvPr>
          <p:cNvGrpSpPr/>
          <p:nvPr/>
        </p:nvGrpSpPr>
        <p:grpSpPr>
          <a:xfrm>
            <a:off x="1900928" y="4312437"/>
            <a:ext cx="1773256" cy="767137"/>
            <a:chOff x="5310865" y="2913455"/>
            <a:chExt cx="1773256" cy="767137"/>
          </a:xfrm>
        </p:grpSpPr>
        <p:pic>
          <p:nvPicPr>
            <p:cNvPr id="2068" name="Picture 2067">
              <a:extLst>
                <a:ext uri="{FF2B5EF4-FFF2-40B4-BE49-F238E27FC236}">
                  <a16:creationId xmlns:a16="http://schemas.microsoft.com/office/drawing/2014/main" id="{8C62A8AE-3ECA-2B7A-9A1A-12349BD56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2106" y="2913455"/>
              <a:ext cx="430774" cy="43077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9" name="Picture 2068">
              <a:extLst>
                <a:ext uri="{FF2B5EF4-FFF2-40B4-BE49-F238E27FC236}">
                  <a16:creationId xmlns:a16="http://schemas.microsoft.com/office/drawing/2014/main" id="{0BD5D840-990C-FCC2-6263-A551DF8F1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5955" y="3137355"/>
              <a:ext cx="362430" cy="36243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70" name="Picture 2069">
              <a:extLst>
                <a:ext uri="{FF2B5EF4-FFF2-40B4-BE49-F238E27FC236}">
                  <a16:creationId xmlns:a16="http://schemas.microsoft.com/office/drawing/2014/main" id="{06FB273A-54C5-006B-125C-95FF83DB0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1675" y="3137355"/>
              <a:ext cx="353529" cy="353529"/>
            </a:xfrm>
            <a:prstGeom prst="rect">
              <a:avLst/>
            </a:prstGeom>
          </p:spPr>
        </p:pic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AA7C680E-B8B5-2471-4539-6C51AC6AD523}"/>
                </a:ext>
              </a:extLst>
            </p:cNvPr>
            <p:cNvSpPr txBox="1"/>
            <p:nvPr/>
          </p:nvSpPr>
          <p:spPr>
            <a:xfrm>
              <a:off x="5310865" y="3465148"/>
              <a:ext cx="17732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Non-Organization &amp; Personal email </a:t>
              </a:r>
            </a:p>
          </p:txBody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1E32DE7-F6E8-478F-9578-70BE542AB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084" y="1145072"/>
            <a:ext cx="355553" cy="3427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C8065B-1F0A-55A3-A3A2-F7B292FF6BD9}"/>
              </a:ext>
            </a:extLst>
          </p:cNvPr>
          <p:cNvSpPr/>
          <p:nvPr/>
        </p:nvSpPr>
        <p:spPr>
          <a:xfrm>
            <a:off x="132736" y="575711"/>
            <a:ext cx="4439264" cy="1936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E970FB-A3C0-2D5C-6FA6-13EB63A2A552}"/>
              </a:ext>
            </a:extLst>
          </p:cNvPr>
          <p:cNvGrpSpPr/>
          <p:nvPr/>
        </p:nvGrpSpPr>
        <p:grpSpPr>
          <a:xfrm>
            <a:off x="132735" y="89270"/>
            <a:ext cx="3995477" cy="369331"/>
            <a:chOff x="5421187" y="1084285"/>
            <a:chExt cx="2827360" cy="369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4D4640-25F4-ACB6-67DF-B0DAC3087307}"/>
                </a:ext>
              </a:extLst>
            </p:cNvPr>
            <p:cNvSpPr/>
            <p:nvPr/>
          </p:nvSpPr>
          <p:spPr>
            <a:xfrm>
              <a:off x="5421187" y="1084285"/>
              <a:ext cx="2827360" cy="369331"/>
            </a:xfrm>
            <a:prstGeom prst="rect">
              <a:avLst/>
            </a:prstGeom>
            <a:solidFill>
              <a:srgbClr val="6998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C14454-66E9-A629-DC25-FBC6E9FD4BF3}"/>
                </a:ext>
              </a:extLst>
            </p:cNvPr>
            <p:cNvSpPr txBox="1"/>
            <p:nvPr/>
          </p:nvSpPr>
          <p:spPr>
            <a:xfrm>
              <a:off x="5421187" y="1122388"/>
              <a:ext cx="28273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SEND EMAIL NOTIFICATION TO EXTERNAL MAIL 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F71859-60A1-CCDA-B389-AC7ABE5FA131}"/>
              </a:ext>
            </a:extLst>
          </p:cNvPr>
          <p:cNvSpPr txBox="1"/>
          <p:nvPr/>
        </p:nvSpPr>
        <p:spPr>
          <a:xfrm>
            <a:off x="412677" y="2992155"/>
            <a:ext cx="254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111111"/>
                </a:solidFill>
                <a:effectLst/>
                <a:latin typeface="-apple-system"/>
              </a:rPr>
              <a:t>Power Automate cannot send emails to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-apple-system"/>
              </a:rPr>
              <a:t>non-organization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-apple-system"/>
              </a:rPr>
              <a:t> or personal mail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05A01-B9A2-30FE-BB45-AA20D3887EAD}"/>
              </a:ext>
            </a:extLst>
          </p:cNvPr>
          <p:cNvSpPr txBox="1"/>
          <p:nvPr/>
        </p:nvSpPr>
        <p:spPr>
          <a:xfrm>
            <a:off x="132734" y="2671886"/>
            <a:ext cx="237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Problem</a:t>
            </a:r>
          </a:p>
        </p:txBody>
      </p:sp>
      <p:pic>
        <p:nvPicPr>
          <p:cNvPr id="87" name="Gambar 35" descr="Sebuah gambar berisi deasin&#10;&#10;Deskripsi dibuat secara otomatis dengan tingkat keyakinan sedang">
            <a:extLst>
              <a:ext uri="{FF2B5EF4-FFF2-40B4-BE49-F238E27FC236}">
                <a16:creationId xmlns:a16="http://schemas.microsoft.com/office/drawing/2014/main" id="{E5785BA3-6DAF-AE92-B7ED-8CD3BD14D4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t="19217" r="66742" b="42093"/>
          <a:stretch/>
        </p:blipFill>
        <p:spPr>
          <a:xfrm>
            <a:off x="3689400" y="2909664"/>
            <a:ext cx="753798" cy="504111"/>
          </a:xfrm>
          <a:prstGeom prst="rect">
            <a:avLst/>
          </a:prstGeom>
          <a:effectLst/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4E2F5D0-8DF1-6F5F-AC1A-79C38632F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237" y="2851687"/>
            <a:ext cx="307779" cy="30777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2A1F8E5F-68ED-19F2-3FAA-95ADACBF01B9}"/>
              </a:ext>
            </a:extLst>
          </p:cNvPr>
          <p:cNvSpPr txBox="1"/>
          <p:nvPr/>
        </p:nvSpPr>
        <p:spPr>
          <a:xfrm>
            <a:off x="152630" y="584373"/>
            <a:ext cx="237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Current Condition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4637D-D30D-3D3B-D5D0-C3D53C69CC9C}"/>
              </a:ext>
            </a:extLst>
          </p:cNvPr>
          <p:cNvSpPr txBox="1"/>
          <p:nvPr/>
        </p:nvSpPr>
        <p:spPr>
          <a:xfrm>
            <a:off x="807341" y="2179030"/>
            <a:ext cx="315250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Most employees have </a:t>
            </a:r>
            <a:r>
              <a:rPr lang="en-US" sz="1200" b="1" dirty="0">
                <a:solidFill>
                  <a:srgbClr val="FF0000"/>
                </a:solidFill>
              </a:rPr>
              <a:t>no office email </a:t>
            </a:r>
            <a:r>
              <a:rPr lang="en-US" sz="1200" dirty="0">
                <a:solidFill>
                  <a:srgbClr val="FF0000"/>
                </a:solidFill>
              </a:rPr>
              <a:t>account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C8928D9-89C3-8907-A24C-4B9F63D913D3}"/>
              </a:ext>
            </a:extLst>
          </p:cNvPr>
          <p:cNvGrpSpPr/>
          <p:nvPr/>
        </p:nvGrpSpPr>
        <p:grpSpPr>
          <a:xfrm>
            <a:off x="10517291" y="1056065"/>
            <a:ext cx="2530658" cy="1062867"/>
            <a:chOff x="-1256661" y="4032642"/>
            <a:chExt cx="2530658" cy="1062867"/>
          </a:xfrm>
        </p:grpSpPr>
        <p:pic>
          <p:nvPicPr>
            <p:cNvPr id="1029" name="Picture 1028">
              <a:extLst>
                <a:ext uri="{FF2B5EF4-FFF2-40B4-BE49-F238E27FC236}">
                  <a16:creationId xmlns:a16="http://schemas.microsoft.com/office/drawing/2014/main" id="{CB26912F-4170-EC16-72DD-D992B520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3774" y="4032642"/>
              <a:ext cx="460223" cy="460223"/>
            </a:xfrm>
            <a:prstGeom prst="rect">
              <a:avLst/>
            </a:prstGeom>
          </p:spPr>
        </p:pic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EC1966A5-C4D1-51B0-0720-7FCAC40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256661" y="4834456"/>
              <a:ext cx="261053" cy="261053"/>
            </a:xfrm>
            <a:prstGeom prst="rect">
              <a:avLst/>
            </a:prstGeom>
          </p:spPr>
        </p:pic>
      </p:grp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67F76BEE-106A-D45E-197C-C7856A8620D7}"/>
              </a:ext>
            </a:extLst>
          </p:cNvPr>
          <p:cNvCxnSpPr>
            <a:cxnSpLocks/>
          </p:cNvCxnSpPr>
          <p:nvPr/>
        </p:nvCxnSpPr>
        <p:spPr>
          <a:xfrm>
            <a:off x="11384472" y="1446507"/>
            <a:ext cx="1191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ambar 35" descr="Sebuah gambar berisi deasin&#10;&#10;Deskripsi dibuat secara otomatis dengan tingkat keyakinan sedang">
            <a:extLst>
              <a:ext uri="{FF2B5EF4-FFF2-40B4-BE49-F238E27FC236}">
                <a16:creationId xmlns:a16="http://schemas.microsoft.com/office/drawing/2014/main" id="{059FB9A2-F7C3-069B-F977-E66B1DAF1B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t="19217" r="66742" b="42093"/>
          <a:stretch/>
        </p:blipFill>
        <p:spPr>
          <a:xfrm>
            <a:off x="11328747" y="1172988"/>
            <a:ext cx="460221" cy="3077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8D3E0676-0D9E-C2A5-1C1E-C9F7171DC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9538" y="1342063"/>
            <a:ext cx="200960" cy="2009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81B7B0F-F25A-93D3-82D4-5EA779A15DE7}"/>
              </a:ext>
            </a:extLst>
          </p:cNvPr>
          <p:cNvSpPr txBox="1"/>
          <p:nvPr/>
        </p:nvSpPr>
        <p:spPr>
          <a:xfrm>
            <a:off x="4715361" y="584373"/>
            <a:ext cx="2374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/>
            </a:lvl1pPr>
          </a:lstStyle>
          <a:p>
            <a:r>
              <a:rPr lang="en-US" sz="1600" dirty="0"/>
              <a:t>Ideal Condition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DFB7CC4-D224-83B9-462A-B15CD53C687E}"/>
              </a:ext>
            </a:extLst>
          </p:cNvPr>
          <p:cNvSpPr txBox="1"/>
          <p:nvPr/>
        </p:nvSpPr>
        <p:spPr>
          <a:xfrm>
            <a:off x="4768171" y="2163118"/>
            <a:ext cx="40531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Employee get information from system </a:t>
            </a:r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A139537D-6696-238E-D8E9-B44EE0AA84FB}"/>
              </a:ext>
            </a:extLst>
          </p:cNvPr>
          <p:cNvGrpSpPr/>
          <p:nvPr/>
        </p:nvGrpSpPr>
        <p:grpSpPr>
          <a:xfrm>
            <a:off x="9997376" y="1023725"/>
            <a:ext cx="1689144" cy="1096229"/>
            <a:chOff x="3818009" y="2263323"/>
            <a:chExt cx="1689144" cy="1096229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1D8A8BDE-5A3F-654F-4FF0-63593812E3F5}"/>
                </a:ext>
              </a:extLst>
            </p:cNvPr>
            <p:cNvGrpSpPr/>
            <p:nvPr/>
          </p:nvGrpSpPr>
          <p:grpSpPr>
            <a:xfrm>
              <a:off x="4020922" y="2266897"/>
              <a:ext cx="1191095" cy="610056"/>
              <a:chOff x="780288" y="1596644"/>
              <a:chExt cx="1191095" cy="610056"/>
            </a:xfrm>
          </p:grpSpPr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AD02C2A8-3F5B-D4DB-CC26-79F4260EB058}"/>
                  </a:ext>
                </a:extLst>
              </p:cNvPr>
              <p:cNvSpPr txBox="1"/>
              <p:nvPr/>
            </p:nvSpPr>
            <p:spPr>
              <a:xfrm>
                <a:off x="780288" y="1652702"/>
                <a:ext cx="1191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437F86"/>
                    </a:solidFill>
                  </a:rPr>
                  <a:t>WHY SHOULD SEND TO PERSONAL MAIL </a:t>
                </a: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FBBD8224-0F18-A485-A2F4-6CED9B1211F5}"/>
                  </a:ext>
                </a:extLst>
              </p:cNvPr>
              <p:cNvSpPr txBox="1"/>
              <p:nvPr/>
            </p:nvSpPr>
            <p:spPr>
              <a:xfrm>
                <a:off x="1546902" y="1596644"/>
                <a:ext cx="143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437F86"/>
                    </a:solidFill>
                  </a:rPr>
                  <a:t>?</a:t>
                </a:r>
              </a:p>
            </p:txBody>
          </p:sp>
        </p:grp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BEA8BC8F-A10A-3F13-BB71-78DF2B5A98B7}"/>
                </a:ext>
              </a:extLst>
            </p:cNvPr>
            <p:cNvSpPr txBox="1"/>
            <p:nvPr/>
          </p:nvSpPr>
          <p:spPr>
            <a:xfrm>
              <a:off x="3818009" y="2876953"/>
              <a:ext cx="1689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As the notification feature of the system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010C0D8-A47C-B2A5-9D05-6B8BB4532E6E}"/>
                </a:ext>
              </a:extLst>
            </p:cNvPr>
            <p:cNvSpPr/>
            <p:nvPr/>
          </p:nvSpPr>
          <p:spPr>
            <a:xfrm>
              <a:off x="3827397" y="2263323"/>
              <a:ext cx="1503340" cy="109622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79937C0C-296B-E107-839E-7FF867BE999F}"/>
              </a:ext>
            </a:extLst>
          </p:cNvPr>
          <p:cNvGrpSpPr/>
          <p:nvPr/>
        </p:nvGrpSpPr>
        <p:grpSpPr>
          <a:xfrm>
            <a:off x="132734" y="3800354"/>
            <a:ext cx="2936143" cy="1362927"/>
            <a:chOff x="616173" y="3675067"/>
            <a:chExt cx="2936143" cy="136292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5E81E6C-D314-4CE5-B383-354F9C0BBBB5}"/>
                </a:ext>
              </a:extLst>
            </p:cNvPr>
            <p:cNvSpPr txBox="1"/>
            <p:nvPr/>
          </p:nvSpPr>
          <p:spPr>
            <a:xfrm>
              <a:off x="616173" y="3675067"/>
              <a:ext cx="2374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600" dirty="0"/>
                <a:t>Improvement</a:t>
              </a:r>
            </a:p>
          </p:txBody>
        </p: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16432C0A-ED68-4CB8-D311-5D9DF7C25A0B}"/>
                </a:ext>
              </a:extLst>
            </p:cNvPr>
            <p:cNvGrpSpPr/>
            <p:nvPr/>
          </p:nvGrpSpPr>
          <p:grpSpPr>
            <a:xfrm>
              <a:off x="736766" y="4215962"/>
              <a:ext cx="2648102" cy="822032"/>
              <a:chOff x="4958579" y="5227744"/>
              <a:chExt cx="2648102" cy="822032"/>
            </a:xfrm>
          </p:grpSpPr>
          <p:pic>
            <p:nvPicPr>
              <p:cNvPr id="1054" name="Picture 1053">
                <a:extLst>
                  <a:ext uri="{FF2B5EF4-FFF2-40B4-BE49-F238E27FC236}">
                    <a16:creationId xmlns:a16="http://schemas.microsoft.com/office/drawing/2014/main" id="{4A916B61-6B61-AD4B-2DC4-A88670AF7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2469" y="5285338"/>
                <a:ext cx="399315" cy="399315"/>
              </a:xfrm>
              <a:prstGeom prst="rect">
                <a:avLst/>
              </a:prstGeom>
            </p:spPr>
          </p:pic>
          <p:cxnSp>
            <p:nvCxnSpPr>
              <p:cNvPr id="1052" name="Straight Arrow Connector 1051">
                <a:extLst>
                  <a:ext uri="{FF2B5EF4-FFF2-40B4-BE49-F238E27FC236}">
                    <a16:creationId xmlns:a16="http://schemas.microsoft.com/office/drawing/2014/main" id="{C199D72D-8B4B-9E42-4DE8-7F5BAAC551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2636" y="5619370"/>
                <a:ext cx="650042" cy="3541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4" name="Picture 1043">
                <a:extLst>
                  <a:ext uri="{FF2B5EF4-FFF2-40B4-BE49-F238E27FC236}">
                    <a16:creationId xmlns:a16="http://schemas.microsoft.com/office/drawing/2014/main" id="{D4973A73-8374-D457-8FB8-88C503031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9448" y="5530399"/>
                <a:ext cx="277233" cy="277233"/>
              </a:xfrm>
              <a:prstGeom prst="rect">
                <a:avLst/>
              </a:prstGeom>
            </p:spPr>
          </p:pic>
          <p:cxnSp>
            <p:nvCxnSpPr>
              <p:cNvPr id="1045" name="Straight Arrow Connector 1044">
                <a:extLst>
                  <a:ext uri="{FF2B5EF4-FFF2-40B4-BE49-F238E27FC236}">
                    <a16:creationId xmlns:a16="http://schemas.microsoft.com/office/drawing/2014/main" id="{40C1DB61-0B81-3F0B-A5E2-6B73EAB9BDC1}"/>
                  </a:ext>
                </a:extLst>
              </p:cNvPr>
              <p:cNvCxnSpPr>
                <a:cxnSpLocks/>
                <a:endCxn id="2054" idx="1"/>
              </p:cNvCxnSpPr>
              <p:nvPr/>
            </p:nvCxnSpPr>
            <p:spPr>
              <a:xfrm>
                <a:off x="5100317" y="5473604"/>
                <a:ext cx="827610" cy="16141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6" name="Gambar 35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07848F84-91BA-B729-A758-E082CEC785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4" t="19217" r="66742" b="42093"/>
              <a:stretch/>
            </p:blipFill>
            <p:spPr>
              <a:xfrm>
                <a:off x="4958579" y="5238146"/>
                <a:ext cx="460221" cy="30777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684A7D0C-0869-A2D2-9F16-805AC5A56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41015">
                <a:off x="5471754" y="5227744"/>
                <a:ext cx="356712" cy="356712"/>
              </a:xfrm>
              <a:prstGeom prst="rect">
                <a:avLst/>
              </a:prstGeom>
            </p:spPr>
          </p:pic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18548996-9D9D-9302-643B-75C541F58294}"/>
                  </a:ext>
                </a:extLst>
              </p:cNvPr>
              <p:cNvGrpSpPr/>
              <p:nvPr/>
            </p:nvGrpSpPr>
            <p:grpSpPr>
              <a:xfrm>
                <a:off x="5676695" y="5440505"/>
                <a:ext cx="845432" cy="609271"/>
                <a:chOff x="5802994" y="5391218"/>
                <a:chExt cx="845432" cy="609271"/>
              </a:xfrm>
            </p:grpSpPr>
            <p:pic>
              <p:nvPicPr>
                <p:cNvPr id="2054" name="Picture 6" descr="Pin on Software and Application Logos">
                  <a:extLst>
                    <a:ext uri="{FF2B5EF4-FFF2-40B4-BE49-F238E27FC236}">
                      <a16:creationId xmlns:a16="http://schemas.microsoft.com/office/drawing/2014/main" id="{3DD4550F-CD01-2013-9C46-E33EBDB7B9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4226" y="5391218"/>
                  <a:ext cx="389021" cy="3890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49" name="TextBox 1048">
                  <a:extLst>
                    <a:ext uri="{FF2B5EF4-FFF2-40B4-BE49-F238E27FC236}">
                      <a16:creationId xmlns:a16="http://schemas.microsoft.com/office/drawing/2014/main" id="{E0C56067-3D95-0559-7C8B-9B28E7179944}"/>
                    </a:ext>
                  </a:extLst>
                </p:cNvPr>
                <p:cNvSpPr txBox="1"/>
                <p:nvPr/>
              </p:nvSpPr>
              <p:spPr>
                <a:xfrm>
                  <a:off x="5802994" y="5723490"/>
                  <a:ext cx="8454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b="1" dirty="0"/>
                    <a:t>MACRO</a:t>
                  </a:r>
                </a:p>
              </p:txBody>
            </p:sp>
          </p:grpSp>
        </p:grp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14534375-B3EF-B102-0D06-C0428F8D4A2F}"/>
                </a:ext>
              </a:extLst>
            </p:cNvPr>
            <p:cNvSpPr txBox="1"/>
            <p:nvPr/>
          </p:nvSpPr>
          <p:spPr>
            <a:xfrm>
              <a:off x="622192" y="3891458"/>
              <a:ext cx="2930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Create Additional system in Makro Outlook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FCCC73E-4598-A8EF-0574-D43E89790030}"/>
              </a:ext>
            </a:extLst>
          </p:cNvPr>
          <p:cNvSpPr/>
          <p:nvPr/>
        </p:nvSpPr>
        <p:spPr>
          <a:xfrm>
            <a:off x="132735" y="2673873"/>
            <a:ext cx="8807158" cy="973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4B4FF-E418-5729-329F-F9F58EC717F2}"/>
              </a:ext>
            </a:extLst>
          </p:cNvPr>
          <p:cNvSpPr/>
          <p:nvPr/>
        </p:nvSpPr>
        <p:spPr>
          <a:xfrm>
            <a:off x="132734" y="3802309"/>
            <a:ext cx="8807158" cy="24162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A04AA6A-991E-E7F0-441D-7752ABA9CD9C}"/>
              </a:ext>
            </a:extLst>
          </p:cNvPr>
          <p:cNvGraphicFramePr/>
          <p:nvPr/>
        </p:nvGraphicFramePr>
        <p:xfrm>
          <a:off x="139072" y="839528"/>
          <a:ext cx="2434585" cy="1331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3A734AF7-EC96-99F4-6034-F33CB63BF72F}"/>
              </a:ext>
            </a:extLst>
          </p:cNvPr>
          <p:cNvSpPr/>
          <p:nvPr/>
        </p:nvSpPr>
        <p:spPr>
          <a:xfrm>
            <a:off x="4703084" y="572709"/>
            <a:ext cx="4236808" cy="1936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E0CB7C-72F1-3DCB-4F72-49ED255C0362}"/>
              </a:ext>
            </a:extLst>
          </p:cNvPr>
          <p:cNvSpPr txBox="1"/>
          <p:nvPr/>
        </p:nvSpPr>
        <p:spPr>
          <a:xfrm>
            <a:off x="5522999" y="1196706"/>
            <a:ext cx="66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100%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723EF-A390-E99D-A3A2-85D85831CBC5}"/>
              </a:ext>
            </a:extLst>
          </p:cNvPr>
          <p:cNvSpPr txBox="1"/>
          <p:nvPr/>
        </p:nvSpPr>
        <p:spPr>
          <a:xfrm>
            <a:off x="4932973" y="1530467"/>
            <a:ext cx="141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All Employe Have office Email Account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53A3F0B-F5F8-2CFD-A55A-3489A1FBCAB2}"/>
              </a:ext>
            </a:extLst>
          </p:cNvPr>
          <p:cNvSpPr/>
          <p:nvPr/>
        </p:nvSpPr>
        <p:spPr>
          <a:xfrm>
            <a:off x="204108" y="5439504"/>
            <a:ext cx="2930125" cy="3933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Automate trigger send mail outlook to non organization mail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BD44270-457C-584F-0C2B-FB4B35F09E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077012" y="7082148"/>
            <a:ext cx="3962953" cy="457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00A0DF-1E38-B196-EAB6-EDF7CE29FD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1987" y="7376664"/>
            <a:ext cx="5376489" cy="12876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A628F0-4212-0E49-DCBC-886A629590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1555" y="7137297"/>
            <a:ext cx="5762717" cy="22306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0EB77C-0EA8-F088-B1BA-C9C998D0E91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76617" b="43202"/>
          <a:stretch/>
        </p:blipFill>
        <p:spPr>
          <a:xfrm>
            <a:off x="-730018" y="7616744"/>
            <a:ext cx="1657131" cy="15580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628A1D-8DF8-8B2B-FBAD-0EBFB3D3F203}"/>
              </a:ext>
            </a:extLst>
          </p:cNvPr>
          <p:cNvSpPr txBox="1"/>
          <p:nvPr/>
        </p:nvSpPr>
        <p:spPr>
          <a:xfrm>
            <a:off x="-215850" y="9478613"/>
            <a:ext cx="3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dirty="0" err="1"/>
              <a:t>ata</a:t>
            </a:r>
            <a:r>
              <a:rPr lang="en-US" dirty="0"/>
              <a:t> mail </a:t>
            </a:r>
            <a:r>
              <a:rPr lang="en-US" dirty="0">
                <a:hlinkClick r:id="rId15"/>
              </a:rPr>
              <a:t>husenreza930@gmail.com</a:t>
            </a:r>
            <a:r>
              <a:rPr lang="en-US" dirty="0"/>
              <a:t> not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B0B46F-FF54-2081-E2E5-B32173EDB6CE}"/>
              </a:ext>
            </a:extLst>
          </p:cNvPr>
          <p:cNvGrpSpPr/>
          <p:nvPr/>
        </p:nvGrpSpPr>
        <p:grpSpPr>
          <a:xfrm>
            <a:off x="132734" y="6258185"/>
            <a:ext cx="8807158" cy="533136"/>
            <a:chOff x="158438" y="8637951"/>
            <a:chExt cx="11089789" cy="56673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B7CCC8-AF4A-0564-61EF-0F4A665E292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857" y="8742189"/>
              <a:ext cx="9565370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E99447-E449-0792-7EEF-98EC22629860}"/>
                </a:ext>
              </a:extLst>
            </p:cNvPr>
            <p:cNvGrpSpPr/>
            <p:nvPr/>
          </p:nvGrpSpPr>
          <p:grpSpPr>
            <a:xfrm>
              <a:off x="158438" y="8637951"/>
              <a:ext cx="4997338" cy="566739"/>
              <a:chOff x="-1156098" y="8491512"/>
              <a:chExt cx="6512347" cy="738555"/>
            </a:xfrm>
          </p:grpSpPr>
          <p:pic>
            <p:nvPicPr>
              <p:cNvPr id="36" name="図 7">
                <a:extLst>
                  <a:ext uri="{FF2B5EF4-FFF2-40B4-BE49-F238E27FC236}">
                    <a16:creationId xmlns:a16="http://schemas.microsoft.com/office/drawing/2014/main" id="{C6D2A76F-6AE3-EDD3-D540-0050B04A6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5233354-3927-7911-1972-97B1596F3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4B480DC1-A62C-C357-EE8A-C762A1D64A86}"/>
                  </a:ext>
                </a:extLst>
              </p:cNvPr>
              <p:cNvSpPr txBox="1"/>
              <p:nvPr/>
            </p:nvSpPr>
            <p:spPr>
              <a:xfrm>
                <a:off x="768018" y="8655360"/>
                <a:ext cx="4328328" cy="27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39" name="TextBox 20">
                <a:extLst>
                  <a:ext uri="{FF2B5EF4-FFF2-40B4-BE49-F238E27FC236}">
                    <a16:creationId xmlns:a16="http://schemas.microsoft.com/office/drawing/2014/main" id="{24A51E29-1842-50B4-D953-9344C2480DE6}"/>
                  </a:ext>
                </a:extLst>
              </p:cNvPr>
              <p:cNvSpPr txBox="1"/>
              <p:nvPr/>
            </p:nvSpPr>
            <p:spPr>
              <a:xfrm>
                <a:off x="754903" y="8789222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40" name="TextBox 21">
                <a:extLst>
                  <a:ext uri="{FF2B5EF4-FFF2-40B4-BE49-F238E27FC236}">
                    <a16:creationId xmlns:a16="http://schemas.microsoft.com/office/drawing/2014/main" id="{9D11DA04-F7A9-5F8F-ED31-D1C6626AFBEF}"/>
                  </a:ext>
                </a:extLst>
              </p:cNvPr>
              <p:cNvSpPr txBox="1"/>
              <p:nvPr/>
            </p:nvSpPr>
            <p:spPr>
              <a:xfrm>
                <a:off x="754900" y="8977720"/>
                <a:ext cx="4601349" cy="25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7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pic>
        <p:nvPicPr>
          <p:cNvPr id="43" name="Picture 6" descr="Pin on Software and Application Logos">
            <a:extLst>
              <a:ext uri="{FF2B5EF4-FFF2-40B4-BE49-F238E27FC236}">
                <a16:creationId xmlns:a16="http://schemas.microsoft.com/office/drawing/2014/main" id="{A88D0DB4-A3B9-15CD-4143-AA1340F0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016" y="1166309"/>
            <a:ext cx="389021" cy="3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21922F-FBE7-8814-DF1C-FC0052F82EFD}"/>
              </a:ext>
            </a:extLst>
          </p:cNvPr>
          <p:cNvSpPr txBox="1"/>
          <p:nvPr/>
        </p:nvSpPr>
        <p:spPr>
          <a:xfrm>
            <a:off x="9250324" y="3492853"/>
            <a:ext cx="160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Can’t get update notifications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F6C13C-A62C-8B19-292A-5CABC0A72D95}"/>
              </a:ext>
            </a:extLst>
          </p:cNvPr>
          <p:cNvGrpSpPr/>
          <p:nvPr/>
        </p:nvGrpSpPr>
        <p:grpSpPr>
          <a:xfrm>
            <a:off x="3750232" y="709942"/>
            <a:ext cx="826692" cy="781285"/>
            <a:chOff x="3021136" y="657868"/>
            <a:chExt cx="826692" cy="78128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56E6ED7-D249-BC91-F2B8-4DC3DD3F6805}"/>
                </a:ext>
              </a:extLst>
            </p:cNvPr>
            <p:cNvSpPr txBox="1"/>
            <p:nvPr/>
          </p:nvSpPr>
          <p:spPr>
            <a:xfrm>
              <a:off x="3021136" y="1105384"/>
              <a:ext cx="8266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@ap.denso.com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1DAF1B-6959-45E3-9EB5-E1DFAAA96860}"/>
                </a:ext>
              </a:extLst>
            </p:cNvPr>
            <p:cNvSpPr/>
            <p:nvPr/>
          </p:nvSpPr>
          <p:spPr>
            <a:xfrm>
              <a:off x="3069151" y="657868"/>
              <a:ext cx="678283" cy="78128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6" descr="Pin on Software and Application Logos">
              <a:extLst>
                <a:ext uri="{FF2B5EF4-FFF2-40B4-BE49-F238E27FC236}">
                  <a16:creationId xmlns:a16="http://schemas.microsoft.com/office/drawing/2014/main" id="{8C4898DA-3784-B4BD-70BE-8C20B2CB5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652" y="725214"/>
              <a:ext cx="389021" cy="38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7C795D9-1168-23A7-EC75-FABFA989ECDA}"/>
              </a:ext>
            </a:extLst>
          </p:cNvPr>
          <p:cNvSpPr txBox="1"/>
          <p:nvPr/>
        </p:nvSpPr>
        <p:spPr>
          <a:xfrm>
            <a:off x="2233030" y="1625764"/>
            <a:ext cx="2338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application sends notification or feedback information via office email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40D75B7-4189-87DF-5A42-C63ACC4ABA5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8272"/>
          <a:stretch/>
        </p:blipFill>
        <p:spPr>
          <a:xfrm>
            <a:off x="2449582" y="739009"/>
            <a:ext cx="1064368" cy="5565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9774B14-7533-73F4-43F6-65157999F7E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74152" y="1015485"/>
            <a:ext cx="995735" cy="501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E14AA58-BF6F-29C9-2A54-AC50DBE8248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62340" y="677613"/>
            <a:ext cx="310762" cy="3107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212843E-6679-C682-8188-FB43505D29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31459" y="1083058"/>
            <a:ext cx="897119" cy="4522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2" name="Gambar 35" descr="Sebuah gambar berisi deasin&#10;&#10;Deskripsi dibuat secara otomatis dengan tingkat keyakinan sedang">
            <a:extLst>
              <a:ext uri="{FF2B5EF4-FFF2-40B4-BE49-F238E27FC236}">
                <a16:creationId xmlns:a16="http://schemas.microsoft.com/office/drawing/2014/main" id="{A1F122D2-2361-1B08-1346-BD663D3327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t="19217" r="66742" b="42093"/>
          <a:stretch/>
        </p:blipFill>
        <p:spPr>
          <a:xfrm>
            <a:off x="7124960" y="1390678"/>
            <a:ext cx="329778" cy="220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9EACFC7-369F-206B-80DA-B32EC59F307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73023" y="732067"/>
            <a:ext cx="318583" cy="318583"/>
          </a:xfrm>
          <a:prstGeom prst="rect">
            <a:avLst/>
          </a:prstGeom>
        </p:spPr>
      </p:pic>
      <p:pic>
        <p:nvPicPr>
          <p:cNvPr id="78" name="Picture 6" descr="Pin on Software and Application Logos">
            <a:extLst>
              <a:ext uri="{FF2B5EF4-FFF2-40B4-BE49-F238E27FC236}">
                <a16:creationId xmlns:a16="http://schemas.microsoft.com/office/drawing/2014/main" id="{44987145-F6BE-357A-CF53-7F6F619B7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188" y="1161740"/>
            <a:ext cx="318583" cy="31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379644C-BC39-84C0-7F3B-1F95FE5F3144}"/>
              </a:ext>
            </a:extLst>
          </p:cNvPr>
          <p:cNvCxnSpPr>
            <a:stCxn id="62" idx="3"/>
            <a:endCxn id="76" idx="1"/>
          </p:cNvCxnSpPr>
          <p:nvPr/>
        </p:nvCxnSpPr>
        <p:spPr>
          <a:xfrm flipV="1">
            <a:off x="7454738" y="891359"/>
            <a:ext cx="318285" cy="609591"/>
          </a:xfrm>
          <a:prstGeom prst="curvedConnector3">
            <a:avLst>
              <a:gd name="adj1" fmla="val 35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0">
            <a:extLst>
              <a:ext uri="{FF2B5EF4-FFF2-40B4-BE49-F238E27FC236}">
                <a16:creationId xmlns:a16="http://schemas.microsoft.com/office/drawing/2014/main" id="{9D7BFB9C-640C-BC2C-0309-66A681C14343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7454738" y="1321032"/>
            <a:ext cx="618450" cy="1799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1C0D2AF2-978E-40B7-8CF3-726137A7F22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75882" y="712130"/>
            <a:ext cx="401637" cy="38805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33DABA7-1A93-4909-20E0-3ECC3CBCDC97}"/>
              </a:ext>
            </a:extLst>
          </p:cNvPr>
          <p:cNvSpPr txBox="1"/>
          <p:nvPr/>
        </p:nvSpPr>
        <p:spPr>
          <a:xfrm>
            <a:off x="6622910" y="1660739"/>
            <a:ext cx="177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Can get Email Notification or Feedback  from system 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63DBEB8-CB89-1046-140E-BF8D8BE8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706" y="2761055"/>
            <a:ext cx="430774" cy="4307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F5F651A-B97B-674A-9B15-0284E814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555" y="2984955"/>
            <a:ext cx="362430" cy="3624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E310ED38-D336-013D-4231-29F6B84C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75" y="2984955"/>
            <a:ext cx="353529" cy="353529"/>
          </a:xfrm>
          <a:prstGeom prst="rect">
            <a:avLst/>
          </a:prstGeom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CBD02AA8-F31D-5968-0634-D7FA75D7B993}"/>
              </a:ext>
            </a:extLst>
          </p:cNvPr>
          <p:cNvSpPr txBox="1"/>
          <p:nvPr/>
        </p:nvSpPr>
        <p:spPr>
          <a:xfrm>
            <a:off x="5158465" y="3312748"/>
            <a:ext cx="1773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Non-Organization &amp; Personal email </a:t>
            </a:r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34852647-DA08-73EF-F887-BDC155594352}"/>
              </a:ext>
            </a:extLst>
          </p:cNvPr>
          <p:cNvCxnSpPr>
            <a:cxnSpLocks/>
            <a:stCxn id="87" idx="3"/>
            <a:endCxn id="1048" idx="1"/>
          </p:cNvCxnSpPr>
          <p:nvPr/>
        </p:nvCxnSpPr>
        <p:spPr>
          <a:xfrm>
            <a:off x="4443198" y="3161720"/>
            <a:ext cx="1076077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extBox 2065">
            <a:extLst>
              <a:ext uri="{FF2B5EF4-FFF2-40B4-BE49-F238E27FC236}">
                <a16:creationId xmlns:a16="http://schemas.microsoft.com/office/drawing/2014/main" id="{A3092B7B-E280-665A-7327-E493667C961E}"/>
              </a:ext>
            </a:extLst>
          </p:cNvPr>
          <p:cNvSpPr txBox="1"/>
          <p:nvPr/>
        </p:nvSpPr>
        <p:spPr>
          <a:xfrm>
            <a:off x="2545450" y="5889366"/>
            <a:ext cx="40531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</a:rPr>
              <a:t>With new technique information can be sent by email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3C9BF84A-1427-F3CE-8BEB-57F8F026B17D}"/>
              </a:ext>
            </a:extLst>
          </p:cNvPr>
          <p:cNvSpPr/>
          <p:nvPr/>
        </p:nvSpPr>
        <p:spPr>
          <a:xfrm>
            <a:off x="3640555" y="3929988"/>
            <a:ext cx="5126927" cy="1707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SEND MAIL </a:t>
            </a:r>
          </a:p>
        </p:txBody>
      </p:sp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1F1CB928-AC31-2126-479C-3FC1E654AC08}"/>
              </a:ext>
            </a:extLst>
          </p:cNvPr>
          <p:cNvGrpSpPr/>
          <p:nvPr/>
        </p:nvGrpSpPr>
        <p:grpSpPr>
          <a:xfrm>
            <a:off x="4871057" y="3025459"/>
            <a:ext cx="268561" cy="277187"/>
            <a:chOff x="4839677" y="3016280"/>
            <a:chExt cx="268561" cy="294804"/>
          </a:xfrm>
        </p:grpSpPr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C2032168-E13A-AA31-0F69-1AE43A874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677" y="3016280"/>
              <a:ext cx="254005" cy="2886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Straight Connector 2084">
              <a:extLst>
                <a:ext uri="{FF2B5EF4-FFF2-40B4-BE49-F238E27FC236}">
                  <a16:creationId xmlns:a16="http://schemas.microsoft.com/office/drawing/2014/main" id="{38D30E7F-C037-6497-144E-42C5461CBB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4233" y="3022457"/>
              <a:ext cx="254005" cy="2886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25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7C8065B-1F0A-55A3-A3A2-F7B292FF6BD9}"/>
              </a:ext>
            </a:extLst>
          </p:cNvPr>
          <p:cNvSpPr/>
          <p:nvPr/>
        </p:nvSpPr>
        <p:spPr>
          <a:xfrm>
            <a:off x="93505" y="2844148"/>
            <a:ext cx="4395907" cy="39089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E970FB-A3C0-2D5C-6FA6-13EB63A2A552}"/>
              </a:ext>
            </a:extLst>
          </p:cNvPr>
          <p:cNvGrpSpPr/>
          <p:nvPr/>
        </p:nvGrpSpPr>
        <p:grpSpPr>
          <a:xfrm>
            <a:off x="93505" y="66835"/>
            <a:ext cx="2827360" cy="369331"/>
            <a:chOff x="5421187" y="1084285"/>
            <a:chExt cx="2827360" cy="369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4D4640-25F4-ACB6-67DF-B0DAC3087307}"/>
                </a:ext>
              </a:extLst>
            </p:cNvPr>
            <p:cNvSpPr/>
            <p:nvPr/>
          </p:nvSpPr>
          <p:spPr>
            <a:xfrm>
              <a:off x="5421187" y="1084285"/>
              <a:ext cx="2827360" cy="369331"/>
            </a:xfrm>
            <a:prstGeom prst="rect">
              <a:avLst/>
            </a:prstGeom>
            <a:solidFill>
              <a:srgbClr val="6998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C14454-66E9-A629-DC25-FBC6E9FD4BF3}"/>
                </a:ext>
              </a:extLst>
            </p:cNvPr>
            <p:cNvSpPr txBox="1"/>
            <p:nvPr/>
          </p:nvSpPr>
          <p:spPr>
            <a:xfrm>
              <a:off x="5421187" y="1122388"/>
              <a:ext cx="28273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Lorem Ipsum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A68FB9-E75A-A2DF-CF91-9A278378228D}"/>
              </a:ext>
            </a:extLst>
          </p:cNvPr>
          <p:cNvSpPr/>
          <p:nvPr/>
        </p:nvSpPr>
        <p:spPr>
          <a:xfrm>
            <a:off x="10011307" y="921096"/>
            <a:ext cx="3714750" cy="456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Automate trigger send mail outlook to non organization mail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2D5948-1DC5-80D4-B05F-49781F86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083" y="441496"/>
            <a:ext cx="3962953" cy="457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F39A775-768E-C59E-2D2A-127CECDD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061" y="-287687"/>
            <a:ext cx="5376489" cy="12876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A3B80BB-0737-49D7-793C-405C4289A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2638" y="768046"/>
            <a:ext cx="5762717" cy="22306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BDDF024-D3CD-AB3A-8D27-EC8AB22106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617" b="43202"/>
          <a:stretch/>
        </p:blipFill>
        <p:spPr>
          <a:xfrm>
            <a:off x="10220791" y="-946064"/>
            <a:ext cx="1657131" cy="15580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23BF0EA-09D6-A6BF-BFE4-FCF04987DFCA}"/>
              </a:ext>
            </a:extLst>
          </p:cNvPr>
          <p:cNvSpPr txBox="1"/>
          <p:nvPr/>
        </p:nvSpPr>
        <p:spPr>
          <a:xfrm>
            <a:off x="9842165" y="1543357"/>
            <a:ext cx="3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dirty="0" err="1"/>
              <a:t>ata</a:t>
            </a:r>
            <a:r>
              <a:rPr lang="en-US" dirty="0"/>
              <a:t> mail </a:t>
            </a:r>
            <a:r>
              <a:rPr lang="en-US" dirty="0">
                <a:hlinkClick r:id="rId5"/>
              </a:rPr>
              <a:t>husenreza930@gmail.com</a:t>
            </a:r>
            <a:r>
              <a:rPr lang="en-US" dirty="0"/>
              <a:t> not </a:t>
            </a:r>
          </a:p>
        </p:txBody>
      </p: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23A1A912-B593-82C7-C8AB-8236B7A80A27}"/>
              </a:ext>
            </a:extLst>
          </p:cNvPr>
          <p:cNvGrpSpPr/>
          <p:nvPr/>
        </p:nvGrpSpPr>
        <p:grpSpPr>
          <a:xfrm>
            <a:off x="2287703" y="2861368"/>
            <a:ext cx="2374932" cy="1506326"/>
            <a:chOff x="3181547" y="771846"/>
            <a:chExt cx="2374932" cy="15063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F71859-60A1-CCDA-B389-AC7ABE5FA131}"/>
                </a:ext>
              </a:extLst>
            </p:cNvPr>
            <p:cNvSpPr txBox="1"/>
            <p:nvPr/>
          </p:nvSpPr>
          <p:spPr>
            <a:xfrm>
              <a:off x="3181547" y="1001754"/>
              <a:ext cx="2374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0" i="0" dirty="0">
                  <a:solidFill>
                    <a:srgbClr val="111111"/>
                  </a:solidFill>
                  <a:effectLst/>
                  <a:latin typeface="-apple-system"/>
                </a:rPr>
                <a:t>Power Automate cannot send emails to </a:t>
              </a:r>
              <a:r>
                <a:rPr lang="en-US" sz="1200" b="1" i="0" dirty="0">
                  <a:solidFill>
                    <a:srgbClr val="FF0000"/>
                  </a:solidFill>
                  <a:effectLst/>
                  <a:latin typeface="-apple-system"/>
                </a:rPr>
                <a:t>non-organization</a:t>
              </a:r>
              <a:r>
                <a:rPr lang="en-US" sz="1200" b="0" i="0" dirty="0">
                  <a:solidFill>
                    <a:srgbClr val="111111"/>
                  </a:solidFill>
                  <a:effectLst/>
                  <a:latin typeface="-apple-system"/>
                </a:rPr>
                <a:t> or personal mail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7405A01-B9A2-30FE-BB45-AA20D3887EAD}"/>
                </a:ext>
              </a:extLst>
            </p:cNvPr>
            <p:cNvSpPr txBox="1"/>
            <p:nvPr/>
          </p:nvSpPr>
          <p:spPr>
            <a:xfrm>
              <a:off x="3181547" y="771846"/>
              <a:ext cx="2374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600" dirty="0"/>
                <a:t>Problem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F8C59263-F4AA-5554-8F8B-5CC0D6ABFBC3}"/>
                </a:ext>
              </a:extLst>
            </p:cNvPr>
            <p:cNvGrpSpPr/>
            <p:nvPr/>
          </p:nvGrpSpPr>
          <p:grpSpPr>
            <a:xfrm>
              <a:off x="3203557" y="1262509"/>
              <a:ext cx="2274274" cy="1015663"/>
              <a:chOff x="4024488" y="2220970"/>
              <a:chExt cx="2274274" cy="1015663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B50344-06AE-DC47-AA9C-F17542627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203" y="2888915"/>
                <a:ext cx="119132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D4E2F5D0-8DF1-6F5F-AC1A-79C38632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8237" y="2498691"/>
                <a:ext cx="460222" cy="460222"/>
              </a:xfrm>
              <a:prstGeom prst="rect">
                <a:avLst/>
              </a:prstGeom>
            </p:spPr>
          </p:pic>
          <p:pic>
            <p:nvPicPr>
              <p:cNvPr id="87" name="Gambar 35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E5785BA3-6DAF-AE92-B7ED-8CD3BD14D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4" t="19217" r="66742" b="42093"/>
              <a:stretch/>
            </p:blipFill>
            <p:spPr>
              <a:xfrm>
                <a:off x="4024488" y="2629522"/>
                <a:ext cx="460221" cy="30777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68421B5-B728-8342-EAEB-92E34327BA1D}"/>
                  </a:ext>
                </a:extLst>
              </p:cNvPr>
              <p:cNvGrpSpPr/>
              <p:nvPr/>
            </p:nvGrpSpPr>
            <p:grpSpPr>
              <a:xfrm>
                <a:off x="5288890" y="2586152"/>
                <a:ext cx="1009872" cy="437991"/>
                <a:chOff x="5181610" y="2644759"/>
                <a:chExt cx="1009872" cy="437991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1E213A5-CD7C-6C04-977E-7C2C4A77395F}"/>
                    </a:ext>
                  </a:extLst>
                </p:cNvPr>
                <p:cNvSpPr txBox="1"/>
                <p:nvPr/>
              </p:nvSpPr>
              <p:spPr>
                <a:xfrm>
                  <a:off x="5181610" y="2651863"/>
                  <a:ext cx="100987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Non-Organization</a:t>
                  </a: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E3D3FE63-D3C1-9C3B-772F-18419FA76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0407" y="2644759"/>
                  <a:ext cx="409752" cy="292541"/>
                </a:xfrm>
                <a:prstGeom prst="rect">
                  <a:avLst/>
                </a:prstGeom>
              </p:spPr>
            </p:pic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4A7F594-6CC7-FB96-CAB0-C9034EDB9AAA}"/>
                  </a:ext>
                </a:extLst>
              </p:cNvPr>
              <p:cNvSpPr txBox="1"/>
              <p:nvPr/>
            </p:nvSpPr>
            <p:spPr>
              <a:xfrm>
                <a:off x="4911740" y="2220970"/>
                <a:ext cx="8845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rgbClr val="C00000"/>
                    </a:solidFill>
                    <a:latin typeface="Gadugi" panose="020B0502040204020203" pitchFamily="34" charset="0"/>
                    <a:ea typeface="Gadugi" panose="020B0502040204020203" pitchFamily="34" charset="0"/>
                  </a:rPr>
                  <a:t>x</a:t>
                </a:r>
              </a:p>
            </p:txBody>
          </p:sp>
        </p:grp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199E992E-ACF0-4E8B-AFC0-E77D21127F0F}"/>
              </a:ext>
            </a:extLst>
          </p:cNvPr>
          <p:cNvGrpSpPr/>
          <p:nvPr/>
        </p:nvGrpSpPr>
        <p:grpSpPr>
          <a:xfrm>
            <a:off x="83456" y="2844148"/>
            <a:ext cx="2374932" cy="1239727"/>
            <a:chOff x="616173" y="917663"/>
            <a:chExt cx="2374932" cy="123972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1F8E5F-68ED-19F2-3FAA-95ADACBF01B9}"/>
                </a:ext>
              </a:extLst>
            </p:cNvPr>
            <p:cNvSpPr txBox="1"/>
            <p:nvPr/>
          </p:nvSpPr>
          <p:spPr>
            <a:xfrm>
              <a:off x="616173" y="917663"/>
              <a:ext cx="2374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600" dirty="0"/>
                <a:t>Current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F4637D-D30D-3D3B-D5D0-C3D53C69CC9C}"/>
                </a:ext>
              </a:extLst>
            </p:cNvPr>
            <p:cNvSpPr txBox="1"/>
            <p:nvPr/>
          </p:nvSpPr>
          <p:spPr>
            <a:xfrm>
              <a:off x="616173" y="1158389"/>
              <a:ext cx="19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Most employees have no </a:t>
              </a:r>
              <a:r>
                <a:rPr lang="en-US" sz="1200" b="1" dirty="0">
                  <a:solidFill>
                    <a:srgbClr val="FF0000"/>
                  </a:solidFill>
                </a:rPr>
                <a:t>office</a:t>
              </a:r>
              <a:r>
                <a:rPr lang="en-US" sz="1200" dirty="0"/>
                <a:t> email account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CB3FA8E-7195-08B4-2650-FCEA0FDAA509}"/>
                </a:ext>
              </a:extLst>
            </p:cNvPr>
            <p:cNvGrpSpPr/>
            <p:nvPr/>
          </p:nvGrpSpPr>
          <p:grpSpPr>
            <a:xfrm>
              <a:off x="695580" y="1661212"/>
              <a:ext cx="2175187" cy="453995"/>
              <a:chOff x="1738308" y="2975005"/>
              <a:chExt cx="2175187" cy="453995"/>
            </a:xfrm>
          </p:grpSpPr>
          <p:pic>
            <p:nvPicPr>
              <p:cNvPr id="2050" name="Picture 2" descr="Microsoft 365 logo vector (svg, eps) formats free download - Brandlogos.net">
                <a:extLst>
                  <a:ext uri="{FF2B5EF4-FFF2-40B4-BE49-F238E27FC236}">
                    <a16:creationId xmlns:a16="http://schemas.microsoft.com/office/drawing/2014/main" id="{1F667D92-C543-CDCF-EAA6-75043B59B4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8308" y="3070170"/>
                <a:ext cx="268046" cy="294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F2C49C8-39B9-B063-8CA5-BED815F3FA68}"/>
                  </a:ext>
                </a:extLst>
              </p:cNvPr>
              <p:cNvSpPr txBox="1"/>
              <p:nvPr/>
            </p:nvSpPr>
            <p:spPr>
              <a:xfrm>
                <a:off x="1941220" y="2975005"/>
                <a:ext cx="11012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M365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56E6ED7-D249-BC91-F2B8-4DC3DD3F6805}"/>
                  </a:ext>
                </a:extLst>
              </p:cNvPr>
              <p:cNvSpPr txBox="1"/>
              <p:nvPr/>
            </p:nvSpPr>
            <p:spPr>
              <a:xfrm>
                <a:off x="1942033" y="3152001"/>
                <a:ext cx="1971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@ap.denso.com</a:t>
                </a: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522467B9-33A3-7810-A7B6-96522FDC2EC2}"/>
                </a:ext>
              </a:extLst>
            </p:cNvPr>
            <p:cNvGrpSpPr/>
            <p:nvPr/>
          </p:nvGrpSpPr>
          <p:grpSpPr>
            <a:xfrm>
              <a:off x="2303526" y="1186803"/>
              <a:ext cx="428255" cy="970587"/>
              <a:chOff x="880345" y="2586152"/>
              <a:chExt cx="428255" cy="970587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F893C31A-9EBF-7B9E-7697-DD83D16FE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0356" y="3121614"/>
                <a:ext cx="404280" cy="404280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99EC733E-30F5-50D5-FCD1-2D4B5169D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715" y="3313178"/>
                <a:ext cx="243561" cy="243561"/>
              </a:xfrm>
              <a:prstGeom prst="rect">
                <a:avLst/>
              </a:prstGeom>
            </p:spPr>
          </p:pic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9C097562-101E-F195-AD08-7FE8549A81D3}"/>
                  </a:ext>
                </a:extLst>
              </p:cNvPr>
              <p:cNvGrpSpPr/>
              <p:nvPr/>
            </p:nvGrpSpPr>
            <p:grpSpPr>
              <a:xfrm>
                <a:off x="880345" y="2586152"/>
                <a:ext cx="428255" cy="542322"/>
                <a:chOff x="880345" y="2586152"/>
                <a:chExt cx="428255" cy="542322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02DA89DD-BA2D-6B70-7E67-BC26B258AF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0345" y="2586152"/>
                  <a:ext cx="428255" cy="428255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22EE9AED-63E7-56B4-D676-E77E9D088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914" y="2910216"/>
                  <a:ext cx="218258" cy="21825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03980F23-0265-0D42-98DD-22BCBAE93D75}"/>
              </a:ext>
            </a:extLst>
          </p:cNvPr>
          <p:cNvGrpSpPr/>
          <p:nvPr/>
        </p:nvGrpSpPr>
        <p:grpSpPr>
          <a:xfrm>
            <a:off x="85638" y="4293476"/>
            <a:ext cx="3351024" cy="1311969"/>
            <a:chOff x="2497326" y="2318031"/>
            <a:chExt cx="3351024" cy="1311969"/>
          </a:xfrm>
        </p:grpSpPr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CE668AC-BFE4-2B3D-4426-DC9A49156043}"/>
                </a:ext>
              </a:extLst>
            </p:cNvPr>
            <p:cNvSpPr txBox="1"/>
            <p:nvPr/>
          </p:nvSpPr>
          <p:spPr>
            <a:xfrm>
              <a:off x="2503929" y="2799003"/>
              <a:ext cx="2991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employees</a:t>
              </a:r>
            </a:p>
            <a:p>
              <a:r>
                <a:rPr lang="en-US" sz="1200" b="1" dirty="0"/>
                <a:t>Without</a:t>
              </a:r>
            </a:p>
            <a:p>
              <a:r>
                <a:rPr lang="en-US" sz="1200" b="1" dirty="0"/>
                <a:t>account email</a:t>
              </a:r>
            </a:p>
            <a:p>
              <a:r>
                <a:rPr lang="en-US" sz="1200" b="1" dirty="0"/>
                <a:t>office </a:t>
              </a:r>
              <a:r>
                <a:rPr lang="en-US" sz="1200" dirty="0"/>
                <a:t>can get mail </a:t>
              </a:r>
              <a:r>
                <a:rPr lang="en-US" sz="1200" b="1" dirty="0">
                  <a:solidFill>
                    <a:srgbClr val="FF0000"/>
                  </a:solidFill>
                </a:rPr>
                <a:t>notification</a:t>
              </a:r>
              <a:r>
                <a:rPr lang="en-US" sz="1200" dirty="0"/>
                <a:t> from system</a:t>
              </a:r>
            </a:p>
          </p:txBody>
        </p: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E0EE70AE-ADD3-FBB9-9DCE-1C9A2030FF0B}"/>
                </a:ext>
              </a:extLst>
            </p:cNvPr>
            <p:cNvGrpSpPr/>
            <p:nvPr/>
          </p:nvGrpSpPr>
          <p:grpSpPr>
            <a:xfrm>
              <a:off x="3563115" y="2819214"/>
              <a:ext cx="1719202" cy="597208"/>
              <a:chOff x="583663" y="5090148"/>
              <a:chExt cx="1719202" cy="597208"/>
            </a:xfrm>
          </p:grpSpPr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2C8928D9-89C3-8907-A24C-4B9F63D913D3}"/>
                  </a:ext>
                </a:extLst>
              </p:cNvPr>
              <p:cNvGrpSpPr/>
              <p:nvPr/>
            </p:nvGrpSpPr>
            <p:grpSpPr>
              <a:xfrm>
                <a:off x="1842642" y="5096607"/>
                <a:ext cx="460223" cy="590749"/>
                <a:chOff x="813774" y="4032642"/>
                <a:chExt cx="460223" cy="590749"/>
              </a:xfrm>
            </p:grpSpPr>
            <p:pic>
              <p:nvPicPr>
                <p:cNvPr id="1029" name="Picture 1028">
                  <a:extLst>
                    <a:ext uri="{FF2B5EF4-FFF2-40B4-BE49-F238E27FC236}">
                      <a16:creationId xmlns:a16="http://schemas.microsoft.com/office/drawing/2014/main" id="{CB26912F-4170-EC16-72DD-D992B520B2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774" y="4032642"/>
                  <a:ext cx="460223" cy="460223"/>
                </a:xfrm>
                <a:prstGeom prst="rect">
                  <a:avLst/>
                </a:prstGeom>
              </p:spPr>
            </p:pic>
            <p:pic>
              <p:nvPicPr>
                <p:cNvPr id="1030" name="Picture 1029">
                  <a:extLst>
                    <a:ext uri="{FF2B5EF4-FFF2-40B4-BE49-F238E27FC236}">
                      <a16:creationId xmlns:a16="http://schemas.microsoft.com/office/drawing/2014/main" id="{EC1966A5-C4D1-51B0-0720-7FCAC40615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542" y="4362338"/>
                  <a:ext cx="261053" cy="261053"/>
                </a:xfrm>
                <a:prstGeom prst="rect">
                  <a:avLst/>
                </a:prstGeom>
              </p:spPr>
            </p:pic>
          </p:grp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67F76BEE-106A-D45E-197C-C7856A862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388" y="5487049"/>
                <a:ext cx="119132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5" name="Gambar 35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059FB9A2-F7C3-069B-F977-E66B1DAF1B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4" t="19217" r="66742" b="42093"/>
              <a:stretch/>
            </p:blipFill>
            <p:spPr>
              <a:xfrm>
                <a:off x="583663" y="5213530"/>
                <a:ext cx="460221" cy="30777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8D3E0676-0D9E-C2A5-1C1E-C9F7171DC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5816" y="5090148"/>
                <a:ext cx="460222" cy="460222"/>
              </a:xfrm>
              <a:prstGeom prst="rect">
                <a:avLst/>
              </a:prstGeom>
            </p:spPr>
          </p:pic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81B7B0F-F25A-93D3-82D4-5EA779A15DE7}"/>
                </a:ext>
              </a:extLst>
            </p:cNvPr>
            <p:cNvSpPr txBox="1"/>
            <p:nvPr/>
          </p:nvSpPr>
          <p:spPr>
            <a:xfrm>
              <a:off x="2497327" y="2318031"/>
              <a:ext cx="2374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Wingdings" panose="05000000000000000000" pitchFamily="2" charset="2"/>
                <a:buChar char="q"/>
                <a:defRPr/>
              </a:lvl1pPr>
            </a:lstStyle>
            <a:p>
              <a:r>
                <a:rPr lang="en-US" sz="1600" dirty="0"/>
                <a:t>Ideal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2DFB7CC4-D224-83B9-462A-B15CD53C687E}"/>
                </a:ext>
              </a:extLst>
            </p:cNvPr>
            <p:cNvSpPr txBox="1"/>
            <p:nvPr/>
          </p:nvSpPr>
          <p:spPr>
            <a:xfrm>
              <a:off x="2497326" y="2549849"/>
              <a:ext cx="3351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System can send </a:t>
              </a:r>
              <a:r>
                <a:rPr lang="en-US" sz="1200" dirty="0"/>
                <a:t>to </a:t>
              </a:r>
              <a:r>
                <a:rPr lang="en-US" sz="1200" b="1" dirty="0">
                  <a:solidFill>
                    <a:srgbClr val="FF0000"/>
                  </a:solidFill>
                </a:rPr>
                <a:t>personal</a:t>
              </a:r>
              <a:r>
                <a:rPr lang="en-US" sz="1200" dirty="0"/>
                <a:t> employee's mail </a:t>
              </a: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A139537D-6696-238E-D8E9-B44EE0AA84FB}"/>
              </a:ext>
            </a:extLst>
          </p:cNvPr>
          <p:cNvGrpSpPr/>
          <p:nvPr/>
        </p:nvGrpSpPr>
        <p:grpSpPr>
          <a:xfrm>
            <a:off x="2979962" y="4506208"/>
            <a:ext cx="1689144" cy="1096229"/>
            <a:chOff x="3887859" y="2263323"/>
            <a:chExt cx="1689144" cy="1096229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1D8A8BDE-5A3F-654F-4FF0-63593812E3F5}"/>
                </a:ext>
              </a:extLst>
            </p:cNvPr>
            <p:cNvGrpSpPr/>
            <p:nvPr/>
          </p:nvGrpSpPr>
          <p:grpSpPr>
            <a:xfrm>
              <a:off x="4065372" y="2266897"/>
              <a:ext cx="1191095" cy="610056"/>
              <a:chOff x="824738" y="1596644"/>
              <a:chExt cx="1191095" cy="610056"/>
            </a:xfrm>
          </p:grpSpPr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AD02C2A8-3F5B-D4DB-CC26-79F4260EB058}"/>
                  </a:ext>
                </a:extLst>
              </p:cNvPr>
              <p:cNvSpPr txBox="1"/>
              <p:nvPr/>
            </p:nvSpPr>
            <p:spPr>
              <a:xfrm>
                <a:off x="824738" y="1652702"/>
                <a:ext cx="1191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437F86"/>
                    </a:solidFill>
                  </a:rPr>
                  <a:t>WHY SHOULD SEND TO PERSONAL MAIL </a:t>
                </a: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FBBD8224-0F18-A485-A2F4-6CED9B1211F5}"/>
                  </a:ext>
                </a:extLst>
              </p:cNvPr>
              <p:cNvSpPr txBox="1"/>
              <p:nvPr/>
            </p:nvSpPr>
            <p:spPr>
              <a:xfrm>
                <a:off x="1623102" y="1596644"/>
                <a:ext cx="143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437F86"/>
                    </a:solidFill>
                  </a:rPr>
                  <a:t>?</a:t>
                </a:r>
              </a:p>
            </p:txBody>
          </p:sp>
        </p:grp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BEA8BC8F-A10A-3F13-BB71-78DF2B5A98B7}"/>
                </a:ext>
              </a:extLst>
            </p:cNvPr>
            <p:cNvSpPr txBox="1"/>
            <p:nvPr/>
          </p:nvSpPr>
          <p:spPr>
            <a:xfrm>
              <a:off x="3887859" y="2876953"/>
              <a:ext cx="1689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As the </a:t>
              </a:r>
              <a:r>
                <a:rPr lang="en-US" sz="1200" b="1" dirty="0">
                  <a:solidFill>
                    <a:srgbClr val="FF0000"/>
                  </a:solidFill>
                </a:rPr>
                <a:t>notification</a:t>
              </a:r>
              <a:r>
                <a:rPr lang="en-US" sz="1200" dirty="0"/>
                <a:t> feature of the system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010C0D8-A47C-B2A5-9D05-6B8BB4532E6E}"/>
                </a:ext>
              </a:extLst>
            </p:cNvPr>
            <p:cNvSpPr/>
            <p:nvPr/>
          </p:nvSpPr>
          <p:spPr>
            <a:xfrm>
              <a:off x="3940475" y="2263323"/>
              <a:ext cx="1390261" cy="109622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79937C0C-296B-E107-839E-7FF867BE999F}"/>
              </a:ext>
            </a:extLst>
          </p:cNvPr>
          <p:cNvGrpSpPr/>
          <p:nvPr/>
        </p:nvGrpSpPr>
        <p:grpSpPr>
          <a:xfrm>
            <a:off x="98527" y="5694615"/>
            <a:ext cx="2936143" cy="1079239"/>
            <a:chOff x="616173" y="3675067"/>
            <a:chExt cx="2936143" cy="107923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5E81E6C-D314-4CE5-B383-354F9C0BBBB5}"/>
                </a:ext>
              </a:extLst>
            </p:cNvPr>
            <p:cNvSpPr txBox="1"/>
            <p:nvPr/>
          </p:nvSpPr>
          <p:spPr>
            <a:xfrm>
              <a:off x="616173" y="3675067"/>
              <a:ext cx="2374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600" dirty="0"/>
                <a:t>Improvement</a:t>
              </a:r>
            </a:p>
          </p:txBody>
        </p: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16432C0A-ED68-4CB8-D311-5D9DF7C25A0B}"/>
                </a:ext>
              </a:extLst>
            </p:cNvPr>
            <p:cNvGrpSpPr/>
            <p:nvPr/>
          </p:nvGrpSpPr>
          <p:grpSpPr>
            <a:xfrm>
              <a:off x="736766" y="4102982"/>
              <a:ext cx="2707907" cy="651324"/>
              <a:chOff x="4958579" y="5114764"/>
              <a:chExt cx="2707907" cy="651324"/>
            </a:xfrm>
          </p:grpSpPr>
          <p:cxnSp>
            <p:nvCxnSpPr>
              <p:cNvPr id="1052" name="Straight Arrow Connector 1051">
                <a:extLst>
                  <a:ext uri="{FF2B5EF4-FFF2-40B4-BE49-F238E27FC236}">
                    <a16:creationId xmlns:a16="http://schemas.microsoft.com/office/drawing/2014/main" id="{C199D72D-8B4B-9E42-4DE8-7F5BAAC5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2294" y="5518927"/>
                <a:ext cx="93485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2" name="Group 1041">
                <a:extLst>
                  <a:ext uri="{FF2B5EF4-FFF2-40B4-BE49-F238E27FC236}">
                    <a16:creationId xmlns:a16="http://schemas.microsoft.com/office/drawing/2014/main" id="{33AC38B7-2CF7-3654-A01A-24A09F92D518}"/>
                  </a:ext>
                </a:extLst>
              </p:cNvPr>
              <p:cNvGrpSpPr/>
              <p:nvPr/>
            </p:nvGrpSpPr>
            <p:grpSpPr>
              <a:xfrm>
                <a:off x="7232229" y="5128391"/>
                <a:ext cx="434257" cy="609489"/>
                <a:chOff x="813774" y="4093602"/>
                <a:chExt cx="434257" cy="609489"/>
              </a:xfrm>
            </p:grpSpPr>
            <p:pic>
              <p:nvPicPr>
                <p:cNvPr id="1043" name="Picture 1042">
                  <a:extLst>
                    <a:ext uri="{FF2B5EF4-FFF2-40B4-BE49-F238E27FC236}">
                      <a16:creationId xmlns:a16="http://schemas.microsoft.com/office/drawing/2014/main" id="{248239B9-3D3A-C06F-111C-591B4E4B3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774" y="4093602"/>
                  <a:ext cx="434257" cy="434257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D4973A73-8374-D457-8FB8-88C503031E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505" y="4425858"/>
                  <a:ext cx="277233" cy="277233"/>
                </a:xfrm>
                <a:prstGeom prst="rect">
                  <a:avLst/>
                </a:prstGeom>
              </p:spPr>
            </p:pic>
          </p:grpSp>
          <p:cxnSp>
            <p:nvCxnSpPr>
              <p:cNvPr id="1045" name="Straight Arrow Connector 1044">
                <a:extLst>
                  <a:ext uri="{FF2B5EF4-FFF2-40B4-BE49-F238E27FC236}">
                    <a16:creationId xmlns:a16="http://schemas.microsoft.com/office/drawing/2014/main" id="{40C1DB61-0B81-3F0B-A5E2-6B73EAB9B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4304" y="5511665"/>
                <a:ext cx="119132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6" name="Gambar 35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07848F84-91BA-B729-A758-E082CEC785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4" t="19217" r="66742" b="42093"/>
              <a:stretch/>
            </p:blipFill>
            <p:spPr>
              <a:xfrm>
                <a:off x="4958579" y="5238146"/>
                <a:ext cx="460221" cy="30777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684A7D0C-0869-A2D2-9F16-805AC5A56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0732" y="5114764"/>
                <a:ext cx="460222" cy="460222"/>
              </a:xfrm>
              <a:prstGeom prst="rect">
                <a:avLst/>
              </a:prstGeom>
            </p:spPr>
          </p:pic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18548996-9D9D-9302-643B-75C541F58294}"/>
                  </a:ext>
                </a:extLst>
              </p:cNvPr>
              <p:cNvGrpSpPr/>
              <p:nvPr/>
            </p:nvGrpSpPr>
            <p:grpSpPr>
              <a:xfrm>
                <a:off x="6075698" y="5197830"/>
                <a:ext cx="845432" cy="568258"/>
                <a:chOff x="6201997" y="5148543"/>
                <a:chExt cx="845432" cy="568258"/>
              </a:xfrm>
            </p:grpSpPr>
            <p:pic>
              <p:nvPicPr>
                <p:cNvPr id="2054" name="Picture 6" descr="Pin on Software and Application Logos">
                  <a:extLst>
                    <a:ext uri="{FF2B5EF4-FFF2-40B4-BE49-F238E27FC236}">
                      <a16:creationId xmlns:a16="http://schemas.microsoft.com/office/drawing/2014/main" id="{3DD4550F-CD01-2013-9C46-E33EBDB7B9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9698" y="5148543"/>
                  <a:ext cx="389021" cy="3890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49" name="TextBox 1048">
                  <a:extLst>
                    <a:ext uri="{FF2B5EF4-FFF2-40B4-BE49-F238E27FC236}">
                      <a16:creationId xmlns:a16="http://schemas.microsoft.com/office/drawing/2014/main" id="{E0C56067-3D95-0559-7C8B-9B28E7179944}"/>
                    </a:ext>
                  </a:extLst>
                </p:cNvPr>
                <p:cNvSpPr txBox="1"/>
                <p:nvPr/>
              </p:nvSpPr>
              <p:spPr>
                <a:xfrm>
                  <a:off x="6201997" y="5439802"/>
                  <a:ext cx="8454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b="1" dirty="0"/>
                    <a:t>MACRO</a:t>
                  </a:r>
                </a:p>
              </p:txBody>
            </p:sp>
          </p:grpSp>
          <p:pic>
            <p:nvPicPr>
              <p:cNvPr id="1054" name="Picture 1053">
                <a:extLst>
                  <a:ext uri="{FF2B5EF4-FFF2-40B4-BE49-F238E27FC236}">
                    <a16:creationId xmlns:a16="http://schemas.microsoft.com/office/drawing/2014/main" id="{4A916B61-6B61-AD4B-2DC4-A88670AF7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8609" y="5139753"/>
                <a:ext cx="460222" cy="460222"/>
              </a:xfrm>
              <a:prstGeom prst="rect">
                <a:avLst/>
              </a:prstGeom>
            </p:spPr>
          </p:pic>
        </p:grp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14534375-B3EF-B102-0D06-C0428F8D4A2F}"/>
                </a:ext>
              </a:extLst>
            </p:cNvPr>
            <p:cNvSpPr txBox="1"/>
            <p:nvPr/>
          </p:nvSpPr>
          <p:spPr>
            <a:xfrm>
              <a:off x="622192" y="3891458"/>
              <a:ext cx="2930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Create </a:t>
              </a:r>
              <a:r>
                <a:rPr lang="en-US" sz="1200" b="1" dirty="0"/>
                <a:t>Additional system</a:t>
              </a:r>
              <a:r>
                <a:rPr lang="en-US" sz="1200" dirty="0"/>
                <a:t> in Makro Outlook </a:t>
              </a:r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213AD1B5-DB50-D06A-D637-4646CCE105EF}"/>
              </a:ext>
            </a:extLst>
          </p:cNvPr>
          <p:cNvGrpSpPr/>
          <p:nvPr/>
        </p:nvGrpSpPr>
        <p:grpSpPr>
          <a:xfrm>
            <a:off x="4704961" y="1510252"/>
            <a:ext cx="2374932" cy="1253907"/>
            <a:chOff x="252719" y="900319"/>
            <a:chExt cx="2374932" cy="1253907"/>
          </a:xfrm>
        </p:grpSpPr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8D7CC1C8-9714-8169-90E1-7084D619B959}"/>
                </a:ext>
              </a:extLst>
            </p:cNvPr>
            <p:cNvGrpSpPr/>
            <p:nvPr/>
          </p:nvGrpSpPr>
          <p:grpSpPr>
            <a:xfrm>
              <a:off x="382604" y="1138563"/>
              <a:ext cx="1861446" cy="1015663"/>
              <a:chOff x="4962003" y="1997664"/>
              <a:chExt cx="1861446" cy="1015663"/>
            </a:xfrm>
          </p:grpSpPr>
          <p:pic>
            <p:nvPicPr>
              <p:cNvPr id="1073" name="Picture 2" descr="Gateway icon isolated on white background vector illustration.">
                <a:extLst>
                  <a:ext uri="{FF2B5EF4-FFF2-40B4-BE49-F238E27FC236}">
                    <a16:creationId xmlns:a16="http://schemas.microsoft.com/office/drawing/2014/main" id="{007B9C1F-0CD9-B468-9099-E03C7678BD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94" t="11179" r="13333" b="23757"/>
              <a:stretch/>
            </p:blipFill>
            <p:spPr bwMode="auto">
              <a:xfrm>
                <a:off x="5635213" y="2088248"/>
                <a:ext cx="753696" cy="495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F7B6D1BD-5FCE-9342-5F19-5BAA4A86F8A9}"/>
                  </a:ext>
                </a:extLst>
              </p:cNvPr>
              <p:cNvSpPr txBox="1"/>
              <p:nvPr/>
            </p:nvSpPr>
            <p:spPr>
              <a:xfrm>
                <a:off x="4962003" y="1997664"/>
                <a:ext cx="18614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Power</a:t>
                </a:r>
              </a:p>
              <a:p>
                <a:r>
                  <a:rPr lang="en-US" sz="1200" b="1" dirty="0"/>
                  <a:t>Platform </a:t>
                </a:r>
              </a:p>
              <a:p>
                <a:r>
                  <a:rPr lang="en-US" sz="1200" dirty="0"/>
                  <a:t>Accessing </a:t>
                </a:r>
              </a:p>
              <a:p>
                <a:r>
                  <a:rPr lang="en-US" sz="1200" dirty="0"/>
                  <a:t>Data Local need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Gateway</a:t>
                </a:r>
              </a:p>
              <a:p>
                <a:endParaRPr lang="en-US" sz="1200" dirty="0"/>
              </a:p>
            </p:txBody>
          </p:sp>
        </p:grp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9F7D64B1-1847-1438-9FD8-2381D93BAB6B}"/>
                </a:ext>
              </a:extLst>
            </p:cNvPr>
            <p:cNvSpPr txBox="1"/>
            <p:nvPr/>
          </p:nvSpPr>
          <p:spPr>
            <a:xfrm>
              <a:off x="252719" y="900319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Current</a:t>
              </a:r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18AC345-E54E-E50C-6678-D89B187DA640}"/>
              </a:ext>
            </a:extLst>
          </p:cNvPr>
          <p:cNvGrpSpPr/>
          <p:nvPr/>
        </p:nvGrpSpPr>
        <p:grpSpPr>
          <a:xfrm>
            <a:off x="4791052" y="2726280"/>
            <a:ext cx="4211351" cy="1281721"/>
            <a:chOff x="383802" y="2556779"/>
            <a:chExt cx="4211351" cy="1281721"/>
          </a:xfrm>
        </p:grpSpPr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015D8B2B-1893-321A-949C-B538287D9D3B}"/>
                </a:ext>
              </a:extLst>
            </p:cNvPr>
            <p:cNvGrpSpPr/>
            <p:nvPr/>
          </p:nvGrpSpPr>
          <p:grpSpPr>
            <a:xfrm>
              <a:off x="383802" y="2885303"/>
              <a:ext cx="975266" cy="523220"/>
              <a:chOff x="58682" y="1605957"/>
              <a:chExt cx="975266" cy="523220"/>
            </a:xfrm>
          </p:grpSpPr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14D0FCEB-7089-7D33-541B-3DAA417B70F7}"/>
                  </a:ext>
                </a:extLst>
              </p:cNvPr>
              <p:cNvSpPr txBox="1"/>
              <p:nvPr/>
            </p:nvSpPr>
            <p:spPr>
              <a:xfrm>
                <a:off x="58682" y="1613652"/>
                <a:ext cx="97526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rgbClr val="437F86"/>
                    </a:solidFill>
                  </a:rPr>
                  <a:t>WHY SHOULD CONNECT TO LOCAL SERVER </a:t>
                </a:r>
              </a:p>
            </p:txBody>
          </p:sp>
          <p:sp>
            <p:nvSpPr>
              <p:cNvPr id="2048" name="TextBox 2047">
                <a:extLst>
                  <a:ext uri="{FF2B5EF4-FFF2-40B4-BE49-F238E27FC236}">
                    <a16:creationId xmlns:a16="http://schemas.microsoft.com/office/drawing/2014/main" id="{E6B65FAF-8297-1B6B-279F-4FE0BBB1C280}"/>
                  </a:ext>
                </a:extLst>
              </p:cNvPr>
              <p:cNvSpPr txBox="1"/>
              <p:nvPr/>
            </p:nvSpPr>
            <p:spPr>
              <a:xfrm>
                <a:off x="745081" y="1605957"/>
                <a:ext cx="143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437F86"/>
                    </a:solidFill>
                  </a:rPr>
                  <a:t>?</a:t>
                </a:r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27701D85-2893-72C5-1B79-0EC2ACAEE2A6}"/>
                </a:ext>
              </a:extLst>
            </p:cNvPr>
            <p:cNvGrpSpPr/>
            <p:nvPr/>
          </p:nvGrpSpPr>
          <p:grpSpPr>
            <a:xfrm>
              <a:off x="1427016" y="2556779"/>
              <a:ext cx="1421917" cy="600164"/>
              <a:chOff x="41811" y="2240470"/>
              <a:chExt cx="1421917" cy="600164"/>
            </a:xfrm>
          </p:grpSpPr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34FD9B8A-1059-6311-20A7-DF5002A14DBA}"/>
                  </a:ext>
                </a:extLst>
              </p:cNvPr>
              <p:cNvSpPr txBox="1"/>
              <p:nvPr/>
            </p:nvSpPr>
            <p:spPr>
              <a:xfrm>
                <a:off x="41811" y="2240470"/>
                <a:ext cx="11521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All Data are </a:t>
                </a:r>
                <a:r>
                  <a:rPr lang="en-US" sz="1100" b="1" dirty="0"/>
                  <a:t>stored</a:t>
                </a:r>
                <a:r>
                  <a:rPr lang="en-US" sz="1100" dirty="0"/>
                  <a:t> in </a:t>
                </a:r>
                <a:r>
                  <a:rPr lang="en-US" sz="1100" b="1" dirty="0"/>
                  <a:t>Local</a:t>
                </a:r>
                <a:r>
                  <a:rPr lang="en-US" sz="1100" dirty="0"/>
                  <a:t> </a:t>
                </a:r>
                <a:r>
                  <a:rPr lang="en-US" sz="1100" b="1" dirty="0"/>
                  <a:t>Server</a:t>
                </a:r>
              </a:p>
            </p:txBody>
          </p:sp>
          <p:pic>
            <p:nvPicPr>
              <p:cNvPr id="1086" name="Graphic 1085" descr="Database outline">
                <a:extLst>
                  <a:ext uri="{FF2B5EF4-FFF2-40B4-BE49-F238E27FC236}">
                    <a16:creationId xmlns:a16="http://schemas.microsoft.com/office/drawing/2014/main" id="{329D5EFD-C7D3-6401-55F4-8FF881DBF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43321" y="2332595"/>
                <a:ext cx="420407" cy="399152"/>
              </a:xfrm>
              <a:prstGeom prst="rect">
                <a:avLst/>
              </a:prstGeom>
            </p:spPr>
          </p:pic>
        </p:grp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AED6815D-5653-48E3-5F0A-BF1226242A16}"/>
                </a:ext>
              </a:extLst>
            </p:cNvPr>
            <p:cNvGrpSpPr/>
            <p:nvPr/>
          </p:nvGrpSpPr>
          <p:grpSpPr>
            <a:xfrm>
              <a:off x="3026783" y="2567375"/>
              <a:ext cx="1504398" cy="769441"/>
              <a:chOff x="2983334" y="2292207"/>
              <a:chExt cx="1504398" cy="769441"/>
            </a:xfrm>
          </p:grpSpPr>
          <p:sp>
            <p:nvSpPr>
              <p:cNvPr id="1083" name="TextBox 1082">
                <a:extLst>
                  <a:ext uri="{FF2B5EF4-FFF2-40B4-BE49-F238E27FC236}">
                    <a16:creationId xmlns:a16="http://schemas.microsoft.com/office/drawing/2014/main" id="{627A42EA-CA09-1DD1-6027-2DF30F0894DB}"/>
                  </a:ext>
                </a:extLst>
              </p:cNvPr>
              <p:cNvSpPr txBox="1"/>
              <p:nvPr/>
            </p:nvSpPr>
            <p:spPr>
              <a:xfrm>
                <a:off x="2983334" y="2292207"/>
                <a:ext cx="15043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System</a:t>
                </a:r>
                <a:r>
                  <a:rPr lang="en-US" sz="1100" dirty="0"/>
                  <a:t> </a:t>
                </a:r>
              </a:p>
              <a:p>
                <a:r>
                  <a:rPr lang="en-US" sz="1100" b="1" dirty="0"/>
                  <a:t>Need</a:t>
                </a:r>
                <a:r>
                  <a:rPr lang="en-US" sz="1100" dirty="0"/>
                  <a:t> </a:t>
                </a:r>
                <a:r>
                  <a:rPr lang="en-US" sz="1100" b="1" dirty="0"/>
                  <a:t>Data</a:t>
                </a:r>
              </a:p>
              <a:p>
                <a:r>
                  <a:rPr lang="en-US" sz="1100" dirty="0"/>
                  <a:t>Employee for E-Form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  <p:pic>
            <p:nvPicPr>
              <p:cNvPr id="1084" name="Picture 1083">
                <a:extLst>
                  <a:ext uri="{FF2B5EF4-FFF2-40B4-BE49-F238E27FC236}">
                    <a16:creationId xmlns:a16="http://schemas.microsoft.com/office/drawing/2014/main" id="{E365D5A4-0C98-3B9E-5D03-8E650EDF7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54117" y="2303339"/>
                <a:ext cx="402553" cy="3648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66A33749-0302-40B8-0F3A-DD52537E1DD9}"/>
                </a:ext>
              </a:extLst>
            </p:cNvPr>
            <p:cNvGrpSpPr/>
            <p:nvPr/>
          </p:nvGrpSpPr>
          <p:grpSpPr>
            <a:xfrm>
              <a:off x="2995978" y="3167474"/>
              <a:ext cx="1599175" cy="600164"/>
              <a:chOff x="2806976" y="2856575"/>
              <a:chExt cx="1599175" cy="600164"/>
            </a:xfrm>
          </p:grpSpPr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6E390880-E9A1-217D-7848-E12A0DD0BA75}"/>
                  </a:ext>
                </a:extLst>
              </p:cNvPr>
              <p:cNvSpPr txBox="1"/>
              <p:nvPr/>
            </p:nvSpPr>
            <p:spPr>
              <a:xfrm>
                <a:off x="2806976" y="2856575"/>
                <a:ext cx="1599175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Avoid inputting </a:t>
                </a:r>
                <a:r>
                  <a:rPr lang="en-US" sz="1100" dirty="0"/>
                  <a:t>a lot</a:t>
                </a:r>
              </a:p>
              <a:p>
                <a:r>
                  <a:rPr lang="en-US" sz="1100" dirty="0"/>
                  <a:t>of data </a:t>
                </a:r>
              </a:p>
              <a:p>
                <a:r>
                  <a:rPr lang="en-US" sz="1100" dirty="0"/>
                  <a:t>manually</a:t>
                </a:r>
              </a:p>
            </p:txBody>
          </p:sp>
          <p:pic>
            <p:nvPicPr>
              <p:cNvPr id="1082" name="Picture 1081">
                <a:extLst>
                  <a:ext uri="{FF2B5EF4-FFF2-40B4-BE49-F238E27FC236}">
                    <a16:creationId xmlns:a16="http://schemas.microsoft.com/office/drawing/2014/main" id="{B2E0CE19-959A-9F9D-9468-65EC92C4E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4738" y="3055106"/>
                <a:ext cx="686982" cy="399152"/>
              </a:xfrm>
              <a:prstGeom prst="rect">
                <a:avLst/>
              </a:prstGeom>
            </p:spPr>
          </p:pic>
        </p:grp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B146FB3F-9D24-5527-596A-CCFFC004D457}"/>
                </a:ext>
              </a:extLst>
            </p:cNvPr>
            <p:cNvSpPr txBox="1"/>
            <p:nvPr/>
          </p:nvSpPr>
          <p:spPr>
            <a:xfrm>
              <a:off x="1250464" y="3407613"/>
              <a:ext cx="18289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Must be able to load data into the </a:t>
              </a:r>
              <a:r>
                <a:rPr lang="en-US" sz="1100" b="1" dirty="0"/>
                <a:t>local system</a:t>
              </a:r>
            </a:p>
          </p:txBody>
        </p:sp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1C2F7EC-0EF4-95B4-1F6F-3F78CF2CB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576508" y="3177905"/>
              <a:ext cx="1265531" cy="27388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5B84DE-F361-C261-814F-068E19A805BC}"/>
              </a:ext>
            </a:extLst>
          </p:cNvPr>
          <p:cNvGrpSpPr/>
          <p:nvPr/>
        </p:nvGrpSpPr>
        <p:grpSpPr>
          <a:xfrm>
            <a:off x="6725936" y="1510186"/>
            <a:ext cx="2792862" cy="1030939"/>
            <a:chOff x="6725936" y="1510186"/>
            <a:chExt cx="2792862" cy="1030939"/>
          </a:xfrm>
        </p:grpSpPr>
        <p:sp>
          <p:nvSpPr>
            <p:cNvPr id="2052" name="TextBox 2051">
              <a:extLst>
                <a:ext uri="{FF2B5EF4-FFF2-40B4-BE49-F238E27FC236}">
                  <a16:creationId xmlns:a16="http://schemas.microsoft.com/office/drawing/2014/main" id="{C768A5AC-73E9-959E-02AA-72189C35BF39}"/>
                </a:ext>
              </a:extLst>
            </p:cNvPr>
            <p:cNvSpPr txBox="1"/>
            <p:nvPr/>
          </p:nvSpPr>
          <p:spPr>
            <a:xfrm>
              <a:off x="6725936" y="1510186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Problem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1978A0-7838-98A7-AD51-992C6F0BDDB2}"/>
                </a:ext>
              </a:extLst>
            </p:cNvPr>
            <p:cNvGrpSpPr/>
            <p:nvPr/>
          </p:nvGrpSpPr>
          <p:grpSpPr>
            <a:xfrm>
              <a:off x="6840749" y="1585425"/>
              <a:ext cx="2678049" cy="955700"/>
              <a:chOff x="6840749" y="1794975"/>
              <a:chExt cx="2678049" cy="9557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3B413B1-8BF8-30F2-8197-472143E345CA}"/>
                  </a:ext>
                </a:extLst>
              </p:cNvPr>
              <p:cNvGrpSpPr/>
              <p:nvPr/>
            </p:nvGrpSpPr>
            <p:grpSpPr>
              <a:xfrm>
                <a:off x="6840749" y="1794975"/>
                <a:ext cx="2678049" cy="955700"/>
                <a:chOff x="6840749" y="1794975"/>
                <a:chExt cx="2678049" cy="955700"/>
              </a:xfrm>
            </p:grpSpPr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2BF78363-2021-63D3-EEAE-76BBFDB55C06}"/>
                    </a:ext>
                  </a:extLst>
                </p:cNvPr>
                <p:cNvGrpSpPr/>
                <p:nvPr/>
              </p:nvGrpSpPr>
              <p:grpSpPr>
                <a:xfrm>
                  <a:off x="6840749" y="1794975"/>
                  <a:ext cx="2001511" cy="813020"/>
                  <a:chOff x="6761338" y="745262"/>
                  <a:chExt cx="2388154" cy="1021733"/>
                </a:xfrm>
              </p:grpSpPr>
              <p:cxnSp>
                <p:nvCxnSpPr>
                  <p:cNvPr id="2056" name="Connector: Elbow 63">
                    <a:extLst>
                      <a:ext uri="{FF2B5EF4-FFF2-40B4-BE49-F238E27FC236}">
                        <a16:creationId xmlns:a16="http://schemas.microsoft.com/office/drawing/2014/main" id="{812D6D27-6DDC-4B49-2E20-B988981EF5F2}"/>
                      </a:ext>
                    </a:extLst>
                  </p:cNvPr>
                  <p:cNvCxnSpPr>
                    <a:cxnSpLocks/>
                    <a:stCxn id="2057" idx="1"/>
                    <a:endCxn id="2065" idx="3"/>
                  </p:cNvCxnSpPr>
                  <p:nvPr/>
                </p:nvCxnSpPr>
                <p:spPr>
                  <a:xfrm rot="10800000" flipV="1">
                    <a:off x="7768895" y="1198167"/>
                    <a:ext cx="614272" cy="57962"/>
                  </a:xfrm>
                  <a:prstGeom prst="curvedConnector3">
                    <a:avLst>
                      <a:gd name="adj1" fmla="val 50000"/>
                    </a:avLst>
                  </a:prstGeom>
                  <a:ln w="28575">
                    <a:solidFill>
                      <a:schemeClr val="accent2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57" name="Graphic 2056" descr="Database outline">
                    <a:extLst>
                      <a:ext uri="{FF2B5EF4-FFF2-40B4-BE49-F238E27FC236}">
                        <a16:creationId xmlns:a16="http://schemas.microsoft.com/office/drawing/2014/main" id="{4043C012-E942-0290-347C-FA2DA08610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83167" y="886259"/>
                    <a:ext cx="623815" cy="623815"/>
                  </a:xfrm>
                  <a:prstGeom prst="rect">
                    <a:avLst/>
                  </a:prstGeom>
                </p:spPr>
              </p:pic>
              <p:sp>
                <p:nvSpPr>
                  <p:cNvPr id="2058" name="TextBox 2057">
                    <a:extLst>
                      <a:ext uri="{FF2B5EF4-FFF2-40B4-BE49-F238E27FC236}">
                        <a16:creationId xmlns:a16="http://schemas.microsoft.com/office/drawing/2014/main" id="{5805EB8B-1A12-EF2F-E034-C16F2049A962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992" y="1435751"/>
                    <a:ext cx="842500" cy="2707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Local</a:t>
                    </a:r>
                    <a:r>
                      <a:rPr lang="en-US" sz="8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sz="800" dirty="0"/>
                      <a:t>Server</a:t>
                    </a:r>
                  </a:p>
                </p:txBody>
              </p:sp>
              <p:grpSp>
                <p:nvGrpSpPr>
                  <p:cNvPr id="2059" name="Group 2058">
                    <a:extLst>
                      <a:ext uri="{FF2B5EF4-FFF2-40B4-BE49-F238E27FC236}">
                        <a16:creationId xmlns:a16="http://schemas.microsoft.com/office/drawing/2014/main" id="{C8797191-D320-73A2-2A59-8C345F095AD1}"/>
                      </a:ext>
                    </a:extLst>
                  </p:cNvPr>
                  <p:cNvGrpSpPr/>
                  <p:nvPr/>
                </p:nvGrpSpPr>
                <p:grpSpPr>
                  <a:xfrm>
                    <a:off x="6761338" y="745262"/>
                    <a:ext cx="1007557" cy="1021733"/>
                    <a:chOff x="267409" y="3041254"/>
                    <a:chExt cx="1007557" cy="1021733"/>
                  </a:xfrm>
                </p:grpSpPr>
                <p:pic>
                  <p:nvPicPr>
                    <p:cNvPr id="2060" name="Picture 2059">
                      <a:extLst>
                        <a:ext uri="{FF2B5EF4-FFF2-40B4-BE49-F238E27FC236}">
                          <a16:creationId xmlns:a16="http://schemas.microsoft.com/office/drawing/2014/main" id="{66507715-FF08-996D-8553-8DC38B150C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606243" y="3348493"/>
                      <a:ext cx="190428" cy="1904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61" name="Gambar 36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456FE9FC-7C7C-EF77-3DA2-898C35A903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1473" t="19276" r="47414" b="42034"/>
                    <a:stretch/>
                  </p:blipFill>
                  <p:spPr>
                    <a:xfrm>
                      <a:off x="366526" y="3519749"/>
                      <a:ext cx="267958" cy="2623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62" name="Gambar 35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020C46A7-3E8B-8026-86F4-0D86BA29EC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494" t="19217" r="66742" b="42093"/>
                    <a:stretch/>
                  </p:blipFill>
                  <p:spPr>
                    <a:xfrm>
                      <a:off x="616920" y="3563549"/>
                      <a:ext cx="248239" cy="21275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63" name="Picture 2062">
                      <a:extLst>
                        <a:ext uri="{FF2B5EF4-FFF2-40B4-BE49-F238E27FC236}">
                          <a16:creationId xmlns:a16="http://schemas.microsoft.com/office/drawing/2014/main" id="{9EB319FF-5412-15C4-986A-B45B7A4171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/>
                    <a:srcRect l="26657" t="6103" r="26629" b="5132"/>
                    <a:stretch/>
                  </p:blipFill>
                  <p:spPr>
                    <a:xfrm>
                      <a:off x="889195" y="3578002"/>
                      <a:ext cx="178156" cy="17207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64" name="TextBox 2063">
                      <a:extLst>
                        <a:ext uri="{FF2B5EF4-FFF2-40B4-BE49-F238E27FC236}">
                          <a16:creationId xmlns:a16="http://schemas.microsoft.com/office/drawing/2014/main" id="{EA522F0B-B527-91F4-71C2-9D30C4016A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652" y="3750277"/>
                      <a:ext cx="589265" cy="2707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800" dirty="0"/>
                        <a:t>Cloud</a:t>
                      </a:r>
                    </a:p>
                  </p:txBody>
                </p:sp>
                <p:pic>
                  <p:nvPicPr>
                    <p:cNvPr id="2065" name="Graphic 2064" descr="Cloud outline">
                      <a:extLst>
                        <a:ext uri="{FF2B5EF4-FFF2-40B4-BE49-F238E27FC236}">
                          <a16:creationId xmlns:a16="http://schemas.microsoft.com/office/drawing/2014/main" id="{9A5E66A6-ACCB-DB75-C6BD-A66083C809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409" y="3041254"/>
                      <a:ext cx="1007557" cy="1021733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69229B94-850F-5DB0-D8D7-C0C16FD1D496}"/>
                    </a:ext>
                  </a:extLst>
                </p:cNvPr>
                <p:cNvSpPr txBox="1"/>
                <p:nvPr/>
              </p:nvSpPr>
              <p:spPr>
                <a:xfrm>
                  <a:off x="6918288" y="2473676"/>
                  <a:ext cx="260051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Must pay Gateway Annual</a:t>
                  </a:r>
                </a:p>
              </p:txBody>
            </p:sp>
          </p:grpSp>
          <p:pic>
            <p:nvPicPr>
              <p:cNvPr id="2055" name="Picture 2054">
                <a:extLst>
                  <a:ext uri="{FF2B5EF4-FFF2-40B4-BE49-F238E27FC236}">
                    <a16:creationId xmlns:a16="http://schemas.microsoft.com/office/drawing/2014/main" id="{C6F81262-A948-F0E4-D728-39616C79D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68272" y="1995317"/>
                <a:ext cx="349120" cy="349120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6E7765-45A2-2F98-141B-C80F882E7414}"/>
              </a:ext>
            </a:extLst>
          </p:cNvPr>
          <p:cNvGrpSpPr/>
          <p:nvPr/>
        </p:nvGrpSpPr>
        <p:grpSpPr>
          <a:xfrm>
            <a:off x="4763149" y="4011970"/>
            <a:ext cx="4042922" cy="1166695"/>
            <a:chOff x="4763149" y="4011970"/>
            <a:chExt cx="4042922" cy="1166695"/>
          </a:xfrm>
        </p:grpSpPr>
        <p:sp>
          <p:nvSpPr>
            <p:cNvPr id="2101" name="TextBox 2100">
              <a:extLst>
                <a:ext uri="{FF2B5EF4-FFF2-40B4-BE49-F238E27FC236}">
                  <a16:creationId xmlns:a16="http://schemas.microsoft.com/office/drawing/2014/main" id="{B6DB8BC1-F81E-DBCE-A4C4-28C37A130F72}"/>
                </a:ext>
              </a:extLst>
            </p:cNvPr>
            <p:cNvSpPr txBox="1"/>
            <p:nvPr/>
          </p:nvSpPr>
          <p:spPr>
            <a:xfrm>
              <a:off x="4763149" y="4011970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Ideal</a:t>
              </a:r>
            </a:p>
          </p:txBody>
        </p:sp>
        <p:sp>
          <p:nvSpPr>
            <p:cNvPr id="2102" name="TextBox 2101">
              <a:extLst>
                <a:ext uri="{FF2B5EF4-FFF2-40B4-BE49-F238E27FC236}">
                  <a16:creationId xmlns:a16="http://schemas.microsoft.com/office/drawing/2014/main" id="{65004C17-B76C-B330-1FFD-CFE0B2AA93F3}"/>
                </a:ext>
              </a:extLst>
            </p:cNvPr>
            <p:cNvSpPr txBox="1"/>
            <p:nvPr/>
          </p:nvSpPr>
          <p:spPr>
            <a:xfrm>
              <a:off x="4811962" y="4292274"/>
              <a:ext cx="39941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Can get, send, and update local server database without pay</a:t>
              </a:r>
            </a:p>
          </p:txBody>
        </p:sp>
        <p:grpSp>
          <p:nvGrpSpPr>
            <p:cNvPr id="2103" name="Group 2102">
              <a:extLst>
                <a:ext uri="{FF2B5EF4-FFF2-40B4-BE49-F238E27FC236}">
                  <a16:creationId xmlns:a16="http://schemas.microsoft.com/office/drawing/2014/main" id="{CD0E7024-9B42-181E-77FA-169C9A1A95CA}"/>
                </a:ext>
              </a:extLst>
            </p:cNvPr>
            <p:cNvGrpSpPr/>
            <p:nvPr/>
          </p:nvGrpSpPr>
          <p:grpSpPr>
            <a:xfrm>
              <a:off x="5763331" y="4365645"/>
              <a:ext cx="2001511" cy="813020"/>
              <a:chOff x="6761338" y="745262"/>
              <a:chExt cx="2388154" cy="1021733"/>
            </a:xfrm>
          </p:grpSpPr>
          <p:cxnSp>
            <p:nvCxnSpPr>
              <p:cNvPr id="2104" name="Connector: Elbow 63">
                <a:extLst>
                  <a:ext uri="{FF2B5EF4-FFF2-40B4-BE49-F238E27FC236}">
                    <a16:creationId xmlns:a16="http://schemas.microsoft.com/office/drawing/2014/main" id="{294C8854-2293-1292-9D35-4118C0A34E55}"/>
                  </a:ext>
                </a:extLst>
              </p:cNvPr>
              <p:cNvCxnSpPr>
                <a:cxnSpLocks/>
                <a:stCxn id="2105" idx="1"/>
                <a:endCxn id="2113" idx="3"/>
              </p:cNvCxnSpPr>
              <p:nvPr/>
            </p:nvCxnSpPr>
            <p:spPr>
              <a:xfrm rot="10800000" flipV="1">
                <a:off x="7768895" y="1198167"/>
                <a:ext cx="614272" cy="5796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05" name="Graphic 2104" descr="Database outline">
                <a:extLst>
                  <a:ext uri="{FF2B5EF4-FFF2-40B4-BE49-F238E27FC236}">
                    <a16:creationId xmlns:a16="http://schemas.microsoft.com/office/drawing/2014/main" id="{03C34CF4-E2B2-5B7E-44BF-2B18074A1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383167" y="886259"/>
                <a:ext cx="623815" cy="623815"/>
              </a:xfrm>
              <a:prstGeom prst="rect">
                <a:avLst/>
              </a:prstGeom>
            </p:spPr>
          </p:pic>
          <p:sp>
            <p:nvSpPr>
              <p:cNvPr id="2106" name="TextBox 2105">
                <a:extLst>
                  <a:ext uri="{FF2B5EF4-FFF2-40B4-BE49-F238E27FC236}">
                    <a16:creationId xmlns:a16="http://schemas.microsoft.com/office/drawing/2014/main" id="{5597A4A2-158D-3B17-3400-24B71063F4AA}"/>
                  </a:ext>
                </a:extLst>
              </p:cNvPr>
              <p:cNvSpPr txBox="1"/>
              <p:nvPr/>
            </p:nvSpPr>
            <p:spPr>
              <a:xfrm>
                <a:off x="8306992" y="1435751"/>
                <a:ext cx="842500" cy="2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Local</a:t>
                </a:r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800" dirty="0"/>
                  <a:t>Server</a:t>
                </a:r>
              </a:p>
            </p:txBody>
          </p:sp>
          <p:grpSp>
            <p:nvGrpSpPr>
              <p:cNvPr id="2107" name="Group 2106">
                <a:extLst>
                  <a:ext uri="{FF2B5EF4-FFF2-40B4-BE49-F238E27FC236}">
                    <a16:creationId xmlns:a16="http://schemas.microsoft.com/office/drawing/2014/main" id="{F5801278-98E9-A19F-8968-350B49770069}"/>
                  </a:ext>
                </a:extLst>
              </p:cNvPr>
              <p:cNvGrpSpPr/>
              <p:nvPr/>
            </p:nvGrpSpPr>
            <p:grpSpPr>
              <a:xfrm>
                <a:off x="6761338" y="745262"/>
                <a:ext cx="1007557" cy="1021733"/>
                <a:chOff x="267409" y="3041254"/>
                <a:chExt cx="1007557" cy="1021733"/>
              </a:xfrm>
            </p:grpSpPr>
            <p:pic>
              <p:nvPicPr>
                <p:cNvPr id="2108" name="Picture 2107">
                  <a:extLst>
                    <a:ext uri="{FF2B5EF4-FFF2-40B4-BE49-F238E27FC236}">
                      <a16:creationId xmlns:a16="http://schemas.microsoft.com/office/drawing/2014/main" id="{559CB36A-3FD6-96AF-3EEB-AF3D05594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243" y="3348493"/>
                  <a:ext cx="190428" cy="190428"/>
                </a:xfrm>
                <a:prstGeom prst="rect">
                  <a:avLst/>
                </a:prstGeom>
              </p:spPr>
            </p:pic>
            <p:pic>
              <p:nvPicPr>
                <p:cNvPr id="2109" name="Gambar 36" descr="Sebuah gambar berisi deasin&#10;&#10;Deskripsi dibuat secara otomatis dengan tingkat keyakinan sedang">
                  <a:extLst>
                    <a:ext uri="{FF2B5EF4-FFF2-40B4-BE49-F238E27FC236}">
                      <a16:creationId xmlns:a16="http://schemas.microsoft.com/office/drawing/2014/main" id="{CA9C8742-D7E4-B7F6-1E62-D39E53E3FD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473" t="19276" r="47414" b="42034"/>
                <a:stretch/>
              </p:blipFill>
              <p:spPr>
                <a:xfrm>
                  <a:off x="366526" y="3519749"/>
                  <a:ext cx="267958" cy="262376"/>
                </a:xfrm>
                <a:prstGeom prst="rect">
                  <a:avLst/>
                </a:prstGeom>
              </p:spPr>
            </p:pic>
            <p:pic>
              <p:nvPicPr>
                <p:cNvPr id="2110" name="Gambar 35" descr="Sebuah gambar berisi deasin&#10;&#10;Deskripsi dibuat secara otomatis dengan tingkat keyakinan sedang">
                  <a:extLst>
                    <a:ext uri="{FF2B5EF4-FFF2-40B4-BE49-F238E27FC236}">
                      <a16:creationId xmlns:a16="http://schemas.microsoft.com/office/drawing/2014/main" id="{C888E392-D86C-D87A-43A2-3A0E6E775A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94" t="19217" r="66742" b="42093"/>
                <a:stretch/>
              </p:blipFill>
              <p:spPr>
                <a:xfrm>
                  <a:off x="616920" y="3563549"/>
                  <a:ext cx="248239" cy="212754"/>
                </a:xfrm>
                <a:prstGeom prst="rect">
                  <a:avLst/>
                </a:prstGeom>
              </p:spPr>
            </p:pic>
            <p:pic>
              <p:nvPicPr>
                <p:cNvPr id="2111" name="Picture 2110">
                  <a:extLst>
                    <a:ext uri="{FF2B5EF4-FFF2-40B4-BE49-F238E27FC236}">
                      <a16:creationId xmlns:a16="http://schemas.microsoft.com/office/drawing/2014/main" id="{529C4FEA-CF9C-31F0-4816-2F31F90A7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l="26657" t="6103" r="26629" b="5132"/>
                <a:stretch/>
              </p:blipFill>
              <p:spPr>
                <a:xfrm>
                  <a:off x="889195" y="3578002"/>
                  <a:ext cx="178156" cy="172079"/>
                </a:xfrm>
                <a:prstGeom prst="rect">
                  <a:avLst/>
                </a:prstGeom>
              </p:spPr>
            </p:pic>
            <p:sp>
              <p:nvSpPr>
                <p:cNvPr id="2112" name="TextBox 2111">
                  <a:extLst>
                    <a:ext uri="{FF2B5EF4-FFF2-40B4-BE49-F238E27FC236}">
                      <a16:creationId xmlns:a16="http://schemas.microsoft.com/office/drawing/2014/main" id="{77B732A6-D388-6C90-628E-37EAF91B4BB1}"/>
                    </a:ext>
                  </a:extLst>
                </p:cNvPr>
                <p:cNvSpPr txBox="1"/>
                <p:nvPr/>
              </p:nvSpPr>
              <p:spPr>
                <a:xfrm>
                  <a:off x="513652" y="3750277"/>
                  <a:ext cx="589265" cy="270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Cloud</a:t>
                  </a:r>
                </a:p>
              </p:txBody>
            </p:sp>
            <p:pic>
              <p:nvPicPr>
                <p:cNvPr id="2113" name="Graphic 2112" descr="Cloud outline">
                  <a:extLst>
                    <a:ext uri="{FF2B5EF4-FFF2-40B4-BE49-F238E27FC236}">
                      <a16:creationId xmlns:a16="http://schemas.microsoft.com/office/drawing/2014/main" id="{F3DE5A4D-07F3-E852-55DA-FC643B3F4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409" y="3041254"/>
                  <a:ext cx="1007557" cy="102173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117FAD-EA9E-3566-E928-E3A1AA158184}"/>
              </a:ext>
            </a:extLst>
          </p:cNvPr>
          <p:cNvGrpSpPr/>
          <p:nvPr/>
        </p:nvGrpSpPr>
        <p:grpSpPr>
          <a:xfrm>
            <a:off x="4701926" y="5209532"/>
            <a:ext cx="2570083" cy="1490827"/>
            <a:chOff x="1822288" y="8864423"/>
            <a:chExt cx="2570083" cy="1490827"/>
          </a:xfrm>
        </p:grpSpPr>
        <p:grpSp>
          <p:nvGrpSpPr>
            <p:cNvPr id="2128" name="Group 2127">
              <a:extLst>
                <a:ext uri="{FF2B5EF4-FFF2-40B4-BE49-F238E27FC236}">
                  <a16:creationId xmlns:a16="http://schemas.microsoft.com/office/drawing/2014/main" id="{FCED5BEF-9614-9C38-2DDE-0AC4F267400E}"/>
                </a:ext>
              </a:extLst>
            </p:cNvPr>
            <p:cNvGrpSpPr/>
            <p:nvPr/>
          </p:nvGrpSpPr>
          <p:grpSpPr>
            <a:xfrm>
              <a:off x="1822288" y="8968926"/>
              <a:ext cx="2570083" cy="1386324"/>
              <a:chOff x="759947" y="4317478"/>
              <a:chExt cx="2570083" cy="1386324"/>
            </a:xfrm>
          </p:grpSpPr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DA5C59FC-AAA9-F330-A2E3-0A724CDDA89E}"/>
                  </a:ext>
                </a:extLst>
              </p:cNvPr>
              <p:cNvGrpSpPr/>
              <p:nvPr/>
            </p:nvGrpSpPr>
            <p:grpSpPr>
              <a:xfrm>
                <a:off x="2608709" y="4617852"/>
                <a:ext cx="721321" cy="587885"/>
                <a:chOff x="3472309" y="4617852"/>
                <a:chExt cx="721321" cy="587885"/>
              </a:xfrm>
            </p:grpSpPr>
            <p:pic>
              <p:nvPicPr>
                <p:cNvPr id="2152" name="Graphic 2151" descr="Database outline">
                  <a:extLst>
                    <a:ext uri="{FF2B5EF4-FFF2-40B4-BE49-F238E27FC236}">
                      <a16:creationId xmlns:a16="http://schemas.microsoft.com/office/drawing/2014/main" id="{E623E33D-84B0-BD4D-3986-5F27AADE42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3291" y="4617852"/>
                  <a:ext cx="573773" cy="454014"/>
                </a:xfrm>
                <a:prstGeom prst="rect">
                  <a:avLst/>
                </a:prstGeom>
              </p:spPr>
            </p:pic>
            <p:sp>
              <p:nvSpPr>
                <p:cNvPr id="2153" name="TextBox 2152">
                  <a:extLst>
                    <a:ext uri="{FF2B5EF4-FFF2-40B4-BE49-F238E27FC236}">
                      <a16:creationId xmlns:a16="http://schemas.microsoft.com/office/drawing/2014/main" id="{CBE2CFA8-D81F-A5A0-BF39-2B9BEA8A321D}"/>
                    </a:ext>
                  </a:extLst>
                </p:cNvPr>
                <p:cNvSpPr txBox="1"/>
                <p:nvPr/>
              </p:nvSpPr>
              <p:spPr>
                <a:xfrm>
                  <a:off x="3472309" y="4990293"/>
                  <a:ext cx="7213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Local Server</a:t>
                  </a:r>
                </a:p>
              </p:txBody>
            </p:sp>
          </p:grpSp>
          <p:sp>
            <p:nvSpPr>
              <p:cNvPr id="2130" name="TextBox 2129">
                <a:extLst>
                  <a:ext uri="{FF2B5EF4-FFF2-40B4-BE49-F238E27FC236}">
                    <a16:creationId xmlns:a16="http://schemas.microsoft.com/office/drawing/2014/main" id="{5E7B9E49-1307-0C79-5913-3F2A558459D9}"/>
                  </a:ext>
                </a:extLst>
              </p:cNvPr>
              <p:cNvSpPr txBox="1"/>
              <p:nvPr/>
            </p:nvSpPr>
            <p:spPr>
              <a:xfrm>
                <a:off x="1328303" y="5410592"/>
                <a:ext cx="8754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Excel Sync</a:t>
                </a:r>
              </a:p>
            </p:txBody>
          </p:sp>
          <p:grpSp>
            <p:nvGrpSpPr>
              <p:cNvPr id="2131" name="Group 2130">
                <a:extLst>
                  <a:ext uri="{FF2B5EF4-FFF2-40B4-BE49-F238E27FC236}">
                    <a16:creationId xmlns:a16="http://schemas.microsoft.com/office/drawing/2014/main" id="{1AAD516A-A067-8ECE-6D6D-FFD3C8B9D73C}"/>
                  </a:ext>
                </a:extLst>
              </p:cNvPr>
              <p:cNvGrpSpPr/>
              <p:nvPr/>
            </p:nvGrpSpPr>
            <p:grpSpPr>
              <a:xfrm>
                <a:off x="759947" y="4317478"/>
                <a:ext cx="998665" cy="790222"/>
                <a:chOff x="7292550" y="2147596"/>
                <a:chExt cx="1085764" cy="1085764"/>
              </a:xfrm>
            </p:grpSpPr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0DC26573-A9D0-069A-D926-971F5FCBAEA5}"/>
                    </a:ext>
                  </a:extLst>
                </p:cNvPr>
                <p:cNvGrpSpPr/>
                <p:nvPr/>
              </p:nvGrpSpPr>
              <p:grpSpPr>
                <a:xfrm>
                  <a:off x="7292550" y="2147596"/>
                  <a:ext cx="1085764" cy="1085764"/>
                  <a:chOff x="7216761" y="987807"/>
                  <a:chExt cx="1085764" cy="1085764"/>
                </a:xfrm>
              </p:grpSpPr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33CD02D7-23D3-0566-BC9A-3E7E7E60109F}"/>
                      </a:ext>
                    </a:extLst>
                  </p:cNvPr>
                  <p:cNvGrpSpPr/>
                  <p:nvPr/>
                </p:nvGrpSpPr>
                <p:grpSpPr>
                  <a:xfrm>
                    <a:off x="7329425" y="1471108"/>
                    <a:ext cx="700825" cy="258736"/>
                    <a:chOff x="7329425" y="1471108"/>
                    <a:chExt cx="700825" cy="258736"/>
                  </a:xfrm>
                </p:grpSpPr>
                <p:pic>
                  <p:nvPicPr>
                    <p:cNvPr id="2149" name="Gambar 36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B608CCD0-EFAA-A26D-CC1E-4987A89C84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1473" t="19276" r="47414" b="42034"/>
                    <a:stretch/>
                  </p:blipFill>
                  <p:spPr>
                    <a:xfrm>
                      <a:off x="7329425" y="1471108"/>
                      <a:ext cx="267958" cy="2587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50" name="Gambar 35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4AAC4E43-DD00-22B7-5EB3-B42947AC97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494" t="19217" r="66742" b="42093"/>
                    <a:stretch/>
                  </p:blipFill>
                  <p:spPr>
                    <a:xfrm>
                      <a:off x="7579819" y="1514300"/>
                      <a:ext cx="248239" cy="20980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51" name="Picture 2150">
                      <a:extLst>
                        <a:ext uri="{FF2B5EF4-FFF2-40B4-BE49-F238E27FC236}">
                          <a16:creationId xmlns:a16="http://schemas.microsoft.com/office/drawing/2014/main" id="{A46663B8-2A91-0869-AB55-7EAC151A06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/>
                    <a:srcRect l="26657" t="6103" r="26629" b="5132"/>
                    <a:stretch/>
                  </p:blipFill>
                  <p:spPr>
                    <a:xfrm>
                      <a:off x="7852094" y="1528553"/>
                      <a:ext cx="178156" cy="1696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148" name="Graphic 2147" descr="Cloud outline">
                    <a:extLst>
                      <a:ext uri="{FF2B5EF4-FFF2-40B4-BE49-F238E27FC236}">
                        <a16:creationId xmlns:a16="http://schemas.microsoft.com/office/drawing/2014/main" id="{6BE92F9C-3EA1-C484-000B-9D18F65934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6761" y="987807"/>
                    <a:ext cx="1085764" cy="108576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45" name="Picture 2144">
                  <a:extLst>
                    <a:ext uri="{FF2B5EF4-FFF2-40B4-BE49-F238E27FC236}">
                      <a16:creationId xmlns:a16="http://schemas.microsoft.com/office/drawing/2014/main" id="{DBB6260A-E9A0-5F85-3492-A3B80FFCF8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2082" y="2458210"/>
                  <a:ext cx="190428" cy="190428"/>
                </a:xfrm>
                <a:prstGeom prst="rect">
                  <a:avLst/>
                </a:prstGeom>
              </p:spPr>
            </p:pic>
            <p:sp>
              <p:nvSpPr>
                <p:cNvPr id="2146" name="TextBox 2145">
                  <a:extLst>
                    <a:ext uri="{FF2B5EF4-FFF2-40B4-BE49-F238E27FC236}">
                      <a16:creationId xmlns:a16="http://schemas.microsoft.com/office/drawing/2014/main" id="{8F841B65-0E82-F1EB-86D3-C860995CCCDF}"/>
                    </a:ext>
                  </a:extLst>
                </p:cNvPr>
                <p:cNvSpPr txBox="1"/>
                <p:nvPr/>
              </p:nvSpPr>
              <p:spPr>
                <a:xfrm>
                  <a:off x="7581884" y="2890398"/>
                  <a:ext cx="464961" cy="296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Cloud</a:t>
                  </a:r>
                </a:p>
              </p:txBody>
            </p:sp>
          </p:grpSp>
          <p:pic>
            <p:nvPicPr>
              <p:cNvPr id="2132" name="Picture 2131">
                <a:extLst>
                  <a:ext uri="{FF2B5EF4-FFF2-40B4-BE49-F238E27FC236}">
                    <a16:creationId xmlns:a16="http://schemas.microsoft.com/office/drawing/2014/main" id="{BC6F8574-02BE-0847-2A25-8CC8E12BE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32829" y="5333129"/>
                <a:ext cx="220756" cy="174679"/>
              </a:xfrm>
              <a:prstGeom prst="rect">
                <a:avLst/>
              </a:prstGeom>
            </p:spPr>
          </p:pic>
          <p:grpSp>
            <p:nvGrpSpPr>
              <p:cNvPr id="2133" name="Group 2132">
                <a:extLst>
                  <a:ext uri="{FF2B5EF4-FFF2-40B4-BE49-F238E27FC236}">
                    <a16:creationId xmlns:a16="http://schemas.microsoft.com/office/drawing/2014/main" id="{342F51CC-1A57-2F86-7113-B1F972A52176}"/>
                  </a:ext>
                </a:extLst>
              </p:cNvPr>
              <p:cNvGrpSpPr/>
              <p:nvPr/>
            </p:nvGrpSpPr>
            <p:grpSpPr>
              <a:xfrm>
                <a:off x="2314590" y="5321713"/>
                <a:ext cx="721322" cy="382089"/>
                <a:chOff x="3041665" y="5321713"/>
                <a:chExt cx="721322" cy="382089"/>
              </a:xfrm>
            </p:grpSpPr>
            <p:sp>
              <p:nvSpPr>
                <p:cNvPr id="2142" name="TextBox 2141">
                  <a:extLst>
                    <a:ext uri="{FF2B5EF4-FFF2-40B4-BE49-F238E27FC236}">
                      <a16:creationId xmlns:a16="http://schemas.microsoft.com/office/drawing/2014/main" id="{277C6309-ED9F-9664-E160-FF70096BF123}"/>
                    </a:ext>
                  </a:extLst>
                </p:cNvPr>
                <p:cNvSpPr txBox="1"/>
                <p:nvPr/>
              </p:nvSpPr>
              <p:spPr>
                <a:xfrm>
                  <a:off x="3041665" y="5488358"/>
                  <a:ext cx="7213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VBA Macros</a:t>
                  </a:r>
                </a:p>
              </p:txBody>
            </p:sp>
            <p:pic>
              <p:nvPicPr>
                <p:cNvPr id="2143" name="Picture 2142" descr="A green file with white text&#10;&#10;Description automatically generated">
                  <a:extLst>
                    <a:ext uri="{FF2B5EF4-FFF2-40B4-BE49-F238E27FC236}">
                      <a16:creationId xmlns:a16="http://schemas.microsoft.com/office/drawing/2014/main" id="{C348DB40-7692-0B83-21BE-E786132B47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4812" y="5321713"/>
                  <a:ext cx="224228" cy="205726"/>
                </a:xfrm>
                <a:prstGeom prst="rect">
                  <a:avLst/>
                </a:prstGeom>
              </p:spPr>
            </p:pic>
          </p:grpSp>
          <p:cxnSp>
            <p:nvCxnSpPr>
              <p:cNvPr id="2134" name="Connector: Elbow 2133">
                <a:extLst>
                  <a:ext uri="{FF2B5EF4-FFF2-40B4-BE49-F238E27FC236}">
                    <a16:creationId xmlns:a16="http://schemas.microsoft.com/office/drawing/2014/main" id="{10C97E43-9E46-B17D-4C92-4B68E89D75A2}"/>
                  </a:ext>
                </a:extLst>
              </p:cNvPr>
              <p:cNvCxnSpPr>
                <a:cxnSpLocks/>
                <a:stCxn id="2153" idx="2"/>
                <a:endCxn id="2143" idx="3"/>
              </p:cNvCxnSpPr>
              <p:nvPr/>
            </p:nvCxnSpPr>
            <p:spPr>
              <a:xfrm rot="5400000">
                <a:off x="2756249" y="5211454"/>
                <a:ext cx="218839" cy="207405"/>
              </a:xfrm>
              <a:prstGeom prst="bentConnector2">
                <a:avLst/>
              </a:prstGeom>
              <a:ln w="28575">
                <a:solidFill>
                  <a:srgbClr val="437F86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35" name="Connector: Elbow 314">
                <a:extLst>
                  <a:ext uri="{FF2B5EF4-FFF2-40B4-BE49-F238E27FC236}">
                    <a16:creationId xmlns:a16="http://schemas.microsoft.com/office/drawing/2014/main" id="{C9D717CB-D2E0-7EE2-96DF-4464C8C00FF0}"/>
                  </a:ext>
                </a:extLst>
              </p:cNvPr>
              <p:cNvCxnSpPr>
                <a:cxnSpLocks/>
                <a:stCxn id="2132" idx="0"/>
                <a:endCxn id="2146" idx="2"/>
              </p:cNvCxnSpPr>
              <p:nvPr/>
            </p:nvCxnSpPr>
            <p:spPr>
              <a:xfrm flipH="1" flipV="1">
                <a:off x="1239902" y="5073535"/>
                <a:ext cx="3305" cy="259594"/>
              </a:xfrm>
              <a:prstGeom prst="straightConnector1">
                <a:avLst/>
              </a:prstGeom>
              <a:ln w="28575">
                <a:solidFill>
                  <a:srgbClr val="437F86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36" name="Connector: Elbow 321">
                <a:extLst>
                  <a:ext uri="{FF2B5EF4-FFF2-40B4-BE49-F238E27FC236}">
                    <a16:creationId xmlns:a16="http://schemas.microsoft.com/office/drawing/2014/main" id="{6398F3D5-ED77-1E70-A31C-1C0A12BC267E}"/>
                  </a:ext>
                </a:extLst>
              </p:cNvPr>
              <p:cNvCxnSpPr>
                <a:cxnSpLocks/>
                <a:stCxn id="2132" idx="3"/>
                <a:endCxn id="2143" idx="1"/>
              </p:cNvCxnSpPr>
              <p:nvPr/>
            </p:nvCxnSpPr>
            <p:spPr>
              <a:xfrm>
                <a:off x="1353585" y="5420469"/>
                <a:ext cx="1184152" cy="4107"/>
              </a:xfrm>
              <a:prstGeom prst="straightConnector1">
                <a:avLst/>
              </a:prstGeom>
              <a:ln w="28575">
                <a:solidFill>
                  <a:srgbClr val="437F86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137" name="Group 2136">
                <a:extLst>
                  <a:ext uri="{FF2B5EF4-FFF2-40B4-BE49-F238E27FC236}">
                    <a16:creationId xmlns:a16="http://schemas.microsoft.com/office/drawing/2014/main" id="{6342F5FA-1FD4-A55D-C2F7-EC7D60B37338}"/>
                  </a:ext>
                </a:extLst>
              </p:cNvPr>
              <p:cNvGrpSpPr/>
              <p:nvPr/>
            </p:nvGrpSpPr>
            <p:grpSpPr>
              <a:xfrm>
                <a:off x="1566236" y="4978408"/>
                <a:ext cx="1114166" cy="312916"/>
                <a:chOff x="8505383" y="4206608"/>
                <a:chExt cx="1211339" cy="429946"/>
              </a:xfrm>
            </p:grpSpPr>
            <p:sp>
              <p:nvSpPr>
                <p:cNvPr id="2138" name="Rectangle 195">
                  <a:extLst>
                    <a:ext uri="{FF2B5EF4-FFF2-40B4-BE49-F238E27FC236}">
                      <a16:creationId xmlns:a16="http://schemas.microsoft.com/office/drawing/2014/main" id="{7F750D1A-4511-A577-B626-000A5B0592DD}"/>
                    </a:ext>
                  </a:extLst>
                </p:cNvPr>
                <p:cNvSpPr/>
                <p:nvPr/>
              </p:nvSpPr>
              <p:spPr>
                <a:xfrm>
                  <a:off x="8578587" y="4240189"/>
                  <a:ext cx="949969" cy="39636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grpSp>
              <p:nvGrpSpPr>
                <p:cNvPr id="2139" name="Group 2138">
                  <a:extLst>
                    <a:ext uri="{FF2B5EF4-FFF2-40B4-BE49-F238E27FC236}">
                      <a16:creationId xmlns:a16="http://schemas.microsoft.com/office/drawing/2014/main" id="{80E438E4-B76F-D88F-C5D6-EB48B209235F}"/>
                    </a:ext>
                  </a:extLst>
                </p:cNvPr>
                <p:cNvGrpSpPr/>
                <p:nvPr/>
              </p:nvGrpSpPr>
              <p:grpSpPr>
                <a:xfrm>
                  <a:off x="8505383" y="4206608"/>
                  <a:ext cx="1211339" cy="422887"/>
                  <a:chOff x="8553723" y="4666850"/>
                  <a:chExt cx="1211339" cy="422887"/>
                </a:xfrm>
              </p:grpSpPr>
              <p:sp>
                <p:nvSpPr>
                  <p:cNvPr id="2140" name="TextBox 2139">
                    <a:extLst>
                      <a:ext uri="{FF2B5EF4-FFF2-40B4-BE49-F238E27FC236}">
                        <a16:creationId xmlns:a16="http://schemas.microsoft.com/office/drawing/2014/main" id="{2693F86A-AE18-D980-19C2-954C0D3B357C}"/>
                      </a:ext>
                    </a:extLst>
                  </p:cNvPr>
                  <p:cNvSpPr txBox="1"/>
                  <p:nvPr/>
                </p:nvSpPr>
                <p:spPr>
                  <a:xfrm>
                    <a:off x="8744380" y="4666850"/>
                    <a:ext cx="1020682" cy="422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Must be open in order to connect  </a:t>
                    </a:r>
                  </a:p>
                </p:txBody>
              </p:sp>
              <p:pic>
                <p:nvPicPr>
                  <p:cNvPr id="2141" name="Picture 2140">
                    <a:extLst>
                      <a:ext uri="{FF2B5EF4-FFF2-40B4-BE49-F238E27FC236}">
                        <a16:creationId xmlns:a16="http://schemas.microsoft.com/office/drawing/2014/main" id="{5C8B115E-33A9-A9D6-79D0-0B202F9000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 flipH="1">
                    <a:off x="8553723" y="4752754"/>
                    <a:ext cx="234122" cy="23412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154" name="TextBox 2153">
              <a:extLst>
                <a:ext uri="{FF2B5EF4-FFF2-40B4-BE49-F238E27FC236}">
                  <a16:creationId xmlns:a16="http://schemas.microsoft.com/office/drawing/2014/main" id="{4CCA20DC-B433-F590-33FC-2963D46126A0}"/>
                </a:ext>
              </a:extLst>
            </p:cNvPr>
            <p:cNvSpPr txBox="1"/>
            <p:nvPr/>
          </p:nvSpPr>
          <p:spPr>
            <a:xfrm>
              <a:off x="1867562" y="8864423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Improvement</a:t>
              </a:r>
            </a:p>
          </p:txBody>
        </p:sp>
      </p:grpSp>
      <p:sp>
        <p:nvSpPr>
          <p:cNvPr id="2155" name="TextBox 2154">
            <a:extLst>
              <a:ext uri="{FF2B5EF4-FFF2-40B4-BE49-F238E27FC236}">
                <a16:creationId xmlns:a16="http://schemas.microsoft.com/office/drawing/2014/main" id="{AA29E17A-9808-5F78-EE3C-F9CA06A0F994}"/>
              </a:ext>
            </a:extLst>
          </p:cNvPr>
          <p:cNvSpPr txBox="1"/>
          <p:nvPr/>
        </p:nvSpPr>
        <p:spPr>
          <a:xfrm>
            <a:off x="12105844" y="5147246"/>
            <a:ext cx="3375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CC"/>
                </a:solidFill>
              </a:rPr>
              <a:t>Can access </a:t>
            </a:r>
            <a:r>
              <a:rPr lang="en-US" sz="1100" dirty="0"/>
              <a:t>data in local server</a:t>
            </a:r>
          </a:p>
          <a:p>
            <a:r>
              <a:rPr lang="en-US" sz="1100" b="1" dirty="0">
                <a:solidFill>
                  <a:srgbClr val="0000CC"/>
                </a:solidFill>
              </a:rPr>
              <a:t>Auto </a:t>
            </a:r>
            <a:r>
              <a:rPr lang="en-US" sz="1100" dirty="0"/>
              <a:t>Update Data </a:t>
            </a:r>
          </a:p>
        </p:txBody>
      </p:sp>
      <p:sp>
        <p:nvSpPr>
          <p:cNvPr id="2156" name="TextBox 2155">
            <a:extLst>
              <a:ext uri="{FF2B5EF4-FFF2-40B4-BE49-F238E27FC236}">
                <a16:creationId xmlns:a16="http://schemas.microsoft.com/office/drawing/2014/main" id="{D551760E-F1DB-0904-678D-C6E6B118825C}"/>
              </a:ext>
            </a:extLst>
          </p:cNvPr>
          <p:cNvSpPr txBox="1"/>
          <p:nvPr/>
        </p:nvSpPr>
        <p:spPr>
          <a:xfrm>
            <a:off x="11699539" y="6008947"/>
            <a:ext cx="3082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r>
              <a:rPr lang="en-US" sz="1100" b="1" dirty="0">
                <a:solidFill>
                  <a:srgbClr val="0000CC"/>
                </a:solidFill>
              </a:rPr>
              <a:t>Send Data </a:t>
            </a:r>
            <a:r>
              <a:rPr lang="en-US" sz="1100" dirty="0"/>
              <a:t>to Database</a:t>
            </a:r>
          </a:p>
          <a:p>
            <a:r>
              <a:rPr lang="en-US" sz="1100" dirty="0"/>
              <a:t>Get data for </a:t>
            </a:r>
            <a:r>
              <a:rPr lang="en-US" sz="1100" b="1" dirty="0">
                <a:solidFill>
                  <a:srgbClr val="3D3DD8"/>
                </a:solidFill>
              </a:rPr>
              <a:t>feature</a:t>
            </a:r>
            <a:r>
              <a:rPr lang="en-US" sz="1100" dirty="0"/>
              <a:t> in system</a:t>
            </a:r>
            <a:endParaRPr lang="en-US" sz="1100" b="1" dirty="0">
              <a:solidFill>
                <a:srgbClr val="0000CC"/>
              </a:solidFill>
            </a:endParaRPr>
          </a:p>
          <a:p>
            <a:endParaRPr lang="en-US" sz="11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700D5825-7390-ADED-7CA8-6D0B085670B7}"/>
              </a:ext>
            </a:extLst>
          </p:cNvPr>
          <p:cNvSpPr txBox="1"/>
          <p:nvPr/>
        </p:nvSpPr>
        <p:spPr>
          <a:xfrm>
            <a:off x="18406" y="340906"/>
            <a:ext cx="289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DA931D-E008-B0F4-3F6B-500615E4543F}"/>
              </a:ext>
            </a:extLst>
          </p:cNvPr>
          <p:cNvSpPr/>
          <p:nvPr/>
        </p:nvSpPr>
        <p:spPr>
          <a:xfrm>
            <a:off x="4674156" y="1510186"/>
            <a:ext cx="4395907" cy="5242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D2CCF-145A-C808-1478-4DAB7E3BCAFD}"/>
              </a:ext>
            </a:extLst>
          </p:cNvPr>
          <p:cNvSpPr txBox="1"/>
          <p:nvPr/>
        </p:nvSpPr>
        <p:spPr>
          <a:xfrm>
            <a:off x="7262965" y="5632336"/>
            <a:ext cx="15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Additional system in Makro Excel </a:t>
            </a:r>
          </a:p>
        </p:txBody>
      </p:sp>
    </p:spTree>
    <p:extLst>
      <p:ext uri="{BB962C8B-B14F-4D97-AF65-F5344CB8AC3E}">
        <p14:creationId xmlns:p14="http://schemas.microsoft.com/office/powerpoint/2010/main" val="313265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7C8065B-1F0A-55A3-A3A2-F7B292FF6BD9}"/>
              </a:ext>
            </a:extLst>
          </p:cNvPr>
          <p:cNvSpPr/>
          <p:nvPr/>
        </p:nvSpPr>
        <p:spPr>
          <a:xfrm>
            <a:off x="132736" y="694372"/>
            <a:ext cx="8868208" cy="2961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E970FB-A3C0-2D5C-6FA6-13EB63A2A552}"/>
              </a:ext>
            </a:extLst>
          </p:cNvPr>
          <p:cNvGrpSpPr/>
          <p:nvPr/>
        </p:nvGrpSpPr>
        <p:grpSpPr>
          <a:xfrm>
            <a:off x="93505" y="66835"/>
            <a:ext cx="2827360" cy="369331"/>
            <a:chOff x="5421187" y="1084285"/>
            <a:chExt cx="2827360" cy="369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4D4640-25F4-ACB6-67DF-B0DAC3087307}"/>
                </a:ext>
              </a:extLst>
            </p:cNvPr>
            <p:cNvSpPr/>
            <p:nvPr/>
          </p:nvSpPr>
          <p:spPr>
            <a:xfrm>
              <a:off x="5421187" y="1084285"/>
              <a:ext cx="2827360" cy="369331"/>
            </a:xfrm>
            <a:prstGeom prst="rect">
              <a:avLst/>
            </a:prstGeom>
            <a:solidFill>
              <a:srgbClr val="6998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C14454-66E9-A629-DC25-FBC6E9FD4BF3}"/>
                </a:ext>
              </a:extLst>
            </p:cNvPr>
            <p:cNvSpPr txBox="1"/>
            <p:nvPr/>
          </p:nvSpPr>
          <p:spPr>
            <a:xfrm>
              <a:off x="5421187" y="1122388"/>
              <a:ext cx="28273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</a:rPr>
                <a:t>Lorem Ipsum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A68FB9-E75A-A2DF-CF91-9A278378228D}"/>
              </a:ext>
            </a:extLst>
          </p:cNvPr>
          <p:cNvSpPr/>
          <p:nvPr/>
        </p:nvSpPr>
        <p:spPr>
          <a:xfrm>
            <a:off x="10011307" y="921096"/>
            <a:ext cx="3714750" cy="456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Automate trigger send mail outlook to non organization mail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2D5948-1DC5-80D4-B05F-49781F86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083" y="441496"/>
            <a:ext cx="3962953" cy="457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F39A775-768E-C59E-2D2A-127CECDD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061" y="-287687"/>
            <a:ext cx="5376489" cy="12876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A3B80BB-0737-49D7-793C-405C4289A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2638" y="768046"/>
            <a:ext cx="5762717" cy="22306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BDDF024-D3CD-AB3A-8D27-EC8AB22106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617" b="43202"/>
          <a:stretch/>
        </p:blipFill>
        <p:spPr>
          <a:xfrm>
            <a:off x="10220791" y="-946064"/>
            <a:ext cx="1657131" cy="15580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23BF0EA-09D6-A6BF-BFE4-FCF04987DFCA}"/>
              </a:ext>
            </a:extLst>
          </p:cNvPr>
          <p:cNvSpPr txBox="1"/>
          <p:nvPr/>
        </p:nvSpPr>
        <p:spPr>
          <a:xfrm>
            <a:off x="9842165" y="1543357"/>
            <a:ext cx="3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dirty="0" err="1"/>
              <a:t>ata</a:t>
            </a:r>
            <a:r>
              <a:rPr lang="en-US" dirty="0"/>
              <a:t> mail </a:t>
            </a:r>
            <a:r>
              <a:rPr lang="en-US" dirty="0">
                <a:hlinkClick r:id="rId5"/>
              </a:rPr>
              <a:t>husenreza930@gmail.com</a:t>
            </a:r>
            <a:r>
              <a:rPr lang="en-US" dirty="0"/>
              <a:t> not </a:t>
            </a:r>
          </a:p>
        </p:txBody>
      </p: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23A1A912-B593-82C7-C8AB-8236B7A80A27}"/>
              </a:ext>
            </a:extLst>
          </p:cNvPr>
          <p:cNvGrpSpPr/>
          <p:nvPr/>
        </p:nvGrpSpPr>
        <p:grpSpPr>
          <a:xfrm>
            <a:off x="3319849" y="747295"/>
            <a:ext cx="2374932" cy="1506326"/>
            <a:chOff x="3181547" y="771846"/>
            <a:chExt cx="2374932" cy="15063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F71859-60A1-CCDA-B389-AC7ABE5FA131}"/>
                </a:ext>
              </a:extLst>
            </p:cNvPr>
            <p:cNvSpPr txBox="1"/>
            <p:nvPr/>
          </p:nvSpPr>
          <p:spPr>
            <a:xfrm>
              <a:off x="3181547" y="1001754"/>
              <a:ext cx="2374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b="0" i="0" dirty="0">
                  <a:solidFill>
                    <a:srgbClr val="111111"/>
                  </a:solidFill>
                  <a:effectLst/>
                  <a:latin typeface="-apple-system"/>
                </a:rPr>
                <a:t>Power Automate cannot send emails to </a:t>
              </a:r>
              <a:r>
                <a:rPr lang="en-US" sz="1200" b="1" i="0" dirty="0">
                  <a:solidFill>
                    <a:srgbClr val="FF0000"/>
                  </a:solidFill>
                  <a:effectLst/>
                  <a:latin typeface="-apple-system"/>
                </a:rPr>
                <a:t>non-organization</a:t>
              </a:r>
              <a:r>
                <a:rPr lang="en-US" sz="1200" b="0" i="0" dirty="0">
                  <a:solidFill>
                    <a:srgbClr val="111111"/>
                  </a:solidFill>
                  <a:effectLst/>
                  <a:latin typeface="-apple-system"/>
                </a:rPr>
                <a:t> or personal mail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7405A01-B9A2-30FE-BB45-AA20D3887EAD}"/>
                </a:ext>
              </a:extLst>
            </p:cNvPr>
            <p:cNvSpPr txBox="1"/>
            <p:nvPr/>
          </p:nvSpPr>
          <p:spPr>
            <a:xfrm>
              <a:off x="3181547" y="771846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Problem</a:t>
              </a: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F8C59263-F4AA-5554-8F8B-5CC0D6ABFBC3}"/>
                </a:ext>
              </a:extLst>
            </p:cNvPr>
            <p:cNvGrpSpPr/>
            <p:nvPr/>
          </p:nvGrpSpPr>
          <p:grpSpPr>
            <a:xfrm>
              <a:off x="3203557" y="1262509"/>
              <a:ext cx="2274274" cy="1015663"/>
              <a:chOff x="4024488" y="2220970"/>
              <a:chExt cx="2274274" cy="1015663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B50344-06AE-DC47-AA9C-F17542627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203" y="2888915"/>
                <a:ext cx="119132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D4E2F5D0-8DF1-6F5F-AC1A-79C38632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8237" y="2498691"/>
                <a:ext cx="460222" cy="460222"/>
              </a:xfrm>
              <a:prstGeom prst="rect">
                <a:avLst/>
              </a:prstGeom>
            </p:spPr>
          </p:pic>
          <p:pic>
            <p:nvPicPr>
              <p:cNvPr id="87" name="Gambar 35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E5785BA3-6DAF-AE92-B7ED-8CD3BD14D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4" t="19217" r="66742" b="42093"/>
              <a:stretch/>
            </p:blipFill>
            <p:spPr>
              <a:xfrm>
                <a:off x="4024488" y="2629522"/>
                <a:ext cx="460221" cy="30777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68421B5-B728-8342-EAEB-92E34327BA1D}"/>
                  </a:ext>
                </a:extLst>
              </p:cNvPr>
              <p:cNvGrpSpPr/>
              <p:nvPr/>
            </p:nvGrpSpPr>
            <p:grpSpPr>
              <a:xfrm>
                <a:off x="5288890" y="2586152"/>
                <a:ext cx="1009872" cy="437991"/>
                <a:chOff x="5181610" y="2644759"/>
                <a:chExt cx="1009872" cy="437991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1E213A5-CD7C-6C04-977E-7C2C4A77395F}"/>
                    </a:ext>
                  </a:extLst>
                </p:cNvPr>
                <p:cNvSpPr txBox="1"/>
                <p:nvPr/>
              </p:nvSpPr>
              <p:spPr>
                <a:xfrm>
                  <a:off x="5181610" y="2651863"/>
                  <a:ext cx="100987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Non-Organization</a:t>
                  </a: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E3D3FE63-D3C1-9C3B-772F-18419FA76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0407" y="2644759"/>
                  <a:ext cx="409752" cy="292541"/>
                </a:xfrm>
                <a:prstGeom prst="rect">
                  <a:avLst/>
                </a:prstGeom>
              </p:spPr>
            </p:pic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4A7F594-6CC7-FB96-CAB0-C9034EDB9AAA}"/>
                  </a:ext>
                </a:extLst>
              </p:cNvPr>
              <p:cNvSpPr txBox="1"/>
              <p:nvPr/>
            </p:nvSpPr>
            <p:spPr>
              <a:xfrm>
                <a:off x="4911740" y="2220970"/>
                <a:ext cx="8845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rgbClr val="C00000"/>
                    </a:solidFill>
                    <a:latin typeface="Gadugi" panose="020B0502040204020203" pitchFamily="34" charset="0"/>
                    <a:ea typeface="Gadugi" panose="020B0502040204020203" pitchFamily="34" charset="0"/>
                  </a:rPr>
                  <a:t>x</a:t>
                </a:r>
              </a:p>
            </p:txBody>
          </p:sp>
        </p:grp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199E992E-ACF0-4E8B-AFC0-E77D21127F0F}"/>
              </a:ext>
            </a:extLst>
          </p:cNvPr>
          <p:cNvGrpSpPr/>
          <p:nvPr/>
        </p:nvGrpSpPr>
        <p:grpSpPr>
          <a:xfrm>
            <a:off x="204106" y="764523"/>
            <a:ext cx="2374932" cy="1239727"/>
            <a:chOff x="616173" y="917663"/>
            <a:chExt cx="2374932" cy="123972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1F8E5F-68ED-19F2-3FAA-95ADACBF01B9}"/>
                </a:ext>
              </a:extLst>
            </p:cNvPr>
            <p:cNvSpPr txBox="1"/>
            <p:nvPr/>
          </p:nvSpPr>
          <p:spPr>
            <a:xfrm>
              <a:off x="616173" y="917663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Current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F4637D-D30D-3D3B-D5D0-C3D53C69CC9C}"/>
                </a:ext>
              </a:extLst>
            </p:cNvPr>
            <p:cNvSpPr txBox="1"/>
            <p:nvPr/>
          </p:nvSpPr>
          <p:spPr>
            <a:xfrm>
              <a:off x="616173" y="1158389"/>
              <a:ext cx="1971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Most employees have no </a:t>
              </a:r>
              <a:r>
                <a:rPr lang="en-US" sz="1200" b="1" dirty="0">
                  <a:solidFill>
                    <a:srgbClr val="FF0000"/>
                  </a:solidFill>
                </a:rPr>
                <a:t>office</a:t>
              </a:r>
              <a:r>
                <a:rPr lang="en-US" sz="1200" dirty="0"/>
                <a:t> email account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CB3FA8E-7195-08B4-2650-FCEA0FDAA509}"/>
                </a:ext>
              </a:extLst>
            </p:cNvPr>
            <p:cNvGrpSpPr/>
            <p:nvPr/>
          </p:nvGrpSpPr>
          <p:grpSpPr>
            <a:xfrm>
              <a:off x="695580" y="1661212"/>
              <a:ext cx="2175187" cy="453995"/>
              <a:chOff x="1738308" y="2975005"/>
              <a:chExt cx="2175187" cy="453995"/>
            </a:xfrm>
          </p:grpSpPr>
          <p:pic>
            <p:nvPicPr>
              <p:cNvPr id="2050" name="Picture 2" descr="Microsoft 365 logo vector (svg, eps) formats free download - Brandlogos.net">
                <a:extLst>
                  <a:ext uri="{FF2B5EF4-FFF2-40B4-BE49-F238E27FC236}">
                    <a16:creationId xmlns:a16="http://schemas.microsoft.com/office/drawing/2014/main" id="{1F667D92-C543-CDCF-EAA6-75043B59B4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8308" y="3070170"/>
                <a:ext cx="268046" cy="294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F2C49C8-39B9-B063-8CA5-BED815F3FA68}"/>
                  </a:ext>
                </a:extLst>
              </p:cNvPr>
              <p:cNvSpPr txBox="1"/>
              <p:nvPr/>
            </p:nvSpPr>
            <p:spPr>
              <a:xfrm>
                <a:off x="1941220" y="2975005"/>
                <a:ext cx="11012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M365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56E6ED7-D249-BC91-F2B8-4DC3DD3F6805}"/>
                  </a:ext>
                </a:extLst>
              </p:cNvPr>
              <p:cNvSpPr txBox="1"/>
              <p:nvPr/>
            </p:nvSpPr>
            <p:spPr>
              <a:xfrm>
                <a:off x="1942033" y="3152001"/>
                <a:ext cx="1971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@ap.denso.com</a:t>
                </a: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522467B9-33A3-7810-A7B6-96522FDC2EC2}"/>
                </a:ext>
              </a:extLst>
            </p:cNvPr>
            <p:cNvGrpSpPr/>
            <p:nvPr/>
          </p:nvGrpSpPr>
          <p:grpSpPr>
            <a:xfrm>
              <a:off x="2532127" y="1186803"/>
              <a:ext cx="428255" cy="970587"/>
              <a:chOff x="1108946" y="2586152"/>
              <a:chExt cx="428255" cy="970587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F893C31A-9EBF-7B9E-7697-DD83D16FE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8957" y="3121614"/>
                <a:ext cx="404280" cy="404280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99EC733E-30F5-50D5-FCD1-2D4B5169D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9316" y="3313178"/>
                <a:ext cx="243561" cy="243561"/>
              </a:xfrm>
              <a:prstGeom prst="rect">
                <a:avLst/>
              </a:prstGeom>
            </p:spPr>
          </p:pic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9C097562-101E-F195-AD08-7FE8549A81D3}"/>
                  </a:ext>
                </a:extLst>
              </p:cNvPr>
              <p:cNvGrpSpPr/>
              <p:nvPr/>
            </p:nvGrpSpPr>
            <p:grpSpPr>
              <a:xfrm>
                <a:off x="1108946" y="2586152"/>
                <a:ext cx="428255" cy="542322"/>
                <a:chOff x="1108946" y="2586152"/>
                <a:chExt cx="428255" cy="542322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02DA89DD-BA2D-6B70-7E67-BC26B258AF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8946" y="2586152"/>
                  <a:ext cx="428255" cy="428255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22EE9AED-63E7-56B4-D676-E77E9D088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6515" y="2910216"/>
                  <a:ext cx="218258" cy="21825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03980F23-0265-0D42-98DD-22BCBAE93D75}"/>
              </a:ext>
            </a:extLst>
          </p:cNvPr>
          <p:cNvGrpSpPr/>
          <p:nvPr/>
        </p:nvGrpSpPr>
        <p:grpSpPr>
          <a:xfrm>
            <a:off x="932156" y="2237041"/>
            <a:ext cx="3351024" cy="1311969"/>
            <a:chOff x="2497326" y="2318031"/>
            <a:chExt cx="3351024" cy="1311969"/>
          </a:xfrm>
        </p:grpSpPr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3CE668AC-BFE4-2B3D-4426-DC9A49156043}"/>
                </a:ext>
              </a:extLst>
            </p:cNvPr>
            <p:cNvSpPr txBox="1"/>
            <p:nvPr/>
          </p:nvSpPr>
          <p:spPr>
            <a:xfrm>
              <a:off x="2503929" y="2799003"/>
              <a:ext cx="2991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 employees</a:t>
              </a:r>
            </a:p>
            <a:p>
              <a:r>
                <a:rPr lang="en-US" sz="1200" b="1" dirty="0"/>
                <a:t>Without</a:t>
              </a:r>
            </a:p>
            <a:p>
              <a:r>
                <a:rPr lang="en-US" sz="1200" b="1" dirty="0"/>
                <a:t>account email</a:t>
              </a:r>
            </a:p>
            <a:p>
              <a:r>
                <a:rPr lang="en-US" sz="1200" b="1" dirty="0"/>
                <a:t>office </a:t>
              </a:r>
              <a:r>
                <a:rPr lang="en-US" sz="1200" dirty="0"/>
                <a:t>can get mail </a:t>
              </a:r>
              <a:r>
                <a:rPr lang="en-US" sz="1200" b="1" dirty="0">
                  <a:solidFill>
                    <a:srgbClr val="FF0000"/>
                  </a:solidFill>
                </a:rPr>
                <a:t>notification</a:t>
              </a:r>
              <a:r>
                <a:rPr lang="en-US" sz="1200" dirty="0"/>
                <a:t> from system</a:t>
              </a:r>
            </a:p>
          </p:txBody>
        </p: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E0EE70AE-ADD3-FBB9-9DCE-1C9A2030FF0B}"/>
                </a:ext>
              </a:extLst>
            </p:cNvPr>
            <p:cNvGrpSpPr/>
            <p:nvPr/>
          </p:nvGrpSpPr>
          <p:grpSpPr>
            <a:xfrm>
              <a:off x="3563115" y="2819214"/>
              <a:ext cx="1719202" cy="597208"/>
              <a:chOff x="583663" y="5090148"/>
              <a:chExt cx="1719202" cy="597208"/>
            </a:xfrm>
          </p:grpSpPr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2C8928D9-89C3-8907-A24C-4B9F63D913D3}"/>
                  </a:ext>
                </a:extLst>
              </p:cNvPr>
              <p:cNvGrpSpPr/>
              <p:nvPr/>
            </p:nvGrpSpPr>
            <p:grpSpPr>
              <a:xfrm>
                <a:off x="1842642" y="5096607"/>
                <a:ext cx="460223" cy="590749"/>
                <a:chOff x="813774" y="4032642"/>
                <a:chExt cx="460223" cy="590749"/>
              </a:xfrm>
            </p:grpSpPr>
            <p:pic>
              <p:nvPicPr>
                <p:cNvPr id="1029" name="Picture 1028">
                  <a:extLst>
                    <a:ext uri="{FF2B5EF4-FFF2-40B4-BE49-F238E27FC236}">
                      <a16:creationId xmlns:a16="http://schemas.microsoft.com/office/drawing/2014/main" id="{CB26912F-4170-EC16-72DD-D992B520B2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774" y="4032642"/>
                  <a:ext cx="460223" cy="460223"/>
                </a:xfrm>
                <a:prstGeom prst="rect">
                  <a:avLst/>
                </a:prstGeom>
              </p:spPr>
            </p:pic>
            <p:pic>
              <p:nvPicPr>
                <p:cNvPr id="1030" name="Picture 1029">
                  <a:extLst>
                    <a:ext uri="{FF2B5EF4-FFF2-40B4-BE49-F238E27FC236}">
                      <a16:creationId xmlns:a16="http://schemas.microsoft.com/office/drawing/2014/main" id="{EC1966A5-C4D1-51B0-0720-7FCAC40615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542" y="4362338"/>
                  <a:ext cx="261053" cy="261053"/>
                </a:xfrm>
                <a:prstGeom prst="rect">
                  <a:avLst/>
                </a:prstGeom>
              </p:spPr>
            </p:pic>
          </p:grp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67F76BEE-106A-D45E-197C-C7856A862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388" y="5487049"/>
                <a:ext cx="119132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5" name="Gambar 35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059FB9A2-F7C3-069B-F977-E66B1DAF1B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4" t="19217" r="66742" b="42093"/>
              <a:stretch/>
            </p:blipFill>
            <p:spPr>
              <a:xfrm>
                <a:off x="583663" y="5213530"/>
                <a:ext cx="460221" cy="30777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8D3E0676-0D9E-C2A5-1C1E-C9F7171DC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5816" y="5090148"/>
                <a:ext cx="460222" cy="460222"/>
              </a:xfrm>
              <a:prstGeom prst="rect">
                <a:avLst/>
              </a:prstGeom>
            </p:spPr>
          </p:pic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81B7B0F-F25A-93D3-82D4-5EA779A15DE7}"/>
                </a:ext>
              </a:extLst>
            </p:cNvPr>
            <p:cNvSpPr txBox="1"/>
            <p:nvPr/>
          </p:nvSpPr>
          <p:spPr>
            <a:xfrm>
              <a:off x="2497327" y="2318031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285750" indent="-285750">
                <a:buFont typeface="Wingdings" panose="05000000000000000000" pitchFamily="2" charset="2"/>
                <a:buChar char="q"/>
                <a:defRPr/>
              </a:lvl1pPr>
            </a:lstStyle>
            <a:p>
              <a:r>
                <a:rPr lang="en-US" sz="1400" dirty="0"/>
                <a:t>Ideal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2DFB7CC4-D224-83B9-462A-B15CD53C687E}"/>
                </a:ext>
              </a:extLst>
            </p:cNvPr>
            <p:cNvSpPr txBox="1"/>
            <p:nvPr/>
          </p:nvSpPr>
          <p:spPr>
            <a:xfrm>
              <a:off x="2497326" y="2549849"/>
              <a:ext cx="3351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System can send </a:t>
              </a:r>
              <a:r>
                <a:rPr lang="en-US" sz="1200" dirty="0"/>
                <a:t>to </a:t>
              </a:r>
              <a:r>
                <a:rPr lang="en-US" sz="1200" b="1" dirty="0">
                  <a:solidFill>
                    <a:srgbClr val="FF0000"/>
                  </a:solidFill>
                </a:rPr>
                <a:t>personal</a:t>
              </a:r>
              <a:r>
                <a:rPr lang="en-US" sz="1200" dirty="0"/>
                <a:t> employee's mail </a:t>
              </a:r>
            </a:p>
          </p:txBody>
        </p: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A139537D-6696-238E-D8E9-B44EE0AA84FB}"/>
              </a:ext>
            </a:extLst>
          </p:cNvPr>
          <p:cNvGrpSpPr/>
          <p:nvPr/>
        </p:nvGrpSpPr>
        <p:grpSpPr>
          <a:xfrm>
            <a:off x="6560231" y="891832"/>
            <a:ext cx="1689144" cy="1096229"/>
            <a:chOff x="3818009" y="2263323"/>
            <a:chExt cx="1689144" cy="1096229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1D8A8BDE-5A3F-654F-4FF0-63593812E3F5}"/>
                </a:ext>
              </a:extLst>
            </p:cNvPr>
            <p:cNvGrpSpPr/>
            <p:nvPr/>
          </p:nvGrpSpPr>
          <p:grpSpPr>
            <a:xfrm>
              <a:off x="4020922" y="2266897"/>
              <a:ext cx="1191095" cy="610056"/>
              <a:chOff x="780288" y="1596644"/>
              <a:chExt cx="1191095" cy="610056"/>
            </a:xfrm>
          </p:grpSpPr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AD02C2A8-3F5B-D4DB-CC26-79F4260EB058}"/>
                  </a:ext>
                </a:extLst>
              </p:cNvPr>
              <p:cNvSpPr txBox="1"/>
              <p:nvPr/>
            </p:nvSpPr>
            <p:spPr>
              <a:xfrm>
                <a:off x="780288" y="1652702"/>
                <a:ext cx="11910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437F86"/>
                    </a:solidFill>
                  </a:rPr>
                  <a:t>WHY SHOULD SEND TO PERSONAL MAIL </a:t>
                </a: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FBBD8224-0F18-A485-A2F4-6CED9B1211F5}"/>
                  </a:ext>
                </a:extLst>
              </p:cNvPr>
              <p:cNvSpPr txBox="1"/>
              <p:nvPr/>
            </p:nvSpPr>
            <p:spPr>
              <a:xfrm>
                <a:off x="1546902" y="1596644"/>
                <a:ext cx="143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437F86"/>
                    </a:solidFill>
                  </a:rPr>
                  <a:t>?</a:t>
                </a:r>
              </a:p>
            </p:txBody>
          </p:sp>
        </p:grp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BEA8BC8F-A10A-3F13-BB71-78DF2B5A98B7}"/>
                </a:ext>
              </a:extLst>
            </p:cNvPr>
            <p:cNvSpPr txBox="1"/>
            <p:nvPr/>
          </p:nvSpPr>
          <p:spPr>
            <a:xfrm>
              <a:off x="3818009" y="2876953"/>
              <a:ext cx="1689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As the </a:t>
              </a:r>
              <a:r>
                <a:rPr lang="en-US" sz="1200" b="1" dirty="0">
                  <a:solidFill>
                    <a:srgbClr val="FF0000"/>
                  </a:solidFill>
                </a:rPr>
                <a:t>notification</a:t>
              </a:r>
              <a:r>
                <a:rPr lang="en-US" sz="1200" dirty="0"/>
                <a:t> feature of the system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010C0D8-A47C-B2A5-9D05-6B8BB4532E6E}"/>
                </a:ext>
              </a:extLst>
            </p:cNvPr>
            <p:cNvSpPr/>
            <p:nvPr/>
          </p:nvSpPr>
          <p:spPr>
            <a:xfrm>
              <a:off x="3827397" y="2263323"/>
              <a:ext cx="1503340" cy="109622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79937C0C-296B-E107-839E-7FF867BE999F}"/>
              </a:ext>
            </a:extLst>
          </p:cNvPr>
          <p:cNvGrpSpPr/>
          <p:nvPr/>
        </p:nvGrpSpPr>
        <p:grpSpPr>
          <a:xfrm>
            <a:off x="4399707" y="2367165"/>
            <a:ext cx="2936143" cy="1079239"/>
            <a:chOff x="616173" y="3675067"/>
            <a:chExt cx="2936143" cy="107923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5E81E6C-D314-4CE5-B383-354F9C0BBBB5}"/>
                </a:ext>
              </a:extLst>
            </p:cNvPr>
            <p:cNvSpPr txBox="1"/>
            <p:nvPr/>
          </p:nvSpPr>
          <p:spPr>
            <a:xfrm>
              <a:off x="616173" y="3675067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Improvement</a:t>
              </a:r>
            </a:p>
          </p:txBody>
        </p: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16432C0A-ED68-4CB8-D311-5D9DF7C25A0B}"/>
                </a:ext>
              </a:extLst>
            </p:cNvPr>
            <p:cNvGrpSpPr/>
            <p:nvPr/>
          </p:nvGrpSpPr>
          <p:grpSpPr>
            <a:xfrm>
              <a:off x="736766" y="4102982"/>
              <a:ext cx="2707907" cy="651324"/>
              <a:chOff x="4958579" y="5114764"/>
              <a:chExt cx="2707907" cy="651324"/>
            </a:xfrm>
          </p:grpSpPr>
          <p:cxnSp>
            <p:nvCxnSpPr>
              <p:cNvPr id="1052" name="Straight Arrow Connector 1051">
                <a:extLst>
                  <a:ext uri="{FF2B5EF4-FFF2-40B4-BE49-F238E27FC236}">
                    <a16:creationId xmlns:a16="http://schemas.microsoft.com/office/drawing/2014/main" id="{C199D72D-8B4B-9E42-4DE8-7F5BAAC5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2294" y="5518927"/>
                <a:ext cx="93485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2" name="Group 1041">
                <a:extLst>
                  <a:ext uri="{FF2B5EF4-FFF2-40B4-BE49-F238E27FC236}">
                    <a16:creationId xmlns:a16="http://schemas.microsoft.com/office/drawing/2014/main" id="{33AC38B7-2CF7-3654-A01A-24A09F92D518}"/>
                  </a:ext>
                </a:extLst>
              </p:cNvPr>
              <p:cNvGrpSpPr/>
              <p:nvPr/>
            </p:nvGrpSpPr>
            <p:grpSpPr>
              <a:xfrm>
                <a:off x="7232229" y="5128391"/>
                <a:ext cx="434257" cy="609489"/>
                <a:chOff x="813774" y="4093602"/>
                <a:chExt cx="434257" cy="609489"/>
              </a:xfrm>
            </p:grpSpPr>
            <p:pic>
              <p:nvPicPr>
                <p:cNvPr id="1043" name="Picture 1042">
                  <a:extLst>
                    <a:ext uri="{FF2B5EF4-FFF2-40B4-BE49-F238E27FC236}">
                      <a16:creationId xmlns:a16="http://schemas.microsoft.com/office/drawing/2014/main" id="{248239B9-3D3A-C06F-111C-591B4E4B3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774" y="4093602"/>
                  <a:ext cx="434257" cy="434257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D4973A73-8374-D457-8FB8-88C503031E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505" y="4425858"/>
                  <a:ext cx="277233" cy="277233"/>
                </a:xfrm>
                <a:prstGeom prst="rect">
                  <a:avLst/>
                </a:prstGeom>
              </p:spPr>
            </p:pic>
          </p:grpSp>
          <p:cxnSp>
            <p:nvCxnSpPr>
              <p:cNvPr id="1045" name="Straight Arrow Connector 1044">
                <a:extLst>
                  <a:ext uri="{FF2B5EF4-FFF2-40B4-BE49-F238E27FC236}">
                    <a16:creationId xmlns:a16="http://schemas.microsoft.com/office/drawing/2014/main" id="{40C1DB61-0B81-3F0B-A5E2-6B73EAB9B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4304" y="5511665"/>
                <a:ext cx="119132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6" name="Gambar 35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07848F84-91BA-B729-A758-E082CEC785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4" t="19217" r="66742" b="42093"/>
              <a:stretch/>
            </p:blipFill>
            <p:spPr>
              <a:xfrm>
                <a:off x="4958579" y="5238146"/>
                <a:ext cx="460221" cy="307778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684A7D0C-0869-A2D2-9F16-805AC5A56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0732" y="5114764"/>
                <a:ext cx="460222" cy="460222"/>
              </a:xfrm>
              <a:prstGeom prst="rect">
                <a:avLst/>
              </a:prstGeom>
            </p:spPr>
          </p:pic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18548996-9D9D-9302-643B-75C541F58294}"/>
                  </a:ext>
                </a:extLst>
              </p:cNvPr>
              <p:cNvGrpSpPr/>
              <p:nvPr/>
            </p:nvGrpSpPr>
            <p:grpSpPr>
              <a:xfrm>
                <a:off x="6075698" y="5197830"/>
                <a:ext cx="845432" cy="568258"/>
                <a:chOff x="6201997" y="5148543"/>
                <a:chExt cx="845432" cy="568258"/>
              </a:xfrm>
            </p:grpSpPr>
            <p:pic>
              <p:nvPicPr>
                <p:cNvPr id="2054" name="Picture 6" descr="Pin on Software and Application Logos">
                  <a:extLst>
                    <a:ext uri="{FF2B5EF4-FFF2-40B4-BE49-F238E27FC236}">
                      <a16:creationId xmlns:a16="http://schemas.microsoft.com/office/drawing/2014/main" id="{3DD4550F-CD01-2013-9C46-E33EBDB7B9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9698" y="5148543"/>
                  <a:ext cx="389021" cy="3890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49" name="TextBox 1048">
                  <a:extLst>
                    <a:ext uri="{FF2B5EF4-FFF2-40B4-BE49-F238E27FC236}">
                      <a16:creationId xmlns:a16="http://schemas.microsoft.com/office/drawing/2014/main" id="{E0C56067-3D95-0559-7C8B-9B28E7179944}"/>
                    </a:ext>
                  </a:extLst>
                </p:cNvPr>
                <p:cNvSpPr txBox="1"/>
                <p:nvPr/>
              </p:nvSpPr>
              <p:spPr>
                <a:xfrm>
                  <a:off x="6201997" y="5439802"/>
                  <a:ext cx="8454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b="1" dirty="0"/>
                    <a:t>MACRO</a:t>
                  </a:r>
                </a:p>
              </p:txBody>
            </p:sp>
          </p:grpSp>
          <p:pic>
            <p:nvPicPr>
              <p:cNvPr id="1054" name="Picture 1053">
                <a:extLst>
                  <a:ext uri="{FF2B5EF4-FFF2-40B4-BE49-F238E27FC236}">
                    <a16:creationId xmlns:a16="http://schemas.microsoft.com/office/drawing/2014/main" id="{4A916B61-6B61-AD4B-2DC4-A88670AF7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8609" y="5139753"/>
                <a:ext cx="460222" cy="460222"/>
              </a:xfrm>
              <a:prstGeom prst="rect">
                <a:avLst/>
              </a:prstGeom>
            </p:spPr>
          </p:pic>
        </p:grp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14534375-B3EF-B102-0D06-C0428F8D4A2F}"/>
                </a:ext>
              </a:extLst>
            </p:cNvPr>
            <p:cNvSpPr txBox="1"/>
            <p:nvPr/>
          </p:nvSpPr>
          <p:spPr>
            <a:xfrm>
              <a:off x="622192" y="3891458"/>
              <a:ext cx="2930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Create </a:t>
              </a:r>
              <a:r>
                <a:rPr lang="en-US" sz="1200" b="1" dirty="0"/>
                <a:t>Additional system </a:t>
              </a:r>
              <a:r>
                <a:rPr lang="en-US" sz="1200" dirty="0"/>
                <a:t>in Makro Outlook </a:t>
              </a:r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213AD1B5-DB50-D06A-D637-4646CCE105EF}"/>
              </a:ext>
            </a:extLst>
          </p:cNvPr>
          <p:cNvGrpSpPr/>
          <p:nvPr/>
        </p:nvGrpSpPr>
        <p:grpSpPr>
          <a:xfrm>
            <a:off x="168098" y="3893391"/>
            <a:ext cx="2374932" cy="1253907"/>
            <a:chOff x="252719" y="900319"/>
            <a:chExt cx="2374932" cy="1253907"/>
          </a:xfrm>
        </p:grpSpPr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8D7CC1C8-9714-8169-90E1-7084D619B959}"/>
                </a:ext>
              </a:extLst>
            </p:cNvPr>
            <p:cNvGrpSpPr/>
            <p:nvPr/>
          </p:nvGrpSpPr>
          <p:grpSpPr>
            <a:xfrm>
              <a:off x="382604" y="1138563"/>
              <a:ext cx="1861446" cy="1015663"/>
              <a:chOff x="4962003" y="1997664"/>
              <a:chExt cx="1861446" cy="1015663"/>
            </a:xfrm>
          </p:grpSpPr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F7B6D1BD-5FCE-9342-5F19-5BAA4A86F8A9}"/>
                  </a:ext>
                </a:extLst>
              </p:cNvPr>
              <p:cNvSpPr txBox="1"/>
              <p:nvPr/>
            </p:nvSpPr>
            <p:spPr>
              <a:xfrm>
                <a:off x="4962003" y="1997664"/>
                <a:ext cx="18614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Power</a:t>
                </a:r>
              </a:p>
              <a:p>
                <a:r>
                  <a:rPr lang="en-US" sz="1200" b="1" dirty="0"/>
                  <a:t>Platform </a:t>
                </a:r>
              </a:p>
              <a:p>
                <a:r>
                  <a:rPr lang="en-US" sz="1200" dirty="0"/>
                  <a:t>Accessing </a:t>
                </a:r>
              </a:p>
              <a:p>
                <a:r>
                  <a:rPr lang="en-US" sz="1200" dirty="0"/>
                  <a:t>Data Local need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Gateway</a:t>
                </a:r>
              </a:p>
              <a:p>
                <a:endParaRPr lang="en-US" sz="1200" dirty="0"/>
              </a:p>
            </p:txBody>
          </p:sp>
          <p:pic>
            <p:nvPicPr>
              <p:cNvPr id="1073" name="Picture 2" descr="Gateway icon isolated on white background vector illustration.">
                <a:extLst>
                  <a:ext uri="{FF2B5EF4-FFF2-40B4-BE49-F238E27FC236}">
                    <a16:creationId xmlns:a16="http://schemas.microsoft.com/office/drawing/2014/main" id="{007B9C1F-0CD9-B468-9099-E03C7678BD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94" t="11179" r="13333" b="23757"/>
              <a:stretch/>
            </p:blipFill>
            <p:spPr bwMode="auto">
              <a:xfrm>
                <a:off x="5635213" y="2088248"/>
                <a:ext cx="753696" cy="4953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9F7D64B1-1847-1438-9FD8-2381D93BAB6B}"/>
                </a:ext>
              </a:extLst>
            </p:cNvPr>
            <p:cNvSpPr txBox="1"/>
            <p:nvPr/>
          </p:nvSpPr>
          <p:spPr>
            <a:xfrm>
              <a:off x="252719" y="900319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Current</a:t>
              </a:r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18AC345-E54E-E50C-6678-D89B187DA640}"/>
              </a:ext>
            </a:extLst>
          </p:cNvPr>
          <p:cNvGrpSpPr/>
          <p:nvPr/>
        </p:nvGrpSpPr>
        <p:grpSpPr>
          <a:xfrm>
            <a:off x="4641266" y="3850084"/>
            <a:ext cx="4211351" cy="1463331"/>
            <a:chOff x="383802" y="2556779"/>
            <a:chExt cx="4211351" cy="1463331"/>
          </a:xfrm>
        </p:grpSpPr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015D8B2B-1893-321A-949C-B538287D9D3B}"/>
                </a:ext>
              </a:extLst>
            </p:cNvPr>
            <p:cNvGrpSpPr/>
            <p:nvPr/>
          </p:nvGrpSpPr>
          <p:grpSpPr>
            <a:xfrm>
              <a:off x="383802" y="2885303"/>
              <a:ext cx="975266" cy="523220"/>
              <a:chOff x="58682" y="1605957"/>
              <a:chExt cx="975266" cy="523220"/>
            </a:xfrm>
          </p:grpSpPr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14D0FCEB-7089-7D33-541B-3DAA417B70F7}"/>
                  </a:ext>
                </a:extLst>
              </p:cNvPr>
              <p:cNvSpPr txBox="1"/>
              <p:nvPr/>
            </p:nvSpPr>
            <p:spPr>
              <a:xfrm>
                <a:off x="58682" y="1613652"/>
                <a:ext cx="97526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rgbClr val="437F86"/>
                    </a:solidFill>
                  </a:rPr>
                  <a:t>WHY SHOULD CONNECT TO LOCAL SERVER </a:t>
                </a:r>
              </a:p>
            </p:txBody>
          </p:sp>
          <p:sp>
            <p:nvSpPr>
              <p:cNvPr id="2048" name="TextBox 2047">
                <a:extLst>
                  <a:ext uri="{FF2B5EF4-FFF2-40B4-BE49-F238E27FC236}">
                    <a16:creationId xmlns:a16="http://schemas.microsoft.com/office/drawing/2014/main" id="{E6B65FAF-8297-1B6B-279F-4FE0BBB1C280}"/>
                  </a:ext>
                </a:extLst>
              </p:cNvPr>
              <p:cNvSpPr txBox="1"/>
              <p:nvPr/>
            </p:nvSpPr>
            <p:spPr>
              <a:xfrm>
                <a:off x="745081" y="1605957"/>
                <a:ext cx="143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437F86"/>
                    </a:solidFill>
                  </a:rPr>
                  <a:t>?</a:t>
                </a:r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27701D85-2893-72C5-1B79-0EC2ACAEE2A6}"/>
                </a:ext>
              </a:extLst>
            </p:cNvPr>
            <p:cNvGrpSpPr/>
            <p:nvPr/>
          </p:nvGrpSpPr>
          <p:grpSpPr>
            <a:xfrm>
              <a:off x="1637482" y="2556779"/>
              <a:ext cx="1211451" cy="600164"/>
              <a:chOff x="252277" y="2240470"/>
              <a:chExt cx="1211451" cy="600164"/>
            </a:xfrm>
          </p:grpSpPr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34FD9B8A-1059-6311-20A7-DF5002A14DBA}"/>
                  </a:ext>
                </a:extLst>
              </p:cNvPr>
              <p:cNvSpPr txBox="1"/>
              <p:nvPr/>
            </p:nvSpPr>
            <p:spPr>
              <a:xfrm>
                <a:off x="252277" y="2240470"/>
                <a:ext cx="94169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All Data are </a:t>
                </a:r>
                <a:r>
                  <a:rPr lang="en-US" sz="1100" b="1" dirty="0"/>
                  <a:t>stored</a:t>
                </a:r>
                <a:r>
                  <a:rPr lang="en-US" sz="1100" dirty="0"/>
                  <a:t> in </a:t>
                </a:r>
                <a:r>
                  <a:rPr lang="en-US" sz="1100" b="1" dirty="0"/>
                  <a:t>Local</a:t>
                </a:r>
                <a:r>
                  <a:rPr lang="en-US" sz="1100" dirty="0"/>
                  <a:t> </a:t>
                </a:r>
                <a:r>
                  <a:rPr lang="en-US" sz="1100" b="1" dirty="0"/>
                  <a:t>Server</a:t>
                </a:r>
              </a:p>
            </p:txBody>
          </p:sp>
          <p:pic>
            <p:nvPicPr>
              <p:cNvPr id="1086" name="Graphic 1085" descr="Database outline">
                <a:extLst>
                  <a:ext uri="{FF2B5EF4-FFF2-40B4-BE49-F238E27FC236}">
                    <a16:creationId xmlns:a16="http://schemas.microsoft.com/office/drawing/2014/main" id="{329D5EFD-C7D3-6401-55F4-8FF881DBF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43321" y="2332595"/>
                <a:ext cx="420407" cy="399152"/>
              </a:xfrm>
              <a:prstGeom prst="rect">
                <a:avLst/>
              </a:prstGeom>
            </p:spPr>
          </p:pic>
        </p:grp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AED6815D-5653-48E3-5F0A-BF1226242A16}"/>
                </a:ext>
              </a:extLst>
            </p:cNvPr>
            <p:cNvGrpSpPr/>
            <p:nvPr/>
          </p:nvGrpSpPr>
          <p:grpSpPr>
            <a:xfrm>
              <a:off x="3111793" y="2567375"/>
              <a:ext cx="1419388" cy="769441"/>
              <a:chOff x="3068344" y="2292207"/>
              <a:chExt cx="1419388" cy="769441"/>
            </a:xfrm>
          </p:grpSpPr>
          <p:sp>
            <p:nvSpPr>
              <p:cNvPr id="1083" name="TextBox 1082">
                <a:extLst>
                  <a:ext uri="{FF2B5EF4-FFF2-40B4-BE49-F238E27FC236}">
                    <a16:creationId xmlns:a16="http://schemas.microsoft.com/office/drawing/2014/main" id="{627A42EA-CA09-1DD1-6027-2DF30F0894DB}"/>
                  </a:ext>
                </a:extLst>
              </p:cNvPr>
              <p:cNvSpPr txBox="1"/>
              <p:nvPr/>
            </p:nvSpPr>
            <p:spPr>
              <a:xfrm>
                <a:off x="3068344" y="2292207"/>
                <a:ext cx="14193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System</a:t>
                </a:r>
                <a:r>
                  <a:rPr lang="en-US" sz="1100" dirty="0"/>
                  <a:t> </a:t>
                </a:r>
              </a:p>
              <a:p>
                <a:r>
                  <a:rPr lang="en-US" sz="1100" b="1" dirty="0"/>
                  <a:t>Need</a:t>
                </a:r>
                <a:r>
                  <a:rPr lang="en-US" sz="1100" dirty="0"/>
                  <a:t> </a:t>
                </a:r>
                <a:r>
                  <a:rPr lang="en-US" sz="1100" b="1" dirty="0"/>
                  <a:t>Data</a:t>
                </a:r>
              </a:p>
              <a:p>
                <a:r>
                  <a:rPr lang="en-US" sz="1100" dirty="0"/>
                  <a:t>Employee for E-Form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  <p:pic>
            <p:nvPicPr>
              <p:cNvPr id="1084" name="Picture 1083">
                <a:extLst>
                  <a:ext uri="{FF2B5EF4-FFF2-40B4-BE49-F238E27FC236}">
                    <a16:creationId xmlns:a16="http://schemas.microsoft.com/office/drawing/2014/main" id="{E365D5A4-0C98-3B9E-5D03-8E650EDF7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54117" y="2303339"/>
                <a:ext cx="402553" cy="3648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66A33749-0302-40B8-0F3A-DD52537E1DD9}"/>
                </a:ext>
              </a:extLst>
            </p:cNvPr>
            <p:cNvGrpSpPr/>
            <p:nvPr/>
          </p:nvGrpSpPr>
          <p:grpSpPr>
            <a:xfrm>
              <a:off x="3101882" y="3403694"/>
              <a:ext cx="1493271" cy="600164"/>
              <a:chOff x="2912880" y="3092795"/>
              <a:chExt cx="1493271" cy="600164"/>
            </a:xfrm>
          </p:grpSpPr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6E390880-E9A1-217D-7848-E12A0DD0BA75}"/>
                  </a:ext>
                </a:extLst>
              </p:cNvPr>
              <p:cNvSpPr txBox="1"/>
              <p:nvPr/>
            </p:nvSpPr>
            <p:spPr>
              <a:xfrm>
                <a:off x="2912880" y="3092795"/>
                <a:ext cx="149327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Avoid inputting </a:t>
                </a:r>
                <a:r>
                  <a:rPr lang="en-US" sz="1100" dirty="0"/>
                  <a:t>a lot of data </a:t>
                </a:r>
              </a:p>
              <a:p>
                <a:r>
                  <a:rPr lang="en-US" sz="1100" dirty="0"/>
                  <a:t>manually</a:t>
                </a:r>
              </a:p>
            </p:txBody>
          </p:sp>
          <p:pic>
            <p:nvPicPr>
              <p:cNvPr id="1082" name="Picture 1081">
                <a:extLst>
                  <a:ext uri="{FF2B5EF4-FFF2-40B4-BE49-F238E27FC236}">
                    <a16:creationId xmlns:a16="http://schemas.microsoft.com/office/drawing/2014/main" id="{B2E0CE19-959A-9F9D-9468-65EC92C4E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4738" y="3291326"/>
                <a:ext cx="686982" cy="399152"/>
              </a:xfrm>
              <a:prstGeom prst="rect">
                <a:avLst/>
              </a:prstGeom>
            </p:spPr>
          </p:pic>
        </p:grp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B146FB3F-9D24-5527-596A-CCFFC004D457}"/>
                </a:ext>
              </a:extLst>
            </p:cNvPr>
            <p:cNvSpPr txBox="1"/>
            <p:nvPr/>
          </p:nvSpPr>
          <p:spPr>
            <a:xfrm>
              <a:off x="1409214" y="3589223"/>
              <a:ext cx="16417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Must be able to load data into the </a:t>
              </a:r>
              <a:r>
                <a:rPr lang="en-US" sz="1100" b="1" dirty="0"/>
                <a:t>local system</a:t>
              </a:r>
            </a:p>
          </p:txBody>
        </p:sp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1C2F7EC-0EF4-95B4-1F6F-3F78CF2CB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576508" y="3246485"/>
              <a:ext cx="1265531" cy="387066"/>
            </a:xfrm>
            <a:prstGeom prst="rect">
              <a:avLst/>
            </a:prstGeom>
          </p:spPr>
        </p:pic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023E7746-5BCE-18AD-46D8-B7B42ABF0F5E}"/>
              </a:ext>
            </a:extLst>
          </p:cNvPr>
          <p:cNvGrpSpPr/>
          <p:nvPr/>
        </p:nvGrpSpPr>
        <p:grpSpPr>
          <a:xfrm>
            <a:off x="2063632" y="3881763"/>
            <a:ext cx="2797835" cy="1112070"/>
            <a:chOff x="2488001" y="895297"/>
            <a:chExt cx="2797835" cy="1112070"/>
          </a:xfrm>
        </p:grpSpPr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2BF78363-2021-63D3-EEAE-76BBFDB55C06}"/>
                </a:ext>
              </a:extLst>
            </p:cNvPr>
            <p:cNvGrpSpPr/>
            <p:nvPr/>
          </p:nvGrpSpPr>
          <p:grpSpPr>
            <a:xfrm>
              <a:off x="2607787" y="1051667"/>
              <a:ext cx="2001511" cy="813020"/>
              <a:chOff x="6761338" y="745262"/>
              <a:chExt cx="2388154" cy="1021733"/>
            </a:xfrm>
          </p:grpSpPr>
          <p:cxnSp>
            <p:nvCxnSpPr>
              <p:cNvPr id="2056" name="Connector: Elbow 63">
                <a:extLst>
                  <a:ext uri="{FF2B5EF4-FFF2-40B4-BE49-F238E27FC236}">
                    <a16:creationId xmlns:a16="http://schemas.microsoft.com/office/drawing/2014/main" id="{812D6D27-6DDC-4B49-2E20-B988981EF5F2}"/>
                  </a:ext>
                </a:extLst>
              </p:cNvPr>
              <p:cNvCxnSpPr>
                <a:cxnSpLocks/>
                <a:stCxn id="2057" idx="1"/>
                <a:endCxn id="2065" idx="3"/>
              </p:cNvCxnSpPr>
              <p:nvPr/>
            </p:nvCxnSpPr>
            <p:spPr>
              <a:xfrm rot="10800000" flipV="1">
                <a:off x="7768895" y="1198167"/>
                <a:ext cx="614272" cy="5796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7" name="Graphic 2056" descr="Database outline">
                <a:extLst>
                  <a:ext uri="{FF2B5EF4-FFF2-40B4-BE49-F238E27FC236}">
                    <a16:creationId xmlns:a16="http://schemas.microsoft.com/office/drawing/2014/main" id="{4043C012-E942-0290-347C-FA2DA0861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383167" y="886259"/>
                <a:ext cx="623815" cy="623815"/>
              </a:xfrm>
              <a:prstGeom prst="rect">
                <a:avLst/>
              </a:prstGeom>
            </p:spPr>
          </p:pic>
          <p:sp>
            <p:nvSpPr>
              <p:cNvPr id="2058" name="TextBox 2057">
                <a:extLst>
                  <a:ext uri="{FF2B5EF4-FFF2-40B4-BE49-F238E27FC236}">
                    <a16:creationId xmlns:a16="http://schemas.microsoft.com/office/drawing/2014/main" id="{5805EB8B-1A12-EF2F-E034-C16F2049A962}"/>
                  </a:ext>
                </a:extLst>
              </p:cNvPr>
              <p:cNvSpPr txBox="1"/>
              <p:nvPr/>
            </p:nvSpPr>
            <p:spPr>
              <a:xfrm>
                <a:off x="8306992" y="1435751"/>
                <a:ext cx="842500" cy="2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Local</a:t>
                </a:r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800" dirty="0"/>
                  <a:t>Server</a:t>
                </a:r>
              </a:p>
            </p:txBody>
          </p:sp>
          <p:grpSp>
            <p:nvGrpSpPr>
              <p:cNvPr id="2059" name="Group 2058">
                <a:extLst>
                  <a:ext uri="{FF2B5EF4-FFF2-40B4-BE49-F238E27FC236}">
                    <a16:creationId xmlns:a16="http://schemas.microsoft.com/office/drawing/2014/main" id="{C8797191-D320-73A2-2A59-8C345F095AD1}"/>
                  </a:ext>
                </a:extLst>
              </p:cNvPr>
              <p:cNvGrpSpPr/>
              <p:nvPr/>
            </p:nvGrpSpPr>
            <p:grpSpPr>
              <a:xfrm>
                <a:off x="6761338" y="745262"/>
                <a:ext cx="1007557" cy="1021733"/>
                <a:chOff x="267409" y="3041254"/>
                <a:chExt cx="1007557" cy="1021733"/>
              </a:xfrm>
            </p:grpSpPr>
            <p:pic>
              <p:nvPicPr>
                <p:cNvPr id="2060" name="Picture 2059">
                  <a:extLst>
                    <a:ext uri="{FF2B5EF4-FFF2-40B4-BE49-F238E27FC236}">
                      <a16:creationId xmlns:a16="http://schemas.microsoft.com/office/drawing/2014/main" id="{66507715-FF08-996D-8553-8DC38B150C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243" y="3348493"/>
                  <a:ext cx="190428" cy="190428"/>
                </a:xfrm>
                <a:prstGeom prst="rect">
                  <a:avLst/>
                </a:prstGeom>
              </p:spPr>
            </p:pic>
            <p:pic>
              <p:nvPicPr>
                <p:cNvPr id="2061" name="Gambar 36" descr="Sebuah gambar berisi deasin&#10;&#10;Deskripsi dibuat secara otomatis dengan tingkat keyakinan sedang">
                  <a:extLst>
                    <a:ext uri="{FF2B5EF4-FFF2-40B4-BE49-F238E27FC236}">
                      <a16:creationId xmlns:a16="http://schemas.microsoft.com/office/drawing/2014/main" id="{456FE9FC-7C7C-EF77-3DA2-898C35A903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473" t="19276" r="47414" b="42034"/>
                <a:stretch/>
              </p:blipFill>
              <p:spPr>
                <a:xfrm>
                  <a:off x="366526" y="3519749"/>
                  <a:ext cx="267958" cy="262376"/>
                </a:xfrm>
                <a:prstGeom prst="rect">
                  <a:avLst/>
                </a:prstGeom>
              </p:spPr>
            </p:pic>
            <p:pic>
              <p:nvPicPr>
                <p:cNvPr id="2062" name="Gambar 35" descr="Sebuah gambar berisi deasin&#10;&#10;Deskripsi dibuat secara otomatis dengan tingkat keyakinan sedang">
                  <a:extLst>
                    <a:ext uri="{FF2B5EF4-FFF2-40B4-BE49-F238E27FC236}">
                      <a16:creationId xmlns:a16="http://schemas.microsoft.com/office/drawing/2014/main" id="{020C46A7-3E8B-8026-86F4-0D86BA29EC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94" t="19217" r="66742" b="42093"/>
                <a:stretch/>
              </p:blipFill>
              <p:spPr>
                <a:xfrm>
                  <a:off x="616920" y="3563549"/>
                  <a:ext cx="248239" cy="212754"/>
                </a:xfrm>
                <a:prstGeom prst="rect">
                  <a:avLst/>
                </a:prstGeom>
              </p:spPr>
            </p:pic>
            <p:pic>
              <p:nvPicPr>
                <p:cNvPr id="2063" name="Picture 2062">
                  <a:extLst>
                    <a:ext uri="{FF2B5EF4-FFF2-40B4-BE49-F238E27FC236}">
                      <a16:creationId xmlns:a16="http://schemas.microsoft.com/office/drawing/2014/main" id="{9EB319FF-5412-15C4-986A-B45B7A4171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l="26657" t="6103" r="26629" b="5132"/>
                <a:stretch/>
              </p:blipFill>
              <p:spPr>
                <a:xfrm>
                  <a:off x="889195" y="3578002"/>
                  <a:ext cx="178156" cy="172079"/>
                </a:xfrm>
                <a:prstGeom prst="rect">
                  <a:avLst/>
                </a:prstGeom>
              </p:spPr>
            </p:pic>
            <p:sp>
              <p:nvSpPr>
                <p:cNvPr id="2064" name="TextBox 2063">
                  <a:extLst>
                    <a:ext uri="{FF2B5EF4-FFF2-40B4-BE49-F238E27FC236}">
                      <a16:creationId xmlns:a16="http://schemas.microsoft.com/office/drawing/2014/main" id="{EA522F0B-B527-91F4-71C2-9D30C4016A84}"/>
                    </a:ext>
                  </a:extLst>
                </p:cNvPr>
                <p:cNvSpPr txBox="1"/>
                <p:nvPr/>
              </p:nvSpPr>
              <p:spPr>
                <a:xfrm>
                  <a:off x="513652" y="3750277"/>
                  <a:ext cx="589265" cy="270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Cloud</a:t>
                  </a:r>
                </a:p>
              </p:txBody>
            </p:sp>
            <p:pic>
              <p:nvPicPr>
                <p:cNvPr id="2065" name="Graphic 2064" descr="Cloud outline">
                  <a:extLst>
                    <a:ext uri="{FF2B5EF4-FFF2-40B4-BE49-F238E27FC236}">
                      <a16:creationId xmlns:a16="http://schemas.microsoft.com/office/drawing/2014/main" id="{9A5E66A6-ACCB-DB75-C6BD-A66083C80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409" y="3041254"/>
                  <a:ext cx="1007557" cy="1021733"/>
                </a:xfrm>
                <a:prstGeom prst="rect">
                  <a:avLst/>
                </a:prstGeom>
              </p:spPr>
            </p:pic>
          </p:grpSp>
        </p:grpSp>
        <p:sp>
          <p:nvSpPr>
            <p:cNvPr id="2052" name="TextBox 2051">
              <a:extLst>
                <a:ext uri="{FF2B5EF4-FFF2-40B4-BE49-F238E27FC236}">
                  <a16:creationId xmlns:a16="http://schemas.microsoft.com/office/drawing/2014/main" id="{C768A5AC-73E9-959E-02AA-72189C35BF39}"/>
                </a:ext>
              </a:extLst>
            </p:cNvPr>
            <p:cNvSpPr txBox="1"/>
            <p:nvPr/>
          </p:nvSpPr>
          <p:spPr>
            <a:xfrm>
              <a:off x="2488001" y="895297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Problem</a:t>
              </a:r>
            </a:p>
          </p:txBody>
        </p:sp>
        <p:sp>
          <p:nvSpPr>
            <p:cNvPr id="2053" name="TextBox 2052">
              <a:extLst>
                <a:ext uri="{FF2B5EF4-FFF2-40B4-BE49-F238E27FC236}">
                  <a16:creationId xmlns:a16="http://schemas.microsoft.com/office/drawing/2014/main" id="{69229B94-850F-5DB0-D8D7-C0C16FD1D496}"/>
                </a:ext>
              </a:extLst>
            </p:cNvPr>
            <p:cNvSpPr txBox="1"/>
            <p:nvPr/>
          </p:nvSpPr>
          <p:spPr>
            <a:xfrm>
              <a:off x="2685326" y="1730368"/>
              <a:ext cx="2600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Must pay Gateway Annual</a:t>
              </a:r>
            </a:p>
          </p:txBody>
        </p:sp>
        <p:pic>
          <p:nvPicPr>
            <p:cNvPr id="2055" name="Picture 2054">
              <a:extLst>
                <a:ext uri="{FF2B5EF4-FFF2-40B4-BE49-F238E27FC236}">
                  <a16:creationId xmlns:a16="http://schemas.microsoft.com/office/drawing/2014/main" id="{C6F81262-A948-F0E4-D728-39616C79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535310" y="1252009"/>
              <a:ext cx="349120" cy="349120"/>
            </a:xfrm>
            <a:prstGeom prst="rect">
              <a:avLst/>
            </a:prstGeom>
          </p:spPr>
        </p:pic>
      </p:grpSp>
      <p:grpSp>
        <p:nvGrpSpPr>
          <p:cNvPr id="2159" name="Group 2158">
            <a:extLst>
              <a:ext uri="{FF2B5EF4-FFF2-40B4-BE49-F238E27FC236}">
                <a16:creationId xmlns:a16="http://schemas.microsoft.com/office/drawing/2014/main" id="{26DC0E96-5190-0ACE-DAB0-D862EA507545}"/>
              </a:ext>
            </a:extLst>
          </p:cNvPr>
          <p:cNvGrpSpPr/>
          <p:nvPr/>
        </p:nvGrpSpPr>
        <p:grpSpPr>
          <a:xfrm>
            <a:off x="266248" y="5140087"/>
            <a:ext cx="2620392" cy="1388820"/>
            <a:chOff x="279721" y="5237709"/>
            <a:chExt cx="2620392" cy="1388820"/>
          </a:xfrm>
        </p:grpSpPr>
        <p:sp>
          <p:nvSpPr>
            <p:cNvPr id="2101" name="TextBox 2100">
              <a:extLst>
                <a:ext uri="{FF2B5EF4-FFF2-40B4-BE49-F238E27FC236}">
                  <a16:creationId xmlns:a16="http://schemas.microsoft.com/office/drawing/2014/main" id="{B6DB8BC1-F81E-DBCE-A4C4-28C37A130F72}"/>
                </a:ext>
              </a:extLst>
            </p:cNvPr>
            <p:cNvSpPr txBox="1"/>
            <p:nvPr/>
          </p:nvSpPr>
          <p:spPr>
            <a:xfrm>
              <a:off x="279721" y="5237709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Ideal</a:t>
              </a:r>
            </a:p>
          </p:txBody>
        </p:sp>
        <p:sp>
          <p:nvSpPr>
            <p:cNvPr id="2102" name="TextBox 2101">
              <a:extLst>
                <a:ext uri="{FF2B5EF4-FFF2-40B4-BE49-F238E27FC236}">
                  <a16:creationId xmlns:a16="http://schemas.microsoft.com/office/drawing/2014/main" id="{65004C17-B76C-B330-1FFD-CFE0B2AA93F3}"/>
                </a:ext>
              </a:extLst>
            </p:cNvPr>
            <p:cNvSpPr txBox="1"/>
            <p:nvPr/>
          </p:nvSpPr>
          <p:spPr>
            <a:xfrm>
              <a:off x="328535" y="5518013"/>
              <a:ext cx="2571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Can get, send, and update local server database without pay</a:t>
              </a:r>
            </a:p>
          </p:txBody>
        </p:sp>
        <p:grpSp>
          <p:nvGrpSpPr>
            <p:cNvPr id="2103" name="Group 2102">
              <a:extLst>
                <a:ext uri="{FF2B5EF4-FFF2-40B4-BE49-F238E27FC236}">
                  <a16:creationId xmlns:a16="http://schemas.microsoft.com/office/drawing/2014/main" id="{CD0E7024-9B42-181E-77FA-169C9A1A95CA}"/>
                </a:ext>
              </a:extLst>
            </p:cNvPr>
            <p:cNvGrpSpPr/>
            <p:nvPr/>
          </p:nvGrpSpPr>
          <p:grpSpPr>
            <a:xfrm>
              <a:off x="478824" y="5813509"/>
              <a:ext cx="2001511" cy="813020"/>
              <a:chOff x="6761338" y="745262"/>
              <a:chExt cx="2388154" cy="1021733"/>
            </a:xfrm>
          </p:grpSpPr>
          <p:cxnSp>
            <p:nvCxnSpPr>
              <p:cNvPr id="2104" name="Connector: Elbow 63">
                <a:extLst>
                  <a:ext uri="{FF2B5EF4-FFF2-40B4-BE49-F238E27FC236}">
                    <a16:creationId xmlns:a16="http://schemas.microsoft.com/office/drawing/2014/main" id="{294C8854-2293-1292-9D35-4118C0A34E55}"/>
                  </a:ext>
                </a:extLst>
              </p:cNvPr>
              <p:cNvCxnSpPr>
                <a:cxnSpLocks/>
                <a:stCxn id="2105" idx="1"/>
                <a:endCxn id="2113" idx="3"/>
              </p:cNvCxnSpPr>
              <p:nvPr/>
            </p:nvCxnSpPr>
            <p:spPr>
              <a:xfrm rot="10800000" flipV="1">
                <a:off x="7768895" y="1198167"/>
                <a:ext cx="614272" cy="5796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05" name="Graphic 2104" descr="Database outline">
                <a:extLst>
                  <a:ext uri="{FF2B5EF4-FFF2-40B4-BE49-F238E27FC236}">
                    <a16:creationId xmlns:a16="http://schemas.microsoft.com/office/drawing/2014/main" id="{03C34CF4-E2B2-5B7E-44BF-2B18074A1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383167" y="886259"/>
                <a:ext cx="623815" cy="623815"/>
              </a:xfrm>
              <a:prstGeom prst="rect">
                <a:avLst/>
              </a:prstGeom>
            </p:spPr>
          </p:pic>
          <p:sp>
            <p:nvSpPr>
              <p:cNvPr id="2106" name="TextBox 2105">
                <a:extLst>
                  <a:ext uri="{FF2B5EF4-FFF2-40B4-BE49-F238E27FC236}">
                    <a16:creationId xmlns:a16="http://schemas.microsoft.com/office/drawing/2014/main" id="{5597A4A2-158D-3B17-3400-24B71063F4AA}"/>
                  </a:ext>
                </a:extLst>
              </p:cNvPr>
              <p:cNvSpPr txBox="1"/>
              <p:nvPr/>
            </p:nvSpPr>
            <p:spPr>
              <a:xfrm>
                <a:off x="8306992" y="1435751"/>
                <a:ext cx="842500" cy="2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Local</a:t>
                </a:r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US" sz="800" dirty="0"/>
                  <a:t>Server</a:t>
                </a:r>
              </a:p>
            </p:txBody>
          </p:sp>
          <p:grpSp>
            <p:nvGrpSpPr>
              <p:cNvPr id="2107" name="Group 2106">
                <a:extLst>
                  <a:ext uri="{FF2B5EF4-FFF2-40B4-BE49-F238E27FC236}">
                    <a16:creationId xmlns:a16="http://schemas.microsoft.com/office/drawing/2014/main" id="{F5801278-98E9-A19F-8968-350B49770069}"/>
                  </a:ext>
                </a:extLst>
              </p:cNvPr>
              <p:cNvGrpSpPr/>
              <p:nvPr/>
            </p:nvGrpSpPr>
            <p:grpSpPr>
              <a:xfrm>
                <a:off x="6761338" y="745262"/>
                <a:ext cx="1007557" cy="1021733"/>
                <a:chOff x="267409" y="3041254"/>
                <a:chExt cx="1007557" cy="1021733"/>
              </a:xfrm>
            </p:grpSpPr>
            <p:pic>
              <p:nvPicPr>
                <p:cNvPr id="2108" name="Picture 2107">
                  <a:extLst>
                    <a:ext uri="{FF2B5EF4-FFF2-40B4-BE49-F238E27FC236}">
                      <a16:creationId xmlns:a16="http://schemas.microsoft.com/office/drawing/2014/main" id="{559CB36A-3FD6-96AF-3EEB-AF3D05594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243" y="3348493"/>
                  <a:ext cx="190428" cy="190428"/>
                </a:xfrm>
                <a:prstGeom prst="rect">
                  <a:avLst/>
                </a:prstGeom>
              </p:spPr>
            </p:pic>
            <p:pic>
              <p:nvPicPr>
                <p:cNvPr id="2109" name="Gambar 36" descr="Sebuah gambar berisi deasin&#10;&#10;Deskripsi dibuat secara otomatis dengan tingkat keyakinan sedang">
                  <a:extLst>
                    <a:ext uri="{FF2B5EF4-FFF2-40B4-BE49-F238E27FC236}">
                      <a16:creationId xmlns:a16="http://schemas.microsoft.com/office/drawing/2014/main" id="{CA9C8742-D7E4-B7F6-1E62-D39E53E3FD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473" t="19276" r="47414" b="42034"/>
                <a:stretch/>
              </p:blipFill>
              <p:spPr>
                <a:xfrm>
                  <a:off x="366526" y="3519749"/>
                  <a:ext cx="267958" cy="262376"/>
                </a:xfrm>
                <a:prstGeom prst="rect">
                  <a:avLst/>
                </a:prstGeom>
              </p:spPr>
            </p:pic>
            <p:pic>
              <p:nvPicPr>
                <p:cNvPr id="2110" name="Gambar 35" descr="Sebuah gambar berisi deasin&#10;&#10;Deskripsi dibuat secara otomatis dengan tingkat keyakinan sedang">
                  <a:extLst>
                    <a:ext uri="{FF2B5EF4-FFF2-40B4-BE49-F238E27FC236}">
                      <a16:creationId xmlns:a16="http://schemas.microsoft.com/office/drawing/2014/main" id="{C888E392-D86C-D87A-43A2-3A0E6E775A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94" t="19217" r="66742" b="42093"/>
                <a:stretch/>
              </p:blipFill>
              <p:spPr>
                <a:xfrm>
                  <a:off x="616920" y="3563549"/>
                  <a:ext cx="248239" cy="212754"/>
                </a:xfrm>
                <a:prstGeom prst="rect">
                  <a:avLst/>
                </a:prstGeom>
              </p:spPr>
            </p:pic>
            <p:pic>
              <p:nvPicPr>
                <p:cNvPr id="2111" name="Picture 2110">
                  <a:extLst>
                    <a:ext uri="{FF2B5EF4-FFF2-40B4-BE49-F238E27FC236}">
                      <a16:creationId xmlns:a16="http://schemas.microsoft.com/office/drawing/2014/main" id="{529C4FEA-CF9C-31F0-4816-2F31F90A7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l="26657" t="6103" r="26629" b="5132"/>
                <a:stretch/>
              </p:blipFill>
              <p:spPr>
                <a:xfrm>
                  <a:off x="889195" y="3578002"/>
                  <a:ext cx="178156" cy="172079"/>
                </a:xfrm>
                <a:prstGeom prst="rect">
                  <a:avLst/>
                </a:prstGeom>
              </p:spPr>
            </p:pic>
            <p:sp>
              <p:nvSpPr>
                <p:cNvPr id="2112" name="TextBox 2111">
                  <a:extLst>
                    <a:ext uri="{FF2B5EF4-FFF2-40B4-BE49-F238E27FC236}">
                      <a16:creationId xmlns:a16="http://schemas.microsoft.com/office/drawing/2014/main" id="{77B732A6-D388-6C90-628E-37EAF91B4BB1}"/>
                    </a:ext>
                  </a:extLst>
                </p:cNvPr>
                <p:cNvSpPr txBox="1"/>
                <p:nvPr/>
              </p:nvSpPr>
              <p:spPr>
                <a:xfrm>
                  <a:off x="513652" y="3750277"/>
                  <a:ext cx="589265" cy="270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Cloud</a:t>
                  </a:r>
                </a:p>
              </p:txBody>
            </p:sp>
            <p:pic>
              <p:nvPicPr>
                <p:cNvPr id="2113" name="Graphic 2112" descr="Cloud outline">
                  <a:extLst>
                    <a:ext uri="{FF2B5EF4-FFF2-40B4-BE49-F238E27FC236}">
                      <a16:creationId xmlns:a16="http://schemas.microsoft.com/office/drawing/2014/main" id="{F3DE5A4D-07F3-E852-55DA-FC643B3F4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409" y="3041254"/>
                  <a:ext cx="1007557" cy="102173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BC498C-0BD2-22DB-2B8B-EA4704B16E31}"/>
              </a:ext>
            </a:extLst>
          </p:cNvPr>
          <p:cNvGrpSpPr/>
          <p:nvPr/>
        </p:nvGrpSpPr>
        <p:grpSpPr>
          <a:xfrm>
            <a:off x="3324863" y="5148176"/>
            <a:ext cx="2570083" cy="1490827"/>
            <a:chOff x="3095029" y="5320457"/>
            <a:chExt cx="2570083" cy="1490827"/>
          </a:xfrm>
        </p:grpSpPr>
        <p:grpSp>
          <p:nvGrpSpPr>
            <p:cNvPr id="2128" name="Group 2127">
              <a:extLst>
                <a:ext uri="{FF2B5EF4-FFF2-40B4-BE49-F238E27FC236}">
                  <a16:creationId xmlns:a16="http://schemas.microsoft.com/office/drawing/2014/main" id="{FCED5BEF-9614-9C38-2DDE-0AC4F267400E}"/>
                </a:ext>
              </a:extLst>
            </p:cNvPr>
            <p:cNvGrpSpPr/>
            <p:nvPr/>
          </p:nvGrpSpPr>
          <p:grpSpPr>
            <a:xfrm>
              <a:off x="3095029" y="5424960"/>
              <a:ext cx="2570083" cy="1386324"/>
              <a:chOff x="759947" y="4317478"/>
              <a:chExt cx="2570083" cy="1386324"/>
            </a:xfrm>
          </p:grpSpPr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DA5C59FC-AAA9-F330-A2E3-0A724CDDA89E}"/>
                  </a:ext>
                </a:extLst>
              </p:cNvPr>
              <p:cNvGrpSpPr/>
              <p:nvPr/>
            </p:nvGrpSpPr>
            <p:grpSpPr>
              <a:xfrm>
                <a:off x="2608709" y="4617852"/>
                <a:ext cx="721321" cy="587885"/>
                <a:chOff x="3472309" y="4617852"/>
                <a:chExt cx="721321" cy="587885"/>
              </a:xfrm>
            </p:grpSpPr>
            <p:pic>
              <p:nvPicPr>
                <p:cNvPr id="2152" name="Graphic 2151" descr="Database outline">
                  <a:extLst>
                    <a:ext uri="{FF2B5EF4-FFF2-40B4-BE49-F238E27FC236}">
                      <a16:creationId xmlns:a16="http://schemas.microsoft.com/office/drawing/2014/main" id="{E623E33D-84B0-BD4D-3986-5F27AADE42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3291" y="4617852"/>
                  <a:ext cx="573773" cy="454014"/>
                </a:xfrm>
                <a:prstGeom prst="rect">
                  <a:avLst/>
                </a:prstGeom>
              </p:spPr>
            </p:pic>
            <p:sp>
              <p:nvSpPr>
                <p:cNvPr id="2153" name="TextBox 2152">
                  <a:extLst>
                    <a:ext uri="{FF2B5EF4-FFF2-40B4-BE49-F238E27FC236}">
                      <a16:creationId xmlns:a16="http://schemas.microsoft.com/office/drawing/2014/main" id="{CBE2CFA8-D81F-A5A0-BF39-2B9BEA8A321D}"/>
                    </a:ext>
                  </a:extLst>
                </p:cNvPr>
                <p:cNvSpPr txBox="1"/>
                <p:nvPr/>
              </p:nvSpPr>
              <p:spPr>
                <a:xfrm>
                  <a:off x="3472309" y="4990293"/>
                  <a:ext cx="7213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Local Server</a:t>
                  </a:r>
                </a:p>
              </p:txBody>
            </p:sp>
          </p:grpSp>
          <p:sp>
            <p:nvSpPr>
              <p:cNvPr id="2130" name="TextBox 2129">
                <a:extLst>
                  <a:ext uri="{FF2B5EF4-FFF2-40B4-BE49-F238E27FC236}">
                    <a16:creationId xmlns:a16="http://schemas.microsoft.com/office/drawing/2014/main" id="{5E7B9E49-1307-0C79-5913-3F2A558459D9}"/>
                  </a:ext>
                </a:extLst>
              </p:cNvPr>
              <p:cNvSpPr txBox="1"/>
              <p:nvPr/>
            </p:nvSpPr>
            <p:spPr>
              <a:xfrm>
                <a:off x="1328303" y="5410592"/>
                <a:ext cx="8754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Excel Sync</a:t>
                </a:r>
              </a:p>
            </p:txBody>
          </p:sp>
          <p:grpSp>
            <p:nvGrpSpPr>
              <p:cNvPr id="2131" name="Group 2130">
                <a:extLst>
                  <a:ext uri="{FF2B5EF4-FFF2-40B4-BE49-F238E27FC236}">
                    <a16:creationId xmlns:a16="http://schemas.microsoft.com/office/drawing/2014/main" id="{1AAD516A-A067-8ECE-6D6D-FFD3C8B9D73C}"/>
                  </a:ext>
                </a:extLst>
              </p:cNvPr>
              <p:cNvGrpSpPr/>
              <p:nvPr/>
            </p:nvGrpSpPr>
            <p:grpSpPr>
              <a:xfrm>
                <a:off x="759947" y="4317478"/>
                <a:ext cx="998665" cy="790222"/>
                <a:chOff x="7292550" y="2147596"/>
                <a:chExt cx="1085764" cy="1085764"/>
              </a:xfrm>
            </p:grpSpPr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0DC26573-A9D0-069A-D926-971F5FCBAEA5}"/>
                    </a:ext>
                  </a:extLst>
                </p:cNvPr>
                <p:cNvGrpSpPr/>
                <p:nvPr/>
              </p:nvGrpSpPr>
              <p:grpSpPr>
                <a:xfrm>
                  <a:off x="7292550" y="2147596"/>
                  <a:ext cx="1085764" cy="1085764"/>
                  <a:chOff x="7216761" y="987807"/>
                  <a:chExt cx="1085764" cy="1085764"/>
                </a:xfrm>
              </p:grpSpPr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33CD02D7-23D3-0566-BC9A-3E7E7E60109F}"/>
                      </a:ext>
                    </a:extLst>
                  </p:cNvPr>
                  <p:cNvGrpSpPr/>
                  <p:nvPr/>
                </p:nvGrpSpPr>
                <p:grpSpPr>
                  <a:xfrm>
                    <a:off x="7329425" y="1471108"/>
                    <a:ext cx="700825" cy="258736"/>
                    <a:chOff x="7329425" y="1471108"/>
                    <a:chExt cx="700825" cy="258736"/>
                  </a:xfrm>
                </p:grpSpPr>
                <p:pic>
                  <p:nvPicPr>
                    <p:cNvPr id="2149" name="Gambar 36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B608CCD0-EFAA-A26D-CC1E-4987A89C84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1473" t="19276" r="47414" b="42034"/>
                    <a:stretch/>
                  </p:blipFill>
                  <p:spPr>
                    <a:xfrm>
                      <a:off x="7329425" y="1471108"/>
                      <a:ext cx="267958" cy="2587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50" name="Gambar 35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4AAC4E43-DD00-22B7-5EB3-B42947AC97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494" t="19217" r="66742" b="42093"/>
                    <a:stretch/>
                  </p:blipFill>
                  <p:spPr>
                    <a:xfrm>
                      <a:off x="7579819" y="1514300"/>
                      <a:ext cx="248239" cy="20980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51" name="Picture 2150">
                      <a:extLst>
                        <a:ext uri="{FF2B5EF4-FFF2-40B4-BE49-F238E27FC236}">
                          <a16:creationId xmlns:a16="http://schemas.microsoft.com/office/drawing/2014/main" id="{A46663B8-2A91-0869-AB55-7EAC151A06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/>
                    <a:srcRect l="26657" t="6103" r="26629" b="5132"/>
                    <a:stretch/>
                  </p:blipFill>
                  <p:spPr>
                    <a:xfrm>
                      <a:off x="7852094" y="1528553"/>
                      <a:ext cx="178156" cy="1696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148" name="Graphic 2147" descr="Cloud outline">
                    <a:extLst>
                      <a:ext uri="{FF2B5EF4-FFF2-40B4-BE49-F238E27FC236}">
                        <a16:creationId xmlns:a16="http://schemas.microsoft.com/office/drawing/2014/main" id="{6BE92F9C-3EA1-C484-000B-9D18F65934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6761" y="987807"/>
                    <a:ext cx="1085764" cy="108576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45" name="Picture 2144">
                  <a:extLst>
                    <a:ext uri="{FF2B5EF4-FFF2-40B4-BE49-F238E27FC236}">
                      <a16:creationId xmlns:a16="http://schemas.microsoft.com/office/drawing/2014/main" id="{DBB6260A-E9A0-5F85-3492-A3B80FFCF8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2082" y="2458210"/>
                  <a:ext cx="190428" cy="190428"/>
                </a:xfrm>
                <a:prstGeom prst="rect">
                  <a:avLst/>
                </a:prstGeom>
              </p:spPr>
            </p:pic>
            <p:sp>
              <p:nvSpPr>
                <p:cNvPr id="2146" name="TextBox 2145">
                  <a:extLst>
                    <a:ext uri="{FF2B5EF4-FFF2-40B4-BE49-F238E27FC236}">
                      <a16:creationId xmlns:a16="http://schemas.microsoft.com/office/drawing/2014/main" id="{8F841B65-0E82-F1EB-86D3-C860995CCCDF}"/>
                    </a:ext>
                  </a:extLst>
                </p:cNvPr>
                <p:cNvSpPr txBox="1"/>
                <p:nvPr/>
              </p:nvSpPr>
              <p:spPr>
                <a:xfrm>
                  <a:off x="7581884" y="2890398"/>
                  <a:ext cx="464961" cy="296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accent1"/>
                      </a:solidFill>
                    </a:rPr>
                    <a:t>Cloud</a:t>
                  </a:r>
                </a:p>
              </p:txBody>
            </p:sp>
          </p:grpSp>
          <p:pic>
            <p:nvPicPr>
              <p:cNvPr id="2132" name="Picture 2131">
                <a:extLst>
                  <a:ext uri="{FF2B5EF4-FFF2-40B4-BE49-F238E27FC236}">
                    <a16:creationId xmlns:a16="http://schemas.microsoft.com/office/drawing/2014/main" id="{BC6F8574-02BE-0847-2A25-8CC8E12BE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32829" y="5333129"/>
                <a:ext cx="220756" cy="174679"/>
              </a:xfrm>
              <a:prstGeom prst="rect">
                <a:avLst/>
              </a:prstGeom>
            </p:spPr>
          </p:pic>
          <p:grpSp>
            <p:nvGrpSpPr>
              <p:cNvPr id="2133" name="Group 2132">
                <a:extLst>
                  <a:ext uri="{FF2B5EF4-FFF2-40B4-BE49-F238E27FC236}">
                    <a16:creationId xmlns:a16="http://schemas.microsoft.com/office/drawing/2014/main" id="{342F51CC-1A57-2F86-7113-B1F972A52176}"/>
                  </a:ext>
                </a:extLst>
              </p:cNvPr>
              <p:cNvGrpSpPr/>
              <p:nvPr/>
            </p:nvGrpSpPr>
            <p:grpSpPr>
              <a:xfrm>
                <a:off x="2314590" y="5321713"/>
                <a:ext cx="721322" cy="382089"/>
                <a:chOff x="3041665" y="5321713"/>
                <a:chExt cx="721322" cy="382089"/>
              </a:xfrm>
            </p:grpSpPr>
            <p:sp>
              <p:nvSpPr>
                <p:cNvPr id="2142" name="TextBox 2141">
                  <a:extLst>
                    <a:ext uri="{FF2B5EF4-FFF2-40B4-BE49-F238E27FC236}">
                      <a16:creationId xmlns:a16="http://schemas.microsoft.com/office/drawing/2014/main" id="{277C6309-ED9F-9664-E160-FF70096BF123}"/>
                    </a:ext>
                  </a:extLst>
                </p:cNvPr>
                <p:cNvSpPr txBox="1"/>
                <p:nvPr/>
              </p:nvSpPr>
              <p:spPr>
                <a:xfrm>
                  <a:off x="3041665" y="5488358"/>
                  <a:ext cx="7213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VBA Macros</a:t>
                  </a:r>
                </a:p>
              </p:txBody>
            </p:sp>
            <p:pic>
              <p:nvPicPr>
                <p:cNvPr id="2143" name="Picture 2142" descr="A green file with white text&#10;&#10;Description automatically generated">
                  <a:extLst>
                    <a:ext uri="{FF2B5EF4-FFF2-40B4-BE49-F238E27FC236}">
                      <a16:creationId xmlns:a16="http://schemas.microsoft.com/office/drawing/2014/main" id="{C348DB40-7692-0B83-21BE-E786132B47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4812" y="5321713"/>
                  <a:ext cx="224228" cy="205726"/>
                </a:xfrm>
                <a:prstGeom prst="rect">
                  <a:avLst/>
                </a:prstGeom>
              </p:spPr>
            </p:pic>
          </p:grpSp>
          <p:cxnSp>
            <p:nvCxnSpPr>
              <p:cNvPr id="2134" name="Connector: Elbow 2133">
                <a:extLst>
                  <a:ext uri="{FF2B5EF4-FFF2-40B4-BE49-F238E27FC236}">
                    <a16:creationId xmlns:a16="http://schemas.microsoft.com/office/drawing/2014/main" id="{10C97E43-9E46-B17D-4C92-4B68E89D75A2}"/>
                  </a:ext>
                </a:extLst>
              </p:cNvPr>
              <p:cNvCxnSpPr>
                <a:cxnSpLocks/>
                <a:stCxn id="2153" idx="2"/>
                <a:endCxn id="2143" idx="3"/>
              </p:cNvCxnSpPr>
              <p:nvPr/>
            </p:nvCxnSpPr>
            <p:spPr>
              <a:xfrm rot="5400000">
                <a:off x="2756249" y="5211454"/>
                <a:ext cx="218839" cy="207405"/>
              </a:xfrm>
              <a:prstGeom prst="bentConnector2">
                <a:avLst/>
              </a:prstGeom>
              <a:ln w="28575">
                <a:solidFill>
                  <a:srgbClr val="437F86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35" name="Connector: Elbow 314">
                <a:extLst>
                  <a:ext uri="{FF2B5EF4-FFF2-40B4-BE49-F238E27FC236}">
                    <a16:creationId xmlns:a16="http://schemas.microsoft.com/office/drawing/2014/main" id="{C9D717CB-D2E0-7EE2-96DF-4464C8C00FF0}"/>
                  </a:ext>
                </a:extLst>
              </p:cNvPr>
              <p:cNvCxnSpPr>
                <a:cxnSpLocks/>
                <a:stCxn id="2132" idx="0"/>
                <a:endCxn id="2146" idx="2"/>
              </p:cNvCxnSpPr>
              <p:nvPr/>
            </p:nvCxnSpPr>
            <p:spPr>
              <a:xfrm flipH="1" flipV="1">
                <a:off x="1239902" y="5073535"/>
                <a:ext cx="3305" cy="259594"/>
              </a:xfrm>
              <a:prstGeom prst="straightConnector1">
                <a:avLst/>
              </a:prstGeom>
              <a:ln w="28575">
                <a:solidFill>
                  <a:srgbClr val="437F86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36" name="Connector: Elbow 321">
                <a:extLst>
                  <a:ext uri="{FF2B5EF4-FFF2-40B4-BE49-F238E27FC236}">
                    <a16:creationId xmlns:a16="http://schemas.microsoft.com/office/drawing/2014/main" id="{6398F3D5-ED77-1E70-A31C-1C0A12BC267E}"/>
                  </a:ext>
                </a:extLst>
              </p:cNvPr>
              <p:cNvCxnSpPr>
                <a:cxnSpLocks/>
                <a:stCxn id="2132" idx="3"/>
                <a:endCxn id="2143" idx="1"/>
              </p:cNvCxnSpPr>
              <p:nvPr/>
            </p:nvCxnSpPr>
            <p:spPr>
              <a:xfrm>
                <a:off x="1353585" y="5420469"/>
                <a:ext cx="1184152" cy="4107"/>
              </a:xfrm>
              <a:prstGeom prst="straightConnector1">
                <a:avLst/>
              </a:prstGeom>
              <a:ln w="28575">
                <a:solidFill>
                  <a:srgbClr val="437F86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2137" name="Group 2136">
                <a:extLst>
                  <a:ext uri="{FF2B5EF4-FFF2-40B4-BE49-F238E27FC236}">
                    <a16:creationId xmlns:a16="http://schemas.microsoft.com/office/drawing/2014/main" id="{6342F5FA-1FD4-A55D-C2F7-EC7D60B37338}"/>
                  </a:ext>
                </a:extLst>
              </p:cNvPr>
              <p:cNvGrpSpPr/>
              <p:nvPr/>
            </p:nvGrpSpPr>
            <p:grpSpPr>
              <a:xfrm>
                <a:off x="1566236" y="4978408"/>
                <a:ext cx="1114166" cy="312916"/>
                <a:chOff x="8505383" y="4206608"/>
                <a:chExt cx="1211339" cy="429946"/>
              </a:xfrm>
            </p:grpSpPr>
            <p:sp>
              <p:nvSpPr>
                <p:cNvPr id="2138" name="Rectangle 195">
                  <a:extLst>
                    <a:ext uri="{FF2B5EF4-FFF2-40B4-BE49-F238E27FC236}">
                      <a16:creationId xmlns:a16="http://schemas.microsoft.com/office/drawing/2014/main" id="{7F750D1A-4511-A577-B626-000A5B0592DD}"/>
                    </a:ext>
                  </a:extLst>
                </p:cNvPr>
                <p:cNvSpPr/>
                <p:nvPr/>
              </p:nvSpPr>
              <p:spPr>
                <a:xfrm>
                  <a:off x="8578587" y="4240189"/>
                  <a:ext cx="949969" cy="39636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/>
                </a:p>
              </p:txBody>
            </p:sp>
            <p:grpSp>
              <p:nvGrpSpPr>
                <p:cNvPr id="2139" name="Group 2138">
                  <a:extLst>
                    <a:ext uri="{FF2B5EF4-FFF2-40B4-BE49-F238E27FC236}">
                      <a16:creationId xmlns:a16="http://schemas.microsoft.com/office/drawing/2014/main" id="{80E438E4-B76F-D88F-C5D6-EB48B209235F}"/>
                    </a:ext>
                  </a:extLst>
                </p:cNvPr>
                <p:cNvGrpSpPr/>
                <p:nvPr/>
              </p:nvGrpSpPr>
              <p:grpSpPr>
                <a:xfrm>
                  <a:off x="8505383" y="4206608"/>
                  <a:ext cx="1211339" cy="422887"/>
                  <a:chOff x="8553723" y="4666850"/>
                  <a:chExt cx="1211339" cy="422887"/>
                </a:xfrm>
              </p:grpSpPr>
              <p:sp>
                <p:nvSpPr>
                  <p:cNvPr id="2140" name="TextBox 2139">
                    <a:extLst>
                      <a:ext uri="{FF2B5EF4-FFF2-40B4-BE49-F238E27FC236}">
                        <a16:creationId xmlns:a16="http://schemas.microsoft.com/office/drawing/2014/main" id="{2693F86A-AE18-D980-19C2-954C0D3B357C}"/>
                      </a:ext>
                    </a:extLst>
                  </p:cNvPr>
                  <p:cNvSpPr txBox="1"/>
                  <p:nvPr/>
                </p:nvSpPr>
                <p:spPr>
                  <a:xfrm>
                    <a:off x="8744380" y="4666850"/>
                    <a:ext cx="1020682" cy="422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Must be open in order to connect  </a:t>
                    </a:r>
                  </a:p>
                </p:txBody>
              </p:sp>
              <p:pic>
                <p:nvPicPr>
                  <p:cNvPr id="2141" name="Picture 2140">
                    <a:extLst>
                      <a:ext uri="{FF2B5EF4-FFF2-40B4-BE49-F238E27FC236}">
                        <a16:creationId xmlns:a16="http://schemas.microsoft.com/office/drawing/2014/main" id="{5C8B115E-33A9-A9D6-79D0-0B202F9000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 flipH="1">
                    <a:off x="8553723" y="4752754"/>
                    <a:ext cx="234122" cy="23412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154" name="TextBox 2153">
              <a:extLst>
                <a:ext uri="{FF2B5EF4-FFF2-40B4-BE49-F238E27FC236}">
                  <a16:creationId xmlns:a16="http://schemas.microsoft.com/office/drawing/2014/main" id="{4CCA20DC-B433-F590-33FC-2963D46126A0}"/>
                </a:ext>
              </a:extLst>
            </p:cNvPr>
            <p:cNvSpPr txBox="1"/>
            <p:nvPr/>
          </p:nvSpPr>
          <p:spPr>
            <a:xfrm>
              <a:off x="3140303" y="5320457"/>
              <a:ext cx="2374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400" dirty="0"/>
                <a:t>Improvement</a:t>
              </a:r>
            </a:p>
          </p:txBody>
        </p:sp>
      </p:grpSp>
      <p:sp>
        <p:nvSpPr>
          <p:cNvPr id="2155" name="TextBox 2154">
            <a:extLst>
              <a:ext uri="{FF2B5EF4-FFF2-40B4-BE49-F238E27FC236}">
                <a16:creationId xmlns:a16="http://schemas.microsoft.com/office/drawing/2014/main" id="{AA29E17A-9808-5F78-EE3C-F9CA06A0F994}"/>
              </a:ext>
            </a:extLst>
          </p:cNvPr>
          <p:cNvSpPr txBox="1"/>
          <p:nvPr/>
        </p:nvSpPr>
        <p:spPr>
          <a:xfrm>
            <a:off x="9904182" y="5206782"/>
            <a:ext cx="3375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CC"/>
                </a:solidFill>
              </a:rPr>
              <a:t>Can access </a:t>
            </a:r>
            <a:r>
              <a:rPr lang="en-US" sz="1100" dirty="0"/>
              <a:t>data in local server</a:t>
            </a:r>
          </a:p>
          <a:p>
            <a:r>
              <a:rPr lang="en-US" sz="1100" b="1" dirty="0">
                <a:solidFill>
                  <a:srgbClr val="0000CC"/>
                </a:solidFill>
              </a:rPr>
              <a:t>Auto </a:t>
            </a:r>
            <a:r>
              <a:rPr lang="en-US" sz="1100" dirty="0"/>
              <a:t>Update Data </a:t>
            </a:r>
          </a:p>
        </p:txBody>
      </p:sp>
      <p:sp>
        <p:nvSpPr>
          <p:cNvPr id="2156" name="TextBox 2155">
            <a:extLst>
              <a:ext uri="{FF2B5EF4-FFF2-40B4-BE49-F238E27FC236}">
                <a16:creationId xmlns:a16="http://schemas.microsoft.com/office/drawing/2014/main" id="{D551760E-F1DB-0904-678D-C6E6B118825C}"/>
              </a:ext>
            </a:extLst>
          </p:cNvPr>
          <p:cNvSpPr txBox="1"/>
          <p:nvPr/>
        </p:nvSpPr>
        <p:spPr>
          <a:xfrm>
            <a:off x="9678593" y="5886011"/>
            <a:ext cx="3082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r>
              <a:rPr lang="en-US" sz="1100" b="1" dirty="0">
                <a:solidFill>
                  <a:srgbClr val="0000CC"/>
                </a:solidFill>
              </a:rPr>
              <a:t>Send Data </a:t>
            </a:r>
            <a:r>
              <a:rPr lang="en-US" sz="1100" dirty="0"/>
              <a:t>to Database</a:t>
            </a:r>
          </a:p>
          <a:p>
            <a:r>
              <a:rPr lang="en-US" sz="1100" dirty="0"/>
              <a:t>Get data for </a:t>
            </a:r>
            <a:r>
              <a:rPr lang="en-US" sz="1100" b="1" dirty="0">
                <a:solidFill>
                  <a:srgbClr val="3D3DD8"/>
                </a:solidFill>
              </a:rPr>
              <a:t>feature</a:t>
            </a:r>
            <a:r>
              <a:rPr lang="en-US" sz="1100" dirty="0"/>
              <a:t> in system</a:t>
            </a:r>
            <a:endParaRPr lang="en-US" sz="1100" b="1" dirty="0">
              <a:solidFill>
                <a:srgbClr val="0000CC"/>
              </a:solidFill>
            </a:endParaRPr>
          </a:p>
          <a:p>
            <a:endParaRPr lang="en-US" sz="1100" dirty="0"/>
          </a:p>
        </p:txBody>
      </p:sp>
      <p:sp>
        <p:nvSpPr>
          <p:cNvPr id="2158" name="Rectangle 2157">
            <a:extLst>
              <a:ext uri="{FF2B5EF4-FFF2-40B4-BE49-F238E27FC236}">
                <a16:creationId xmlns:a16="http://schemas.microsoft.com/office/drawing/2014/main" id="{83FE147E-446D-B5BC-FB68-A67528235DEB}"/>
              </a:ext>
            </a:extLst>
          </p:cNvPr>
          <p:cNvSpPr/>
          <p:nvPr/>
        </p:nvSpPr>
        <p:spPr>
          <a:xfrm>
            <a:off x="132736" y="3789190"/>
            <a:ext cx="8868208" cy="29610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700D5825-7390-ADED-7CA8-6D0B085670B7}"/>
              </a:ext>
            </a:extLst>
          </p:cNvPr>
          <p:cNvSpPr txBox="1"/>
          <p:nvPr/>
        </p:nvSpPr>
        <p:spPr>
          <a:xfrm>
            <a:off x="18406" y="340906"/>
            <a:ext cx="289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9569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Konektor Lurus 46">
            <a:extLst>
              <a:ext uri="{FF2B5EF4-FFF2-40B4-BE49-F238E27FC236}">
                <a16:creationId xmlns:a16="http://schemas.microsoft.com/office/drawing/2014/main" id="{199D58BC-5B2C-0D94-E768-FE03AD0EF7A4}"/>
              </a:ext>
            </a:extLst>
          </p:cNvPr>
          <p:cNvCxnSpPr>
            <a:cxnSpLocks/>
          </p:cNvCxnSpPr>
          <p:nvPr/>
        </p:nvCxnSpPr>
        <p:spPr>
          <a:xfrm>
            <a:off x="1307190" y="1897247"/>
            <a:ext cx="6903976" cy="0"/>
          </a:xfrm>
          <a:prstGeom prst="line">
            <a:avLst/>
          </a:prstGeom>
          <a:ln w="38100">
            <a:solidFill>
              <a:srgbClr val="6998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3EC214-30A8-AB22-7276-8FEB512F8891}"/>
              </a:ext>
            </a:extLst>
          </p:cNvPr>
          <p:cNvSpPr txBox="1"/>
          <p:nvPr/>
        </p:nvSpPr>
        <p:spPr>
          <a:xfrm>
            <a:off x="3111896" y="1641691"/>
            <a:ext cx="43173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0719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HRGA EFFICIENCY BY SMART SYSTEM</a:t>
            </a:r>
          </a:p>
        </p:txBody>
      </p:sp>
      <p:sp>
        <p:nvSpPr>
          <p:cNvPr id="7" name="Paralelogram 25">
            <a:extLst>
              <a:ext uri="{FF2B5EF4-FFF2-40B4-BE49-F238E27FC236}">
                <a16:creationId xmlns:a16="http://schemas.microsoft.com/office/drawing/2014/main" id="{AFCE97F9-EFF7-90B9-7E41-DA2E5362237B}"/>
              </a:ext>
            </a:extLst>
          </p:cNvPr>
          <p:cNvSpPr/>
          <p:nvPr/>
        </p:nvSpPr>
        <p:spPr>
          <a:xfrm>
            <a:off x="1214613" y="1699872"/>
            <a:ext cx="1241356" cy="301216"/>
          </a:xfrm>
          <a:custGeom>
            <a:avLst/>
            <a:gdLst>
              <a:gd name="connsiteX0" fmla="*/ 0 w 2993328"/>
              <a:gd name="connsiteY0" fmla="*/ 752623 h 752623"/>
              <a:gd name="connsiteX1" fmla="*/ 188156 w 2993328"/>
              <a:gd name="connsiteY1" fmla="*/ 0 h 752623"/>
              <a:gd name="connsiteX2" fmla="*/ 2993328 w 2993328"/>
              <a:gd name="connsiteY2" fmla="*/ 0 h 752623"/>
              <a:gd name="connsiteX3" fmla="*/ 2805172 w 2993328"/>
              <a:gd name="connsiteY3" fmla="*/ 752623 h 752623"/>
              <a:gd name="connsiteX4" fmla="*/ 0 w 2993328"/>
              <a:gd name="connsiteY4" fmla="*/ 752623 h 752623"/>
              <a:gd name="connsiteX0" fmla="*/ 0 w 2993328"/>
              <a:gd name="connsiteY0" fmla="*/ 752623 h 759656"/>
              <a:gd name="connsiteX1" fmla="*/ 188156 w 2993328"/>
              <a:gd name="connsiteY1" fmla="*/ 0 h 759656"/>
              <a:gd name="connsiteX2" fmla="*/ 2993328 w 2993328"/>
              <a:gd name="connsiteY2" fmla="*/ 0 h 759656"/>
              <a:gd name="connsiteX3" fmla="*/ 2594157 w 2993328"/>
              <a:gd name="connsiteY3" fmla="*/ 759656 h 759656"/>
              <a:gd name="connsiteX4" fmla="*/ 0 w 2993328"/>
              <a:gd name="connsiteY4" fmla="*/ 752623 h 759656"/>
              <a:gd name="connsiteX0" fmla="*/ 0 w 2993328"/>
              <a:gd name="connsiteY0" fmla="*/ 752623 h 759656"/>
              <a:gd name="connsiteX1" fmla="*/ 188156 w 2993328"/>
              <a:gd name="connsiteY1" fmla="*/ 0 h 759656"/>
              <a:gd name="connsiteX2" fmla="*/ 2993328 w 2993328"/>
              <a:gd name="connsiteY2" fmla="*/ 0 h 759656"/>
              <a:gd name="connsiteX3" fmla="*/ 2439413 w 2993328"/>
              <a:gd name="connsiteY3" fmla="*/ 759656 h 759656"/>
              <a:gd name="connsiteX4" fmla="*/ 0 w 2993328"/>
              <a:gd name="connsiteY4" fmla="*/ 752623 h 7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3328" h="759656">
                <a:moveTo>
                  <a:pt x="0" y="752623"/>
                </a:moveTo>
                <a:lnTo>
                  <a:pt x="188156" y="0"/>
                </a:lnTo>
                <a:lnTo>
                  <a:pt x="2993328" y="0"/>
                </a:lnTo>
                <a:lnTo>
                  <a:pt x="2439413" y="759656"/>
                </a:lnTo>
                <a:lnTo>
                  <a:pt x="0" y="752623"/>
                </a:lnTo>
                <a:close/>
              </a:path>
            </a:pathLst>
          </a:custGeom>
          <a:solidFill>
            <a:srgbClr val="6998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" name="Paralelogram 25">
            <a:extLst>
              <a:ext uri="{FF2B5EF4-FFF2-40B4-BE49-F238E27FC236}">
                <a16:creationId xmlns:a16="http://schemas.microsoft.com/office/drawing/2014/main" id="{57D268D4-81ED-493E-F94A-235272B9AEC9}"/>
              </a:ext>
            </a:extLst>
          </p:cNvPr>
          <p:cNvSpPr/>
          <p:nvPr/>
        </p:nvSpPr>
        <p:spPr>
          <a:xfrm>
            <a:off x="1500223" y="1695585"/>
            <a:ext cx="1241356" cy="259687"/>
          </a:xfrm>
          <a:custGeom>
            <a:avLst/>
            <a:gdLst>
              <a:gd name="connsiteX0" fmla="*/ 0 w 2993328"/>
              <a:gd name="connsiteY0" fmla="*/ 752623 h 752623"/>
              <a:gd name="connsiteX1" fmla="*/ 188156 w 2993328"/>
              <a:gd name="connsiteY1" fmla="*/ 0 h 752623"/>
              <a:gd name="connsiteX2" fmla="*/ 2993328 w 2993328"/>
              <a:gd name="connsiteY2" fmla="*/ 0 h 752623"/>
              <a:gd name="connsiteX3" fmla="*/ 2805172 w 2993328"/>
              <a:gd name="connsiteY3" fmla="*/ 752623 h 752623"/>
              <a:gd name="connsiteX4" fmla="*/ 0 w 2993328"/>
              <a:gd name="connsiteY4" fmla="*/ 752623 h 752623"/>
              <a:gd name="connsiteX0" fmla="*/ 0 w 2993328"/>
              <a:gd name="connsiteY0" fmla="*/ 752623 h 759656"/>
              <a:gd name="connsiteX1" fmla="*/ 188156 w 2993328"/>
              <a:gd name="connsiteY1" fmla="*/ 0 h 759656"/>
              <a:gd name="connsiteX2" fmla="*/ 2993328 w 2993328"/>
              <a:gd name="connsiteY2" fmla="*/ 0 h 759656"/>
              <a:gd name="connsiteX3" fmla="*/ 2594157 w 2993328"/>
              <a:gd name="connsiteY3" fmla="*/ 759656 h 759656"/>
              <a:gd name="connsiteX4" fmla="*/ 0 w 2993328"/>
              <a:gd name="connsiteY4" fmla="*/ 752623 h 759656"/>
              <a:gd name="connsiteX0" fmla="*/ 0 w 2993328"/>
              <a:gd name="connsiteY0" fmla="*/ 752623 h 759656"/>
              <a:gd name="connsiteX1" fmla="*/ 188156 w 2993328"/>
              <a:gd name="connsiteY1" fmla="*/ 0 h 759656"/>
              <a:gd name="connsiteX2" fmla="*/ 2993328 w 2993328"/>
              <a:gd name="connsiteY2" fmla="*/ 0 h 759656"/>
              <a:gd name="connsiteX3" fmla="*/ 2439413 w 2993328"/>
              <a:gd name="connsiteY3" fmla="*/ 759656 h 759656"/>
              <a:gd name="connsiteX4" fmla="*/ 0 w 2993328"/>
              <a:gd name="connsiteY4" fmla="*/ 752623 h 7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3328" h="759656">
                <a:moveTo>
                  <a:pt x="0" y="752623"/>
                </a:moveTo>
                <a:lnTo>
                  <a:pt x="188156" y="0"/>
                </a:lnTo>
                <a:lnTo>
                  <a:pt x="2993328" y="0"/>
                </a:lnTo>
                <a:lnTo>
                  <a:pt x="2439413" y="759656"/>
                </a:lnTo>
                <a:lnTo>
                  <a:pt x="0" y="752623"/>
                </a:lnTo>
                <a:close/>
              </a:path>
            </a:pathLst>
          </a:custGeom>
          <a:solidFill>
            <a:srgbClr val="F4F2DE"/>
          </a:solidFill>
          <a:ln>
            <a:solidFill>
              <a:srgbClr val="6998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TextBox 85">
            <a:extLst>
              <a:ext uri="{FF2B5EF4-FFF2-40B4-BE49-F238E27FC236}">
                <a16:creationId xmlns:a16="http://schemas.microsoft.com/office/drawing/2014/main" id="{78E3FC64-D211-6327-7B1A-D851E76C2C2A}"/>
              </a:ext>
            </a:extLst>
          </p:cNvPr>
          <p:cNvSpPr txBox="1"/>
          <p:nvPr/>
        </p:nvSpPr>
        <p:spPr>
          <a:xfrm>
            <a:off x="1670341" y="1722937"/>
            <a:ext cx="102944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rgbClr val="071952"/>
                </a:solidFill>
              </a:rPr>
              <a:t>Smart HRGA System</a:t>
            </a:r>
          </a:p>
        </p:txBody>
      </p:sp>
      <p:sp>
        <p:nvSpPr>
          <p:cNvPr id="10" name="Bagan alur: Konektor 48">
            <a:extLst>
              <a:ext uri="{FF2B5EF4-FFF2-40B4-BE49-F238E27FC236}">
                <a16:creationId xmlns:a16="http://schemas.microsoft.com/office/drawing/2014/main" id="{B3C830A9-A8E1-E170-469F-BCFDEE5FB837}"/>
              </a:ext>
            </a:extLst>
          </p:cNvPr>
          <p:cNvSpPr/>
          <p:nvPr/>
        </p:nvSpPr>
        <p:spPr>
          <a:xfrm flipH="1">
            <a:off x="1182223" y="1574281"/>
            <a:ext cx="495261" cy="448243"/>
          </a:xfrm>
          <a:prstGeom prst="flowChartConnector">
            <a:avLst/>
          </a:prstGeom>
          <a:noFill/>
          <a:ln w="28575">
            <a:solidFill>
              <a:srgbClr val="071952"/>
            </a:solidFill>
            <a:prstDash val="dash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071952"/>
              </a:solidFill>
            </a:endParaRPr>
          </a:p>
        </p:txBody>
      </p:sp>
      <p:sp>
        <p:nvSpPr>
          <p:cNvPr id="11" name="Bagan alur: Konektor 48">
            <a:extLst>
              <a:ext uri="{FF2B5EF4-FFF2-40B4-BE49-F238E27FC236}">
                <a16:creationId xmlns:a16="http://schemas.microsoft.com/office/drawing/2014/main" id="{51C6F572-4584-63BF-4408-68074C73467A}"/>
              </a:ext>
            </a:extLst>
          </p:cNvPr>
          <p:cNvSpPr/>
          <p:nvPr/>
        </p:nvSpPr>
        <p:spPr>
          <a:xfrm flipH="1">
            <a:off x="1214616" y="1606381"/>
            <a:ext cx="420837" cy="382098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071952"/>
              </a:solidFill>
            </a:endParaRPr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id="{883ADE5E-D720-B384-D9F9-B7F95F3E5092}"/>
              </a:ext>
            </a:extLst>
          </p:cNvPr>
          <p:cNvSpPr txBox="1"/>
          <p:nvPr/>
        </p:nvSpPr>
        <p:spPr>
          <a:xfrm>
            <a:off x="1200613" y="1667591"/>
            <a:ext cx="4647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SHS</a:t>
            </a:r>
            <a:endParaRPr lang="en-US" sz="11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8065B-1F0A-55A3-A3A2-F7B292FF6BD9}"/>
              </a:ext>
            </a:extLst>
          </p:cNvPr>
          <p:cNvSpPr/>
          <p:nvPr/>
        </p:nvSpPr>
        <p:spPr>
          <a:xfrm>
            <a:off x="1200616" y="2116154"/>
            <a:ext cx="3322403" cy="31675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35A56-837E-D8C8-6F27-2EE909B30D8F}"/>
              </a:ext>
            </a:extLst>
          </p:cNvPr>
          <p:cNvSpPr/>
          <p:nvPr/>
        </p:nvSpPr>
        <p:spPr>
          <a:xfrm flipH="1">
            <a:off x="4620991" y="2115667"/>
            <a:ext cx="3322403" cy="31675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C5EB-49F1-4DF0-F239-0EAC9876438B}"/>
              </a:ext>
            </a:extLst>
          </p:cNvPr>
          <p:cNvSpPr/>
          <p:nvPr/>
        </p:nvSpPr>
        <p:spPr>
          <a:xfrm>
            <a:off x="2201840" y="2064129"/>
            <a:ext cx="1319946" cy="121771"/>
          </a:xfrm>
          <a:prstGeom prst="rect">
            <a:avLst/>
          </a:prstGeom>
          <a:solidFill>
            <a:srgbClr val="6998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08789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839</TotalTime>
  <Words>671</Words>
  <Application>Microsoft Office PowerPoint</Application>
  <PresentationFormat>On-screen Show (4:3)</PresentationFormat>
  <Paragraphs>182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Gadugi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ITPKL9</dc:creator>
  <cp:lastModifiedBy>Dmia Dx Development (DMIA)</cp:lastModifiedBy>
  <cp:revision>23</cp:revision>
  <dcterms:created xsi:type="dcterms:W3CDTF">2023-12-11T09:24:34Z</dcterms:created>
  <dcterms:modified xsi:type="dcterms:W3CDTF">2023-12-13T09:27:06Z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dd209e-37c4-4e15-ab1b-f9befe71def1_Enabled">
    <vt:lpwstr>true</vt:lpwstr>
  </property>
  <property fmtid="{D5CDD505-2E9C-101B-9397-08002B2CF9AE}" pid="3" name="MSIP_Label_6add209e-37c4-4e15-ab1b-f9befe71def1_SetDate">
    <vt:lpwstr>2023-12-13T05:51:34Z</vt:lpwstr>
  </property>
  <property fmtid="{D5CDD505-2E9C-101B-9397-08002B2CF9AE}" pid="4" name="MSIP_Label_6add209e-37c4-4e15-ab1b-f9befe71def1_Method">
    <vt:lpwstr>Standard</vt:lpwstr>
  </property>
  <property fmtid="{D5CDD505-2E9C-101B-9397-08002B2CF9AE}" pid="5" name="MSIP_Label_6add209e-37c4-4e15-ab1b-f9befe71def1_Name">
    <vt:lpwstr>G_MIP_Confidential_Exception</vt:lpwstr>
  </property>
  <property fmtid="{D5CDD505-2E9C-101B-9397-08002B2CF9AE}" pid="6" name="MSIP_Label_6add209e-37c4-4e15-ab1b-f9befe71def1_SiteId">
    <vt:lpwstr>69405920-b673-4f7c-8845-e124e9d08af2</vt:lpwstr>
  </property>
  <property fmtid="{D5CDD505-2E9C-101B-9397-08002B2CF9AE}" pid="7" name="MSIP_Label_6add209e-37c4-4e15-ab1b-f9befe71def1_ActionId">
    <vt:lpwstr>cdef4e39-9bdb-43aa-9c0a-cdee988ce8b4</vt:lpwstr>
  </property>
  <property fmtid="{D5CDD505-2E9C-101B-9397-08002B2CF9AE}" pid="8" name="MSIP_Label_6add209e-37c4-4e15-ab1b-f9befe71def1_ContentBits">
    <vt:lpwstr>0</vt:lpwstr>
  </property>
</Properties>
</file>