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Consolas" panose="020B0609020204030204" pitchFamily="49" charset="0"/>
      <p:regular r:id="rId11"/>
      <p:bold r:id="rId12"/>
      <p:italic r:id="rId13"/>
      <p:boldItalic r:id="rId14"/>
    </p:embeddedFont>
    <p:embeddedFont>
      <p:font typeface="Calibri" panose="020F0502020204030204" pitchFamily="34" charset="0"/>
      <p:regular r:id="rId15"/>
      <p:bold r:id="rId16"/>
      <p:italic r:id="rId17"/>
      <p:boldItalic r:id="rId18"/>
    </p:embeddedFont>
    <p:embeddedFont>
      <p:font typeface="Montserrat Black" panose="020B0604020202020204" charset="0"/>
      <p:regular r:id="rId19"/>
    </p:embeddedFont>
    <p:embeddedFont>
      <p:font typeface="Inconsolata"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EC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76" autoAdjust="0"/>
    <p:restoredTop sz="94610"/>
  </p:normalViewPr>
  <p:slideViewPr>
    <p:cSldViewPr snapToGrid="0" snapToObjects="1">
      <p:cViewPr varScale="1">
        <p:scale>
          <a:sx n="96" d="100"/>
          <a:sy n="96" d="100"/>
        </p:scale>
        <p:origin x="8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1057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529959"/>
            <a:ext cx="7556421" cy="1417558"/>
          </a:xfrm>
          <a:prstGeom prst="rect">
            <a:avLst/>
          </a:prstGeom>
          <a:noFill/>
          <a:ln/>
        </p:spPr>
        <p:txBody>
          <a:bodyPr wrap="square" lIns="0" tIns="0" rIns="0" bIns="0" rtlCol="0" anchor="t"/>
          <a:lstStyle/>
          <a:p>
            <a:pPr marL="0" indent="0">
              <a:lnSpc>
                <a:spcPts val="5550"/>
              </a:lnSpc>
              <a:buNone/>
            </a:pPr>
            <a:r>
              <a:rPr lang="en-US" sz="4450" b="1" dirty="0" err="1" smtClean="0">
                <a:solidFill>
                  <a:srgbClr val="151617"/>
                </a:solidFill>
                <a:latin typeface="Montserrat Black" pitchFamily="34" charset="0"/>
                <a:ea typeface="Montserrat Black" pitchFamily="34" charset="-122"/>
                <a:cs typeface="Montserrat Black" pitchFamily="34" charset="-120"/>
              </a:rPr>
              <a:t>Algoritma</a:t>
            </a:r>
            <a:r>
              <a:rPr lang="en-US" sz="4450" b="1" dirty="0" smtClean="0">
                <a:solidFill>
                  <a:srgbClr val="151617"/>
                </a:solidFill>
                <a:latin typeface="Montserrat Black" pitchFamily="34" charset="0"/>
                <a:ea typeface="Montserrat Black" pitchFamily="34" charset="-122"/>
                <a:cs typeface="Montserrat Black" pitchFamily="34" charset="-120"/>
              </a:rPr>
              <a:t> </a:t>
            </a:r>
            <a:r>
              <a:rPr lang="en-US" sz="4450" b="1" dirty="0">
                <a:solidFill>
                  <a:srgbClr val="151617"/>
                </a:solidFill>
                <a:latin typeface="Montserrat Black" pitchFamily="34" charset="0"/>
                <a:ea typeface="Montserrat Black" pitchFamily="34" charset="-122"/>
                <a:cs typeface="Montserrat Black" pitchFamily="34" charset="-120"/>
              </a:rPr>
              <a:t>Pencarian</a:t>
            </a:r>
            <a:endParaRPr lang="en-US" sz="4450" dirty="0"/>
          </a:p>
        </p:txBody>
      </p:sp>
      <p:sp>
        <p:nvSpPr>
          <p:cNvPr id="4" name="Text 1"/>
          <p:cNvSpPr/>
          <p:nvPr/>
        </p:nvSpPr>
        <p:spPr>
          <a:xfrm>
            <a:off x="793790" y="3578900"/>
            <a:ext cx="7556421" cy="2177415"/>
          </a:xfrm>
          <a:prstGeom prst="rect">
            <a:avLst/>
          </a:prstGeom>
          <a:noFill/>
          <a:ln/>
        </p:spPr>
        <p:txBody>
          <a:bodyPr wrap="square" lIns="0" tIns="0" rIns="0" bIns="0" rtlCol="0" anchor="t"/>
          <a:lstStyle/>
          <a:p>
            <a:pPr marL="0" indent="0">
              <a:lnSpc>
                <a:spcPts val="2850"/>
              </a:lnSpc>
              <a:buNone/>
            </a:pPr>
            <a:r>
              <a:rPr lang="en-US" sz="1750" dirty="0">
                <a:solidFill>
                  <a:srgbClr val="151617"/>
                </a:solidFill>
                <a:latin typeface="Inconsolata" pitchFamily="34" charset="0"/>
                <a:ea typeface="Inconsolata" pitchFamily="34" charset="-122"/>
                <a:cs typeface="Inconsolata" pitchFamily="34" charset="-120"/>
              </a:rPr>
              <a:t>Algoritma pencarian adalah alat yang sangat penting dalam ilmu komputer, memungkinkan kita untuk menemukan solusi untuk berbagai macam masalah, dari menemukan rute terbaik untuk mencapai tujuan hingga menyelesaikan teka-teki yang rumit. Dalam presentasi ini, kita akan menjelajahi beberapa algoritma pencarian yang paling umum dan bagaimana menerapkannya dalam kode.</a:t>
            </a:r>
            <a:endParaRPr lang="en-US" sz="1750" dirty="0"/>
          </a:p>
        </p:txBody>
      </p:sp>
      <p:sp>
        <p:nvSpPr>
          <p:cNvPr id="6" name="Text 3"/>
          <p:cNvSpPr/>
          <p:nvPr/>
        </p:nvSpPr>
        <p:spPr>
          <a:xfrm>
            <a:off x="926425" y="6161008"/>
            <a:ext cx="97512" cy="97512"/>
          </a:xfrm>
          <a:prstGeom prst="rect">
            <a:avLst/>
          </a:prstGeom>
          <a:noFill/>
          <a:ln/>
        </p:spPr>
        <p:txBody>
          <a:bodyPr wrap="none" lIns="0" tIns="0" rIns="0" bIns="0" rtlCol="0" anchor="t"/>
          <a:lstStyle/>
          <a:p>
            <a:pPr marL="0" indent="0" algn="ctr">
              <a:lnSpc>
                <a:spcPts val="750"/>
              </a:lnSpc>
              <a:buNone/>
            </a:pPr>
            <a:r>
              <a:rPr lang="en-US" sz="750" dirty="0">
                <a:solidFill>
                  <a:srgbClr val="FFFFFF"/>
                </a:solidFill>
                <a:latin typeface="Inconsolata Medium" pitchFamily="34" charset="0"/>
                <a:ea typeface="Inconsolata Medium" pitchFamily="34" charset="-122"/>
                <a:cs typeface="Inconsolata Medium" pitchFamily="34" charset="-120"/>
              </a:rPr>
              <a:t>EH</a:t>
            </a:r>
            <a:endParaRPr lang="en-US" sz="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177058"/>
            <a:ext cx="10461308" cy="708779"/>
          </a:xfrm>
          <a:prstGeom prst="rect">
            <a:avLst/>
          </a:prstGeom>
          <a:noFill/>
          <a:ln/>
        </p:spPr>
        <p:txBody>
          <a:bodyPr wrap="none" lIns="0" tIns="0" rIns="0" bIns="0" rtlCol="0" anchor="t"/>
          <a:lstStyle/>
          <a:p>
            <a:pPr marL="0" indent="0">
              <a:lnSpc>
                <a:spcPts val="5550"/>
              </a:lnSpc>
              <a:buNone/>
            </a:pPr>
            <a:r>
              <a:rPr lang="en-US" sz="4450" b="1" dirty="0">
                <a:solidFill>
                  <a:srgbClr val="151617"/>
                </a:solidFill>
                <a:latin typeface="Montserrat Black" pitchFamily="34" charset="0"/>
                <a:ea typeface="Montserrat Black" pitchFamily="34" charset="-122"/>
                <a:cs typeface="Montserrat Black" pitchFamily="34" charset="-120"/>
              </a:rPr>
              <a:t>Algoritma Pencarian: Dasar-Dasar</a:t>
            </a:r>
            <a:endParaRPr lang="en-US" sz="4450" dirty="0"/>
          </a:p>
        </p:txBody>
      </p:sp>
      <p:sp>
        <p:nvSpPr>
          <p:cNvPr id="3" name="Text 1"/>
          <p:cNvSpPr/>
          <p:nvPr/>
        </p:nvSpPr>
        <p:spPr>
          <a:xfrm>
            <a:off x="793790" y="3452813"/>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Pengertian</a:t>
            </a:r>
            <a:endParaRPr lang="en-US" sz="2200" dirty="0"/>
          </a:p>
        </p:txBody>
      </p:sp>
      <p:sp>
        <p:nvSpPr>
          <p:cNvPr id="4" name="Text 2"/>
          <p:cNvSpPr/>
          <p:nvPr/>
        </p:nvSpPr>
        <p:spPr>
          <a:xfrm>
            <a:off x="793790" y="4033957"/>
            <a:ext cx="6244709" cy="1814513"/>
          </a:xfrm>
          <a:prstGeom prst="rect">
            <a:avLst/>
          </a:prstGeom>
          <a:noFill/>
          <a:ln/>
        </p:spPr>
        <p:txBody>
          <a:bodyPr wrap="square" lIns="0" tIns="0" rIns="0" bIns="0" rtlCol="0" anchor="t"/>
          <a:lstStyle/>
          <a:p>
            <a:pPr marL="0" indent="0">
              <a:lnSpc>
                <a:spcPts val="2850"/>
              </a:lnSpc>
              <a:buNone/>
            </a:pPr>
            <a:r>
              <a:rPr lang="en-US" sz="1750" dirty="0">
                <a:solidFill>
                  <a:srgbClr val="151617"/>
                </a:solidFill>
                <a:latin typeface="Inconsolata" pitchFamily="34" charset="0"/>
                <a:ea typeface="Inconsolata" pitchFamily="34" charset="-122"/>
                <a:cs typeface="Inconsolata" pitchFamily="34" charset="-120"/>
              </a:rPr>
              <a:t>Algoritma pencarian adalah serangkaian langkah-langkah yang sistematis untuk menemukan solusi atau informasi yang diinginkan di dalam kumpulan data atau ruang pencarian. Algoritma ini menavigasi melalui berbagai kemungkinan solusi untuk menemukan yang paling optimal.</a:t>
            </a:r>
            <a:endParaRPr lang="en-US" sz="1750" dirty="0"/>
          </a:p>
        </p:txBody>
      </p:sp>
      <p:sp>
        <p:nvSpPr>
          <p:cNvPr id="5" name="Text 3"/>
          <p:cNvSpPr/>
          <p:nvPr/>
        </p:nvSpPr>
        <p:spPr>
          <a:xfrm>
            <a:off x="7599521" y="3452813"/>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Contoh</a:t>
            </a:r>
            <a:endParaRPr lang="en-US" sz="2200" dirty="0"/>
          </a:p>
        </p:txBody>
      </p:sp>
      <p:sp>
        <p:nvSpPr>
          <p:cNvPr id="6" name="Text 4"/>
          <p:cNvSpPr/>
          <p:nvPr/>
        </p:nvSpPr>
        <p:spPr>
          <a:xfrm>
            <a:off x="7599521" y="4033957"/>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151617"/>
                </a:solidFill>
                <a:latin typeface="Inconsolata" pitchFamily="34" charset="0"/>
                <a:ea typeface="Inconsolata" pitchFamily="34" charset="-122"/>
                <a:cs typeface="Inconsolata" pitchFamily="34" charset="-120"/>
              </a:rPr>
              <a:t>Bayangkan Anda sedang mencari sebuah buku di perpustakaan. Anda dapat menggunakan algoritma pencarian untuk menjelajahi rak-rak dengan cara tertentu untuk menemukan buku yang Anda cari.</a:t>
            </a:r>
            <a:endParaRPr lang="en-US" sz="1750" dirty="0"/>
          </a:p>
        </p:txBody>
      </p:sp>
      <p:sp>
        <p:nvSpPr>
          <p:cNvPr id="7" name="Rectangle 6"/>
          <p:cNvSpPr/>
          <p:nvPr/>
        </p:nvSpPr>
        <p:spPr>
          <a:xfrm>
            <a:off x="12284765" y="7523922"/>
            <a:ext cx="2345635" cy="705678"/>
          </a:xfrm>
          <a:prstGeom prst="rect">
            <a:avLst/>
          </a:prstGeom>
          <a:solidFill>
            <a:srgbClr val="F8EC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1267"/>
          </a:xfrm>
          <a:prstGeom prst="rect">
            <a:avLst/>
          </a:prstGeom>
        </p:spPr>
      </p:pic>
      <p:sp>
        <p:nvSpPr>
          <p:cNvPr id="3" name="Text 0"/>
          <p:cNvSpPr/>
          <p:nvPr/>
        </p:nvSpPr>
        <p:spPr>
          <a:xfrm>
            <a:off x="625197" y="491252"/>
            <a:ext cx="5972532" cy="558165"/>
          </a:xfrm>
          <a:prstGeom prst="rect">
            <a:avLst/>
          </a:prstGeom>
          <a:noFill/>
          <a:ln/>
        </p:spPr>
        <p:txBody>
          <a:bodyPr wrap="none" lIns="0" tIns="0" rIns="0" bIns="0" rtlCol="0" anchor="t"/>
          <a:lstStyle/>
          <a:p>
            <a:pPr marL="0" indent="0">
              <a:lnSpc>
                <a:spcPts val="4350"/>
              </a:lnSpc>
              <a:buNone/>
            </a:pPr>
            <a:r>
              <a:rPr lang="en-US" sz="3500" b="1" dirty="0">
                <a:solidFill>
                  <a:srgbClr val="151617"/>
                </a:solidFill>
                <a:latin typeface="Montserrat Black" pitchFamily="34" charset="0"/>
                <a:ea typeface="Montserrat Black" pitchFamily="34" charset="-122"/>
                <a:cs typeface="Montserrat Black" pitchFamily="34" charset="-120"/>
              </a:rPr>
              <a:t>Depth-First Search (DFS)</a:t>
            </a:r>
            <a:endParaRPr lang="en-US" sz="3500" dirty="0"/>
          </a:p>
        </p:txBody>
      </p:sp>
      <p:pic>
        <p:nvPicPr>
          <p:cNvPr id="4" name="Image 1" descr="preencoded.png"/>
          <p:cNvPicPr>
            <a:picLocks noChangeAspect="1"/>
          </p:cNvPicPr>
          <p:nvPr/>
        </p:nvPicPr>
        <p:blipFill>
          <a:blip r:embed="rId4"/>
          <a:stretch>
            <a:fillRect/>
          </a:stretch>
        </p:blipFill>
        <p:spPr>
          <a:xfrm>
            <a:off x="625197" y="1317308"/>
            <a:ext cx="893207" cy="1887022"/>
          </a:xfrm>
          <a:prstGeom prst="rect">
            <a:avLst/>
          </a:prstGeom>
        </p:spPr>
      </p:pic>
      <p:sp>
        <p:nvSpPr>
          <p:cNvPr id="5" name="Text 1"/>
          <p:cNvSpPr/>
          <p:nvPr/>
        </p:nvSpPr>
        <p:spPr>
          <a:xfrm>
            <a:off x="1786295" y="1495901"/>
            <a:ext cx="2233136" cy="279202"/>
          </a:xfrm>
          <a:prstGeom prst="rect">
            <a:avLst/>
          </a:prstGeom>
          <a:noFill/>
          <a:ln/>
        </p:spPr>
        <p:txBody>
          <a:bodyPr wrap="none" lIns="0" tIns="0" rIns="0" bIns="0" rtlCol="0" anchor="t"/>
          <a:lstStyle/>
          <a:p>
            <a:pPr marL="0" indent="0" algn="l">
              <a:lnSpc>
                <a:spcPts val="2150"/>
              </a:lnSpc>
              <a:buNone/>
            </a:pPr>
            <a:r>
              <a:rPr lang="en-US" sz="1750" b="1" dirty="0">
                <a:solidFill>
                  <a:srgbClr val="151617"/>
                </a:solidFill>
                <a:latin typeface="Montserrat Black" pitchFamily="34" charset="0"/>
                <a:ea typeface="Montserrat Black" pitchFamily="34" charset="-122"/>
                <a:cs typeface="Montserrat Black" pitchFamily="34" charset="-120"/>
              </a:rPr>
              <a:t>Prinsip Kerja</a:t>
            </a:r>
            <a:endParaRPr lang="en-US" sz="1750" dirty="0"/>
          </a:p>
        </p:txBody>
      </p:sp>
      <p:sp>
        <p:nvSpPr>
          <p:cNvPr id="6" name="Text 2"/>
          <p:cNvSpPr/>
          <p:nvPr/>
        </p:nvSpPr>
        <p:spPr>
          <a:xfrm>
            <a:off x="1786295" y="1882259"/>
            <a:ext cx="12394162" cy="1143476"/>
          </a:xfrm>
          <a:prstGeom prst="rect">
            <a:avLst/>
          </a:prstGeom>
          <a:noFill/>
          <a:ln/>
        </p:spPr>
        <p:txBody>
          <a:bodyPr wrap="square" lIns="0" tIns="0" rIns="0" bIns="0" rtlCol="0" anchor="t"/>
          <a:lstStyle/>
          <a:p>
            <a:pPr marL="0" indent="0" algn="l">
              <a:lnSpc>
                <a:spcPts val="2250"/>
              </a:lnSpc>
              <a:buNone/>
            </a:pPr>
            <a:r>
              <a:rPr lang="en-US" sz="1400" dirty="0">
                <a:solidFill>
                  <a:srgbClr val="151617"/>
                </a:solidFill>
                <a:latin typeface="Inconsolata" pitchFamily="34" charset="0"/>
                <a:ea typeface="Inconsolata" pitchFamily="34" charset="-122"/>
                <a:cs typeface="Inconsolata" pitchFamily="34" charset="-120"/>
              </a:rPr>
              <a:t>DFS menjelajahi graf secara mendalam, mengikuti satu jalur hingga mencapai simpul terminal atau ujung jalur, baru kemudian kembali ke simpul sebelumnya untuk menjelajahi jalur lain. Algoritma ini menggunakan struktur data Stack.</a:t>
            </a:r>
            <a:endParaRPr lang="en-US" sz="1400" dirty="0"/>
          </a:p>
        </p:txBody>
      </p:sp>
      <p:pic>
        <p:nvPicPr>
          <p:cNvPr id="7" name="Image 2" descr="preencoded.png"/>
          <p:cNvPicPr>
            <a:picLocks noChangeAspect="1"/>
          </p:cNvPicPr>
          <p:nvPr/>
        </p:nvPicPr>
        <p:blipFill>
          <a:blip r:embed="rId5"/>
          <a:stretch>
            <a:fillRect/>
          </a:stretch>
        </p:blipFill>
        <p:spPr>
          <a:xfrm>
            <a:off x="625197" y="3204329"/>
            <a:ext cx="893207" cy="4535686"/>
          </a:xfrm>
          <a:prstGeom prst="rect">
            <a:avLst/>
          </a:prstGeom>
        </p:spPr>
      </p:pic>
      <p:sp>
        <p:nvSpPr>
          <p:cNvPr id="8" name="Text 3"/>
          <p:cNvSpPr/>
          <p:nvPr/>
        </p:nvSpPr>
        <p:spPr>
          <a:xfrm>
            <a:off x="1786295" y="3382923"/>
            <a:ext cx="2233136" cy="279202"/>
          </a:xfrm>
          <a:prstGeom prst="rect">
            <a:avLst/>
          </a:prstGeom>
          <a:noFill/>
          <a:ln/>
        </p:spPr>
        <p:txBody>
          <a:bodyPr wrap="none" lIns="0" tIns="0" rIns="0" bIns="0" rtlCol="0" anchor="t"/>
          <a:lstStyle/>
          <a:p>
            <a:pPr marL="0" indent="0" algn="l">
              <a:lnSpc>
                <a:spcPts val="2150"/>
              </a:lnSpc>
              <a:buNone/>
            </a:pPr>
            <a:r>
              <a:rPr lang="en-US" sz="1750" b="1" dirty="0">
                <a:solidFill>
                  <a:srgbClr val="151617"/>
                </a:solidFill>
                <a:latin typeface="Montserrat Black" pitchFamily="34" charset="0"/>
                <a:ea typeface="Montserrat Black" pitchFamily="34" charset="-122"/>
                <a:cs typeface="Montserrat Black" pitchFamily="34" charset="-120"/>
              </a:rPr>
              <a:t>Pseudocode</a:t>
            </a:r>
            <a:endParaRPr lang="en-US" sz="1750" dirty="0"/>
          </a:p>
        </p:txBody>
      </p:sp>
      <p:sp>
        <p:nvSpPr>
          <p:cNvPr id="10" name="Shape 5"/>
          <p:cNvSpPr/>
          <p:nvPr/>
        </p:nvSpPr>
        <p:spPr>
          <a:xfrm>
            <a:off x="1777365" y="3863102"/>
            <a:ext cx="11808006" cy="3698319"/>
          </a:xfrm>
          <a:prstGeom prst="roundRect">
            <a:avLst>
              <a:gd name="adj" fmla="val 725"/>
            </a:avLst>
          </a:prstGeom>
          <a:noFill/>
          <a:ln/>
        </p:spPr>
      </p:sp>
      <p:sp>
        <p:nvSpPr>
          <p:cNvPr id="9" name="Shape 4"/>
          <p:cNvSpPr/>
          <p:nvPr/>
        </p:nvSpPr>
        <p:spPr>
          <a:xfrm>
            <a:off x="1786295" y="3863102"/>
            <a:ext cx="10957248" cy="3698319"/>
          </a:xfrm>
          <a:prstGeom prst="roundRect">
            <a:avLst>
              <a:gd name="adj" fmla="val 247"/>
            </a:avLst>
          </a:prstGeom>
          <a:solidFill>
            <a:srgbClr val="E4E6E7"/>
          </a:solidFill>
          <a:ln/>
        </p:spPr>
      </p:sp>
      <p:sp>
        <p:nvSpPr>
          <p:cNvPr id="11" name="Text 6"/>
          <p:cNvSpPr/>
          <p:nvPr/>
        </p:nvSpPr>
        <p:spPr>
          <a:xfrm>
            <a:off x="1955959" y="3997047"/>
            <a:ext cx="7884727" cy="3430429"/>
          </a:xfrm>
          <a:prstGeom prst="rect">
            <a:avLst/>
          </a:prstGeom>
          <a:noFill/>
          <a:ln/>
        </p:spPr>
        <p:txBody>
          <a:bodyPr wrap="square" lIns="0" tIns="0" rIns="0" bIns="0" rtlCol="0" anchor="t"/>
          <a:lstStyle/>
          <a:p>
            <a:pPr marL="0" indent="0" algn="l">
              <a:lnSpc>
                <a:spcPts val="2250"/>
              </a:lnSpc>
              <a:buNone/>
            </a:pPr>
            <a:r>
              <a:rPr lang="en-US" sz="1400" dirty="0">
                <a:solidFill>
                  <a:srgbClr val="151617"/>
                </a:solidFill>
                <a:highlight>
                  <a:srgbClr val="E4E6E7"/>
                </a:highlight>
                <a:latin typeface="Consolas" pitchFamily="34" charset="0"/>
                <a:ea typeface="Consolas" pitchFamily="34" charset="-122"/>
                <a:cs typeface="Consolas" pitchFamily="34" charset="-120"/>
              </a:rPr>
              <a:t>function DFS(graph, start):
  visited = set()
  stack = [start]
  while stack:
    node = stack.pop()
    if node not in visited:
      visited.add(node)
      for neighbor in graph[node]:
        if neighbor not in visited:
          stack.append(neighbor)
</a:t>
            </a:r>
            <a:endParaRPr lang="en-US" sz="1400" dirty="0"/>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27303" y="3204329"/>
            <a:ext cx="4516239" cy="528278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2577"/>
          </a:xfrm>
          <a:prstGeom prst="rect">
            <a:avLst/>
          </a:prstGeom>
        </p:spPr>
      </p:pic>
      <p:sp>
        <p:nvSpPr>
          <p:cNvPr id="3" name="Text 0"/>
          <p:cNvSpPr/>
          <p:nvPr/>
        </p:nvSpPr>
        <p:spPr>
          <a:xfrm>
            <a:off x="6134219" y="508992"/>
            <a:ext cx="6642735" cy="578406"/>
          </a:xfrm>
          <a:prstGeom prst="rect">
            <a:avLst/>
          </a:prstGeom>
          <a:noFill/>
          <a:ln/>
        </p:spPr>
        <p:txBody>
          <a:bodyPr wrap="none" lIns="0" tIns="0" rIns="0" bIns="0" rtlCol="0" anchor="t"/>
          <a:lstStyle/>
          <a:p>
            <a:pPr marL="0" indent="0">
              <a:lnSpc>
                <a:spcPts val="4550"/>
              </a:lnSpc>
              <a:buNone/>
            </a:pPr>
            <a:r>
              <a:rPr lang="en-US" sz="3600" b="1" dirty="0">
                <a:solidFill>
                  <a:srgbClr val="151617"/>
                </a:solidFill>
                <a:latin typeface="Montserrat Black" pitchFamily="34" charset="0"/>
                <a:ea typeface="Montserrat Black" pitchFamily="34" charset="-122"/>
                <a:cs typeface="Montserrat Black" pitchFamily="34" charset="-120"/>
              </a:rPr>
              <a:t>Breadth-First Search (BFS)</a:t>
            </a:r>
            <a:endParaRPr lang="en-US" sz="3600" dirty="0"/>
          </a:p>
        </p:txBody>
      </p:sp>
      <p:pic>
        <p:nvPicPr>
          <p:cNvPr id="4" name="Image 1" descr="preencoded.png"/>
          <p:cNvPicPr>
            <a:picLocks noChangeAspect="1"/>
          </p:cNvPicPr>
          <p:nvPr/>
        </p:nvPicPr>
        <p:blipFill>
          <a:blip r:embed="rId4"/>
          <a:stretch>
            <a:fillRect/>
          </a:stretch>
        </p:blipFill>
        <p:spPr>
          <a:xfrm>
            <a:off x="6134219" y="1365052"/>
            <a:ext cx="925473" cy="1658779"/>
          </a:xfrm>
          <a:prstGeom prst="rect">
            <a:avLst/>
          </a:prstGeom>
        </p:spPr>
      </p:pic>
      <p:sp>
        <p:nvSpPr>
          <p:cNvPr id="5" name="Text 1"/>
          <p:cNvSpPr/>
          <p:nvPr/>
        </p:nvSpPr>
        <p:spPr>
          <a:xfrm>
            <a:off x="7337346" y="1550075"/>
            <a:ext cx="2313742" cy="289084"/>
          </a:xfrm>
          <a:prstGeom prst="rect">
            <a:avLst/>
          </a:prstGeom>
          <a:noFill/>
          <a:ln/>
        </p:spPr>
        <p:txBody>
          <a:bodyPr wrap="none" lIns="0" tIns="0" rIns="0" bIns="0" rtlCol="0" anchor="t"/>
          <a:lstStyle/>
          <a:p>
            <a:pPr marL="0" indent="0" algn="l">
              <a:lnSpc>
                <a:spcPts val="2250"/>
              </a:lnSpc>
              <a:buNone/>
            </a:pPr>
            <a:r>
              <a:rPr lang="en-US" sz="1800" b="1" dirty="0">
                <a:solidFill>
                  <a:srgbClr val="151617"/>
                </a:solidFill>
                <a:latin typeface="Montserrat Black" pitchFamily="34" charset="0"/>
                <a:ea typeface="Montserrat Black" pitchFamily="34" charset="-122"/>
                <a:cs typeface="Montserrat Black" pitchFamily="34" charset="-120"/>
              </a:rPr>
              <a:t>Prinsip Kerja</a:t>
            </a:r>
            <a:endParaRPr lang="en-US" sz="1800" dirty="0"/>
          </a:p>
        </p:txBody>
      </p:sp>
      <p:sp>
        <p:nvSpPr>
          <p:cNvPr id="6" name="Text 2"/>
          <p:cNvSpPr/>
          <p:nvPr/>
        </p:nvSpPr>
        <p:spPr>
          <a:xfrm>
            <a:off x="7337346" y="1950125"/>
            <a:ext cx="6645235" cy="888682"/>
          </a:xfrm>
          <a:prstGeom prst="rect">
            <a:avLst/>
          </a:prstGeom>
          <a:noFill/>
          <a:ln/>
        </p:spPr>
        <p:txBody>
          <a:bodyPr wrap="square" lIns="0" tIns="0" rIns="0" bIns="0" rtlCol="0" anchor="t"/>
          <a:lstStyle/>
          <a:p>
            <a:pPr marL="0" indent="0" algn="l">
              <a:lnSpc>
                <a:spcPts val="2300"/>
              </a:lnSpc>
              <a:buNone/>
            </a:pPr>
            <a:r>
              <a:rPr lang="en-US" sz="1450" dirty="0">
                <a:solidFill>
                  <a:srgbClr val="151617"/>
                </a:solidFill>
                <a:latin typeface="Inconsolata" pitchFamily="34" charset="0"/>
                <a:ea typeface="Inconsolata" pitchFamily="34" charset="-122"/>
                <a:cs typeface="Inconsolata" pitchFamily="34" charset="-120"/>
              </a:rPr>
              <a:t>BFS menjelajahi graf secara lebar, mengunjungi semua simpul yang berdekatan dengan simpul awal sebelum melanjutkan ke simpul berikutnya. Algoritma ini menggunakan struktur data Queue.</a:t>
            </a:r>
            <a:endParaRPr lang="en-US" sz="1450" dirty="0"/>
          </a:p>
        </p:txBody>
      </p:sp>
      <p:pic>
        <p:nvPicPr>
          <p:cNvPr id="7" name="Image 2" descr="preencoded.png"/>
          <p:cNvPicPr>
            <a:picLocks noChangeAspect="1"/>
          </p:cNvPicPr>
          <p:nvPr/>
        </p:nvPicPr>
        <p:blipFill>
          <a:blip r:embed="rId5"/>
          <a:stretch>
            <a:fillRect/>
          </a:stretch>
        </p:blipFill>
        <p:spPr>
          <a:xfrm>
            <a:off x="6134219" y="3023830"/>
            <a:ext cx="925473" cy="4699754"/>
          </a:xfrm>
          <a:prstGeom prst="rect">
            <a:avLst/>
          </a:prstGeom>
        </p:spPr>
      </p:pic>
      <p:sp>
        <p:nvSpPr>
          <p:cNvPr id="8" name="Text 3"/>
          <p:cNvSpPr/>
          <p:nvPr/>
        </p:nvSpPr>
        <p:spPr>
          <a:xfrm>
            <a:off x="7337346" y="3208853"/>
            <a:ext cx="2313742" cy="289084"/>
          </a:xfrm>
          <a:prstGeom prst="rect">
            <a:avLst/>
          </a:prstGeom>
          <a:noFill/>
          <a:ln/>
        </p:spPr>
        <p:txBody>
          <a:bodyPr wrap="none" lIns="0" tIns="0" rIns="0" bIns="0" rtlCol="0" anchor="t"/>
          <a:lstStyle/>
          <a:p>
            <a:pPr marL="0" indent="0" algn="l">
              <a:lnSpc>
                <a:spcPts val="2250"/>
              </a:lnSpc>
              <a:buNone/>
            </a:pPr>
            <a:r>
              <a:rPr lang="en-US" sz="1800" b="1" dirty="0">
                <a:solidFill>
                  <a:srgbClr val="151617"/>
                </a:solidFill>
                <a:latin typeface="Montserrat Black" pitchFamily="34" charset="0"/>
                <a:ea typeface="Montserrat Black" pitchFamily="34" charset="-122"/>
                <a:cs typeface="Montserrat Black" pitchFamily="34" charset="-120"/>
              </a:rPr>
              <a:t>Pseudocode</a:t>
            </a:r>
            <a:endParaRPr lang="en-US" sz="1800" dirty="0"/>
          </a:p>
        </p:txBody>
      </p:sp>
      <p:sp>
        <p:nvSpPr>
          <p:cNvPr id="9" name="Shape 4"/>
          <p:cNvSpPr/>
          <p:nvPr/>
        </p:nvSpPr>
        <p:spPr>
          <a:xfrm>
            <a:off x="7337346" y="3706178"/>
            <a:ext cx="6645235" cy="3832384"/>
          </a:xfrm>
          <a:prstGeom prst="roundRect">
            <a:avLst>
              <a:gd name="adj" fmla="val 239"/>
            </a:avLst>
          </a:prstGeom>
          <a:solidFill>
            <a:srgbClr val="E4E6E7"/>
          </a:solidFill>
          <a:ln/>
        </p:spPr>
      </p:sp>
      <p:sp>
        <p:nvSpPr>
          <p:cNvPr id="10" name="Shape 5"/>
          <p:cNvSpPr/>
          <p:nvPr/>
        </p:nvSpPr>
        <p:spPr>
          <a:xfrm>
            <a:off x="7328178" y="3706178"/>
            <a:ext cx="6663571" cy="3832384"/>
          </a:xfrm>
          <a:prstGeom prst="roundRect">
            <a:avLst>
              <a:gd name="adj" fmla="val 725"/>
            </a:avLst>
          </a:prstGeom>
          <a:solidFill>
            <a:srgbClr val="E4E6E7"/>
          </a:solidFill>
          <a:ln/>
        </p:spPr>
      </p:sp>
      <p:sp>
        <p:nvSpPr>
          <p:cNvPr id="11" name="Text 6"/>
          <p:cNvSpPr/>
          <p:nvPr/>
        </p:nvSpPr>
        <p:spPr>
          <a:xfrm>
            <a:off x="7513201" y="3845004"/>
            <a:ext cx="6293525" cy="3554730"/>
          </a:xfrm>
          <a:prstGeom prst="rect">
            <a:avLst/>
          </a:prstGeom>
          <a:noFill/>
          <a:ln/>
        </p:spPr>
        <p:txBody>
          <a:bodyPr wrap="square" lIns="0" tIns="0" rIns="0" bIns="0" rtlCol="0" anchor="t"/>
          <a:lstStyle/>
          <a:p>
            <a:pPr marL="0" indent="0" algn="l">
              <a:lnSpc>
                <a:spcPts val="2300"/>
              </a:lnSpc>
              <a:buNone/>
            </a:pPr>
            <a:r>
              <a:rPr lang="en-US" sz="1450" dirty="0">
                <a:solidFill>
                  <a:srgbClr val="151617"/>
                </a:solidFill>
                <a:highlight>
                  <a:srgbClr val="E4E6E7"/>
                </a:highlight>
                <a:latin typeface="Consolas" pitchFamily="34" charset="0"/>
                <a:ea typeface="Consolas" pitchFamily="34" charset="-122"/>
                <a:cs typeface="Consolas" pitchFamily="34" charset="-120"/>
              </a:rPr>
              <a:t>function BFS(graph, start):
  visited = set()
  queue = [start]
  while queue:
    node = queue.pop(0)
    if node not in visited:
      visited.add(node)
      for neighbor in graph[node]:
        if neighbor not in visited:
          queue.append(neighbor)
</a:t>
            </a:r>
            <a:endParaRPr lang="en-US" sz="1450" dirty="0"/>
          </a:p>
        </p:txBody>
      </p:sp>
      <p:sp>
        <p:nvSpPr>
          <p:cNvPr id="12" name="Rectangle 11"/>
          <p:cNvSpPr/>
          <p:nvPr/>
        </p:nvSpPr>
        <p:spPr>
          <a:xfrm>
            <a:off x="12284765" y="7677388"/>
            <a:ext cx="2345635" cy="552212"/>
          </a:xfrm>
          <a:prstGeom prst="rect">
            <a:avLst/>
          </a:prstGeom>
          <a:solidFill>
            <a:srgbClr val="F8EC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109543"/>
            <a:ext cx="9358551" cy="708779"/>
          </a:xfrm>
          <a:prstGeom prst="rect">
            <a:avLst/>
          </a:prstGeom>
          <a:noFill/>
          <a:ln/>
        </p:spPr>
        <p:txBody>
          <a:bodyPr wrap="none" lIns="0" tIns="0" rIns="0" bIns="0" rtlCol="0" anchor="t"/>
          <a:lstStyle/>
          <a:p>
            <a:pPr marL="0" indent="0">
              <a:lnSpc>
                <a:spcPts val="5550"/>
              </a:lnSpc>
              <a:buNone/>
            </a:pPr>
            <a:r>
              <a:rPr lang="en-US" sz="4450" b="1" dirty="0">
                <a:solidFill>
                  <a:srgbClr val="151617"/>
                </a:solidFill>
                <a:latin typeface="Montserrat Black" pitchFamily="34" charset="0"/>
                <a:ea typeface="Montserrat Black" pitchFamily="34" charset="-122"/>
                <a:cs typeface="Montserrat Black" pitchFamily="34" charset="-120"/>
              </a:rPr>
              <a:t>Algoritma Pencarian Heuristik</a:t>
            </a:r>
            <a:endParaRPr lang="en-US" sz="4450" dirty="0"/>
          </a:p>
        </p:txBody>
      </p:sp>
      <p:pic>
        <p:nvPicPr>
          <p:cNvPr id="3" name="Image 0" descr="preencoded.png"/>
          <p:cNvPicPr>
            <a:picLocks noChangeAspect="1"/>
          </p:cNvPicPr>
          <p:nvPr/>
        </p:nvPicPr>
        <p:blipFill>
          <a:blip r:embed="rId3"/>
          <a:stretch>
            <a:fillRect/>
          </a:stretch>
        </p:blipFill>
        <p:spPr>
          <a:xfrm>
            <a:off x="2440424" y="2271951"/>
            <a:ext cx="3228022" cy="2395657"/>
          </a:xfrm>
          <a:prstGeom prst="rect">
            <a:avLst/>
          </a:prstGeom>
        </p:spPr>
      </p:pic>
      <p:sp>
        <p:nvSpPr>
          <p:cNvPr id="4" name="Text 1"/>
          <p:cNvSpPr/>
          <p:nvPr/>
        </p:nvSpPr>
        <p:spPr>
          <a:xfrm>
            <a:off x="3995142" y="3568303"/>
            <a:ext cx="118467" cy="453509"/>
          </a:xfrm>
          <a:prstGeom prst="rect">
            <a:avLst/>
          </a:prstGeom>
          <a:noFill/>
          <a:ln/>
        </p:spPr>
        <p:txBody>
          <a:bodyPr wrap="none" lIns="0" tIns="0" rIns="0" bIns="0" rtlCol="0" anchor="t"/>
          <a:lstStyle/>
          <a:p>
            <a:pPr marL="0" indent="0" algn="ctr">
              <a:lnSpc>
                <a:spcPts val="3550"/>
              </a:lnSpc>
              <a:buNone/>
            </a:pPr>
            <a:r>
              <a:rPr lang="en-US" sz="2200" b="1" dirty="0">
                <a:solidFill>
                  <a:srgbClr val="151617"/>
                </a:solidFill>
                <a:latin typeface="Montserrat Black" pitchFamily="34" charset="0"/>
                <a:ea typeface="Montserrat Black" pitchFamily="34" charset="-122"/>
                <a:cs typeface="Montserrat Black" pitchFamily="34" charset="-120"/>
              </a:rPr>
              <a:t>1</a:t>
            </a:r>
            <a:endParaRPr lang="en-US" sz="2200" dirty="0"/>
          </a:p>
        </p:txBody>
      </p:sp>
      <p:sp>
        <p:nvSpPr>
          <p:cNvPr id="5" name="Text 2"/>
          <p:cNvSpPr/>
          <p:nvPr/>
        </p:nvSpPr>
        <p:spPr>
          <a:xfrm>
            <a:off x="5895261" y="2680216"/>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Heuristik</a:t>
            </a:r>
            <a:endParaRPr lang="en-US" sz="2200" dirty="0"/>
          </a:p>
        </p:txBody>
      </p:sp>
      <p:sp>
        <p:nvSpPr>
          <p:cNvPr id="6" name="Text 3"/>
          <p:cNvSpPr/>
          <p:nvPr/>
        </p:nvSpPr>
        <p:spPr>
          <a:xfrm>
            <a:off x="5895261" y="3170634"/>
            <a:ext cx="7714536" cy="1088708"/>
          </a:xfrm>
          <a:prstGeom prst="rect">
            <a:avLst/>
          </a:prstGeom>
          <a:noFill/>
          <a:ln/>
        </p:spPr>
        <p:txBody>
          <a:bodyPr wrap="square" lIns="0" tIns="0" rIns="0" bIns="0" rtlCol="0" anchor="t"/>
          <a:lstStyle/>
          <a:p>
            <a:pPr marL="0" indent="0" algn="l">
              <a:lnSpc>
                <a:spcPts val="2850"/>
              </a:lnSpc>
              <a:buNone/>
            </a:pPr>
            <a:r>
              <a:rPr lang="en-US" sz="1750" dirty="0">
                <a:solidFill>
                  <a:srgbClr val="151617"/>
                </a:solidFill>
                <a:latin typeface="Inconsolata" pitchFamily="34" charset="0"/>
                <a:ea typeface="Inconsolata" pitchFamily="34" charset="-122"/>
                <a:cs typeface="Inconsolata" pitchFamily="34" charset="-120"/>
              </a:rPr>
              <a:t>Heuristik digunakan untuk memperkirakan jarak atau biaya dari suatu simpul ke simpul tujuan. Ini membantu algoritma untuk membuat keputusan yang lebih cerdas dalam memilih jalur pencarian.</a:t>
            </a:r>
            <a:endParaRPr lang="en-US" sz="1750" dirty="0"/>
          </a:p>
        </p:txBody>
      </p:sp>
      <p:sp>
        <p:nvSpPr>
          <p:cNvPr id="7" name="Shape 4"/>
          <p:cNvSpPr/>
          <p:nvPr/>
        </p:nvSpPr>
        <p:spPr>
          <a:xfrm>
            <a:off x="5725120" y="4680704"/>
            <a:ext cx="8054816" cy="15240"/>
          </a:xfrm>
          <a:prstGeom prst="roundRect">
            <a:avLst>
              <a:gd name="adj" fmla="val 60000"/>
            </a:avLst>
          </a:prstGeom>
          <a:solidFill>
            <a:srgbClr val="151617"/>
          </a:solidFill>
          <a:ln/>
        </p:spPr>
      </p:sp>
      <p:pic>
        <p:nvPicPr>
          <p:cNvPr id="8" name="Image 1" descr="preencoded.png"/>
          <p:cNvPicPr>
            <a:picLocks noChangeAspect="1"/>
          </p:cNvPicPr>
          <p:nvPr/>
        </p:nvPicPr>
        <p:blipFill>
          <a:blip r:embed="rId4"/>
          <a:stretch>
            <a:fillRect/>
          </a:stretch>
        </p:blipFill>
        <p:spPr>
          <a:xfrm>
            <a:off x="826294" y="4724281"/>
            <a:ext cx="6456164" cy="2395657"/>
          </a:xfrm>
          <a:prstGeom prst="rect">
            <a:avLst/>
          </a:prstGeom>
        </p:spPr>
      </p:pic>
      <p:sp>
        <p:nvSpPr>
          <p:cNvPr id="9" name="Text 5"/>
          <p:cNvSpPr/>
          <p:nvPr/>
        </p:nvSpPr>
        <p:spPr>
          <a:xfrm>
            <a:off x="3968115" y="5695355"/>
            <a:ext cx="172403" cy="453509"/>
          </a:xfrm>
          <a:prstGeom prst="rect">
            <a:avLst/>
          </a:prstGeom>
          <a:noFill/>
          <a:ln/>
        </p:spPr>
        <p:txBody>
          <a:bodyPr wrap="none" lIns="0" tIns="0" rIns="0" bIns="0" rtlCol="0" anchor="t"/>
          <a:lstStyle/>
          <a:p>
            <a:pPr marL="0" indent="0" algn="ctr">
              <a:lnSpc>
                <a:spcPts val="3550"/>
              </a:lnSpc>
              <a:buNone/>
            </a:pPr>
            <a:r>
              <a:rPr lang="en-US" sz="2200" b="1" dirty="0">
                <a:solidFill>
                  <a:srgbClr val="151617"/>
                </a:solidFill>
                <a:latin typeface="Montserrat Black" pitchFamily="34" charset="0"/>
                <a:ea typeface="Montserrat Black" pitchFamily="34" charset="-122"/>
                <a:cs typeface="Montserrat Black" pitchFamily="34" charset="-120"/>
              </a:rPr>
              <a:t>2</a:t>
            </a:r>
            <a:endParaRPr lang="en-US" sz="2200" dirty="0"/>
          </a:p>
        </p:txBody>
      </p:sp>
      <p:sp>
        <p:nvSpPr>
          <p:cNvPr id="10" name="Text 6"/>
          <p:cNvSpPr/>
          <p:nvPr/>
        </p:nvSpPr>
        <p:spPr>
          <a:xfrm>
            <a:off x="7509272" y="4951095"/>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Contoh</a:t>
            </a:r>
            <a:endParaRPr lang="en-US" sz="2200" dirty="0"/>
          </a:p>
        </p:txBody>
      </p:sp>
      <p:sp>
        <p:nvSpPr>
          <p:cNvPr id="11" name="Text 7"/>
          <p:cNvSpPr/>
          <p:nvPr/>
        </p:nvSpPr>
        <p:spPr>
          <a:xfrm>
            <a:off x="7509272" y="5441513"/>
            <a:ext cx="6100524" cy="1451610"/>
          </a:xfrm>
          <a:prstGeom prst="rect">
            <a:avLst/>
          </a:prstGeom>
          <a:noFill/>
          <a:ln/>
        </p:spPr>
        <p:txBody>
          <a:bodyPr wrap="square" lIns="0" tIns="0" rIns="0" bIns="0" rtlCol="0" anchor="t"/>
          <a:lstStyle/>
          <a:p>
            <a:pPr marL="0" indent="0" algn="l">
              <a:lnSpc>
                <a:spcPts val="2850"/>
              </a:lnSpc>
              <a:buNone/>
            </a:pPr>
            <a:r>
              <a:rPr lang="en-US" sz="1750" dirty="0">
                <a:solidFill>
                  <a:srgbClr val="151617"/>
                </a:solidFill>
                <a:latin typeface="Inconsolata" pitchFamily="34" charset="0"/>
                <a:ea typeface="Inconsolata" pitchFamily="34" charset="-122"/>
                <a:cs typeface="Inconsolata" pitchFamily="34" charset="-120"/>
              </a:rPr>
              <a:t>Dalam mencari rute terpendek, heuristik dapat berupa jarak lurus dari suatu titik ke tujuan. Ini memberikan perkiraan tentang jarak terpendek meskipun tidak selalu akurat.</a:t>
            </a:r>
            <a:endParaRPr lang="en-US" sz="1750" dirty="0"/>
          </a:p>
        </p:txBody>
      </p:sp>
      <p:sp>
        <p:nvSpPr>
          <p:cNvPr id="12" name="Rectangle 11"/>
          <p:cNvSpPr/>
          <p:nvPr/>
        </p:nvSpPr>
        <p:spPr>
          <a:xfrm>
            <a:off x="12284765" y="7523922"/>
            <a:ext cx="2345635" cy="705678"/>
          </a:xfrm>
          <a:prstGeom prst="rect">
            <a:avLst/>
          </a:prstGeom>
          <a:solidFill>
            <a:srgbClr val="F8EC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376124"/>
            <a:ext cx="5670590" cy="708779"/>
          </a:xfrm>
          <a:prstGeom prst="rect">
            <a:avLst/>
          </a:prstGeom>
          <a:noFill/>
          <a:ln/>
        </p:spPr>
        <p:txBody>
          <a:bodyPr wrap="none" lIns="0" tIns="0" rIns="0" bIns="0" rtlCol="0" anchor="t"/>
          <a:lstStyle/>
          <a:p>
            <a:pPr marL="0" indent="0">
              <a:lnSpc>
                <a:spcPts val="5550"/>
              </a:lnSpc>
              <a:buNone/>
            </a:pPr>
            <a:r>
              <a:rPr lang="en-US" sz="4450" b="1" dirty="0">
                <a:solidFill>
                  <a:srgbClr val="151617"/>
                </a:solidFill>
                <a:latin typeface="Montserrat Black" pitchFamily="34" charset="0"/>
                <a:ea typeface="Montserrat Black" pitchFamily="34" charset="-122"/>
                <a:cs typeface="Montserrat Black" pitchFamily="34" charset="-120"/>
              </a:rPr>
              <a:t>A* Search</a:t>
            </a:r>
            <a:endParaRPr lang="en-US" sz="4450" dirty="0"/>
          </a:p>
        </p:txBody>
      </p:sp>
      <p:pic>
        <p:nvPicPr>
          <p:cNvPr id="4" name="Image 1" descr="preencoded.png"/>
          <p:cNvPicPr>
            <a:picLocks noChangeAspect="1"/>
          </p:cNvPicPr>
          <p:nvPr/>
        </p:nvPicPr>
        <p:blipFill>
          <a:blip r:embed="rId4"/>
          <a:stretch>
            <a:fillRect/>
          </a:stretch>
        </p:blipFill>
        <p:spPr>
          <a:xfrm>
            <a:off x="6280190" y="2425065"/>
            <a:ext cx="1134070" cy="2395657"/>
          </a:xfrm>
          <a:prstGeom prst="rect">
            <a:avLst/>
          </a:prstGeom>
        </p:spPr>
      </p:pic>
      <p:sp>
        <p:nvSpPr>
          <p:cNvPr id="5" name="Text 1"/>
          <p:cNvSpPr/>
          <p:nvPr/>
        </p:nvSpPr>
        <p:spPr>
          <a:xfrm>
            <a:off x="7754422" y="2651879"/>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Prinsip Kerja</a:t>
            </a:r>
            <a:endParaRPr lang="en-US" sz="2200" dirty="0"/>
          </a:p>
        </p:txBody>
      </p:sp>
      <p:sp>
        <p:nvSpPr>
          <p:cNvPr id="6" name="Text 2"/>
          <p:cNvSpPr/>
          <p:nvPr/>
        </p:nvSpPr>
        <p:spPr>
          <a:xfrm>
            <a:off x="7754422" y="3142298"/>
            <a:ext cx="6082189" cy="1451610"/>
          </a:xfrm>
          <a:prstGeom prst="rect">
            <a:avLst/>
          </a:prstGeom>
          <a:noFill/>
          <a:ln/>
        </p:spPr>
        <p:txBody>
          <a:bodyPr wrap="square" lIns="0" tIns="0" rIns="0" bIns="0" rtlCol="0" anchor="t"/>
          <a:lstStyle/>
          <a:p>
            <a:pPr marL="0" indent="0" algn="l">
              <a:lnSpc>
                <a:spcPts val="2850"/>
              </a:lnSpc>
              <a:buNone/>
            </a:pPr>
            <a:r>
              <a:rPr lang="en-US" sz="1750" dirty="0">
                <a:solidFill>
                  <a:srgbClr val="151617"/>
                </a:solidFill>
                <a:latin typeface="Inconsolata" pitchFamily="34" charset="0"/>
                <a:ea typeface="Inconsolata" pitchFamily="34" charset="-122"/>
                <a:cs typeface="Inconsolata" pitchFamily="34" charset="-120"/>
              </a:rPr>
              <a:t>A* Search menggabungkan biaya yang sebenarnya dengan heuristik untuk memperkirakan biaya total dari suatu simpul ke tujuan. Ini membantu algoritma untuk memilih jalur yang paling menjanjikan.</a:t>
            </a:r>
            <a:endParaRPr lang="en-US" sz="1750" dirty="0"/>
          </a:p>
        </p:txBody>
      </p:sp>
      <p:pic>
        <p:nvPicPr>
          <p:cNvPr id="7" name="Image 2" descr="preencoded.png"/>
          <p:cNvPicPr>
            <a:picLocks noChangeAspect="1"/>
          </p:cNvPicPr>
          <p:nvPr/>
        </p:nvPicPr>
        <p:blipFill>
          <a:blip r:embed="rId5"/>
          <a:stretch>
            <a:fillRect/>
          </a:stretch>
        </p:blipFill>
        <p:spPr>
          <a:xfrm>
            <a:off x="6280190" y="4820722"/>
            <a:ext cx="1134070" cy="2032754"/>
          </a:xfrm>
          <a:prstGeom prst="rect">
            <a:avLst/>
          </a:prstGeom>
        </p:spPr>
      </p:pic>
      <p:sp>
        <p:nvSpPr>
          <p:cNvPr id="8" name="Text 3"/>
          <p:cNvSpPr/>
          <p:nvPr/>
        </p:nvSpPr>
        <p:spPr>
          <a:xfrm>
            <a:off x="7754422" y="5047536"/>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Contoh</a:t>
            </a:r>
            <a:endParaRPr lang="en-US" sz="2200" dirty="0"/>
          </a:p>
        </p:txBody>
      </p:sp>
      <p:sp>
        <p:nvSpPr>
          <p:cNvPr id="9" name="Text 4"/>
          <p:cNvSpPr/>
          <p:nvPr/>
        </p:nvSpPr>
        <p:spPr>
          <a:xfrm>
            <a:off x="7754422" y="5537954"/>
            <a:ext cx="6082189" cy="1088708"/>
          </a:xfrm>
          <a:prstGeom prst="rect">
            <a:avLst/>
          </a:prstGeom>
          <a:noFill/>
          <a:ln/>
        </p:spPr>
        <p:txBody>
          <a:bodyPr wrap="square" lIns="0" tIns="0" rIns="0" bIns="0" rtlCol="0" anchor="t"/>
          <a:lstStyle/>
          <a:p>
            <a:pPr marL="0" indent="0" algn="l">
              <a:lnSpc>
                <a:spcPts val="2850"/>
              </a:lnSpc>
              <a:buNone/>
            </a:pPr>
            <a:r>
              <a:rPr lang="en-US" sz="1750" dirty="0">
                <a:solidFill>
                  <a:srgbClr val="151617"/>
                </a:solidFill>
                <a:latin typeface="Inconsolata" pitchFamily="34" charset="0"/>
                <a:ea typeface="Inconsolata" pitchFamily="34" charset="-122"/>
                <a:cs typeface="Inconsolata" pitchFamily="34" charset="-120"/>
              </a:rPr>
              <a:t>A* Search digunakan dalam game dan aplikasi navigasi untuk menemukan rute terpendek yang mempertimbangkan jarak dan kondisi jalan yang berbeda.</a:t>
            </a:r>
            <a:endParaRPr lang="en-US" sz="1750" dirty="0"/>
          </a:p>
        </p:txBody>
      </p:sp>
      <p:sp>
        <p:nvSpPr>
          <p:cNvPr id="10" name="Rectangle 9"/>
          <p:cNvSpPr/>
          <p:nvPr/>
        </p:nvSpPr>
        <p:spPr>
          <a:xfrm>
            <a:off x="12284765" y="7523922"/>
            <a:ext cx="2345635" cy="705678"/>
          </a:xfrm>
          <a:prstGeom prst="rect">
            <a:avLst/>
          </a:prstGeom>
          <a:solidFill>
            <a:srgbClr val="F8EC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59963" y="519351"/>
            <a:ext cx="5128974" cy="589121"/>
          </a:xfrm>
          <a:prstGeom prst="rect">
            <a:avLst/>
          </a:prstGeom>
          <a:noFill/>
          <a:ln/>
        </p:spPr>
        <p:txBody>
          <a:bodyPr wrap="none" lIns="0" tIns="0" rIns="0" bIns="0" rtlCol="0" anchor="t"/>
          <a:lstStyle/>
          <a:p>
            <a:pPr marL="0" indent="0">
              <a:lnSpc>
                <a:spcPts val="4600"/>
              </a:lnSpc>
              <a:buNone/>
            </a:pPr>
            <a:r>
              <a:rPr lang="en-US" sz="3700" b="1" dirty="0">
                <a:solidFill>
                  <a:srgbClr val="151617"/>
                </a:solidFill>
                <a:latin typeface="Montserrat Black" pitchFamily="34" charset="0"/>
                <a:ea typeface="Montserrat Black" pitchFamily="34" charset="-122"/>
                <a:cs typeface="Montserrat Black" pitchFamily="34" charset="-120"/>
              </a:rPr>
              <a:t>Dijkstra's Algorithm</a:t>
            </a:r>
            <a:endParaRPr lang="en-US" sz="3700" dirty="0"/>
          </a:p>
        </p:txBody>
      </p:sp>
      <p:sp>
        <p:nvSpPr>
          <p:cNvPr id="3" name="Text 1"/>
          <p:cNvSpPr/>
          <p:nvPr/>
        </p:nvSpPr>
        <p:spPr>
          <a:xfrm>
            <a:off x="659963" y="1579721"/>
            <a:ext cx="2356961" cy="294680"/>
          </a:xfrm>
          <a:prstGeom prst="rect">
            <a:avLst/>
          </a:prstGeom>
          <a:noFill/>
          <a:ln/>
        </p:spPr>
        <p:txBody>
          <a:bodyPr wrap="none" lIns="0" tIns="0" rIns="0" bIns="0" rtlCol="0" anchor="t"/>
          <a:lstStyle/>
          <a:p>
            <a:pPr marL="0" indent="0">
              <a:lnSpc>
                <a:spcPts val="2300"/>
              </a:lnSpc>
              <a:buNone/>
            </a:pPr>
            <a:r>
              <a:rPr lang="en-US" sz="1850" b="1" dirty="0">
                <a:solidFill>
                  <a:srgbClr val="151617"/>
                </a:solidFill>
                <a:latin typeface="Montserrat Black" pitchFamily="34" charset="0"/>
                <a:ea typeface="Montserrat Black" pitchFamily="34" charset="-122"/>
                <a:cs typeface="Montserrat Black" pitchFamily="34" charset="-120"/>
              </a:rPr>
              <a:t>Prinsip Kerja</a:t>
            </a:r>
            <a:endParaRPr lang="en-US" sz="1850" dirty="0"/>
          </a:p>
        </p:txBody>
      </p:sp>
      <p:sp>
        <p:nvSpPr>
          <p:cNvPr id="4" name="Text 2"/>
          <p:cNvSpPr/>
          <p:nvPr/>
        </p:nvSpPr>
        <p:spPr>
          <a:xfrm>
            <a:off x="659963" y="2062877"/>
            <a:ext cx="6425208" cy="905113"/>
          </a:xfrm>
          <a:prstGeom prst="rect">
            <a:avLst/>
          </a:prstGeom>
          <a:noFill/>
          <a:ln/>
        </p:spPr>
        <p:txBody>
          <a:bodyPr wrap="square" lIns="0" tIns="0" rIns="0" bIns="0" rtlCol="0" anchor="t"/>
          <a:lstStyle/>
          <a:p>
            <a:pPr marL="0" indent="0">
              <a:lnSpc>
                <a:spcPts val="2350"/>
              </a:lnSpc>
              <a:buNone/>
            </a:pPr>
            <a:r>
              <a:rPr lang="en-US" sz="1450" dirty="0">
                <a:solidFill>
                  <a:srgbClr val="151617"/>
                </a:solidFill>
                <a:latin typeface="Inconsolata" pitchFamily="34" charset="0"/>
                <a:ea typeface="Inconsolata" pitchFamily="34" charset="-122"/>
                <a:cs typeface="Inconsolata" pitchFamily="34" charset="-120"/>
              </a:rPr>
              <a:t>Dijkstra's Algorithm menemukan jalur terpendek dari simpul awal ke semua simpul lainnya dalam graf berbobot. Algoritma ini menggunakan struktur data Priority Queue.</a:t>
            </a:r>
            <a:endParaRPr lang="en-US" sz="1450" dirty="0"/>
          </a:p>
        </p:txBody>
      </p:sp>
      <p:sp>
        <p:nvSpPr>
          <p:cNvPr id="5" name="Text 3"/>
          <p:cNvSpPr/>
          <p:nvPr/>
        </p:nvSpPr>
        <p:spPr>
          <a:xfrm>
            <a:off x="7552849" y="1579721"/>
            <a:ext cx="2356961" cy="294680"/>
          </a:xfrm>
          <a:prstGeom prst="rect">
            <a:avLst/>
          </a:prstGeom>
          <a:noFill/>
          <a:ln/>
        </p:spPr>
        <p:txBody>
          <a:bodyPr wrap="none" lIns="0" tIns="0" rIns="0" bIns="0" rtlCol="0" anchor="t"/>
          <a:lstStyle/>
          <a:p>
            <a:pPr marL="0" indent="0">
              <a:lnSpc>
                <a:spcPts val="2300"/>
              </a:lnSpc>
              <a:buNone/>
            </a:pPr>
            <a:r>
              <a:rPr lang="en-US" sz="1850" b="1" dirty="0">
                <a:solidFill>
                  <a:srgbClr val="151617"/>
                </a:solidFill>
                <a:latin typeface="Montserrat Black" pitchFamily="34" charset="0"/>
                <a:ea typeface="Montserrat Black" pitchFamily="34" charset="-122"/>
                <a:cs typeface="Montserrat Black" pitchFamily="34" charset="-120"/>
              </a:rPr>
              <a:t>Pseudocode</a:t>
            </a:r>
            <a:endParaRPr lang="en-US" sz="1850" dirty="0"/>
          </a:p>
        </p:txBody>
      </p:sp>
      <p:sp>
        <p:nvSpPr>
          <p:cNvPr id="6" name="Shape 4"/>
          <p:cNvSpPr/>
          <p:nvPr/>
        </p:nvSpPr>
        <p:spPr>
          <a:xfrm>
            <a:off x="7552849" y="2086451"/>
            <a:ext cx="6425208" cy="5411629"/>
          </a:xfrm>
          <a:prstGeom prst="roundRect">
            <a:avLst>
              <a:gd name="adj" fmla="val 169"/>
            </a:avLst>
          </a:prstGeom>
          <a:solidFill>
            <a:srgbClr val="E4E6E7"/>
          </a:solidFill>
          <a:ln/>
        </p:spPr>
      </p:sp>
      <p:sp>
        <p:nvSpPr>
          <p:cNvPr id="7" name="Shape 5"/>
          <p:cNvSpPr/>
          <p:nvPr/>
        </p:nvSpPr>
        <p:spPr>
          <a:xfrm>
            <a:off x="7543443" y="2086451"/>
            <a:ext cx="6444020" cy="5411629"/>
          </a:xfrm>
          <a:prstGeom prst="roundRect">
            <a:avLst>
              <a:gd name="adj" fmla="val 523"/>
            </a:avLst>
          </a:prstGeom>
          <a:solidFill>
            <a:srgbClr val="E4E6E7"/>
          </a:solidFill>
          <a:ln/>
        </p:spPr>
      </p:sp>
      <p:sp>
        <p:nvSpPr>
          <p:cNvPr id="8" name="Text 6"/>
          <p:cNvSpPr/>
          <p:nvPr/>
        </p:nvSpPr>
        <p:spPr>
          <a:xfrm>
            <a:off x="7731919" y="2227778"/>
            <a:ext cx="6067068" cy="5128974"/>
          </a:xfrm>
          <a:prstGeom prst="rect">
            <a:avLst/>
          </a:prstGeom>
          <a:noFill/>
          <a:ln/>
        </p:spPr>
        <p:txBody>
          <a:bodyPr wrap="square" lIns="0" tIns="0" rIns="0" bIns="0" rtlCol="0" anchor="t"/>
          <a:lstStyle/>
          <a:p>
            <a:pPr marL="0" indent="0">
              <a:lnSpc>
                <a:spcPts val="2350"/>
              </a:lnSpc>
              <a:buNone/>
            </a:pPr>
            <a:r>
              <a:rPr lang="en-US" sz="1450" dirty="0">
                <a:solidFill>
                  <a:srgbClr val="151617"/>
                </a:solidFill>
                <a:highlight>
                  <a:srgbClr val="E4E6E7"/>
                </a:highlight>
                <a:latin typeface="Consolas" pitchFamily="34" charset="0"/>
                <a:ea typeface="Consolas" pitchFamily="34" charset="-122"/>
                <a:cs typeface="Consolas" pitchFamily="34" charset="-120"/>
              </a:rPr>
              <a:t>function Dijkstra(graph, start):
  distances = {node: float('inf') for node in graph}
  distances[start] = 0
  queue = [(0, start)]
  while queue:
    current_distance, current_node = heapq.heappop(queue)
    if current_distance &gt; distances[current_node]:
      continue
    for neighbor, weight in graph[current_node].items():
      distance = current_distance + weight
      if distance &lt; distances[neighbor]:
        distances[neighbor] = distance
        heapq.heappush(queue, (distance, neighbor))
  return distances
</a:t>
            </a:r>
            <a:endParaRPr lang="en-US" sz="145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2698" y="3484488"/>
            <a:ext cx="4516239" cy="4222597"/>
          </a:xfrm>
          <a:prstGeom prst="rect">
            <a:avLst/>
          </a:prstGeom>
        </p:spPr>
      </p:pic>
      <p:sp>
        <p:nvSpPr>
          <p:cNvPr id="10" name="Rectangle 9"/>
          <p:cNvSpPr/>
          <p:nvPr/>
        </p:nvSpPr>
        <p:spPr>
          <a:xfrm>
            <a:off x="12284765" y="7639406"/>
            <a:ext cx="2345635" cy="590193"/>
          </a:xfrm>
          <a:prstGeom prst="rect">
            <a:avLst/>
          </a:prstGeom>
          <a:solidFill>
            <a:srgbClr val="F8EC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 name="Text 0"/>
          <p:cNvSpPr/>
          <p:nvPr/>
        </p:nvSpPr>
        <p:spPr>
          <a:xfrm>
            <a:off x="6280190" y="2501622"/>
            <a:ext cx="5670590" cy="708779"/>
          </a:xfrm>
          <a:prstGeom prst="rect">
            <a:avLst/>
          </a:prstGeom>
          <a:noFill/>
          <a:ln/>
        </p:spPr>
        <p:txBody>
          <a:bodyPr wrap="none" lIns="0" tIns="0" rIns="0" bIns="0" rtlCol="0" anchor="t"/>
          <a:lstStyle/>
          <a:p>
            <a:pPr marL="0" indent="0">
              <a:lnSpc>
                <a:spcPts val="5550"/>
              </a:lnSpc>
              <a:buNone/>
            </a:pPr>
            <a:r>
              <a:rPr lang="en-US" sz="4450" b="1" dirty="0">
                <a:solidFill>
                  <a:srgbClr val="151617"/>
                </a:solidFill>
                <a:latin typeface="Montserrat Black" pitchFamily="34" charset="0"/>
                <a:ea typeface="Montserrat Black" pitchFamily="34" charset="-122"/>
                <a:cs typeface="Montserrat Black" pitchFamily="34" charset="-120"/>
              </a:rPr>
              <a:t>Kesimpulan</a:t>
            </a:r>
            <a:endParaRPr lang="en-US" sz="4450" dirty="0"/>
          </a:p>
        </p:txBody>
      </p:sp>
      <p:sp>
        <p:nvSpPr>
          <p:cNvPr id="4" name="Text 1"/>
          <p:cNvSpPr/>
          <p:nvPr/>
        </p:nvSpPr>
        <p:spPr>
          <a:xfrm>
            <a:off x="6280190" y="3550563"/>
            <a:ext cx="7556421" cy="2177415"/>
          </a:xfrm>
          <a:prstGeom prst="rect">
            <a:avLst/>
          </a:prstGeom>
          <a:noFill/>
          <a:ln/>
        </p:spPr>
        <p:txBody>
          <a:bodyPr wrap="square" lIns="0" tIns="0" rIns="0" bIns="0" rtlCol="0" anchor="t"/>
          <a:lstStyle/>
          <a:p>
            <a:pPr marL="0" indent="0">
              <a:lnSpc>
                <a:spcPts val="2850"/>
              </a:lnSpc>
              <a:buNone/>
            </a:pPr>
            <a:r>
              <a:rPr lang="en-US" sz="1750" dirty="0">
                <a:solidFill>
                  <a:srgbClr val="151617"/>
                </a:solidFill>
                <a:latin typeface="Inconsolata" pitchFamily="34" charset="0"/>
                <a:ea typeface="Inconsolata" pitchFamily="34" charset="-122"/>
                <a:cs typeface="Inconsolata" pitchFamily="34" charset="-120"/>
              </a:rPr>
              <a:t>Algoritma pencarian sangat penting dalam pengembangan sistem komputer, memungkinkan kita untuk memecahkan masalah yang kompleks dengan efisiensi tinggi. Penting untuk memahami algoritma pencarian yang berbeda, seperti DFS, BFS, A*, dan Dijkstra's Algorithm, dan memilih algoritma yang paling cocok untuk setiap situasi.</a:t>
            </a:r>
            <a:endParaRPr lang="en-US" sz="175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037943" cy="8229600"/>
          </a:xfrm>
          <a:prstGeom prst="rect">
            <a:avLst/>
          </a:prstGeom>
        </p:spPr>
      </p:pic>
      <p:sp>
        <p:nvSpPr>
          <p:cNvPr id="6" name="Rectangle 5"/>
          <p:cNvSpPr/>
          <p:nvPr/>
        </p:nvSpPr>
        <p:spPr>
          <a:xfrm>
            <a:off x="12284765" y="7523922"/>
            <a:ext cx="2345635" cy="705678"/>
          </a:xfrm>
          <a:prstGeom prst="rect">
            <a:avLst/>
          </a:prstGeom>
          <a:solidFill>
            <a:srgbClr val="F8EC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638</Words>
  <Application>Microsoft Office PowerPoint</Application>
  <PresentationFormat>Custom</PresentationFormat>
  <Paragraphs>45</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Inconsolata Medium</vt:lpstr>
      <vt:lpstr>Consolas</vt:lpstr>
      <vt:lpstr>Arial</vt:lpstr>
      <vt:lpstr>Calibri</vt:lpstr>
      <vt:lpstr>Montserrat Black</vt:lpstr>
      <vt:lpstr>Inconsolata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Dmia Dx Development (DMIA)</cp:lastModifiedBy>
  <cp:revision>3</cp:revision>
  <dcterms:created xsi:type="dcterms:W3CDTF">2024-11-20T06:57:47Z</dcterms:created>
  <dcterms:modified xsi:type="dcterms:W3CDTF">2024-11-20T07:07:08Z</dcterms:modified>
</cp:coreProperties>
</file>